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pdf" ContentType="application/pdf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8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9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0" r:id="rId3"/>
    <p:sldMasterId id="2147483704" r:id="rId4"/>
    <p:sldMasterId id="2147483716" r:id="rId5"/>
    <p:sldMasterId id="2147483730" r:id="rId6"/>
    <p:sldMasterId id="2147483744" r:id="rId7"/>
    <p:sldMasterId id="2147483758" r:id="rId8"/>
    <p:sldMasterId id="2147483771" r:id="rId9"/>
    <p:sldMasterId id="2147483783" r:id="rId10"/>
    <p:sldMasterId id="2147483796" r:id="rId11"/>
  </p:sldMasterIdLst>
  <p:notesMasterIdLst>
    <p:notesMasterId r:id="rId119"/>
  </p:notesMasterIdLst>
  <p:handoutMasterIdLst>
    <p:handoutMasterId r:id="rId120"/>
  </p:handoutMasterIdLst>
  <p:sldIdLst>
    <p:sldId id="5790" r:id="rId12"/>
    <p:sldId id="5825" r:id="rId13"/>
    <p:sldId id="5792" r:id="rId14"/>
    <p:sldId id="5793" r:id="rId15"/>
    <p:sldId id="5794" r:id="rId16"/>
    <p:sldId id="5795" r:id="rId17"/>
    <p:sldId id="5796" r:id="rId18"/>
    <p:sldId id="5797" r:id="rId19"/>
    <p:sldId id="5798" r:id="rId20"/>
    <p:sldId id="5799" r:id="rId21"/>
    <p:sldId id="5800" r:id="rId22"/>
    <p:sldId id="5801" r:id="rId23"/>
    <p:sldId id="5802" r:id="rId24"/>
    <p:sldId id="5803" r:id="rId25"/>
    <p:sldId id="5804" r:id="rId26"/>
    <p:sldId id="5805" r:id="rId27"/>
    <p:sldId id="5806" r:id="rId28"/>
    <p:sldId id="5807" r:id="rId29"/>
    <p:sldId id="5808" r:id="rId30"/>
    <p:sldId id="5809" r:id="rId31"/>
    <p:sldId id="5810" r:id="rId32"/>
    <p:sldId id="5811" r:id="rId33"/>
    <p:sldId id="5812" r:id="rId34"/>
    <p:sldId id="5813" r:id="rId35"/>
    <p:sldId id="5814" r:id="rId36"/>
    <p:sldId id="5815" r:id="rId37"/>
    <p:sldId id="5816" r:id="rId38"/>
    <p:sldId id="5817" r:id="rId39"/>
    <p:sldId id="5818" r:id="rId40"/>
    <p:sldId id="5819" r:id="rId41"/>
    <p:sldId id="5820" r:id="rId42"/>
    <p:sldId id="5821" r:id="rId43"/>
    <p:sldId id="5822" r:id="rId44"/>
    <p:sldId id="721" r:id="rId45"/>
    <p:sldId id="717" r:id="rId46"/>
    <p:sldId id="720" r:id="rId47"/>
    <p:sldId id="5701" r:id="rId48"/>
    <p:sldId id="5703" r:id="rId49"/>
    <p:sldId id="5767" r:id="rId50"/>
    <p:sldId id="5769" r:id="rId51"/>
    <p:sldId id="5770" r:id="rId52"/>
    <p:sldId id="5771" r:id="rId53"/>
    <p:sldId id="5689" r:id="rId54"/>
    <p:sldId id="722" r:id="rId55"/>
    <p:sldId id="723" r:id="rId56"/>
    <p:sldId id="5785" r:id="rId57"/>
    <p:sldId id="724" r:id="rId58"/>
    <p:sldId id="746" r:id="rId59"/>
    <p:sldId id="725" r:id="rId60"/>
    <p:sldId id="726" r:id="rId61"/>
    <p:sldId id="727" r:id="rId62"/>
    <p:sldId id="729" r:id="rId63"/>
    <p:sldId id="730" r:id="rId64"/>
    <p:sldId id="731" r:id="rId65"/>
    <p:sldId id="732" r:id="rId66"/>
    <p:sldId id="733" r:id="rId67"/>
    <p:sldId id="734" r:id="rId68"/>
    <p:sldId id="735" r:id="rId69"/>
    <p:sldId id="736" r:id="rId70"/>
    <p:sldId id="747" r:id="rId71"/>
    <p:sldId id="793" r:id="rId72"/>
    <p:sldId id="742" r:id="rId73"/>
    <p:sldId id="743" r:id="rId74"/>
    <p:sldId id="777" r:id="rId75"/>
    <p:sldId id="5782" r:id="rId76"/>
    <p:sldId id="778" r:id="rId77"/>
    <p:sldId id="5789" r:id="rId78"/>
    <p:sldId id="784" r:id="rId79"/>
    <p:sldId id="794" r:id="rId80"/>
    <p:sldId id="787" r:id="rId81"/>
    <p:sldId id="785" r:id="rId82"/>
    <p:sldId id="786" r:id="rId83"/>
    <p:sldId id="788" r:id="rId84"/>
    <p:sldId id="769" r:id="rId85"/>
    <p:sldId id="744" r:id="rId86"/>
    <p:sldId id="749" r:id="rId87"/>
    <p:sldId id="770" r:id="rId88"/>
    <p:sldId id="751" r:id="rId89"/>
    <p:sldId id="771" r:id="rId90"/>
    <p:sldId id="779" r:id="rId91"/>
    <p:sldId id="5778" r:id="rId92"/>
    <p:sldId id="780" r:id="rId93"/>
    <p:sldId id="5779" r:id="rId94"/>
    <p:sldId id="5780" r:id="rId95"/>
    <p:sldId id="774" r:id="rId96"/>
    <p:sldId id="773" r:id="rId97"/>
    <p:sldId id="782" r:id="rId98"/>
    <p:sldId id="5699" r:id="rId99"/>
    <p:sldId id="5538" r:id="rId100"/>
    <p:sldId id="5593" r:id="rId101"/>
    <p:sldId id="5596" r:id="rId102"/>
    <p:sldId id="766" r:id="rId103"/>
    <p:sldId id="5772" r:id="rId104"/>
    <p:sldId id="5781" r:id="rId105"/>
    <p:sldId id="5787" r:id="rId106"/>
    <p:sldId id="789" r:id="rId107"/>
    <p:sldId id="795" r:id="rId108"/>
    <p:sldId id="5823" r:id="rId109"/>
    <p:sldId id="796" r:id="rId110"/>
    <p:sldId id="5695" r:id="rId111"/>
    <p:sldId id="791" r:id="rId112"/>
    <p:sldId id="5784" r:id="rId113"/>
    <p:sldId id="5783" r:id="rId114"/>
    <p:sldId id="5608" r:id="rId115"/>
    <p:sldId id="792" r:id="rId116"/>
    <p:sldId id="5692" r:id="rId117"/>
    <p:sldId id="5824" r:id="rId118"/>
  </p:sldIdLst>
  <p:sldSz cx="12192000" cy="6858000"/>
  <p:notesSz cx="6858000" cy="9144000"/>
  <p:custDataLst>
    <p:tags r:id="rId121"/>
  </p:custData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ng Sin Kyu" initials="KSK" lastIdx="1" clrIdx="0">
    <p:extLst>
      <p:ext uri="{19B8F6BF-5375-455C-9EA6-DF929625EA0E}">
        <p15:presenceInfo xmlns:p15="http://schemas.microsoft.com/office/powerpoint/2012/main" userId="d3ce2aa0b0eb602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  <a:srgbClr val="0066CC"/>
    <a:srgbClr val="FFCC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29" autoAdjust="0"/>
    <p:restoredTop sz="94660"/>
  </p:normalViewPr>
  <p:slideViewPr>
    <p:cSldViewPr snapToGrid="0">
      <p:cViewPr varScale="1">
        <p:scale>
          <a:sx n="95" d="100"/>
          <a:sy n="95" d="100"/>
        </p:scale>
        <p:origin x="88" y="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117" Type="http://schemas.openxmlformats.org/officeDocument/2006/relationships/slide" Target="slides/slide106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6" Type="http://schemas.openxmlformats.org/officeDocument/2006/relationships/slide" Target="slides/slide5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102" Type="http://schemas.openxmlformats.org/officeDocument/2006/relationships/slide" Target="slides/slide91.xml"/><Relationship Id="rId12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113" Type="http://schemas.openxmlformats.org/officeDocument/2006/relationships/slide" Target="slides/slide102.xml"/><Relationship Id="rId118" Type="http://schemas.openxmlformats.org/officeDocument/2006/relationships/slide" Target="slides/slide107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59" Type="http://schemas.openxmlformats.org/officeDocument/2006/relationships/slide" Target="slides/slide48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24" Type="http://schemas.openxmlformats.org/officeDocument/2006/relationships/viewProps" Target="viewProps.xml"/><Relationship Id="rId54" Type="http://schemas.openxmlformats.org/officeDocument/2006/relationships/slide" Target="slides/slide43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49" Type="http://schemas.openxmlformats.org/officeDocument/2006/relationships/slide" Target="slides/slide38.xml"/><Relationship Id="rId114" Type="http://schemas.openxmlformats.org/officeDocument/2006/relationships/slide" Target="slides/slide103.xml"/><Relationship Id="rId119" Type="http://schemas.openxmlformats.org/officeDocument/2006/relationships/notesMaster" Target="notesMasters/notesMaster1.xml"/><Relationship Id="rId44" Type="http://schemas.openxmlformats.org/officeDocument/2006/relationships/slide" Target="slides/slide33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120" Type="http://schemas.openxmlformats.org/officeDocument/2006/relationships/handoutMaster" Target="handoutMasters/handoutMaster1.xml"/><Relationship Id="rId12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110" Type="http://schemas.openxmlformats.org/officeDocument/2006/relationships/slide" Target="slides/slide99.xml"/><Relationship Id="rId115" Type="http://schemas.openxmlformats.org/officeDocument/2006/relationships/slide" Target="slides/slide104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56" Type="http://schemas.openxmlformats.org/officeDocument/2006/relationships/slide" Target="slides/slide45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2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121" Type="http://schemas.openxmlformats.org/officeDocument/2006/relationships/tags" Target="tags/tag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4.xml"/><Relationship Id="rId46" Type="http://schemas.openxmlformats.org/officeDocument/2006/relationships/slide" Target="slides/slide35.xml"/><Relationship Id="rId67" Type="http://schemas.openxmlformats.org/officeDocument/2006/relationships/slide" Target="slides/slide56.xml"/><Relationship Id="rId116" Type="http://schemas.openxmlformats.org/officeDocument/2006/relationships/slide" Target="slides/slide10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62" Type="http://schemas.openxmlformats.org/officeDocument/2006/relationships/slide" Target="slides/slide51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111" Type="http://schemas.openxmlformats.org/officeDocument/2006/relationships/slide" Target="slides/slide100.xml"/><Relationship Id="rId15" Type="http://schemas.openxmlformats.org/officeDocument/2006/relationships/slide" Target="slides/slide4.xml"/><Relationship Id="rId36" Type="http://schemas.openxmlformats.org/officeDocument/2006/relationships/slide" Target="slides/slide25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52" Type="http://schemas.openxmlformats.org/officeDocument/2006/relationships/slide" Target="slides/slide41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12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wmf"/><Relationship Id="rId1" Type="http://schemas.openxmlformats.org/officeDocument/2006/relationships/image" Target="../media/image1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D437C-CEBE-429E-AB17-A40229FEA717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E803B-5445-49D1-8EA3-CB5CFF916CF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9488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A9160-7B1A-4F11-8C70-CEC0A1713F32}" type="datetimeFigureOut">
              <a:rPr lang="ko-KR" altLang="en-US" smtClean="0"/>
              <a:t>2022-10-13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E5AAA-C7E1-4636-B083-A25178C67A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48231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6131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20285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058054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78189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618816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536753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2517274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0710285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9157042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107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0665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49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0580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807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628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805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4900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1715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6109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668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24383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0585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6413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9739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84729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53747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2482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3605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0732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40599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241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7111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0340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5560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58290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슬라이드 이미지 개체 틀 1">
            <a:extLst>
              <a:ext uri="{FF2B5EF4-FFF2-40B4-BE49-F238E27FC236}">
                <a16:creationId xmlns:a16="http://schemas.microsoft.com/office/drawing/2014/main" id="{C1988B06-6A9C-BAD7-3D61-9BDF2D4AE4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슬라이드 노트 개체 틀 2">
            <a:extLst>
              <a:ext uri="{FF2B5EF4-FFF2-40B4-BE49-F238E27FC236}">
                <a16:creationId xmlns:a16="http://schemas.microsoft.com/office/drawing/2014/main" id="{16A8DC8F-A649-0C56-B13D-20D019AF1E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207876" name="슬라이드 번호 개체 틀 3">
            <a:extLst>
              <a:ext uri="{FF2B5EF4-FFF2-40B4-BE49-F238E27FC236}">
                <a16:creationId xmlns:a16="http://schemas.microsoft.com/office/drawing/2014/main" id="{DA8C6A9B-CB7F-00D3-B07A-1899B2E1A9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DF2548-3BC6-4BCC-A8C2-FE9BC996F93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6316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4111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4626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425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0688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0361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49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32640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7236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86809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18190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26454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9369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98297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1736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37699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44425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4718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196019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64812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04986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445185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31837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4543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302554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51600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4241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861107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59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001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14488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322420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219793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856526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95552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3029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7072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0152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72608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29243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69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699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40745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23528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39810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265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599729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36515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781700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079584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10832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10238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79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89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98507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711509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939155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617301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8284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78302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59426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9513215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0209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3713772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89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8585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566476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867943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3182510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83902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83415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8240864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361268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640930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861194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7203099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E5AAA-C7E1-4636-B083-A25178C67AF4}" type="slidenum">
              <a:rPr lang="ko-KR" altLang="en-US" smtClean="0"/>
              <a:t>99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855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1B6424-60E6-2683-1114-E8F75526F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09B77A3-D71E-2EBB-073A-B28668BBD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EC7E023-80E1-B6A1-9D04-F3681843F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22AD0E-5E9B-3ECF-96E4-7B1919728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3C3B63-4A0D-D2C9-661A-990DDF16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8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941A49-05A3-B41E-90BA-AE169504E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1530179-1F79-2626-99A2-3249382DB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27B93B-C981-EF1E-D3DD-E21C6011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DCFF18-B8E6-7F5D-BE72-BE4AB5E28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4F8B6E-4226-2D32-85DA-CA361B5C4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50351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9D0E8-D4E1-8A47-7831-C95D3C3C0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D74E7D-D527-48EA-102D-636FA398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22FF68-CBE2-1CFD-0009-D6DAC71C9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0EB3874E-2D4C-4CE7-846A-AD5CAEB3A22B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8001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1C599B-48E3-020F-BEBB-E44DBD4A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7CC615-804E-D1A4-6CA3-9C4457FB7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C11571-CD16-4F0B-9333-CFB936679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181340E0-4FC5-45CF-B08E-1EEE3C2A3115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6321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F82ADC-70AC-7B4E-4760-7BC7DB8C8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28C84A-2B97-1626-8482-A460CD7A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583447-60BD-2D48-3AD5-0398B7A96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587BE1DE-D57D-4A11-9653-9A5D820DCBBF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10573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F9DFE6F3-D806-B9C0-4F39-0B8299B3B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39E7BEC3-1220-C8B4-A596-F6FE24775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B964A5D-29AF-DE8B-E299-572BDEC52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55056DD-D7EE-424D-BD2D-7A858C1A4C5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56806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A1041620-1939-54CC-7998-622DCE0FF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98D1CA02-6A72-7312-00BC-C3032FA67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72A1E652-9463-A33A-6562-6835AF26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5286F984-F347-4079-B0AA-E1FB027A74B0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76878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3A76F90B-9E17-6BFE-FE85-6BCFD65B4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E6D7E6EA-38C6-93E0-6760-D6BDFB3CA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3AE5D519-E5EB-A955-F016-5AA1EE174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37B2C554-1EC8-45A3-83A5-8104470F72DA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3617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ECF11F2-6EF5-553E-5C6B-A09063694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817CF89F-3355-2EF9-243E-E442784B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AFF2FA3D-F272-388E-D201-A2E55F40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DB3EB751-02A2-4E77-80A2-52247343B5B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0503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3EC76075-EBBA-4328-8066-8FEFB65AB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4AA5671D-99D1-D172-E706-02D02070F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84D0F24C-5550-960B-ABDA-559DCDC01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97020CF-4F9E-4E0B-8E69-6999CEE48059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37051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8A32E7DF-8C8A-D8CB-5EE7-0746853C0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558E9D1C-4952-1A96-4E7F-EAAD4DB2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BAEC4A24-011D-D74D-E5AF-F292E7C2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D172EE75-69F3-440C-8BAC-2BE06D9BC7B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99133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4BA7DD-47A1-3E47-5CAD-456083762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EA11DD-07FF-FA89-2E28-2E1A5513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9345DD-E69F-C66C-5674-4603338D6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B9331F52-D9A1-4F40-BD37-1EC40D534425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30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3C450BF-0647-7786-EE8F-5F99F67D1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622A105-475F-533B-4892-B29F3C485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FEAFA41-B9C4-0459-9A1E-F5043C16E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BE3901-5B98-7A55-63FA-3A02EDE53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E9EB21-66AF-1C69-3582-1CC5B3BF6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92585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2EB2A0-0705-E5E8-870B-9ACF35B42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6E4F6C-5E1A-2B81-E2F0-309B049CB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5BA8A1-C1A3-C070-D90A-6ACEAB61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0898184C-05EA-4F17-AFE1-46B583E2795A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04364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C72E35-03E2-4CFF-D2A9-7C8129D07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9A17E1-F36F-E958-4AB4-343DB9D01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9D067C-EF7F-A745-E44A-5FF133848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88E352FE-4250-4CC2-81CB-D3401D2EA788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52217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B085161-EF86-E97A-C275-A4B156E40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975401-0EC8-C323-1A58-EB8E87B41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89E7D4-4409-BC40-D551-AE8C640DC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697F90E-7984-4BAD-B9C3-F7A50BEFAF0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2773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E99769-E05C-374E-B9E9-C1A3BEEC6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E887599-B151-C673-B544-62ED5D01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6551D1-BFE8-4592-FBAB-485DD385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66F6E332-7D32-463E-9BB0-7C1DF6A4F296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4149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CBEEC6DE-0D3E-E579-4FA3-9F439E5D1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521E01F-DE66-7A46-EF76-85AC880D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CFC526B6-5990-84B8-7EC5-E67C2B4CC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B5B98817-EF43-43E1-8E8F-F77244C7532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93940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79986DFF-FEC5-0381-29F3-4A6AFA5FE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FE8D6384-A24A-5D85-40C3-E5418C82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A008E5A3-F6C4-B91C-345A-4992B2726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EBA7D107-8F66-4A28-97BF-52B4CE51B9FD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91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7D9D08C1-5912-377D-5DD2-F71413223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48DCF64C-E3B8-D4A4-32B4-1C9879340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FCC5E715-4EE5-FA3C-1FAF-F748C5A77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6B86B90-5B6B-4015-B94C-C7AD84133FE8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93647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A1B5F9F4-3BFE-FFEE-3C87-7ECD3F238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AEDB0C47-A40D-89B4-2E28-160E2E934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57143226-0AB8-539B-66DB-A0764BF3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93C992D9-1239-4D62-90E3-06884FBEA905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5790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AAE7048D-6BDA-3513-7B4F-5FA3B06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3478C072-CB9F-EA40-86EE-E34C7684A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6432A0B-C789-0F8E-6369-3F2ADABE3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8D2FFFF0-F868-410D-AFF5-2DF8FBA53F5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269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AC863E79-1C0F-B881-66C3-7D8A48D1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B4A68B10-6A1A-7A9B-1DC1-65482CCC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2AD4C2E6-BE41-2AC2-D16D-DF752821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E59B0F9F-B607-4C85-990B-21209235CF43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216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86CB1EB-7CF9-0028-2D3B-9C32387BFA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A741F33-83A2-EE7F-87AC-CCB773D407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F4A7317-CB32-01D0-F747-11E97F1656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519419-B655-4203-A6D9-3C87D99887EB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49396645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F6C932-381F-A397-2360-DE401F562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165C69-4F7B-9EEC-0625-BA8CFD07E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48FE98-DC3D-34D2-A515-D5DE7903B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0DE2B892-EB7A-4638-8F2A-3D24F3CBA076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44461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73B57F-D8C2-D8FE-DF00-EC27B1759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2CB51B-CE29-A538-7427-BB3E9EA2E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11A357C-A688-5D7C-1A85-89332002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D436DE7C-A7B9-4775-84B3-18977F3D31EA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93154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76203"/>
            <a:ext cx="10972800" cy="7159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609600" y="914400"/>
            <a:ext cx="538480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914400"/>
            <a:ext cx="538480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5E8BB0-C8BE-D870-B6E9-996E441A3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ko-KR" b="1">
              <a:latin typeface="Comic Sans MS" panose="030F0702030302020204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3AC513-F42B-3B34-F96D-C9AB380621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ko-KR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90896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A45846-3BBF-69D2-181B-8C6A92D3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A409EF-C635-E472-7542-8DDBAE09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4EFC5F-60F4-DC0F-16F7-FBAA48991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393B8D9B-54E0-42A8-A27A-1100B172B19C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0944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3E87EC-CD9B-E25B-BE7F-A61E091B7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E1F7C50-D098-578E-2722-C26C6D42C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A1F5B9-E092-5A7F-B9C0-800F2B62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B7D5276D-8834-4E63-894D-15D418D625CE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1653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5379485-6B83-2898-F8C5-7FBF61A0F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4B570A-C87E-8D12-9ACB-A0FC12143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82A2D-E417-59BE-8BBA-AC4DE0B6E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595EC5C-538E-461D-869A-6C1DD0B722D1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49700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F162E9B-9FC6-6C47-A44A-FFB09CC2F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DA317F46-85BA-8723-E561-10C5DECF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2706EA1A-1784-F530-8EA2-79326766C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B7B82E62-0C9C-4A84-A76A-70B8C05F2013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21767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CCF8C0D6-C405-8C2A-FD84-D701C573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B479865A-F438-783A-54E1-0DB6962E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3C70ACBB-3B05-C289-E9F9-D01A6C550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9ECFDB13-85B6-4157-99B5-09D34C4AB0E4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74435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4D1ABBAC-E587-A737-19BB-EC1FAA14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89E973D0-86EF-EB5E-922B-DD192D75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FA6430BB-D51C-5831-F691-42113E422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1EECA99E-74DA-4463-8DA0-56D735F20140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1213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BB02AB4C-CD97-FBF3-87CF-D648C2F9F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CCF0B2D1-E5B4-2073-8728-595D66394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C08643E9-D6FE-F3B1-A3F1-63EBC15F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39F4F027-D379-4D02-814A-944AEBB138D8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058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3B1688F-BB63-EB5F-E282-EEA0783066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92A2C8-CB69-AF9A-43DD-F27CF8A8FD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0C26D8-9385-B04D-1819-FE6CB9F542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B5198C-DDD0-4781-B99B-E73C03997E8E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05201346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5D7503E0-B801-FDA4-205C-ABFA35442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3C2DF670-8798-EBF4-8956-47AB2DA97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D125F7EE-7638-63DB-8032-06E209285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CFA12B3E-9419-4BD6-8EA2-5E14D37E5B0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781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6E595224-91C0-FBB4-9D20-DBB75BF4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BCAEF51B-B4E3-FAEF-4A86-9A37B724B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0D5E692-A6BF-8613-ED41-590B1F479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C5FC551E-15E5-4D27-9F61-77017B9BC4FD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84020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FC546E-F0BF-61D2-3334-C41094D8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AACCB4C-93A3-EC7B-FA7A-77286508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86C551-0E42-2118-8155-52C05B70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8801BB67-C874-46C4-AB35-6CC5985D374D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44880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D7EC0D-1AB6-46D4-7565-9913AD5D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88FA98-0AB3-D72B-3A28-880CA08CB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F13DAB-DF82-B1A9-3413-A530DF645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7B7CD622-D0F8-488C-AA67-6A6F4B665C9A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83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591F08-9EA4-15DF-F9CE-43286DA23F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CFF0F9F-A7F5-7AD3-623F-75605432F5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7093E4-6D35-3625-6E44-F095EF67C5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F2049-3FA2-4808-A51F-4FEB853050F2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869069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BC1CCB-B8BB-FA7E-9F45-DD120DA1D8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30B069-61CF-F1A7-781D-851C081FC1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3BA1C9-14B6-8A46-E8C5-9AFE64BEE9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CAD781-5D1C-4A7E-934E-2D7B08BB56A6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821305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D53F669-32A3-8470-07F6-05685BE18B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579F166-36D4-15DA-7D07-74B6DBE6E9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5856402-52E7-7956-57FF-EE7EED1DA0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8149A-38F2-4776-9A82-9212933C6EF2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15906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47730CE-44BB-016C-7987-625DA5A15F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AA1560E-2601-3DEB-0BC6-52AC3E9E3A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515BC31-EA97-C72B-DA5B-26731FD0F1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5F0D5-EC81-47B7-9C8D-470593EE2A4A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3637818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D7DCF96-6567-8343-B54D-1620794421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D397739-B35F-05CE-8033-EC1D243CF9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410A3C5-8B83-8817-FA82-0B060B22AF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9E759-9505-4FF4-9E46-58241556F94C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423864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D10034-BAC2-2CC5-C345-A1A553D12E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A1C511-2D77-C0EA-500A-650A13DD87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C9A7A2-6E82-7D78-9B7D-9935D489B6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3FE0B8-61D3-4F02-A528-43A946EFE929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74050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E25F9C-E5D8-CBAB-B391-4D7B8CC14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D3F139C-5DD5-0436-E811-1108F1BF5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D77F19-71C2-4AE5-1932-EF597BD12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D41247-F826-EEE9-E4AE-6B0F76E25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5F5762-74B2-CF0B-2710-3D5CC1502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0489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53FCE9-3331-04F7-FE0E-C4A4946535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14F197-A81C-B984-BA14-9CBD680A2F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565E47-CDA1-2E65-84A4-F8AF938A8D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662CBD-7C5A-4601-8D46-6C526483533C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89468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52E382-3AE6-1ED1-8630-F83B2E613D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E9743D-AC4E-4A2E-C31C-10C2809EE4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E0AA7F-F712-2DEC-A6C9-E32CEA16E5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06B327-4E9C-42A6-B759-8767DCE27AAD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199196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A909EC-95A2-BD8F-D762-D0A12664B6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D1DB362-71D7-4D0D-95D3-BC4551D592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FF8F0D3-0F7E-0D98-9857-48446DFB21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E9EE4A-E8FC-40AA-8B00-53A0BA0D647A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742420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49B42-F154-C92C-5466-CCEF4A5C22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A85EB3-6D2C-CFDA-A597-CC9FB8AE9C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9038EA-1A04-DE5D-DC73-877AAF28D9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8F3CEF-992D-483B-9943-51A6DC4FC36A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590447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CC5E3D1-DBDC-698E-8EE4-4ABD3A892D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4CCD5A9-16EC-D611-D090-784766E1F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121BD8C0-B379-F136-CE1A-D978A8FD4D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63D62F-B424-432B-8ABE-C5E17881C857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4143003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77C9AD-D5A4-4786-87D8-2B92FC8CFE13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074872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01C7E-6CCC-42DD-A020-055984254E14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201748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91C8E-5976-4183-96B6-2E45860AACEF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209496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0D217-03C4-4423-B1D8-CCA49FE4752D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28486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CC331-3B30-4663-A46B-D0691EC6A933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98510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1CDE88-6501-3075-3887-4E4DB8A52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6A7297-80D0-684A-0BEA-622340A67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E93398-6EAD-2DC4-09E8-BC8CF989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A8C94B-9B0D-77C7-1D12-2B04C0E30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F56926-A354-F254-FD97-0A89DF53C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0306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B0714-557E-460E-B813-0A3876724559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457876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CE2A42-4F08-4BD2-81AF-19F67B65F68B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66067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7679DA-1D9C-4ABB-8441-91374BC591CB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40187089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BB33AE-588D-4D1B-9615-A89EF7B63F80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8825391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6DFEA-ED69-4F44-85A8-A89E2C3BB2E2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1671507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B9316E-E2C1-4188-9918-22E7BAE46400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8118018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0C78C-9D1C-4C0E-9D6A-2D6B21064F03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5831744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1D5FA-F4C4-4C23-8656-2054EF1306B9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861489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8114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61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163919-5165-B8E0-DF0A-D37D1A94B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2C454-6297-2EC1-79BC-80BC095E4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422EC20-8241-358B-03FD-C8EDF13D3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C91558-D205-EDD4-CE46-4E038DD97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4573D64-C7ED-12FB-D388-6074D5C31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C9B7F0-9363-49C6-59F3-0BF0F852D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291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4553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47071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98323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4424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78701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0135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24204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63141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0418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65AE7E-E44C-F7B1-2FF1-898E6FD889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FFEEA0-4B96-734A-A58F-06F1B37E46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7E8092-698B-2247-F0A8-6CA4346E7B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49F45055-CE28-4419-9C0C-F27099534E00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1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1DD5F47-8A4C-ED98-0993-0410761B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2CA342-2876-6545-FBD0-190132F6E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7E951AE-B74E-1C01-E4A8-AB3EBB276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D45E409-9BD0-7E6A-160D-0E19F8B98E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A0C14EC-65BC-1E01-FF9A-EC98ED1B9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E22E039-F8AE-0B9C-003F-3348C8599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EBFFEA0-BC46-0306-F5EC-07236A30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7C2D375-61AC-E5E6-A313-A0C153E4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6728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D54736-6F51-DE9B-6EE4-EF98758A26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10CA7F-B117-75BB-2AA6-5CE1407671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A44CAE-9C6C-F744-EBE6-A6D1D4CB51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9C01B30-A5AF-486D-95C8-6FFEF8950859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126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65EC72-7A62-64AA-EB33-9E6C071F50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D56A65-1E4A-A0DD-0BFF-B4C2F0DD5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D4482BB-E7BA-EB47-D7CB-910ACDAB80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D451354-2A66-43B5-84BE-521B27A1C44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49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AE7628-9C16-D3E8-21CF-AC2794FF2A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13E994-A79B-CEE4-26CC-E8C0612CE2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748A4B-80AD-C57B-F769-578AE56364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B2A41EDF-D771-4D7C-A7F8-B16C9F3CEA4F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261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74CF4F2-1EE3-0636-85F5-9699A83B06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F8F852-936D-FAC1-359A-B68CD981F9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F4B755-194D-38B7-B827-2556BF4D80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3C8A9A3-3191-4C89-AED7-CAC6FD1CCAEC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521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3CF455B-2255-3873-5208-69308C028A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292AC78-4986-D985-51C4-DBA4398B41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09AF489-71E2-BFEE-DEDD-BCF5EF1563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3051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BF5EB11-D5BD-5487-8E05-E7E1CEA97C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AD050F9-F4D0-D53E-8146-2D70F45F4D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EFAF085-FED4-C5C1-0738-9BA151A364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EF2A7A8-C4B1-4BEF-80D8-7324D168B25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14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565434-FEEF-0464-1B9F-981A026CC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4ECBEC-2652-6175-2A2A-4DA53C55AC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46FE45-4CA1-D0CD-466D-D0A6D67155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073E7B-7628-403B-93B6-4CA06FD380E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127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6C5CD8-4F16-C59A-7FF7-E3B970F6C1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168BFC-3F77-76E6-6EB6-9B8E30713B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7DDEB7-B14D-A755-683B-5ACB959D03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850BB1F4-D76A-4CCF-BB0F-C9F49C0E9BFC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004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8B5FE0-D172-8926-EF04-812CDA395E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8578C0-733A-3C22-F461-33B1D7A345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2A3628-D654-2F47-EAFD-DA94C443EB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4E55BC7B-6446-4760-A997-5657BB5FF9E3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320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ADC91D-D94D-09C6-1C24-73E7D45B99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980407-A61F-5396-E157-E03B54F12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E19B45-4FC9-C18E-257C-8AB32D7022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5BCB716-0AA8-4CB3-9724-4C5F824F4BD7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0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A2C7C0-84F3-EECC-3AA5-6FCBAA853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5A1C7CE-A3FF-C77B-4BCE-C251F8082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751A159-84DA-E272-E703-D6938E52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D79076E-FDC1-C63B-F48B-524E2405E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8362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FB3AAE-4F09-777E-36C7-C6BB14B3A4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679C31-F5BB-C66C-42AB-471F735D71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A67182-E4DB-016E-5F2F-BDB25CFA43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34C16C2-D937-45B9-B5FA-122A2FBDC800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211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BACB279-CB72-BCA1-E24D-3C882561E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13A14BA-96DF-E602-947B-4809EDAEBE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EDAEF47-1542-1005-1E31-6929FFE47B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0A6E1AC4-41BA-4379-81A2-F1AB61150EF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322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65AE7E-E44C-F7B1-2FF1-898E6FD889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FFEEA0-4B96-734A-A58F-06F1B37E46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7E8092-698B-2247-F0A8-6CA4346E7B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49F45055-CE28-4419-9C0C-F27099534E00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1836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D54736-6F51-DE9B-6EE4-EF98758A26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10CA7F-B117-75BB-2AA6-5CE1407671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A44CAE-9C6C-F744-EBE6-A6D1D4CB51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9C01B30-A5AF-486D-95C8-6FFEF8950859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056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65EC72-7A62-64AA-EB33-9E6C071F50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D56A65-1E4A-A0DD-0BFF-B4C2F0DD5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D4482BB-E7BA-EB47-D7CB-910ACDAB80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D451354-2A66-43B5-84BE-521B27A1C44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0143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AE7628-9C16-D3E8-21CF-AC2794FF2A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13E994-A79B-CEE4-26CC-E8C0612CE2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748A4B-80AD-C57B-F769-578AE56364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B2A41EDF-D771-4D7C-A7F8-B16C9F3CEA4F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885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74CF4F2-1EE3-0636-85F5-9699A83B06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F8F852-936D-FAC1-359A-B68CD981F9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F4B755-194D-38B7-B827-2556BF4D80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3C8A9A3-3191-4C89-AED7-CAC6FD1CCAEC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8589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3CF455B-2255-3873-5208-69308C028A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292AC78-4986-D985-51C4-DBA4398B41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09AF489-71E2-BFEE-DEDD-BCF5EF1563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0379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BF5EB11-D5BD-5487-8E05-E7E1CEA97C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AD050F9-F4D0-D53E-8146-2D70F45F4D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EFAF085-FED4-C5C1-0738-9BA151A364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EF2A7A8-C4B1-4BEF-80D8-7324D168B25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61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565434-FEEF-0464-1B9F-981A026CC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4ECBEC-2652-6175-2A2A-4DA53C55AC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46FE45-4CA1-D0CD-466D-D0A6D67155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073E7B-7628-403B-93B6-4CA06FD380E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7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420041E-4DD6-9FFC-EBCE-758678D4C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26197EA-D606-D3ED-CAE0-5E4F0E914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280EE78-C72A-47FA-F2E6-B5CEDB97D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5684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6C5CD8-4F16-C59A-7FF7-E3B970F6C1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168BFC-3F77-76E6-6EB6-9B8E30713B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7DDEB7-B14D-A755-683B-5ACB959D03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850BB1F4-D76A-4CCF-BB0F-C9F49C0E9BFC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51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8B5FE0-D172-8926-EF04-812CDA395E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8578C0-733A-3C22-F461-33B1D7A345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2A3628-D654-2F47-EAFD-DA94C443EB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4E55BC7B-6446-4760-A997-5657BB5FF9E3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6622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ADC91D-D94D-09C6-1C24-73E7D45B99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980407-A61F-5396-E157-E03B54F121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6E19B45-4FC9-C18E-257C-8AB32D7022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5BCB716-0AA8-4CB3-9724-4C5F824F4BD7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9701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FB3AAE-4F09-777E-36C7-C6BB14B3A4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679C31-F5BB-C66C-42AB-471F735D71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A67182-E4DB-016E-5F2F-BDB25CFA43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34C16C2-D937-45B9-B5FA-122A2FBDC800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8723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BACB279-CB72-BCA1-E24D-3C882561E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813A14BA-96DF-E602-947B-4809EDAEBE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EDAEF47-1542-1005-1E31-6929FFE47B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0A6E1AC4-41BA-4379-81A2-F1AB61150EF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5305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B42BAEF-6FF8-31EE-F453-9E0350C061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D4A798-1301-61E1-E676-9C1F6DD547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7C6048-4E05-AD79-DE04-F48BEDC722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0C865715-28D5-4B92-87BB-3B11C6452DD9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343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7D70325-B495-3E43-AC63-B02509DA82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46D5C8-797E-0FF5-0FD0-38690C219B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A295096-1486-CE2C-B981-1349835A84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F809B38-90D4-4B87-AA1D-A6A30DCEC2C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041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B778CC-A207-2801-F9F9-A00224D98F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C84F47-68DC-2057-1DBA-8ABD919AE7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B131DC-4913-FE4D-CA4B-8C206D518D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6D21723A-DC9E-45B8-96B3-6B6308722BE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4035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0D9EAF-59CB-70A8-659A-B4AB4836C7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72FA10-153E-FF0D-A8F3-BF687E242A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3621C0-B40B-F7EF-3949-E0B9C77FEF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2C4902E-7D0B-444C-9254-EAAB1549C0EE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3806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E277B1-9945-F1C0-9282-B098D101E4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6D44A5-93C7-857C-6E92-B5A0956798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11DA66A-B7DC-1F2D-4076-9F48E223E1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30C5DA0D-AC7D-4898-AE78-FDBC547C5AF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71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C9502D-5216-D610-AD0F-9D602D985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F6A08B-1170-90E5-B54F-0CE9B3699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A99B1E0-5397-FF2B-9505-4282FDE7E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81129BD-B685-CFC1-814B-1D0BDD0F2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5A7D098-21C6-D723-83E9-04E5CB681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540879C-E1BC-A2F0-4C67-6D0B7862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0447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8E5DC36-40F6-E285-A8AE-3B62DC94D1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6CF2CC1-9106-5064-9A0E-BEB5FA5FFB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0F56F0-C483-BE87-519E-1530E70459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178A28A2-5B27-47F2-B596-4003CDCF48FE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275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AF9AFFA-C9F0-A9EF-8336-79DD7BA1FB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4F42377-5A25-52F4-B8F1-39AC96EF62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E861A91-3970-481D-2945-25C4AA46BF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8E1C5A-C21D-42DA-876D-FA76FF3C07B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4860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22F310-7097-4AD9-4FCB-19CA911CD0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3E8482-A324-20D4-8C3B-6C097DC141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BEB3B8-C9B6-E959-4D2A-44D04A28F6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0E4AE13-3F30-4B6C-89CD-57AB60EC5C7F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480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2CF5F2-DEBF-C9AB-5D85-E934B538E0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71C394-60DF-12F9-2A21-701340AB55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C06742-5032-D335-C749-7D96AA588E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74D4022-40A9-4E47-A6DD-7CF7AA24696F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950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2676A1-7029-50CC-2867-60FB4B073F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8F781C-41EE-D47F-CBF4-68A4DB7A64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D12AD55-AD33-B6EA-3870-0BBF646A04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C7010377-76AD-463F-9AF6-314275B82DA2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139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B3BCD6-F882-EEA7-2A41-8B9AC84EC4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6297DB-A99E-3450-A8B6-866CD6792D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B054357-1618-FE18-E560-B2BC78D920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87786D1C-9483-4B90-862F-F77B71AE7D26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67745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FD5602-598A-35D4-11BF-E95DBAD489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BB8BA2-E933-B327-1C6C-CD84D2A69B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097A9A-EB12-A5F5-AACB-5A506D5364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7451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C998A67-8654-DEBA-5CDA-5AD8401B3C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AF257D14-383C-48F6-7570-5602EC80EE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1057946-78D0-DB2E-2DF2-3E844A3BF8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167DF8BA-F999-4B66-A8D3-CF352D491C8C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546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4CF2B23-B661-A689-6072-9B45A64C7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7EBD06-E85A-3C7D-AA08-98CB7BF7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4515ABD-02DC-F236-88DA-ADD38C64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87A42C4F-ECED-4699-877B-F08A54E4B35B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1462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04B876-189C-AAA9-072E-6144AAF0A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FD730C-3FA8-680B-E8D3-4AB0B25E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717787-3B2F-EC27-50A2-4F6D35B1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7132056A-0E7C-4CC7-B3B9-3DD46FAE7793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9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31F22A-2D5D-CEBA-FB0C-C4F3C71B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8CE5577-98FB-8190-B87D-B35BED1779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6A46EB-D98C-DC2B-BD37-317626806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AE35F9C-9EB3-D3B5-96C3-15745DEB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C8C99A-5A1E-3F2C-F161-77737BDAF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BEA0F4-F4FA-1469-F568-5804BA589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3640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3064DA-9D4A-5617-DAF5-AD79B927F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98628A-3FEC-2510-B926-0C8E9EEC4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C25C33-FB26-2F77-3534-80933407E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199C8F55-51A7-4054-8077-5A5D8190C639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589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DAB24B7-4484-10CC-01F0-C63E8628D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3C44359-A900-53C7-548F-9502E7AC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4B3738A-8CE7-D1F0-BEC2-26C776983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E1499268-8FE6-422B-AA67-FB595302DBF5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6502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EE2AA673-8430-0C60-15A0-CCD8DA3F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바닥글 개체 틀 4">
            <a:extLst>
              <a:ext uri="{FF2B5EF4-FFF2-40B4-BE49-F238E27FC236}">
                <a16:creationId xmlns:a16="http://schemas.microsoft.com/office/drawing/2014/main" id="{F1D80EBF-AC5E-1D5F-8C03-7366A4F4F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373B2462-5D94-E2CD-8B7A-B348DED8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079BB37A-649D-481E-A6FE-1635580AEE12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67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294DE641-D28A-653C-84C1-B8B62C68F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바닥글 개체 틀 4">
            <a:extLst>
              <a:ext uri="{FF2B5EF4-FFF2-40B4-BE49-F238E27FC236}">
                <a16:creationId xmlns:a16="http://schemas.microsoft.com/office/drawing/2014/main" id="{898BCA04-0E5F-A421-3C92-AAE09D70D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CA641759-3E2C-CF4A-A72A-2AF9852E9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94737D4F-6BFF-4921-9F51-BA794FE2DB11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795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B69A0947-DB11-AE91-F54F-C4C922011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02396BA6-9BD8-1911-540B-9D6C9C6D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09B456C7-EB12-6CE9-92AE-B96AD168F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3749601-9ABE-4278-A158-43769E56D902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52778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FA6B6B34-06FD-DAFC-CB8B-C5C4FB2F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EC8329E3-1544-897E-3827-C67819E0D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A0962555-A5E3-3899-9ED0-4479B301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EEB54FC3-B53D-48D4-82FB-4008ED242F76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0241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91F302F6-F155-218C-4487-7F4BAB7BC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A8FD4629-3C60-74D0-F822-B59A93F4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3D7BCF18-3644-884C-8C00-1DE150D9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810CBC64-F885-4FC8-AB37-C2369C0B0C2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7837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148DDA-EE38-8D06-3816-2A630758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D8F6BB-A5D8-6E0F-1B08-91BF46E8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CA1A0F-9A31-62DE-3F8D-CF008B73D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607A4919-6F6B-42A6-BE8B-BB1773A3C016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8676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B090A1-808F-4A5F-591D-CC21DA04C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AF0F39-3153-15E4-A603-D1F18128E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980402-69C7-1F03-C60E-6EA6464F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EA8A84CD-57EC-4783-AA6C-E8F2E42A2DEB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20311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76203"/>
            <a:ext cx="10972800" cy="7159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609600" y="914400"/>
            <a:ext cx="538480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914400"/>
            <a:ext cx="538480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E0675F-CE57-DCBB-7A9D-17F54578D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ko-KR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3E49AE-C99A-3685-647F-E1CE8C998B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ko-KR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76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0066"/>
            </a:gs>
            <a:gs pos="100000">
              <a:srgbClr val="3333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2942339-C593-81EF-86F2-C5B253D7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67C5DE1-5621-70D6-B5F7-43DD499A9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A60683-0B21-87AA-240F-E59A956B55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1FE75C-0000-BC1A-0D41-D41889916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6E422-A816-263F-3E74-D854132DA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3E3F8-60E6-46ED-A380-7772DE1FBF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28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개체 틀 1">
            <a:extLst>
              <a:ext uri="{FF2B5EF4-FFF2-40B4-BE49-F238E27FC236}">
                <a16:creationId xmlns:a16="http://schemas.microsoft.com/office/drawing/2014/main" id="{DC93E80E-5875-8D01-5512-DF1AB32B3D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195" name="텍스트 개체 틀 2">
            <a:extLst>
              <a:ext uri="{FF2B5EF4-FFF2-40B4-BE49-F238E27FC236}">
                <a16:creationId xmlns:a16="http://schemas.microsoft.com/office/drawing/2014/main" id="{998D8BD2-3262-3186-E0FA-380CB96FD1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8CB179-9762-9F45-BA05-E875BEDAB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7EDB6D0-50E8-B64D-DD4A-26984BE953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6AB179-3A92-254F-0CD2-1D80985CB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D9956D2-5D10-4416-86A6-CC4288F107EE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6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hf hdr="0" ftr="0" dt="0"/>
  <p:txStyles>
    <p:titleStyle>
      <a:lvl1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2pPr>
      <a:lvl3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3pPr>
      <a:lvl4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4pPr>
      <a:lvl5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5pPr>
      <a:lvl6pPr marL="4572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6pPr>
      <a:lvl7pPr marL="9144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7pPr>
      <a:lvl8pPr marL="13716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8pPr>
      <a:lvl9pPr marL="18288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9pPr>
    </p:titleStyle>
    <p:bodyStyle>
      <a:lvl1pPr marL="171450" indent="-171450" algn="l" defTabSz="685800" rtl="0" eaLnBrk="0" fontAlgn="base" latinLnBrk="1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개체 틀 1">
            <a:extLst>
              <a:ext uri="{FF2B5EF4-FFF2-40B4-BE49-F238E27FC236}">
                <a16:creationId xmlns:a16="http://schemas.microsoft.com/office/drawing/2014/main" id="{0FB2B43C-39DD-8D1B-8876-C66F49C96F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7171" name="텍스트 개체 틀 2">
            <a:extLst>
              <a:ext uri="{FF2B5EF4-FFF2-40B4-BE49-F238E27FC236}">
                <a16:creationId xmlns:a16="http://schemas.microsoft.com/office/drawing/2014/main" id="{E985BCCB-7311-11E8-50F0-6A3EB8BD0F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7224CE-F44C-AA4B-2973-B6C40D5B4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040B40-FDF0-92DF-B63C-82E7296E0D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FDCF33-A155-6FCA-1629-1CD833FCD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685800">
              <a:defRPr sz="9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A095C375-5E6E-4813-B433-E29FBF4DD881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0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ctr" defTabSz="685800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2pPr>
      <a:lvl3pPr algn="ctr" defTabSz="685800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3pPr>
      <a:lvl4pPr algn="ctr" defTabSz="685800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4pPr>
      <a:lvl5pPr algn="ctr" defTabSz="685800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5pPr>
      <a:lvl6pPr marL="457200" algn="ctr" defTabSz="685800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6pPr>
      <a:lvl7pPr marL="914400" algn="ctr" defTabSz="685800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7pPr>
      <a:lvl8pPr marL="1371600" algn="ctr" defTabSz="685800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8pPr>
      <a:lvl9pPr marL="1828800" algn="ctr" defTabSz="685800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9pPr>
    </p:titleStyle>
    <p:bodyStyle>
      <a:lvl1pPr marL="257175" indent="-257175" algn="l" defTabSz="685800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0066"/>
            </a:gs>
            <a:gs pos="100000">
              <a:srgbClr val="3333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C78FB64-8C9E-C2A2-7447-21BA57270F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제목 스타일 편집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26D1B73-F339-4B0C-06BD-79FFC8D638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텍스트 스타일을 편집합니다</a:t>
            </a:r>
          </a:p>
          <a:p>
            <a:pPr lvl="1"/>
            <a:r>
              <a:rPr lang="ko-KR" altLang="el-GR"/>
              <a:t>둘째 수준</a:t>
            </a:r>
          </a:p>
          <a:p>
            <a:pPr lvl="2"/>
            <a:r>
              <a:rPr lang="ko-KR" altLang="el-GR"/>
              <a:t>셋째 수준</a:t>
            </a:r>
          </a:p>
          <a:p>
            <a:pPr lvl="3"/>
            <a:r>
              <a:rPr lang="ko-KR" altLang="el-GR"/>
              <a:t>넷째 수준</a:t>
            </a:r>
          </a:p>
          <a:p>
            <a:pPr lvl="4"/>
            <a:r>
              <a:rPr lang="ko-KR" altLang="el-GR"/>
              <a:t>다섯째 수준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03F25B0-C950-BAB3-678B-84ADAF6EB1D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D2805C3-6434-DFAE-CD1B-27593A22E8A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261A706-2630-A1EE-C8C0-BD969138EDE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</a:lstStyle>
          <a:p>
            <a:fld id="{D8A385BB-73EA-4511-B878-59B14F3BACD5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15225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0066"/>
            </a:gs>
            <a:gs pos="100000">
              <a:srgbClr val="3333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제목 스타일 편집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텍스트 스타일을 편집합니다</a:t>
            </a:r>
          </a:p>
          <a:p>
            <a:pPr lvl="1"/>
            <a:r>
              <a:rPr lang="ko-KR" altLang="el-GR"/>
              <a:t>둘째 수준</a:t>
            </a:r>
          </a:p>
          <a:p>
            <a:pPr lvl="2"/>
            <a:r>
              <a:rPr lang="ko-KR" altLang="el-GR"/>
              <a:t>셋째 수준</a:t>
            </a:r>
          </a:p>
          <a:p>
            <a:pPr lvl="3"/>
            <a:r>
              <a:rPr lang="ko-KR" altLang="el-GR"/>
              <a:t>넷째 수준</a:t>
            </a:r>
          </a:p>
          <a:p>
            <a:pPr lvl="4"/>
            <a:r>
              <a:rPr lang="ko-KR" altLang="el-GR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endParaRPr lang="el-GR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</a:lstStyle>
          <a:p>
            <a:fld id="{C968CAD2-949C-4C39-A0CD-F6EFB3493E2A}" type="slidenum">
              <a:rPr lang="el-GR" altLang="ko-KR"/>
              <a:pPr/>
              <a:t>‹#›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08207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0066"/>
            </a:gs>
            <a:gs pos="100000">
              <a:srgbClr val="3333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01261-0A76-44F5-8B9E-1B0937F3D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71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185E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C321C4B-F91A-5F1C-707B-4CA39D174D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제목 스타일 편집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D2C4577-CAA6-8527-8287-B268DA5F90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텍스트 스타일을 편집합니다</a:t>
            </a:r>
          </a:p>
          <a:p>
            <a:pPr lvl="1"/>
            <a:r>
              <a:rPr lang="ko-KR" altLang="el-GR"/>
              <a:t>둘째 수준</a:t>
            </a:r>
          </a:p>
          <a:p>
            <a:pPr lvl="2"/>
            <a:r>
              <a:rPr lang="ko-KR" altLang="el-GR"/>
              <a:t>셋째 수준</a:t>
            </a:r>
          </a:p>
          <a:p>
            <a:pPr lvl="3"/>
            <a:r>
              <a:rPr lang="ko-KR" altLang="el-GR"/>
              <a:t>넷째 수준</a:t>
            </a:r>
          </a:p>
          <a:p>
            <a:pPr lvl="4"/>
            <a:r>
              <a:rPr lang="ko-KR" altLang="el-GR"/>
              <a:t>다섯째 수준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AAD76C-4269-1CDF-8DC9-6328E4B9E2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5F1959F-91D1-C699-CAE4-1EC45A0D97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6E0678B-4947-726D-7CBD-43187E3CBA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3FCCDDAE-A937-4570-942B-578B9C452E1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9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0" i="0" u="none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185E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C321C4B-F91A-5F1C-707B-4CA39D174D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제목 스타일 편집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D2C4577-CAA6-8527-8287-B268DA5F90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텍스트 스타일을 편집합니다</a:t>
            </a:r>
          </a:p>
          <a:p>
            <a:pPr lvl="1"/>
            <a:r>
              <a:rPr lang="ko-KR" altLang="el-GR"/>
              <a:t>둘째 수준</a:t>
            </a:r>
          </a:p>
          <a:p>
            <a:pPr lvl="2"/>
            <a:r>
              <a:rPr lang="ko-KR" altLang="el-GR"/>
              <a:t>셋째 수준</a:t>
            </a:r>
          </a:p>
          <a:p>
            <a:pPr lvl="3"/>
            <a:r>
              <a:rPr lang="ko-KR" altLang="el-GR"/>
              <a:t>넷째 수준</a:t>
            </a:r>
          </a:p>
          <a:p>
            <a:pPr lvl="4"/>
            <a:r>
              <a:rPr lang="ko-KR" altLang="el-GR"/>
              <a:t>다섯째 수준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6AAD76C-4269-1CDF-8DC9-6328E4B9E2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5F1959F-91D1-C699-CAE4-1EC45A0D97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6E0678B-4947-726D-7CBD-43187E3CBA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3FCCDDAE-A937-4570-942B-578B9C452E1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9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0" i="0" u="none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185E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3C0B5D0-F0A5-1555-BC25-00F29CF076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제목 스타일 편집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449FE45B-524F-042F-CCE9-A76755072B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l-GR"/>
              <a:t>마스터 텍스트 스타일을 편집합니다</a:t>
            </a:r>
          </a:p>
          <a:p>
            <a:pPr lvl="1"/>
            <a:r>
              <a:rPr lang="ko-KR" altLang="el-GR"/>
              <a:t>둘째 수준</a:t>
            </a:r>
          </a:p>
          <a:p>
            <a:pPr lvl="2"/>
            <a:r>
              <a:rPr lang="ko-KR" altLang="el-GR"/>
              <a:t>셋째 수준</a:t>
            </a:r>
          </a:p>
          <a:p>
            <a:pPr lvl="3"/>
            <a:r>
              <a:rPr lang="ko-KR" altLang="el-GR"/>
              <a:t>넷째 수준</a:t>
            </a:r>
          </a:p>
          <a:p>
            <a:pPr lvl="4"/>
            <a:r>
              <a:rPr lang="ko-KR" altLang="el-GR"/>
              <a:t>다섯째 수준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A872D6B-C9B5-2694-31D8-DC4EFEBE104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C18A8EB-B767-42A9-D451-EB6ED37364C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굴림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5FA8A9A-3FEF-FA5F-51D2-4D1548006DC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53AE68DD-D4ED-4A86-9C99-0F7145162716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47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185E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개체 틀 1">
            <a:extLst>
              <a:ext uri="{FF2B5EF4-FFF2-40B4-BE49-F238E27FC236}">
                <a16:creationId xmlns:a16="http://schemas.microsoft.com/office/drawing/2014/main" id="{A6FF9E25-6AEE-4DC8-E3A5-2BA70250D3F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4099" name="텍스트 개체 틀 2">
            <a:extLst>
              <a:ext uri="{FF2B5EF4-FFF2-40B4-BE49-F238E27FC236}">
                <a16:creationId xmlns:a16="http://schemas.microsoft.com/office/drawing/2014/main" id="{10745835-7389-9527-1275-7DE705F967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BE9E7B-042E-D38A-5028-DBF0D02AF8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809865-7FA5-7FB1-66A8-F980CC7F4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1ABFCC-EB97-14D7-7C88-C1276292B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1D403F7F-EA3C-4F1B-828A-C905BC92DB86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46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hf hdr="0" ftr="0" dt="0"/>
  <p:txStyles>
    <p:titleStyle>
      <a:lvl1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2pPr>
      <a:lvl3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3pPr>
      <a:lvl4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4pPr>
      <a:lvl5pPr algn="l" defTabSz="685800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5pPr>
      <a:lvl6pPr marL="4572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6pPr>
      <a:lvl7pPr marL="9144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7pPr>
      <a:lvl8pPr marL="13716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8pPr>
      <a:lvl9pPr marL="1828800" algn="l" defTabSz="685800" rtl="0" fontAlgn="base" latinLnBrk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anose="020B0503020000020004" pitchFamily="50" charset="-127"/>
        </a:defRPr>
      </a:lvl9pPr>
    </p:titleStyle>
    <p:bodyStyle>
      <a:lvl1pPr marL="171450" indent="-171450" algn="l" defTabSz="685800" rtl="0" eaLnBrk="0" fontAlgn="base" latinLnBrk="1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latinLnBrk="1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8185E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개체 틀 1">
            <a:extLst>
              <a:ext uri="{FF2B5EF4-FFF2-40B4-BE49-F238E27FC236}">
                <a16:creationId xmlns:a16="http://schemas.microsoft.com/office/drawing/2014/main" id="{5CB624AF-EE0C-36E9-17C2-76B2481BC0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5123" name="텍스트 개체 틀 2">
            <a:extLst>
              <a:ext uri="{FF2B5EF4-FFF2-40B4-BE49-F238E27FC236}">
                <a16:creationId xmlns:a16="http://schemas.microsoft.com/office/drawing/2014/main" id="{82B2BEC1-449F-43F8-7061-611612C63D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9366751-B66D-232E-80C7-621C702CCF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F0157E-871C-F534-E266-EDC83FDC9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>
              <a:solidFill>
                <a:prstClr val="black">
                  <a:tint val="75000"/>
                </a:prst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E94B56-111D-3B4B-AD74-E0B4DEB72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3F293002-24B8-4DBD-B8E4-1D3424E8FF02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07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anose="020B0503020000020004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30.png"/><Relationship Id="rId4" Type="http://schemas.openxmlformats.org/officeDocument/2006/relationships/image" Target="../media/image218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6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23.png"/><Relationship Id="rId4" Type="http://schemas.openxmlformats.org/officeDocument/2006/relationships/image" Target="../media/image222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7.png"/><Relationship Id="rId5" Type="http://schemas.openxmlformats.org/officeDocument/2006/relationships/image" Target="../media/image226.png"/><Relationship Id="rId4" Type="http://schemas.openxmlformats.org/officeDocument/2006/relationships/image" Target="../media/image225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9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32.png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3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44.png"/><Relationship Id="rId5" Type="http://schemas.openxmlformats.org/officeDocument/2006/relationships/image" Target="../media/image45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51.png"/><Relationship Id="rId4" Type="http://schemas.openxmlformats.org/officeDocument/2006/relationships/image" Target="../media/image4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60.png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69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4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5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68.png"/><Relationship Id="rId11" Type="http://schemas.openxmlformats.org/officeDocument/2006/relationships/image" Target="../media/image76.png"/><Relationship Id="rId5" Type="http://schemas.openxmlformats.org/officeDocument/2006/relationships/image" Target="../media/image67.png"/><Relationship Id="rId10" Type="http://schemas.openxmlformats.org/officeDocument/2006/relationships/image" Target="../media/image75.png"/><Relationship Id="rId4" Type="http://schemas.openxmlformats.org/officeDocument/2006/relationships/image" Target="../media/image66.png"/><Relationship Id="rId9" Type="http://schemas.openxmlformats.org/officeDocument/2006/relationships/image" Target="../media/image74.png"/><Relationship Id="rId1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8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83.png"/><Relationship Id="rId5" Type="http://schemas.openxmlformats.org/officeDocument/2006/relationships/image" Target="../media/image90.png"/><Relationship Id="rId4" Type="http://schemas.openxmlformats.org/officeDocument/2006/relationships/image" Target="../media/image8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8.jpeg"/><Relationship Id="rId4" Type="http://schemas.openxmlformats.org/officeDocument/2006/relationships/image" Target="../media/image4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87.emf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82.emf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1.png"/><Relationship Id="rId7" Type="http://schemas.openxmlformats.org/officeDocument/2006/relationships/image" Target="../media/image96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95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1.png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10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9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10.png"/><Relationship Id="rId4" Type="http://schemas.openxmlformats.org/officeDocument/2006/relationships/image" Target="../media/image31.png"/><Relationship Id="rId9" Type="http://schemas.openxmlformats.org/officeDocument/2006/relationships/image" Target="../media/image62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89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2.jpeg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1.emf"/><Relationship Id="rId4" Type="http://schemas.openxmlformats.org/officeDocument/2006/relationships/image" Target="../media/image110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22.png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112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1.png"/><Relationship Id="rId5" Type="http://schemas.openxmlformats.org/officeDocument/2006/relationships/image" Target="../media/image310.png"/><Relationship Id="rId4" Type="http://schemas.openxmlformats.org/officeDocument/2006/relationships/image" Target="../media/image30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5.emf"/><Relationship Id="rId4" Type="http://schemas.openxmlformats.org/officeDocument/2006/relationships/image" Target="../media/image114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7" Type="http://schemas.openxmlformats.org/officeDocument/2006/relationships/image" Target="../media/image33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0.png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19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8.emf"/><Relationship Id="rId5" Type="http://schemas.openxmlformats.org/officeDocument/2006/relationships/image" Target="../media/image117.emf"/><Relationship Id="rId4" Type="http://schemas.openxmlformats.org/officeDocument/2006/relationships/image" Target="../media/image1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2.emf"/><Relationship Id="rId4" Type="http://schemas.openxmlformats.org/officeDocument/2006/relationships/image" Target="../media/image12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4.emf"/><Relationship Id="rId4" Type="http://schemas.openxmlformats.org/officeDocument/2006/relationships/image" Target="../media/image12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7.emf"/><Relationship Id="rId4" Type="http://schemas.openxmlformats.org/officeDocument/2006/relationships/image" Target="../media/image126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10.png"/><Relationship Id="rId5" Type="http://schemas.openxmlformats.org/officeDocument/2006/relationships/image" Target="../media/image500.png"/><Relationship Id="rId4" Type="http://schemas.openxmlformats.org/officeDocument/2006/relationships/image" Target="../media/image50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7" Type="http://schemas.openxmlformats.org/officeDocument/2006/relationships/image" Target="../media/image56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50.png"/><Relationship Id="rId5" Type="http://schemas.openxmlformats.org/officeDocument/2006/relationships/image" Target="../media/image130.emf"/><Relationship Id="rId4" Type="http://schemas.openxmlformats.org/officeDocument/2006/relationships/image" Target="../media/image12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1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00.png"/><Relationship Id="rId4" Type="http://schemas.openxmlformats.org/officeDocument/2006/relationships/image" Target="../media/image133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5.emf"/><Relationship Id="rId4" Type="http://schemas.openxmlformats.org/officeDocument/2006/relationships/image" Target="../media/image134.e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0.png"/><Relationship Id="rId3" Type="http://schemas.openxmlformats.org/officeDocument/2006/relationships/image" Target="../media/image630.png"/><Relationship Id="rId7" Type="http://schemas.openxmlformats.org/officeDocument/2006/relationships/image" Target="../media/image139.e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8.emf"/><Relationship Id="rId5" Type="http://schemas.openxmlformats.org/officeDocument/2006/relationships/image" Target="../media/image137.emf"/><Relationship Id="rId10" Type="http://schemas.openxmlformats.org/officeDocument/2006/relationships/image" Target="../media/image700.png"/><Relationship Id="rId4" Type="http://schemas.openxmlformats.org/officeDocument/2006/relationships/image" Target="../media/image136.emf"/><Relationship Id="rId9" Type="http://schemas.openxmlformats.org/officeDocument/2006/relationships/image" Target="../media/image6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30.png"/><Relationship Id="rId4" Type="http://schemas.openxmlformats.org/officeDocument/2006/relationships/image" Target="../media/image720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0.png"/><Relationship Id="rId3" Type="http://schemas.openxmlformats.org/officeDocument/2006/relationships/image" Target="../media/image740.png"/><Relationship Id="rId7" Type="http://schemas.openxmlformats.org/officeDocument/2006/relationships/image" Target="../media/image142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1.jpeg"/><Relationship Id="rId11" Type="http://schemas.openxmlformats.org/officeDocument/2006/relationships/image" Target="../media/image820.png"/><Relationship Id="rId5" Type="http://schemas.openxmlformats.org/officeDocument/2006/relationships/image" Target="../media/image140.jpeg"/><Relationship Id="rId10" Type="http://schemas.openxmlformats.org/officeDocument/2006/relationships/image" Target="../media/image810.png"/><Relationship Id="rId4" Type="http://schemas.openxmlformats.org/officeDocument/2006/relationships/image" Target="../media/image751.png"/><Relationship Id="rId9" Type="http://schemas.openxmlformats.org/officeDocument/2006/relationships/image" Target="../media/image80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61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64.xml"/><Relationship Id="rId7" Type="http://schemas.openxmlformats.org/officeDocument/2006/relationships/image" Target="../media/image146.jpeg"/><Relationship Id="rId12" Type="http://schemas.openxmlformats.org/officeDocument/2006/relationships/image" Target="../media/image610.png"/><Relationship Id="rId2" Type="http://schemas.openxmlformats.org/officeDocument/2006/relationships/slideLayout" Target="../slideLayouts/slideLayout4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5.png"/><Relationship Id="rId11" Type="http://schemas.openxmlformats.org/officeDocument/2006/relationships/image" Target="../media/image660.png"/><Relationship Id="rId5" Type="http://schemas.openxmlformats.org/officeDocument/2006/relationships/image" Target="../media/image143.wmf"/><Relationship Id="rId10" Type="http://schemas.openxmlformats.org/officeDocument/2006/relationships/image" Target="../media/image590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44.w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780.png"/><Relationship Id="rId4" Type="http://schemas.openxmlformats.org/officeDocument/2006/relationships/image" Target="../media/image14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83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910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3" Type="http://schemas.openxmlformats.org/officeDocument/2006/relationships/image" Target="../media/image158.png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60.png"/><Relationship Id="rId5" Type="http://schemas.openxmlformats.org/officeDocument/2006/relationships/image" Target="../media/image159.png"/><Relationship Id="rId4" Type="http://schemas.openxmlformats.org/officeDocument/2006/relationships/image" Target="../media/image9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w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3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17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3" Type="http://schemas.openxmlformats.org/officeDocument/2006/relationships/image" Target="../media/image125.emf"/><Relationship Id="rId7" Type="http://schemas.openxmlformats.org/officeDocument/2006/relationships/image" Target="../media/image178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7.emf"/><Relationship Id="rId5" Type="http://schemas.openxmlformats.org/officeDocument/2006/relationships/image" Target="../media/image176.emf"/><Relationship Id="rId4" Type="http://schemas.openxmlformats.org/officeDocument/2006/relationships/image" Target="../media/image126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2.emf"/><Relationship Id="rId5" Type="http://schemas.openxmlformats.org/officeDocument/2006/relationships/image" Target="../media/image181.emf"/><Relationship Id="rId4" Type="http://schemas.openxmlformats.org/officeDocument/2006/relationships/image" Target="../media/image12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00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75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png"/><Relationship Id="rId9" Type="http://schemas.openxmlformats.org/officeDocument/2006/relationships/image" Target="../media/image18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5.png"/><Relationship Id="rId5" Type="http://schemas.openxmlformats.org/officeDocument/2006/relationships/image" Target="../media/image1230.png"/><Relationship Id="rId4" Type="http://schemas.openxmlformats.org/officeDocument/2006/relationships/image" Target="../media/image1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1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90.png"/><Relationship Id="rId4" Type="http://schemas.openxmlformats.org/officeDocument/2006/relationships/image" Target="../media/image13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0.png"/><Relationship Id="rId7" Type="http://schemas.openxmlformats.org/officeDocument/2006/relationships/image" Target="../media/image151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5.png"/><Relationship Id="rId5" Type="http://schemas.openxmlformats.org/officeDocument/2006/relationships/image" Target="../media/image1490.png"/><Relationship Id="rId4" Type="http://schemas.openxmlformats.org/officeDocument/2006/relationships/image" Target="../media/image18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0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4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7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90.png"/><Relationship Id="rId4" Type="http://schemas.openxmlformats.org/officeDocument/2006/relationships/image" Target="../media/image189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94.png"/><Relationship Id="rId5" Type="http://schemas.openxmlformats.org/officeDocument/2006/relationships/image" Target="../media/image193.png"/><Relationship Id="rId4" Type="http://schemas.openxmlformats.org/officeDocument/2006/relationships/image" Target="../media/image192.png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1560.png"/><Relationship Id="rId7" Type="http://schemas.openxmlformats.org/officeDocument/2006/relationships/image" Target="../media/image56.pdf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6.png"/><Relationship Id="rId5" Type="http://schemas.openxmlformats.org/officeDocument/2006/relationships/image" Target="../media/image1540.png"/><Relationship Id="rId4" Type="http://schemas.openxmlformats.org/officeDocument/2006/relationships/image" Target="../media/image195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23.png"/><Relationship Id="rId5" Type="http://schemas.openxmlformats.org/officeDocument/2006/relationships/image" Target="../media/image23.wmf"/><Relationship Id="rId4" Type="http://schemas.openxmlformats.org/officeDocument/2006/relationships/image" Target="../media/image22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3.png"/><Relationship Id="rId4" Type="http://schemas.openxmlformats.org/officeDocument/2006/relationships/image" Target="../media/image202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8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0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40.png"/><Relationship Id="rId4" Type="http://schemas.openxmlformats.org/officeDocument/2006/relationships/image" Target="../media/image163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15.png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6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0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00.png"/><Relationship Id="rId4" Type="http://schemas.openxmlformats.org/officeDocument/2006/relationships/image" Target="../media/image18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12">
            <a:extLst>
              <a:ext uri="{FF2B5EF4-FFF2-40B4-BE49-F238E27FC236}">
                <a16:creationId xmlns:a16="http://schemas.microsoft.com/office/drawing/2014/main" id="{AAA984CB-78A0-1654-B2E5-0CDAD73C79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143673" y="1124744"/>
            <a:ext cx="6243587" cy="1640210"/>
          </a:xfrm>
          <a:solidFill>
            <a:srgbClr val="FFFF66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ko-KR" sz="4400" b="1" dirty="0">
                <a:latin typeface="Arial Rounded MT Bold" panose="020F0704030504030204" pitchFamily="34" charset="0"/>
                <a:ea typeface="굴림" panose="020B0600000101010101" pitchFamily="50" charset="-127"/>
              </a:rPr>
              <a:t>Lectures on </a:t>
            </a:r>
          </a:p>
          <a:p>
            <a:pPr algn="ctr" eaLnBrk="1" hangingPunct="1">
              <a:buFontTx/>
              <a:buNone/>
            </a:pPr>
            <a:r>
              <a:rPr lang="en-US" altLang="ko-KR" sz="4400" b="1" dirty="0">
                <a:latin typeface="Arial Rounded MT Bold" panose="020F0704030504030204" pitchFamily="34" charset="0"/>
                <a:ea typeface="굴림" panose="020B0600000101010101" pitchFamily="50" charset="-127"/>
              </a:rPr>
              <a:t>Neutrino Physics (II) </a:t>
            </a:r>
            <a:r>
              <a:rPr lang="ko-KR" altLang="en-US" sz="4400" b="1" dirty="0">
                <a:latin typeface="Arial Rounded MT Bold" panose="020F0704030504030204" pitchFamily="34" charset="0"/>
                <a:ea typeface="굴림" panose="020B0600000101010101" pitchFamily="50" charset="-127"/>
              </a:rPr>
              <a:t> </a:t>
            </a:r>
            <a:endParaRPr lang="ko-KR" altLang="en-US" sz="4400" dirty="0">
              <a:latin typeface="Arial Rounded MT Bold" panose="020F0704030504030204" pitchFamily="34" charset="0"/>
              <a:ea typeface="굴림" panose="020B0600000101010101" pitchFamily="50" charset="-127"/>
            </a:endParaRPr>
          </a:p>
        </p:txBody>
      </p:sp>
      <p:sp>
        <p:nvSpPr>
          <p:cNvPr id="262158" name="Rectangle 14">
            <a:extLst>
              <a:ext uri="{FF2B5EF4-FFF2-40B4-BE49-F238E27FC236}">
                <a16:creationId xmlns:a16="http://schemas.microsoft.com/office/drawing/2014/main" id="{63DAAA27-F49B-7645-BBC2-4745EDE77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2494" y="5307974"/>
            <a:ext cx="7200900" cy="804862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  <a:ea typeface="MS PGothic" pitchFamily="34" charset="-128"/>
              </a:rPr>
              <a:t>Sin Kyu Kang </a:t>
            </a:r>
            <a:endParaRPr kumimoji="1" lang="en-US" altLang="ko-KR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  <a:ea typeface="MS PGothic" pitchFamily="34" charset="-128"/>
            </a:endParaRPr>
          </a:p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  <a:ea typeface="MS PGothic" pitchFamily="34" charset="-128"/>
              </a:rPr>
              <a:t>(</a:t>
            </a:r>
            <a:r>
              <a:rPr kumimoji="1" lang="en-US" altLang="ko-K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  <a:ea typeface="MS PGothic" pitchFamily="34" charset="-128"/>
              </a:rPr>
              <a:t>Seoul Tech)</a:t>
            </a:r>
            <a:endParaRPr kumimoji="1" lang="en-US" altLang="ko-KR" sz="2800" b="1" baseline="-6000" dirty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  <a:ea typeface="MS PGothic" pitchFamily="34" charset="-128"/>
            </a:endParaRPr>
          </a:p>
        </p:txBody>
      </p:sp>
      <p:sp>
        <p:nvSpPr>
          <p:cNvPr id="11" name="직사각형 4">
            <a:extLst>
              <a:ext uri="{FF2B5EF4-FFF2-40B4-BE49-F238E27FC236}">
                <a16:creationId xmlns:a16="http://schemas.microsoft.com/office/drawing/2014/main" id="{C268BC11-E693-FE4F-2B44-12BE21881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5688" y="4286250"/>
            <a:ext cx="4572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base" latinLnBrk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ko-KR" sz="2400" b="1" dirty="0">
                <a:solidFill>
                  <a:srgbClr val="00CC99">
                    <a:lumMod val="20000"/>
                    <a:lumOff val="80000"/>
                  </a:srgbClr>
                </a:solidFill>
                <a:latin typeface="Comic Sans MS" panose="030F0702030302020204" pitchFamily="66" charset="0"/>
                <a:ea typeface="궁서체" pitchFamily="17" charset="-127"/>
              </a:rPr>
              <a:t>2022.10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624" y="4150685"/>
            <a:ext cx="8502527" cy="696579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9C01B30-A5AF-486D-95C8-6FFEF8950859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3978" y="1052505"/>
            <a:ext cx="899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With</a:t>
            </a:r>
            <a:r>
              <a:rPr lang="en-US" altLang="ko-KR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endParaRPr lang="ko-KR" altLang="en-US" sz="2400" b="1" dirty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23325" y="1129510"/>
                <a:ext cx="4511428" cy="351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𝐞𝐕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𝟑𝟐</m:t>
                      </m:r>
                    </m:oMath>
                  </m:oMathPara>
                </a14:m>
                <a:endParaRPr lang="ko-KR" altLang="en-US" sz="22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325" y="1129510"/>
                <a:ext cx="4511428" cy="351250"/>
              </a:xfrm>
              <a:prstGeom prst="rect">
                <a:avLst/>
              </a:prstGeom>
              <a:blipFill>
                <a:blip r:embed="rId3"/>
                <a:stretch>
                  <a:fillRect l="-405" t="-1724" r="-405" b="-86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411024" y="1620301"/>
            <a:ext cx="3026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For solar neutrinos, </a:t>
            </a:r>
            <a:endParaRPr lang="ko-KR" altLang="en-US" sz="24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11023" y="2264994"/>
                <a:ext cx="7432356" cy="6929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𝟐𝟕</m:t>
                      </m:r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𝟐𝟕</m:t>
                      </m:r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</m:sup>
                          </m:s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𝐞𝐕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𝟏𝟏</m:t>
                              </m:r>
                            </m:sup>
                          </m:s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𝑴𝒆𝑩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ko-KR" altLang="en-US" sz="22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023" y="2264994"/>
                <a:ext cx="7432356" cy="6929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31833" y="3140969"/>
                <a:ext cx="3484095" cy="7761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𝟐𝟕</m:t>
                          </m:r>
                          <m:f>
                            <m:f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sSup>
                                <m:sSup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</m:t>
                              </m:r>
                            </m:num>
                            <m:den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den>
                          </m:f>
                        </m:e>
                      </m:d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&gt;~</m:t>
                      </m:r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833" y="3140969"/>
                <a:ext cx="3484095" cy="7761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오른쪽 화살표 6"/>
          <p:cNvSpPr/>
          <p:nvPr/>
        </p:nvSpPr>
        <p:spPr bwMode="auto">
          <a:xfrm>
            <a:off x="2711752" y="3316594"/>
            <a:ext cx="504056" cy="484632"/>
          </a:xfrm>
          <a:prstGeom prst="righ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398062" y="4149081"/>
                <a:ext cx="7610225" cy="11947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ko-KR" alt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𝟐𝟕</m:t>
                        </m:r>
                        <m:f>
                          <m:fPr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𝟐𝟏</m:t>
                                </m:r>
                              </m:sub>
                              <m:sup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d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US" altLang="ko-KR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ko-KR" altLang="en-US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𝜽</m:t>
                    </m:r>
                    <m:r>
                      <a:rPr lang="en-US" altLang="ko-KR" sz="2400" b="1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𝐜𝐨𝐬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ko-KR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ko-KR" sz="24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</m:t>
                        </m:r>
                        <m:r>
                          <a:rPr lang="en-US" altLang="ko-KR" sz="24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ko-KR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en-US" altLang="ko-KR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ko-KR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sSup>
                      <m:sSupPr>
                        <m:ctrlP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ko-KR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endParaRPr lang="ko-KR" altLang="en-US" sz="2400" b="1" dirty="0">
                  <a:solidFill>
                    <a:srgbClr val="0070C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062" y="4149081"/>
                <a:ext cx="7610225" cy="11947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C8772FF0-80F1-CB75-9B60-43CB8B7BC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A3469E23-602C-C4A8-BA05-AE93946F5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915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Solar Neutrino Experiment</a:t>
            </a: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8E1C5A-C21D-42DA-876D-FA76FF3C07B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l-GR" altLang="ko-KR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직사각형 13"/>
              <p:cNvSpPr/>
              <p:nvPr/>
            </p:nvSpPr>
            <p:spPr>
              <a:xfrm>
                <a:off x="2053915" y="5540123"/>
                <a:ext cx="8552341" cy="461280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2200" b="1" dirty="0" smtClean="0">
                    <a:solidFill>
                      <a:srgbClr val="FF0000"/>
                    </a:solidFill>
                  </a:rPr>
                  <a:t>Tension : </a:t>
                </a:r>
                <a:r>
                  <a:rPr lang="en-US" altLang="ko-KR" sz="2200" b="1" dirty="0"/>
                  <a:t>f</a:t>
                </a:r>
                <a:r>
                  <a:rPr lang="en-US" altLang="ko-KR" sz="2200" b="1" dirty="0" smtClean="0"/>
                  <a:t>or </a:t>
                </a:r>
                <a14:m>
                  <m:oMath xmlns:m="http://schemas.openxmlformats.org/officeDocument/2006/math">
                    <m:r>
                      <a:rPr lang="en-US" altLang="ko-KR" sz="2200" b="1" i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altLang="ko-KR" sz="2200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𝟑𝟐</m:t>
                    </m:r>
                  </m:oMath>
                </a14:m>
                <a:r>
                  <a:rPr lang="en-US" altLang="ko-KR" sz="2200" dirty="0" smtClean="0"/>
                  <a:t>,   </a:t>
                </a:r>
                <a:r>
                  <a:rPr lang="en-US" altLang="ko-KR" sz="2200" b="1" dirty="0" smtClean="0"/>
                  <a:t>for </a:t>
                </a:r>
                <a14:m>
                  <m:oMath xmlns:m="http://schemas.openxmlformats.org/officeDocument/2006/math"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𝒑𝒑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ko-KR" sz="2200" b="1" i="1" baseline="30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𝑩𝒆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:&lt;</m:t>
                    </m:r>
                    <m:sSub>
                      <m:sSubPr>
                        <m:ctrlP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ko-KR" sz="22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en-US" altLang="ko-KR" sz="2200" dirty="0" smtClean="0"/>
                  <a:t>  </a:t>
                </a:r>
                <a:endParaRPr lang="ko-KR" altLang="en-US" sz="2200" dirty="0"/>
              </a:p>
            </p:txBody>
          </p:sp>
        </mc:Choice>
        <mc:Fallback>
          <p:sp>
            <p:nvSpPr>
              <p:cNvPr id="14" name="직사각형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915" y="5540123"/>
                <a:ext cx="8552341" cy="461280"/>
              </a:xfrm>
              <a:prstGeom prst="rect">
                <a:avLst/>
              </a:prstGeom>
              <a:blipFill>
                <a:blip r:embed="rId7"/>
                <a:stretch>
                  <a:fillRect l="-853" t="-7692" b="-16667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424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0965C8-3AE4-FB02-CDD9-608BBFD04243}"/>
                  </a:ext>
                </a:extLst>
              </p:cNvPr>
              <p:cNvSpPr txBox="1"/>
              <p:nvPr/>
            </p:nvSpPr>
            <p:spPr>
              <a:xfrm>
                <a:off x="2101349" y="1175019"/>
                <a:ext cx="707810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800" b="1" dirty="0" smtClean="0">
                    <a:solidFill>
                      <a:srgbClr val="C00000"/>
                    </a:solidFill>
                  </a:rPr>
                  <a:t>What is Observable </a:t>
                </a:r>
                <a:r>
                  <a:rPr lang="en-US" altLang="ko-KR" sz="2800" b="1" dirty="0">
                    <a:solidFill>
                      <a:srgbClr val="C00000"/>
                    </a:solidFill>
                  </a:rPr>
                  <a:t>signature of  0</a:t>
                </a:r>
                <a14:m>
                  <m:oMath xmlns:m="http://schemas.openxmlformats.org/officeDocument/2006/math">
                    <m:r>
                      <a:rPr lang="ko-KR" alt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ko-KR" altLang="en-US" sz="2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sz="2800" b="1" dirty="0" smtClean="0">
                    <a:solidFill>
                      <a:srgbClr val="C00000"/>
                    </a:solidFill>
                  </a:rPr>
                  <a:t>?</a:t>
                </a:r>
                <a:endParaRPr lang="ko-KR" alt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0965C8-3AE4-FB02-CDD9-608BBFD04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349" y="1175019"/>
                <a:ext cx="7078109" cy="523220"/>
              </a:xfrm>
              <a:prstGeom prst="rect">
                <a:avLst/>
              </a:prstGeom>
              <a:blipFill>
                <a:blip r:embed="rId3"/>
                <a:stretch>
                  <a:fillRect l="-1809" t="-12791" r="-3962" b="-313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그림 7">
            <a:extLst>
              <a:ext uri="{FF2B5EF4-FFF2-40B4-BE49-F238E27FC236}">
                <a16:creationId xmlns:a16="http://schemas.microsoft.com/office/drawing/2014/main" id="{1F64B3CE-F9EC-17F9-E074-E2AFB0E16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274" y="1771049"/>
            <a:ext cx="10788513" cy="36790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53AE7A-F0AC-DDAA-B404-84B60169A05B}"/>
              </a:ext>
            </a:extLst>
          </p:cNvPr>
          <p:cNvSpPr txBox="1"/>
          <p:nvPr/>
        </p:nvSpPr>
        <p:spPr>
          <a:xfrm>
            <a:off x="5640404" y="297420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2A4485-D2F1-AF3D-68D9-1E75FD0FA8CC}"/>
                  </a:ext>
                </a:extLst>
              </p:cNvPr>
              <p:cNvSpPr txBox="1"/>
              <p:nvPr/>
            </p:nvSpPr>
            <p:spPr>
              <a:xfrm>
                <a:off x="1358442" y="5762057"/>
                <a:ext cx="10296345" cy="494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Observable is the </a:t>
                </a:r>
                <a:r>
                  <a:rPr lang="en-US" altLang="ko-KR" sz="2400" b="1" dirty="0">
                    <a:solidFill>
                      <a:srgbClr val="0070C0"/>
                    </a:solidFill>
                  </a:rPr>
                  <a:t>0</a:t>
                </a:r>
                <a14:m>
                  <m:oMath xmlns:m="http://schemas.openxmlformats.org/officeDocument/2006/math">
                    <m:r>
                      <a:rPr lang="ko-KR" alt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event rate (equivalently a half lifetime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</a:rPr>
                  <a:t>) </a:t>
                </a:r>
                <a:endParaRPr lang="ko-KR" altLang="en-US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2A4485-D2F1-AF3D-68D9-1E75FD0FA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442" y="5762057"/>
                <a:ext cx="10296345" cy="494815"/>
              </a:xfrm>
              <a:prstGeom prst="rect">
                <a:avLst/>
              </a:prstGeom>
              <a:blipFill>
                <a:blip r:embed="rId5"/>
                <a:stretch>
                  <a:fillRect l="-947" t="-11111" b="-1975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DD4ED26E-3AB6-5F51-0A3C-17CDFC9F2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2B9925E1-B307-BE14-7892-D4776EFBC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100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7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285A1D2F-2353-6F53-9FA7-A1A8A757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7009B12-2FAA-4291-138F-BADB7EE78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Experiments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4A39AE-D664-1628-BE83-72E26111B0C5}"/>
              </a:ext>
            </a:extLst>
          </p:cNvPr>
          <p:cNvSpPr txBox="1"/>
          <p:nvPr/>
        </p:nvSpPr>
        <p:spPr>
          <a:xfrm>
            <a:off x="140664" y="1205711"/>
            <a:ext cx="10724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rgbClr val="202122"/>
                </a:solidFill>
                <a:latin typeface="Century Gothic" panose="020B0502020202020204" pitchFamily="34" charset="0"/>
              </a:rPr>
              <a:t>Several</a:t>
            </a:r>
            <a:r>
              <a:rPr lang="en-US" altLang="ko-KR" sz="2400" b="1" i="0" dirty="0">
                <a:solidFill>
                  <a:srgbClr val="202122"/>
                </a:solidFill>
                <a:effectLst/>
                <a:latin typeface="Century Gothic" panose="020B0502020202020204" pitchFamily="34" charset="0"/>
              </a:rPr>
              <a:t> candidates of nuclei are being considered in experiments 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101</a:t>
            </a:fld>
            <a:endParaRPr lang="el-GR" altLang="ko-KR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092" y="1736067"/>
            <a:ext cx="6235176" cy="4898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24385" y="6248400"/>
            <a:ext cx="2248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Jonathan Link, (TAU2016)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1825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5B7D482-5359-BD99-D22B-D8A82C8D9F08}"/>
              </a:ext>
            </a:extLst>
          </p:cNvPr>
          <p:cNvSpPr txBox="1"/>
          <p:nvPr/>
        </p:nvSpPr>
        <p:spPr>
          <a:xfrm>
            <a:off x="589219" y="1174841"/>
            <a:ext cx="9900502" cy="1727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Heidelberg-Moscow collab. (</a:t>
            </a:r>
            <a:r>
              <a:rPr lang="en-US" altLang="ko-KR" sz="2400" b="1" baseline="30000" dirty="0">
                <a:solidFill>
                  <a:srgbClr val="0070C0"/>
                </a:solidFill>
                <a:latin typeface="Century Gothic" panose="020B0502020202020204" pitchFamily="34" charset="0"/>
              </a:rPr>
              <a:t>76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Ge in Gran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Sasso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altLang="ko-KR" sz="2400" b="1" dirty="0">
                <a:solidFill>
                  <a:srgbClr val="0070C0"/>
                </a:solidFill>
              </a:rPr>
              <a:t>     - 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2001, they claimed to have found  an evidence for</a:t>
            </a:r>
            <a:r>
              <a:rPr lang="en-US" altLang="ko-KR" sz="2400" b="1" dirty="0">
                <a:solidFill>
                  <a:srgbClr val="0070C0"/>
                </a:solidFill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</a:rPr>
              <a:t>0</a:t>
            </a:r>
            <a:r>
              <a:rPr lang="el-GR" altLang="ko-KR" sz="2400" b="1" dirty="0">
                <a:solidFill>
                  <a:srgbClr val="C00000"/>
                </a:solidFill>
              </a:rPr>
              <a:t>νββ</a:t>
            </a:r>
            <a:r>
              <a:rPr lang="en-US" altLang="ko-KR" sz="2400" b="1" dirty="0">
                <a:solidFill>
                  <a:srgbClr val="C00000"/>
                </a:solidFill>
              </a:rPr>
              <a:t>     </a:t>
            </a:r>
          </a:p>
          <a:p>
            <a:r>
              <a:rPr lang="en-US" altLang="ko-KR" sz="2400" b="1" dirty="0">
                <a:solidFill>
                  <a:srgbClr val="C00000"/>
                </a:solidFill>
              </a:rPr>
              <a:t>       (</a:t>
            </a:r>
            <a:r>
              <a:rPr lang="en-US" altLang="ko-KR" sz="1600" b="1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Klapdor-Kleingrothaus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n-US" altLang="ko-KR" sz="1600" b="1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et al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MPLA16 ) </a:t>
            </a:r>
            <a:r>
              <a:rPr lang="en-US" altLang="ko-KR" sz="1600" b="1" dirty="0">
                <a:solidFill>
                  <a:schemeClr val="bg1"/>
                </a:solidFill>
              </a:rPr>
              <a:t>.</a:t>
            </a:r>
            <a:endParaRPr lang="en-US" altLang="ko-KR" sz="2000" b="1" dirty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</a:pPr>
            <a:r>
              <a:rPr lang="en-US" altLang="ko-KR" sz="2000" b="1" dirty="0">
                <a:solidFill>
                  <a:srgbClr val="0070C0"/>
                </a:solidFill>
              </a:rPr>
              <a:t>     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85A1D2F-2353-6F53-9FA7-A1A8A757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7009B12-2FAA-4291-138F-BADB7EE78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Experiments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F1C211C-9DB5-C60A-938F-1EB8A4DDA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365" y="2634818"/>
            <a:ext cx="5672996" cy="40342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D42A88-F36B-66E5-3569-9BE3DC435B2D}"/>
              </a:ext>
            </a:extLst>
          </p:cNvPr>
          <p:cNvSpPr txBox="1"/>
          <p:nvPr/>
        </p:nvSpPr>
        <p:spPr>
          <a:xfrm>
            <a:off x="7182929" y="4079546"/>
            <a:ext cx="4359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8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This was ruled out by the results </a:t>
            </a:r>
            <a:endParaRPr lang="en-US" altLang="ko-KR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r>
              <a:rPr lang="en-US" altLang="ko-KR" sz="18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    from  GERDA exp. (arXiv:1411.4791)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102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40059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5B7D482-5359-BD99-D22B-D8A82C8D9F08}"/>
              </a:ext>
            </a:extLst>
          </p:cNvPr>
          <p:cNvSpPr txBox="1"/>
          <p:nvPr/>
        </p:nvSpPr>
        <p:spPr>
          <a:xfrm>
            <a:off x="1258871" y="5846766"/>
            <a:ext cx="2626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rgbClr val="0070C0"/>
                </a:solidFill>
              </a:rPr>
              <a:t>AMORE (</a:t>
            </a:r>
            <a:r>
              <a:rPr lang="en-US" altLang="ko-KR" sz="2400" b="1" baseline="30000" dirty="0">
                <a:solidFill>
                  <a:srgbClr val="0070C0"/>
                </a:solidFill>
              </a:rPr>
              <a:t>100 </a:t>
            </a:r>
            <a:r>
              <a:rPr lang="en-US" altLang="ko-KR" sz="2400" b="1" dirty="0">
                <a:solidFill>
                  <a:srgbClr val="0070C0"/>
                </a:solidFill>
              </a:rPr>
              <a:t>Mo)</a:t>
            </a:r>
            <a:r>
              <a:rPr lang="en-US" altLang="ko-KR" sz="2400" dirty="0">
                <a:solidFill>
                  <a:schemeClr val="bg1"/>
                </a:solidFill>
              </a:rPr>
              <a:t>.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F0025C1-C676-74CC-9E1F-48949DA59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602" y="1654280"/>
            <a:ext cx="2626916" cy="393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285A1D2F-2353-6F53-9FA7-A1A8A757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7009B12-2FAA-4291-138F-BADB7EE78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Experiments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CB75A25-4C90-89ED-5792-79F94A8F2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910" y="1933403"/>
            <a:ext cx="3097465" cy="28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28B0F3-6F88-B08E-7B47-3130FEB925F4}"/>
              </a:ext>
            </a:extLst>
          </p:cNvPr>
          <p:cNvSpPr txBox="1"/>
          <p:nvPr/>
        </p:nvSpPr>
        <p:spPr>
          <a:xfrm>
            <a:off x="4918459" y="5354267"/>
            <a:ext cx="2626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rgbClr val="0070C0"/>
                </a:solidFill>
              </a:rPr>
              <a:t>CUORE (</a:t>
            </a:r>
            <a:r>
              <a:rPr lang="en-US" altLang="ko-KR" sz="2400" b="1" baseline="30000" dirty="0">
                <a:solidFill>
                  <a:srgbClr val="0070C0"/>
                </a:solidFill>
              </a:rPr>
              <a:t>130 </a:t>
            </a:r>
            <a:r>
              <a:rPr lang="en-US" altLang="ko-KR" sz="2400" b="1" dirty="0" err="1">
                <a:solidFill>
                  <a:srgbClr val="0070C0"/>
                </a:solidFill>
              </a:rPr>
              <a:t>Te</a:t>
            </a:r>
            <a:r>
              <a:rPr lang="en-US" altLang="ko-KR" sz="2400" b="1" dirty="0">
                <a:solidFill>
                  <a:srgbClr val="0070C0"/>
                </a:solidFill>
              </a:rPr>
              <a:t>)</a:t>
            </a:r>
            <a:r>
              <a:rPr lang="en-US" altLang="ko-KR" sz="2400" dirty="0">
                <a:solidFill>
                  <a:schemeClr val="bg1"/>
                </a:solidFill>
              </a:rPr>
              <a:t>.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pic>
        <p:nvPicPr>
          <p:cNvPr id="6148" name="Picture 4" descr="Picture">
            <a:extLst>
              <a:ext uri="{FF2B5EF4-FFF2-40B4-BE49-F238E27FC236}">
                <a16:creationId xmlns:a16="http://schemas.microsoft.com/office/drawing/2014/main" id="{341F5162-A618-F1CD-D636-0B45E7FF5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938" y="1451055"/>
            <a:ext cx="2701395" cy="382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B51447-DB8D-5B39-987C-C632005FC764}"/>
              </a:ext>
            </a:extLst>
          </p:cNvPr>
          <p:cNvSpPr txBox="1"/>
          <p:nvPr/>
        </p:nvSpPr>
        <p:spPr>
          <a:xfrm>
            <a:off x="9109459" y="5506667"/>
            <a:ext cx="26269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dirty="0" err="1">
                <a:solidFill>
                  <a:srgbClr val="0070C0"/>
                </a:solidFill>
              </a:rPr>
              <a:t>KamLAND</a:t>
            </a:r>
            <a:r>
              <a:rPr lang="en-US" altLang="ko-KR" sz="2400" b="1" dirty="0">
                <a:solidFill>
                  <a:srgbClr val="0070C0"/>
                </a:solidFill>
              </a:rPr>
              <a:t>-Zen (</a:t>
            </a:r>
            <a:r>
              <a:rPr lang="en-US" altLang="ko-KR" sz="2400" b="1" baseline="30000" dirty="0">
                <a:solidFill>
                  <a:srgbClr val="0070C0"/>
                </a:solidFill>
              </a:rPr>
              <a:t>136 </a:t>
            </a:r>
            <a:r>
              <a:rPr lang="en-US" altLang="ko-KR" sz="2400" b="1" dirty="0">
                <a:solidFill>
                  <a:srgbClr val="0070C0"/>
                </a:solidFill>
              </a:rPr>
              <a:t>Xe)</a:t>
            </a:r>
            <a:r>
              <a:rPr lang="en-US" altLang="ko-KR" sz="2400" dirty="0">
                <a:solidFill>
                  <a:schemeClr val="bg1"/>
                </a:solidFill>
              </a:rPr>
              <a:t>.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103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5719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A39902-79E6-3987-9239-84CF257ECF53}"/>
              </a:ext>
            </a:extLst>
          </p:cNvPr>
          <p:cNvSpPr/>
          <p:nvPr/>
        </p:nvSpPr>
        <p:spPr bwMode="auto">
          <a:xfrm>
            <a:off x="8673480" y="6309320"/>
            <a:ext cx="1994520" cy="1723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CH" sz="2000">
              <a:latin typeface="Tahoma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1FFEE2-C992-9DC5-2209-A22A35EABD5D}"/>
              </a:ext>
            </a:extLst>
          </p:cNvPr>
          <p:cNvSpPr/>
          <p:nvPr/>
        </p:nvSpPr>
        <p:spPr bwMode="auto">
          <a:xfrm>
            <a:off x="1631504" y="5517232"/>
            <a:ext cx="3744416" cy="96439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CH" sz="2000">
              <a:latin typeface="Tahoma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0504B8-5D42-FDF6-C840-8EC960354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268" y="5552504"/>
            <a:ext cx="3644652" cy="3519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DEE270-DFB1-3130-78F6-228AA9E01526}"/>
              </a:ext>
            </a:extLst>
          </p:cNvPr>
          <p:cNvSpPr txBox="1"/>
          <p:nvPr/>
        </p:nvSpPr>
        <p:spPr>
          <a:xfrm>
            <a:off x="2152949" y="5949280"/>
            <a:ext cx="72167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m</a:t>
            </a:r>
            <a:r>
              <a:rPr lang="en-CH" baseline="-25000" dirty="0"/>
              <a:t>𝝱𝝱 </a:t>
            </a:r>
            <a:r>
              <a:rPr lang="en-CH" dirty="0"/>
              <a:t>&lt;</a:t>
            </a:r>
          </a:p>
        </p:txBody>
      </p:sp>
      <p:pic>
        <p:nvPicPr>
          <p:cNvPr id="14" name="Picture 13" descr="Text&#10;&#10;Description automatically generated with medium confidence">
            <a:extLst>
              <a:ext uri="{FF2B5EF4-FFF2-40B4-BE49-F238E27FC236}">
                <a16:creationId xmlns:a16="http://schemas.microsoft.com/office/drawing/2014/main" id="{15CE6D0D-9E11-CA6A-ABA8-D143EC4FF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9687" y="5976675"/>
            <a:ext cx="1587035" cy="4188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611264-E1B7-05BD-D22D-15483C201A0C}"/>
              </a:ext>
            </a:extLst>
          </p:cNvPr>
          <p:cNvSpPr txBox="1"/>
          <p:nvPr/>
        </p:nvSpPr>
        <p:spPr>
          <a:xfrm>
            <a:off x="-928649" y="1369062"/>
            <a:ext cx="746420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                             </a:t>
            </a:r>
            <a:r>
              <a:rPr lang="en-US" altLang="ko-KR" sz="3200" b="1" dirty="0" err="1">
                <a:solidFill>
                  <a:srgbClr val="0070C0"/>
                </a:solidFill>
              </a:rPr>
              <a:t>KamLAND</a:t>
            </a:r>
            <a:r>
              <a:rPr lang="en-US" altLang="ko-KR" sz="3200" b="1" dirty="0">
                <a:solidFill>
                  <a:srgbClr val="0070C0"/>
                </a:solidFill>
              </a:rPr>
              <a:t>-Zen</a:t>
            </a:r>
            <a:endParaRPr lang="ko-KR" altLang="en-US" sz="3200" b="1" dirty="0">
              <a:solidFill>
                <a:srgbClr val="0070C0"/>
              </a:solidFill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3B7684EC-F60E-E5FF-B107-11AD9E848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3246" y="2077806"/>
            <a:ext cx="3092881" cy="31295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6436A14-0981-E2EF-3B4B-56B8D4637A11}"/>
              </a:ext>
            </a:extLst>
          </p:cNvPr>
          <p:cNvSpPr txBox="1"/>
          <p:nvPr/>
        </p:nvSpPr>
        <p:spPr>
          <a:xfrm>
            <a:off x="5420826" y="1444846"/>
            <a:ext cx="65053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baseline="30000" dirty="0">
                <a:latin typeface="Century Gothic" panose="020B0502020202020204" pitchFamily="34" charset="0"/>
              </a:rPr>
              <a:t>136</a:t>
            </a:r>
            <a:r>
              <a:rPr lang="en-US" altLang="ko-KR" sz="2400" b="1" dirty="0">
                <a:latin typeface="Century Gothic" panose="020B0502020202020204" pitchFamily="34" charset="0"/>
              </a:rPr>
              <a:t> Xe(91% enriched) loaded 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Reached  IO region for the first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Century Gothic" panose="020B0502020202020204" pitchFamily="34" charset="0"/>
              </a:rPr>
              <a:t>Improvement of KamLAND-Zen800 over </a:t>
            </a:r>
          </a:p>
          <a:p>
            <a:r>
              <a:rPr lang="en-US" altLang="ko-KR" sz="2400" b="1" dirty="0">
                <a:latin typeface="Century Gothic" panose="020B0502020202020204" pitchFamily="34" charset="0"/>
              </a:rPr>
              <a:t>     KamLAND-Zen400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ko-KR" sz="2400" dirty="0"/>
          </a:p>
          <a:p>
            <a:endParaRPr lang="ko-KR" altLang="en-US" sz="2400" dirty="0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E40E585D-D28A-04C4-AF55-8E02163937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5519" y="3078931"/>
            <a:ext cx="6144936" cy="36364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0F55066-57FE-3424-FFB1-5B4ED5A67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723FA5CF-F300-ADF5-FCF7-20620A517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Experiments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9277153" y="6481630"/>
            <a:ext cx="2540000" cy="457200"/>
          </a:xfrm>
        </p:spPr>
        <p:txBody>
          <a:bodyPr/>
          <a:lstStyle/>
          <a:p>
            <a:fld id="{BEE01C7E-6CCC-42DD-A020-055984254E14}" type="slidenum">
              <a:rPr lang="el-GR" altLang="ko-KR" smtClean="0"/>
              <a:pPr/>
              <a:t>104</a:t>
            </a:fld>
            <a:endParaRPr lang="el-GR" altLang="ko-KR" dirty="0"/>
          </a:p>
        </p:txBody>
      </p:sp>
    </p:spTree>
    <p:extLst>
      <p:ext uri="{BB962C8B-B14F-4D97-AF65-F5344CB8AC3E}">
        <p14:creationId xmlns:p14="http://schemas.microsoft.com/office/powerpoint/2010/main" val="35306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075FF0E-0385-B8A0-7CB8-5F92C7409C06}"/>
              </a:ext>
            </a:extLst>
          </p:cNvPr>
          <p:cNvSpPr txBox="1"/>
          <p:nvPr/>
        </p:nvSpPr>
        <p:spPr>
          <a:xfrm>
            <a:off x="1939185" y="2360559"/>
            <a:ext cx="2234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AMORE sensitivity</a:t>
            </a:r>
            <a:endParaRPr lang="ko-KR" altLang="en-US" sz="2000" b="1" dirty="0"/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FDCC6C04-4508-C44F-4B81-C9162A050C36}"/>
              </a:ext>
            </a:extLst>
          </p:cNvPr>
          <p:cNvSpPr/>
          <p:nvPr/>
        </p:nvSpPr>
        <p:spPr bwMode="auto">
          <a:xfrm>
            <a:off x="5654918" y="3770722"/>
            <a:ext cx="441082" cy="311085"/>
          </a:xfrm>
          <a:prstGeom prst="righ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01F9F26-304D-1655-36E5-420FF95FD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199" y="2103604"/>
            <a:ext cx="9605602" cy="44338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14FC2F-ABA3-C098-37FF-8FFD2ED5925B}"/>
              </a:ext>
            </a:extLst>
          </p:cNvPr>
          <p:cNvSpPr txBox="1"/>
          <p:nvPr/>
        </p:nvSpPr>
        <p:spPr>
          <a:xfrm>
            <a:off x="2540012" y="2421913"/>
            <a:ext cx="25426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200" b="1" dirty="0"/>
              <a:t>AMORE sensitivity</a:t>
            </a:r>
            <a:endParaRPr lang="ko-KR" altLang="en-US" sz="2200" b="1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316B6BEE-502C-E6D0-3BF1-77D8CAD63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959" y="2063556"/>
            <a:ext cx="4697691" cy="45314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713EF1-F8B4-3EF3-F5E0-D17159558F20}"/>
              </a:ext>
            </a:extLst>
          </p:cNvPr>
          <p:cNvSpPr txBox="1"/>
          <p:nvPr/>
        </p:nvSpPr>
        <p:spPr>
          <a:xfrm>
            <a:off x="895546" y="1470582"/>
            <a:ext cx="6830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Neutrinoless</a:t>
            </a:r>
            <a:r>
              <a:rPr lang="en-US" altLang="ko-KR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double beta decay </a:t>
            </a:r>
            <a:r>
              <a:rPr lang="en-US" altLang="ko-KR" sz="2800" b="1" dirty="0">
                <a:solidFill>
                  <a:srgbClr val="C00000"/>
                </a:solidFill>
              </a:rPr>
              <a:t>(0</a:t>
            </a:r>
            <a:r>
              <a:rPr lang="el-GR" altLang="ko-KR" sz="2800" b="1" dirty="0">
                <a:solidFill>
                  <a:srgbClr val="C00000"/>
                </a:solidFill>
              </a:rPr>
              <a:t>νββ</a:t>
            </a:r>
            <a:r>
              <a:rPr lang="en-US" altLang="ko-KR" sz="2800" b="1" dirty="0">
                <a:solidFill>
                  <a:srgbClr val="C00000"/>
                </a:solidFill>
              </a:rPr>
              <a:t>)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F07992-B6EC-B780-CCB8-54CA693EE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EB79013-9048-6386-0A2D-0616CF3CE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Sensitivity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105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30831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3D82353-F2C5-3007-4EED-5FB269230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294" y="1145084"/>
            <a:ext cx="9144000" cy="54522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BC1EF52-99F7-F3E3-B045-1576B50A4FF6}"/>
              </a:ext>
            </a:extLst>
          </p:cNvPr>
          <p:cNvSpPr/>
          <p:nvPr/>
        </p:nvSpPr>
        <p:spPr bwMode="auto">
          <a:xfrm>
            <a:off x="2279576" y="4653136"/>
            <a:ext cx="4176464" cy="792088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CH" sz="2000">
              <a:latin typeface="Tahoma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F6B1D2-9511-0CF7-D72D-CD2B006F11D2}"/>
              </a:ext>
            </a:extLst>
          </p:cNvPr>
          <p:cNvSpPr/>
          <p:nvPr/>
        </p:nvSpPr>
        <p:spPr bwMode="auto">
          <a:xfrm>
            <a:off x="2288744" y="5526769"/>
            <a:ext cx="3816424" cy="5557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CH" sz="2000">
              <a:latin typeface="Tahoma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349F4F-CDC7-325D-1B6C-FAC567D29FF1}"/>
              </a:ext>
            </a:extLst>
          </p:cNvPr>
          <p:cNvSpPr txBox="1"/>
          <p:nvPr/>
        </p:nvSpPr>
        <p:spPr>
          <a:xfrm>
            <a:off x="2279576" y="973558"/>
            <a:ext cx="5053672" cy="461665"/>
          </a:xfrm>
          <a:prstGeom prst="rect">
            <a:avLst/>
          </a:prstGeom>
          <a:solidFill>
            <a:srgbClr val="FCFF2B"/>
          </a:solidFill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The question is still unanswered: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3B9C82-ADC5-7554-4BB9-4B43C738E911}"/>
              </a:ext>
            </a:extLst>
          </p:cNvPr>
          <p:cNvSpPr txBox="1"/>
          <p:nvPr/>
        </p:nvSpPr>
        <p:spPr>
          <a:xfrm>
            <a:off x="906885" y="6042420"/>
            <a:ext cx="10750059" cy="646331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70C0"/>
                </a:solidFill>
                <a:latin typeface="Century Gothic" panose="020B0502020202020204" pitchFamily="34" charset="0"/>
              </a:rPr>
              <a:t>Many experiments operating, planned or in R&amp;D: </a:t>
            </a:r>
          </a:p>
          <a:p>
            <a:r>
              <a:rPr lang="en-CH" b="1" dirty="0">
                <a:solidFill>
                  <a:srgbClr val="0070C0"/>
                </a:solidFill>
                <a:latin typeface="Century Gothic" panose="020B0502020202020204" pitchFamily="34" charset="0"/>
              </a:rPr>
              <a:t>LEGEND, SNO+, NEXT, CUPID, THEIA…</a:t>
            </a:r>
            <a:r>
              <a:rPr lang="en-US" altLang="ko-KR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GERDAPhaseII</a:t>
            </a:r>
            <a:r>
              <a:rPr lang="en-US" altLang="ko-KR" b="1" dirty="0">
                <a:solidFill>
                  <a:srgbClr val="0070C0"/>
                </a:solidFill>
                <a:latin typeface="Century Gothic" panose="020B0502020202020204" pitchFamily="34" charset="0"/>
              </a:rPr>
              <a:t>, Majorana, </a:t>
            </a:r>
            <a:r>
              <a:rPr lang="en-US" altLang="ko-KR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SuperNEMO</a:t>
            </a:r>
            <a:r>
              <a:rPr lang="en-US" altLang="ko-KR" b="1" dirty="0">
                <a:solidFill>
                  <a:srgbClr val="0070C0"/>
                </a:solidFill>
                <a:latin typeface="Century Gothic" panose="020B0502020202020204" pitchFamily="34" charset="0"/>
              </a:rPr>
              <a:t>, CUORE, and </a:t>
            </a:r>
            <a:r>
              <a:rPr lang="en-US" altLang="ko-KR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nEXO</a:t>
            </a:r>
            <a:endParaRPr lang="en-CH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5E94304-CA68-13D6-0FF0-A5FDF9A0C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D1DD56E-744E-889A-BC4E-F37D6F37F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9529337" y="6231551"/>
            <a:ext cx="2540000" cy="457200"/>
          </a:xfrm>
        </p:spPr>
        <p:txBody>
          <a:bodyPr/>
          <a:lstStyle/>
          <a:p>
            <a:fld id="{BEE01C7E-6CCC-42DD-A020-055984254E14}" type="slidenum">
              <a:rPr lang="el-GR" altLang="ko-KR" smtClean="0"/>
              <a:pPr/>
              <a:t>106</a:t>
            </a:fld>
            <a:endParaRPr lang="el-GR" altLang="ko-KR" dirty="0"/>
          </a:p>
        </p:txBody>
      </p:sp>
    </p:spTree>
    <p:extLst>
      <p:ext uri="{BB962C8B-B14F-4D97-AF65-F5344CB8AC3E}">
        <p14:creationId xmlns:p14="http://schemas.microsoft.com/office/powerpoint/2010/main" val="20326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F6B1D2-9511-0CF7-D72D-CD2B006F11D2}"/>
              </a:ext>
            </a:extLst>
          </p:cNvPr>
          <p:cNvSpPr/>
          <p:nvPr/>
        </p:nvSpPr>
        <p:spPr bwMode="auto">
          <a:xfrm>
            <a:off x="2288744" y="5526769"/>
            <a:ext cx="3816424" cy="5557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en-CH" sz="2000">
              <a:latin typeface="Tahoma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349F4F-CDC7-325D-1B6C-FAC567D29FF1}"/>
                  </a:ext>
                </a:extLst>
              </p:cNvPr>
              <p:cNvSpPr txBox="1"/>
              <p:nvPr/>
            </p:nvSpPr>
            <p:spPr>
              <a:xfrm>
                <a:off x="539355" y="1320282"/>
                <a:ext cx="10970259" cy="513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Century Gothic" panose="020B0502020202020204" pitchFamily="34" charset="0"/>
                  </a:rPr>
                  <a:t>F</a:t>
                </a:r>
                <a:r>
                  <a:rPr lang="en-US" sz="2400" b="1" dirty="0" smtClean="0">
                    <a:latin typeface="Century Gothic" panose="020B0502020202020204" pitchFamily="34" charset="0"/>
                  </a:rPr>
                  <a:t>irmly established that neutrinos are massive </a:t>
                </a:r>
                <a:r>
                  <a:rPr lang="ko-KR" altLang="en-US" sz="24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400" b="1" dirty="0" smtClean="0">
                    <a:latin typeface="Century Gothic" panose="020B0502020202020204" pitchFamily="34" charset="0"/>
                  </a:rPr>
                  <a:t>particles and leptons mix.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Century Gothic" panose="020B0502020202020204" pitchFamily="34" charset="0"/>
                  </a:rPr>
                  <a:t>Determined three mixing angles  and two mass-squared </a:t>
                </a:r>
                <a:r>
                  <a:rPr lang="en-US" sz="2400" b="1" dirty="0" smtClean="0">
                    <a:latin typeface="Century Gothic" panose="020B0502020202020204" pitchFamily="34" charset="0"/>
                  </a:rPr>
                  <a:t>differences      from various experiments.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Century Gothic" panose="020B0502020202020204" pitchFamily="34" charset="0"/>
                  </a:rPr>
                  <a:t>Made great effort on understanding neutrino properties.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Century Gothic" panose="020B0502020202020204" pitchFamily="34" charset="0"/>
                  </a:rPr>
                  <a:t>What we don’t know yet</a:t>
                </a:r>
              </a:p>
              <a:p>
                <a:r>
                  <a:rPr lang="en-US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      </a:t>
                </a:r>
                <a:r>
                  <a:rPr lang="en-US" sz="2400" b="1" dirty="0" smtClean="0">
                    <a:solidFill>
                      <a:srgbClr val="00B0F0"/>
                    </a:solidFill>
                    <a:latin typeface="Century Gothic" panose="020B0502020202020204" pitchFamily="34" charset="0"/>
                  </a:rPr>
                  <a:t>- </a:t>
                </a:r>
                <a:r>
                  <a:rPr lang="en-US" sz="2400" b="1" dirty="0" err="1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Leptonic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CP Violation</a:t>
                </a:r>
              </a:p>
              <a:p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  - Origin of Neutrino Mass (ordering)</a:t>
                </a:r>
              </a:p>
              <a:p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  - Octant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endParaRPr lang="en-US" sz="2400" b="1" dirty="0" smtClean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  <a:p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  - </a:t>
                </a:r>
                <a:r>
                  <a:rPr lang="en-US" sz="2400" b="1" dirty="0" err="1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Majorana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i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vs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. Dirac</a:t>
                </a:r>
              </a:p>
              <a:p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  - Steril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e Neutrinos ?</a:t>
                </a:r>
              </a:p>
              <a:p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  - 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Non-</a:t>
                </a:r>
                <a:r>
                  <a:rPr lang="en-US" sz="2400" b="1" dirty="0" err="1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u</a:t>
                </a:r>
                <a:r>
                  <a:rPr lang="en-US" sz="2400" b="1" dirty="0" err="1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nitarity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of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𝑼</m:t>
                    </m:r>
                  </m:oMath>
                </a14:m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?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sz="2400" b="1" dirty="0" smtClean="0">
                    <a:latin typeface="Century Gothic" panose="020B0502020202020204" pitchFamily="34" charset="0"/>
                  </a:rPr>
                  <a:t>New opportunity through neutrinos.</a:t>
                </a:r>
                <a:endParaRPr lang="en-US" sz="2400" b="1" dirty="0" smtClean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349F4F-CDC7-325D-1B6C-FAC567D29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55" y="1320282"/>
                <a:ext cx="10970259" cy="5139869"/>
              </a:xfrm>
              <a:prstGeom prst="rect">
                <a:avLst/>
              </a:prstGeom>
              <a:blipFill>
                <a:blip r:embed="rId3"/>
                <a:stretch>
                  <a:fillRect l="-722" t="-949" r="-1556" b="-17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D5E94304-CA68-13D6-0FF0-A5FDF9A0C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D1DD56E-744E-889A-BC4E-F37D6F37F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738" y="153822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Conclusion &amp; Outlook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9529337" y="6231551"/>
            <a:ext cx="2540000" cy="457200"/>
          </a:xfrm>
        </p:spPr>
        <p:txBody>
          <a:bodyPr/>
          <a:lstStyle/>
          <a:p>
            <a:fld id="{BEE01C7E-6CCC-42DD-A020-055984254E14}" type="slidenum">
              <a:rPr lang="el-GR" altLang="ko-KR" smtClean="0"/>
              <a:pPr/>
              <a:t>107</a:t>
            </a:fld>
            <a:endParaRPr lang="el-GR" altLang="ko-KR" dirty="0"/>
          </a:p>
        </p:txBody>
      </p:sp>
    </p:spTree>
    <p:extLst>
      <p:ext uri="{BB962C8B-B14F-4D97-AF65-F5344CB8AC3E}">
        <p14:creationId xmlns:p14="http://schemas.microsoft.com/office/powerpoint/2010/main" val="27503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4F06BB74-729A-F6E9-97FD-43DF45C6DFB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274638"/>
            <a:ext cx="8459788" cy="647700"/>
          </a:xfrm>
        </p:spPr>
        <p:txBody>
          <a:bodyPr/>
          <a:lstStyle/>
          <a:p>
            <a:pPr eaLnBrk="1" hangingPunct="1"/>
            <a:r>
              <a:rPr lang="en-US" altLang="ko-KR" sz="3200" b="1" dirty="0" smtClean="0">
                <a:solidFill>
                  <a:srgbClr val="FFFF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Matter Effect       </a:t>
            </a:r>
            <a:r>
              <a:rPr lang="en-US" altLang="ko-KR" sz="2000" b="1" dirty="0" smtClean="0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(</a:t>
            </a:r>
            <a:r>
              <a:rPr lang="en-US" altLang="ko-KR" sz="2000" b="1" dirty="0" err="1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Wolfestein</a:t>
            </a:r>
            <a:r>
              <a:rPr lang="en-US" altLang="ko-KR" sz="2000" b="1" dirty="0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‘79)</a:t>
            </a:r>
            <a:r>
              <a:rPr lang="en-US" altLang="ko-KR" dirty="0">
                <a:solidFill>
                  <a:schemeClr val="tx1"/>
                </a:solidFill>
                <a:ea typeface="굴림" panose="020B0600000101010101" pitchFamily="50" charset="-127"/>
              </a:rPr>
              <a:t>            </a:t>
            </a:r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DAE1B371-69A6-4947-D68F-EB40EC402BCE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368301" y="1854405"/>
            <a:ext cx="8207375" cy="4114800"/>
          </a:xfrm>
        </p:spPr>
        <p:txBody>
          <a:bodyPr/>
          <a:lstStyle/>
          <a:p>
            <a:r>
              <a:rPr lang="en-US" altLang="ko-KR" sz="2400" b="1" dirty="0">
                <a:latin typeface="Century Gothic" panose="020B0502020202020204" pitchFamily="34" charset="0"/>
                <a:ea typeface="굴림" panose="020B0600000101010101" pitchFamily="50" charset="-127"/>
              </a:rPr>
              <a:t>When neutrinos travel through  a medium, they interact with the background of electron, proton and neutron, and then </a:t>
            </a: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acquire effective mass.</a:t>
            </a:r>
          </a:p>
        </p:txBody>
      </p:sp>
      <p:sp>
        <p:nvSpPr>
          <p:cNvPr id="37" name="Freeform 7">
            <a:extLst>
              <a:ext uri="{FF2B5EF4-FFF2-40B4-BE49-F238E27FC236}">
                <a16:creationId xmlns:a16="http://schemas.microsoft.com/office/drawing/2014/main" id="{D23B0919-A460-ADCC-D604-163C41DE7723}"/>
              </a:ext>
            </a:extLst>
          </p:cNvPr>
          <p:cNvSpPr>
            <a:spLocks/>
          </p:cNvSpPr>
          <p:nvPr/>
        </p:nvSpPr>
        <p:spPr bwMode="auto">
          <a:xfrm>
            <a:off x="5412332" y="4689680"/>
            <a:ext cx="2133600" cy="1158875"/>
          </a:xfrm>
          <a:custGeom>
            <a:avLst/>
            <a:gdLst>
              <a:gd name="T0" fmla="*/ 2147483646 w 1288"/>
              <a:gd name="T1" fmla="*/ 2147483646 h 608"/>
              <a:gd name="T2" fmla="*/ 2147483646 w 1288"/>
              <a:gd name="T3" fmla="*/ 2147483646 h 608"/>
              <a:gd name="T4" fmla="*/ 2147483646 w 1288"/>
              <a:gd name="T5" fmla="*/ 2147483646 h 608"/>
              <a:gd name="T6" fmla="*/ 2147483646 w 1288"/>
              <a:gd name="T7" fmla="*/ 2147483646 h 608"/>
              <a:gd name="T8" fmla="*/ 2147483646 w 1288"/>
              <a:gd name="T9" fmla="*/ 2147483646 h 608"/>
              <a:gd name="T10" fmla="*/ 2147483646 w 1288"/>
              <a:gd name="T11" fmla="*/ 2147483646 h 608"/>
              <a:gd name="T12" fmla="*/ 2147483646 w 1288"/>
              <a:gd name="T13" fmla="*/ 2147483646 h 608"/>
              <a:gd name="T14" fmla="*/ 2147483646 w 1288"/>
              <a:gd name="T15" fmla="*/ 2147483646 h 608"/>
              <a:gd name="T16" fmla="*/ 2147483646 w 1288"/>
              <a:gd name="T17" fmla="*/ 2147483646 h 608"/>
              <a:gd name="T18" fmla="*/ 2147483646 w 1288"/>
              <a:gd name="T19" fmla="*/ 2147483646 h 608"/>
              <a:gd name="T20" fmla="*/ 2147483646 w 1288"/>
              <a:gd name="T21" fmla="*/ 2147483646 h 608"/>
              <a:gd name="T22" fmla="*/ 2147483646 w 1288"/>
              <a:gd name="T23" fmla="*/ 2147483646 h 6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88" h="608">
                <a:moveTo>
                  <a:pt x="552" y="104"/>
                </a:moveTo>
                <a:cubicBezTo>
                  <a:pt x="480" y="104"/>
                  <a:pt x="304" y="48"/>
                  <a:pt x="216" y="56"/>
                </a:cubicBezTo>
                <a:cubicBezTo>
                  <a:pt x="128" y="64"/>
                  <a:pt x="48" y="88"/>
                  <a:pt x="24" y="152"/>
                </a:cubicBezTo>
                <a:cubicBezTo>
                  <a:pt x="0" y="216"/>
                  <a:pt x="24" y="368"/>
                  <a:pt x="72" y="440"/>
                </a:cubicBezTo>
                <a:cubicBezTo>
                  <a:pt x="120" y="512"/>
                  <a:pt x="232" y="568"/>
                  <a:pt x="312" y="584"/>
                </a:cubicBezTo>
                <a:cubicBezTo>
                  <a:pt x="392" y="600"/>
                  <a:pt x="472" y="536"/>
                  <a:pt x="552" y="536"/>
                </a:cubicBezTo>
                <a:cubicBezTo>
                  <a:pt x="632" y="536"/>
                  <a:pt x="712" y="608"/>
                  <a:pt x="792" y="584"/>
                </a:cubicBezTo>
                <a:cubicBezTo>
                  <a:pt x="872" y="560"/>
                  <a:pt x="952" y="424"/>
                  <a:pt x="1032" y="392"/>
                </a:cubicBezTo>
                <a:cubicBezTo>
                  <a:pt x="1112" y="360"/>
                  <a:pt x="1256" y="448"/>
                  <a:pt x="1272" y="392"/>
                </a:cubicBezTo>
                <a:cubicBezTo>
                  <a:pt x="1288" y="336"/>
                  <a:pt x="1232" y="112"/>
                  <a:pt x="1128" y="56"/>
                </a:cubicBezTo>
                <a:cubicBezTo>
                  <a:pt x="1024" y="0"/>
                  <a:pt x="744" y="48"/>
                  <a:pt x="648" y="56"/>
                </a:cubicBezTo>
                <a:cubicBezTo>
                  <a:pt x="552" y="64"/>
                  <a:pt x="624" y="104"/>
                  <a:pt x="552" y="10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 Box 8">
            <a:extLst>
              <a:ext uri="{FF2B5EF4-FFF2-40B4-BE49-F238E27FC236}">
                <a16:creationId xmlns:a16="http://schemas.microsoft.com/office/drawing/2014/main" id="{4D751D68-D377-916A-0463-A4F7C1CD1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946" y="4903993"/>
            <a:ext cx="2098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FF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Elastic forward 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FF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scattering</a:t>
            </a:r>
          </a:p>
        </p:txBody>
      </p:sp>
      <p:sp>
        <p:nvSpPr>
          <p:cNvPr id="39" name="AutoShape 9">
            <a:extLst>
              <a:ext uri="{FF2B5EF4-FFF2-40B4-BE49-F238E27FC236}">
                <a16:creationId xmlns:a16="http://schemas.microsoft.com/office/drawing/2014/main" id="{448FEE9D-E8D3-574C-C3D9-C5E8053AE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545" y="5048454"/>
            <a:ext cx="304800" cy="228600"/>
          </a:xfrm>
          <a:prstGeom prst="rightArrow">
            <a:avLst>
              <a:gd name="adj1" fmla="val 50000"/>
              <a:gd name="adj2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40" name="Rectangle 11">
            <a:extLst>
              <a:ext uri="{FF2B5EF4-FFF2-40B4-BE49-F238E27FC236}">
                <a16:creationId xmlns:a16="http://schemas.microsoft.com/office/drawing/2014/main" id="{E818F6D9-B095-1EF2-70DB-0871AA23C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9895" y="4362655"/>
            <a:ext cx="2209800" cy="1984375"/>
          </a:xfrm>
          <a:prstGeom prst="rect">
            <a:avLst/>
          </a:prstGeom>
          <a:solidFill>
            <a:srgbClr val="FFCCFF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41" name="Freeform 12">
            <a:extLst>
              <a:ext uri="{FF2B5EF4-FFF2-40B4-BE49-F238E27FC236}">
                <a16:creationId xmlns:a16="http://schemas.microsoft.com/office/drawing/2014/main" id="{DB4F91A8-D328-F18D-2C3F-15A197B49315}"/>
              </a:ext>
            </a:extLst>
          </p:cNvPr>
          <p:cNvSpPr>
            <a:spLocks/>
          </p:cNvSpPr>
          <p:nvPr/>
        </p:nvSpPr>
        <p:spPr bwMode="auto">
          <a:xfrm flipV="1">
            <a:off x="7709445" y="4689679"/>
            <a:ext cx="1549400" cy="304800"/>
          </a:xfrm>
          <a:custGeom>
            <a:avLst/>
            <a:gdLst>
              <a:gd name="T0" fmla="*/ 0 w 976"/>
              <a:gd name="T1" fmla="*/ 2147483646 h 192"/>
              <a:gd name="T2" fmla="*/ 2147483646 w 976"/>
              <a:gd name="T3" fmla="*/ 0 h 192"/>
              <a:gd name="T4" fmla="*/ 2147483646 w 976"/>
              <a:gd name="T5" fmla="*/ 2147483646 h 192"/>
              <a:gd name="T6" fmla="*/ 0 60000 65536"/>
              <a:gd name="T7" fmla="*/ 0 60000 65536"/>
              <a:gd name="T8" fmla="*/ 0 60000 65536"/>
              <a:gd name="T9" fmla="*/ 0 w 976"/>
              <a:gd name="T10" fmla="*/ 0 h 192"/>
              <a:gd name="T11" fmla="*/ 976 w 976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6" h="192">
                <a:moveTo>
                  <a:pt x="0" y="184"/>
                </a:moveTo>
                <a:lnTo>
                  <a:pt x="480" y="0"/>
                </a:lnTo>
                <a:lnTo>
                  <a:pt x="976" y="19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2" name="Freeform 13">
            <a:extLst>
              <a:ext uri="{FF2B5EF4-FFF2-40B4-BE49-F238E27FC236}">
                <a16:creationId xmlns:a16="http://schemas.microsoft.com/office/drawing/2014/main" id="{897040E8-70D2-B958-177E-B74FF3FAC2EE}"/>
              </a:ext>
            </a:extLst>
          </p:cNvPr>
          <p:cNvSpPr>
            <a:spLocks/>
          </p:cNvSpPr>
          <p:nvPr/>
        </p:nvSpPr>
        <p:spPr bwMode="auto">
          <a:xfrm>
            <a:off x="8446045" y="4994479"/>
            <a:ext cx="152400" cy="762000"/>
          </a:xfrm>
          <a:custGeom>
            <a:avLst/>
            <a:gdLst>
              <a:gd name="T0" fmla="*/ 0 w 96"/>
              <a:gd name="T1" fmla="*/ 0 h 480"/>
              <a:gd name="T2" fmla="*/ 2147483646 w 96"/>
              <a:gd name="T3" fmla="*/ 2147483646 h 480"/>
              <a:gd name="T4" fmla="*/ 0 w 96"/>
              <a:gd name="T5" fmla="*/ 2147483646 h 480"/>
              <a:gd name="T6" fmla="*/ 2147483646 w 96"/>
              <a:gd name="T7" fmla="*/ 2147483646 h 480"/>
              <a:gd name="T8" fmla="*/ 0 w 96"/>
              <a:gd name="T9" fmla="*/ 2147483646 h 480"/>
              <a:gd name="T10" fmla="*/ 2147483646 w 96"/>
              <a:gd name="T11" fmla="*/ 2147483646 h 480"/>
              <a:gd name="T12" fmla="*/ 0 w 96"/>
              <a:gd name="T13" fmla="*/ 2147483646 h 480"/>
              <a:gd name="T14" fmla="*/ 2147483646 w 96"/>
              <a:gd name="T15" fmla="*/ 2147483646 h 480"/>
              <a:gd name="T16" fmla="*/ 0 w 96"/>
              <a:gd name="T17" fmla="*/ 2147483646 h 480"/>
              <a:gd name="T18" fmla="*/ 2147483646 w 96"/>
              <a:gd name="T19" fmla="*/ 2147483646 h 480"/>
              <a:gd name="T20" fmla="*/ 0 w 96"/>
              <a:gd name="T21" fmla="*/ 2147483646 h 4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6"/>
              <a:gd name="T34" fmla="*/ 0 h 480"/>
              <a:gd name="T35" fmla="*/ 96 w 96"/>
              <a:gd name="T36" fmla="*/ 480 h 48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6" h="480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96" y="320"/>
                  <a:pt x="96" y="336"/>
                </a:cubicBezTo>
                <a:cubicBezTo>
                  <a:pt x="96" y="352"/>
                  <a:pt x="0" y="368"/>
                  <a:pt x="0" y="384"/>
                </a:cubicBezTo>
                <a:cubicBezTo>
                  <a:pt x="0" y="400"/>
                  <a:pt x="96" y="416"/>
                  <a:pt x="96" y="432"/>
                </a:cubicBezTo>
                <a:cubicBezTo>
                  <a:pt x="96" y="448"/>
                  <a:pt x="48" y="464"/>
                  <a:pt x="0" y="48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3" name="Freeform 14">
            <a:extLst>
              <a:ext uri="{FF2B5EF4-FFF2-40B4-BE49-F238E27FC236}">
                <a16:creationId xmlns:a16="http://schemas.microsoft.com/office/drawing/2014/main" id="{D70079F4-4E61-9C38-73CE-DE9AE8A90EB6}"/>
              </a:ext>
            </a:extLst>
          </p:cNvPr>
          <p:cNvSpPr>
            <a:spLocks/>
          </p:cNvSpPr>
          <p:nvPr/>
        </p:nvSpPr>
        <p:spPr bwMode="auto">
          <a:xfrm>
            <a:off x="7725320" y="5756479"/>
            <a:ext cx="1549400" cy="304800"/>
          </a:xfrm>
          <a:custGeom>
            <a:avLst/>
            <a:gdLst>
              <a:gd name="T0" fmla="*/ 0 w 976"/>
              <a:gd name="T1" fmla="*/ 2147483646 h 192"/>
              <a:gd name="T2" fmla="*/ 2147483646 w 976"/>
              <a:gd name="T3" fmla="*/ 0 h 192"/>
              <a:gd name="T4" fmla="*/ 2147483646 w 976"/>
              <a:gd name="T5" fmla="*/ 2147483646 h 192"/>
              <a:gd name="T6" fmla="*/ 0 60000 65536"/>
              <a:gd name="T7" fmla="*/ 0 60000 65536"/>
              <a:gd name="T8" fmla="*/ 0 60000 65536"/>
              <a:gd name="T9" fmla="*/ 0 w 976"/>
              <a:gd name="T10" fmla="*/ 0 h 192"/>
              <a:gd name="T11" fmla="*/ 976 w 976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6" h="192">
                <a:moveTo>
                  <a:pt x="0" y="184"/>
                </a:moveTo>
                <a:lnTo>
                  <a:pt x="480" y="0"/>
                </a:lnTo>
                <a:lnTo>
                  <a:pt x="976" y="19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44" name="Text Box 15">
            <a:extLst>
              <a:ext uri="{FF2B5EF4-FFF2-40B4-BE49-F238E27FC236}">
                <a16:creationId xmlns:a16="http://schemas.microsoft.com/office/drawing/2014/main" id="{43D3A2D7-A799-39F7-36AC-1DAFFDC46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4520" y="4337254"/>
            <a:ext cx="3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00"/>
                </a:solidFill>
                <a:ea typeface="굴림" panose="020B0600000101010101" pitchFamily="50" charset="-127"/>
              </a:rPr>
              <a:t>e</a:t>
            </a:r>
            <a:endParaRPr lang="en-US" altLang="ko-KR" sz="2000">
              <a:solidFill>
                <a:srgbClr val="000000"/>
              </a:solidFill>
              <a:latin typeface="Symbol" panose="05050102010706020507" pitchFamily="18" charset="2"/>
              <a:ea typeface="굴림" panose="020B0600000101010101" pitchFamily="50" charset="-127"/>
            </a:endParaRPr>
          </a:p>
        </p:txBody>
      </p:sp>
      <p:sp>
        <p:nvSpPr>
          <p:cNvPr id="45" name="Text Box 16">
            <a:extLst>
              <a:ext uri="{FF2B5EF4-FFF2-40B4-BE49-F238E27FC236}">
                <a16:creationId xmlns:a16="http://schemas.microsoft.com/office/drawing/2014/main" id="{7B56EEBA-5A26-6A4A-AFD6-21D0F168A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383" y="4362655"/>
            <a:ext cx="296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ea typeface="굴림" panose="020B0600000101010101" pitchFamily="50" charset="-127"/>
              </a:rPr>
              <a:t>e</a:t>
            </a:r>
          </a:p>
        </p:txBody>
      </p:sp>
      <p:sp>
        <p:nvSpPr>
          <p:cNvPr id="46" name="Text Box 17">
            <a:extLst>
              <a:ext uri="{FF2B5EF4-FFF2-40B4-BE49-F238E27FC236}">
                <a16:creationId xmlns:a16="http://schemas.microsoft.com/office/drawing/2014/main" id="{997CED0E-22B4-80DC-3B5F-82FB16D25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2183" y="5159580"/>
            <a:ext cx="423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ea typeface="굴림" panose="020B0600000101010101" pitchFamily="50" charset="-127"/>
              </a:rPr>
              <a:t>W</a:t>
            </a:r>
          </a:p>
        </p:txBody>
      </p:sp>
      <p:sp>
        <p:nvSpPr>
          <p:cNvPr id="47" name="Text Box 18">
            <a:extLst>
              <a:ext uri="{FF2B5EF4-FFF2-40B4-BE49-F238E27FC236}">
                <a16:creationId xmlns:a16="http://schemas.microsoft.com/office/drawing/2014/main" id="{50BC02C1-E602-ACBA-5FA0-59EA3B6F0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0395" y="5969205"/>
            <a:ext cx="296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ea typeface="굴림" panose="020B0600000101010101" pitchFamily="50" charset="-127"/>
              </a:rPr>
              <a:t>e</a:t>
            </a:r>
          </a:p>
        </p:txBody>
      </p:sp>
      <p:sp>
        <p:nvSpPr>
          <p:cNvPr id="48" name="Text Box 19">
            <a:extLst>
              <a:ext uri="{FF2B5EF4-FFF2-40B4-BE49-F238E27FC236}">
                <a16:creationId xmlns:a16="http://schemas.microsoft.com/office/drawing/2014/main" id="{E197832E-E313-D2B9-E8F2-64A6713EA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3107" y="5664404"/>
            <a:ext cx="3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00"/>
                </a:solidFill>
                <a:ea typeface="굴림" panose="020B0600000101010101" pitchFamily="50" charset="-127"/>
              </a:rPr>
              <a:t>e</a:t>
            </a:r>
            <a:endParaRPr lang="en-US" altLang="ko-KR" sz="2000">
              <a:solidFill>
                <a:srgbClr val="000000"/>
              </a:solidFill>
              <a:latin typeface="Symbol" panose="05050102010706020507" pitchFamily="18" charset="2"/>
              <a:ea typeface="굴림" panose="020B0600000101010101" pitchFamily="50" charset="-127"/>
            </a:endParaRPr>
          </a:p>
        </p:txBody>
      </p:sp>
      <p:pic>
        <p:nvPicPr>
          <p:cNvPr id="49" name="Picture 36">
            <a:extLst>
              <a:ext uri="{FF2B5EF4-FFF2-40B4-BE49-F238E27FC236}">
                <a16:creationId xmlns:a16="http://schemas.microsoft.com/office/drawing/2014/main" id="{EC31ED35-CA76-9CAB-4F3E-25B895D65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632" y="3930855"/>
            <a:ext cx="3028950" cy="28479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45" name="그림 3">
            <a:extLst>
              <a:ext uri="{FF2B5EF4-FFF2-40B4-BE49-F238E27FC236}">
                <a16:creationId xmlns:a16="http://schemas.microsoft.com/office/drawing/2014/main" id="{86C24227-ACE4-B429-F17C-8F0C210F9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289" y="50800"/>
            <a:ext cx="1654175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AE8299C-CA92-3EE8-D735-FB4B73E87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C14E3DA6-06C9-96F5-4CF5-0E371A692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EF2A7A8-C4B1-4BEF-80D8-7324D168B25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0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4">
            <a:extLst>
              <a:ext uri="{FF2B5EF4-FFF2-40B4-BE49-F238E27FC236}">
                <a16:creationId xmlns:a16="http://schemas.microsoft.com/office/drawing/2014/main" id="{6984E243-8B84-4442-A9BB-BE2EA119E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3356993"/>
            <a:ext cx="29273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그림 5">
            <a:extLst>
              <a:ext uri="{FF2B5EF4-FFF2-40B4-BE49-F238E27FC236}">
                <a16:creationId xmlns:a16="http://schemas.microsoft.com/office/drawing/2014/main" id="{439F3E6C-0C69-F71B-990C-650F409FA6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9" y="3362340"/>
            <a:ext cx="4040187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19536" y="1196753"/>
            <a:ext cx="8256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This modifies mixing between flavor states and mass  states, and eigenvalues of Hamiltonian, leading to different oscillation probability</a:t>
            </a:r>
            <a:endParaRPr lang="ko-KR" altLang="en-US" sz="24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91545" y="2555449"/>
                <a:ext cx="828739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457200" indent="-45720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ko-KR" altLang="en-US" sz="3200" b="1" dirty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has C.C. and N.C.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ko-KR" sz="2800" b="1" dirty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ko-KR" altLang="en-US" sz="3200" b="1" dirty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have only N.C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omic Sans MS" panose="030F0702030302020204" pitchFamily="66" charset="0"/>
                  </a:rPr>
                  <a:t>.</a:t>
                </a:r>
                <a:endParaRPr lang="ko-KR" altLang="en-US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5" y="2555449"/>
                <a:ext cx="8287397" cy="492443"/>
              </a:xfrm>
              <a:prstGeom prst="rect">
                <a:avLst/>
              </a:prstGeom>
              <a:blipFill>
                <a:blip r:embed="rId5"/>
                <a:stretch>
                  <a:fillRect t="-14815" b="-3827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95C84F2C-1629-0E5D-8DEA-49E2DF1FE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0A4D6675-A0B2-6F01-F2A4-C0783C428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텍스트 개체 틀 1">
            <a:extLst>
              <a:ext uri="{FF2B5EF4-FFF2-40B4-BE49-F238E27FC236}">
                <a16:creationId xmlns:a16="http://schemas.microsoft.com/office/drawing/2014/main" id="{68358DE5-2821-C310-F778-F3473E0E678E}"/>
              </a:ext>
            </a:extLst>
          </p:cNvPr>
          <p:cNvSpPr txBox="1">
            <a:spLocks/>
          </p:cNvSpPr>
          <p:nvPr/>
        </p:nvSpPr>
        <p:spPr bwMode="auto">
          <a:xfrm>
            <a:off x="2063553" y="1377950"/>
            <a:ext cx="8207375" cy="411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atinLnBrk="0">
              <a:defRPr/>
            </a:pPr>
            <a:r>
              <a:rPr lang="en-US" altLang="ko-KR" sz="2400" b="1" kern="0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The Hamiltonian in matter can be obtained by adding the potential terms</a:t>
            </a:r>
          </a:p>
          <a:p>
            <a:pPr latinLnBrk="0">
              <a:defRPr/>
            </a:pPr>
            <a:endParaRPr lang="en-US" altLang="ko-KR" sz="2800" kern="0" dirty="0">
              <a:solidFill>
                <a:srgbClr val="FFFF66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  <a:p>
            <a:pPr latinLnBrk="0">
              <a:defRPr/>
            </a:pPr>
            <a:endParaRPr lang="en-US" altLang="ko-KR" sz="2800" kern="0" dirty="0">
              <a:solidFill>
                <a:srgbClr val="FFFF66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  <a:p>
            <a:pPr latinLnBrk="0">
              <a:defRPr/>
            </a:pPr>
            <a:endParaRPr lang="en-US" altLang="ko-KR" sz="2800" kern="0" dirty="0">
              <a:solidFill>
                <a:srgbClr val="FFFF66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  <a:p>
            <a:pPr latinLnBrk="0">
              <a:defRPr/>
            </a:pPr>
            <a:endParaRPr lang="en-US" altLang="ko-KR" sz="2800" kern="0" dirty="0">
              <a:solidFill>
                <a:srgbClr val="FFFF66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  <a:p>
            <a:pPr latinLnBrk="0">
              <a:defRPr/>
            </a:pPr>
            <a:r>
              <a:rPr lang="en-US" altLang="ko-KR" sz="2400" b="1" kern="0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</a:t>
            </a:r>
            <a:r>
              <a:rPr lang="en-US" altLang="ko-KR" sz="2400" b="1" kern="0" dirty="0" smtClean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ifference </a:t>
            </a:r>
            <a:r>
              <a:rPr lang="en-US" altLang="ko-KR" sz="2400" b="1" kern="0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of </a:t>
            </a:r>
            <a:r>
              <a:rPr lang="en-US" altLang="ko-KR" sz="2400" b="1" i="1" kern="0" dirty="0" smtClean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</a:t>
            </a:r>
            <a:r>
              <a:rPr lang="en-US" altLang="ko-KR" sz="2400" b="1" kern="0" dirty="0" smtClean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plays a crucial role</a:t>
            </a:r>
            <a:endParaRPr lang="en-US" altLang="ko-KR" sz="2400" b="1" kern="0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98071515-77B3-8241-03C9-D66063FB7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2420938"/>
            <a:ext cx="589438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A01D6A74-AFA0-F612-8DD8-29487C76EED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328026" y="3325813"/>
            <a:ext cx="576263" cy="4445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48935A9-DB9C-DF46-22B0-6783E59BF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4" y="3770314"/>
            <a:ext cx="406874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irrelevant for flavor evolution</a:t>
            </a:r>
            <a:endParaRPr lang="ko-KR" altLang="en-US" sz="2200" b="1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0C99EA28-5997-CFEA-F92E-6E8835B4636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543926" y="3325813"/>
            <a:ext cx="709613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그림 14">
            <a:extLst>
              <a:ext uri="{FF2B5EF4-FFF2-40B4-BE49-F238E27FC236}">
                <a16:creationId xmlns:a16="http://schemas.microsoft.com/office/drawing/2014/main" id="{BED84EF0-4887-4B8E-D1E9-7932E9E1CE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9" y="4866483"/>
            <a:ext cx="5545137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E5B8A9-A3BC-AE63-F3E9-18DBA76A5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51DEBFEB-D07B-141B-3D8A-565AC91C9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7" name="텍스트 개체 틀 1">
            <a:extLst>
              <a:ext uri="{FF2B5EF4-FFF2-40B4-BE49-F238E27FC236}">
                <a16:creationId xmlns:a16="http://schemas.microsoft.com/office/drawing/2014/main" id="{1F57FEF4-E97F-5154-7DF2-22025188C45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135189" y="1341438"/>
            <a:ext cx="8207375" cy="4114800"/>
          </a:xfrm>
        </p:spPr>
        <p:txBody>
          <a:bodyPr/>
          <a:lstStyle/>
          <a:p>
            <a:r>
              <a:rPr lang="en-US" altLang="ko-KR" sz="2400" b="1" dirty="0">
                <a:latin typeface="Century Gothic" panose="020B0502020202020204" pitchFamily="34" charset="0"/>
                <a:ea typeface="굴림" panose="020B0600000101010101" pitchFamily="50" charset="-127"/>
              </a:rPr>
              <a:t>In vacuum, time evolution of neutrino states</a:t>
            </a:r>
          </a:p>
          <a:p>
            <a:endParaRPr lang="en-US" altLang="ko-KR" dirty="0">
              <a:solidFill>
                <a:srgbClr val="FFFF66"/>
              </a:solidFill>
              <a:ea typeface="굴림" panose="020B0600000101010101" pitchFamily="50" charset="-127"/>
            </a:endParaRPr>
          </a:p>
          <a:p>
            <a:endParaRPr lang="en-US" altLang="ko-KR" dirty="0">
              <a:solidFill>
                <a:srgbClr val="FFFF66"/>
              </a:solidFill>
              <a:ea typeface="굴림" panose="020B0600000101010101" pitchFamily="50" charset="-127"/>
            </a:endParaRPr>
          </a:p>
          <a:p>
            <a:endParaRPr lang="en-US" altLang="ko-KR" dirty="0">
              <a:solidFill>
                <a:srgbClr val="FFFF66"/>
              </a:solidFill>
              <a:ea typeface="굴림" panose="020B0600000101010101" pitchFamily="50" charset="-127"/>
            </a:endParaRPr>
          </a:p>
          <a:p>
            <a:endParaRPr lang="en-US" altLang="ko-KR" sz="2400" b="1" dirty="0">
              <a:solidFill>
                <a:srgbClr val="FFFF66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r>
              <a:rPr lang="en-US" altLang="ko-KR" sz="2400" b="1" dirty="0">
                <a:latin typeface="Century Gothic" panose="020B0502020202020204" pitchFamily="34" charset="0"/>
                <a:ea typeface="굴림" panose="020B0600000101010101" pitchFamily="50" charset="-127"/>
              </a:rPr>
              <a:t>In matter, </a:t>
            </a:r>
          </a:p>
          <a:p>
            <a:endParaRPr lang="en-US" altLang="ko-KR" dirty="0">
              <a:solidFill>
                <a:srgbClr val="FFFF66"/>
              </a:solidFill>
              <a:ea typeface="굴림" panose="020B0600000101010101" pitchFamily="50" charset="-127"/>
            </a:endParaRPr>
          </a:p>
          <a:p>
            <a:endParaRPr lang="en-US" altLang="ko-KR" dirty="0">
              <a:solidFill>
                <a:srgbClr val="FFFF66"/>
              </a:solidFill>
              <a:ea typeface="굴림" panose="020B0600000101010101" pitchFamily="50" charset="-127"/>
            </a:endParaRPr>
          </a:p>
          <a:p>
            <a:endParaRPr lang="ko-KR" altLang="en-US" dirty="0">
              <a:solidFill>
                <a:srgbClr val="FFFF66"/>
              </a:solidFill>
              <a:ea typeface="굴림" panose="020B0600000101010101" pitchFamily="50" charset="-127"/>
            </a:endParaRPr>
          </a:p>
        </p:txBody>
      </p:sp>
      <p:pic>
        <p:nvPicPr>
          <p:cNvPr id="308228" name="그림 2">
            <a:extLst>
              <a:ext uri="{FF2B5EF4-FFF2-40B4-BE49-F238E27FC236}">
                <a16:creationId xmlns:a16="http://schemas.microsoft.com/office/drawing/2014/main" id="{1DD8E2F5-6187-CD70-55E1-78ED37D158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989138"/>
            <a:ext cx="6896100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29" name="그림 4">
            <a:extLst>
              <a:ext uri="{FF2B5EF4-FFF2-40B4-BE49-F238E27FC236}">
                <a16:creationId xmlns:a16="http://schemas.microsoft.com/office/drawing/2014/main" id="{19686D68-031A-01D7-4F67-F5CD822F36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1" y="4576763"/>
            <a:ext cx="90011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30" name="TextBox 5">
            <a:extLst>
              <a:ext uri="{FF2B5EF4-FFF2-40B4-BE49-F238E27FC236}">
                <a16:creationId xmlns:a16="http://schemas.microsoft.com/office/drawing/2014/main" id="{A97BB9C9-BA17-7B3D-8AA7-14697140D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6103939"/>
            <a:ext cx="7494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For antineutrinos, new term has opposite sign</a:t>
            </a:r>
            <a:endParaRPr lang="ko-KR" altLang="en-US" sz="2400" b="1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F25B5F8-3B70-2C54-2F23-1375BFC81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29B3D090-FB91-BB77-17EE-FBDEF2715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6">
            <a:extLst>
              <a:ext uri="{FF2B5EF4-FFF2-40B4-BE49-F238E27FC236}">
                <a16:creationId xmlns:a16="http://schemas.microsoft.com/office/drawing/2014/main" id="{4CC83AF9-C41C-ED42-27FE-C51D73118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538" y="5373688"/>
            <a:ext cx="7504112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Rectangle 40">
            <a:extLst>
              <a:ext uri="{FF2B5EF4-FFF2-40B4-BE49-F238E27FC236}">
                <a16:creationId xmlns:a16="http://schemas.microsoft.com/office/drawing/2014/main" id="{851DF253-DC58-43B8-092B-AF4E77830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2673351"/>
            <a:ext cx="3492500" cy="23653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1" name="Freeform 42">
            <a:extLst>
              <a:ext uri="{FF2B5EF4-FFF2-40B4-BE49-F238E27FC236}">
                <a16:creationId xmlns:a16="http://schemas.microsoft.com/office/drawing/2014/main" id="{541A7904-23DF-74B3-C573-53AD57B4F3AC}"/>
              </a:ext>
            </a:extLst>
          </p:cNvPr>
          <p:cNvSpPr>
            <a:spLocks/>
          </p:cNvSpPr>
          <p:nvPr/>
        </p:nvSpPr>
        <p:spPr bwMode="auto">
          <a:xfrm rot="-601110">
            <a:off x="8056563" y="2673350"/>
            <a:ext cx="2006600" cy="1879600"/>
          </a:xfrm>
          <a:custGeom>
            <a:avLst/>
            <a:gdLst>
              <a:gd name="T0" fmla="*/ 0 w 1264"/>
              <a:gd name="T1" fmla="*/ 0 h 1184"/>
              <a:gd name="T2" fmla="*/ 0 w 1264"/>
              <a:gd name="T3" fmla="*/ 2147483646 h 1184"/>
              <a:gd name="T4" fmla="*/ 2147483646 w 1264"/>
              <a:gd name="T5" fmla="*/ 2147483646 h 1184"/>
              <a:gd name="T6" fmla="*/ 0 60000 65536"/>
              <a:gd name="T7" fmla="*/ 0 60000 65536"/>
              <a:gd name="T8" fmla="*/ 0 60000 65536"/>
              <a:gd name="T9" fmla="*/ 0 w 1264"/>
              <a:gd name="T10" fmla="*/ 0 h 1184"/>
              <a:gd name="T11" fmla="*/ 1264 w 1264"/>
              <a:gd name="T12" fmla="*/ 1184 h 11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4" h="1184">
                <a:moveTo>
                  <a:pt x="0" y="0"/>
                </a:moveTo>
                <a:lnTo>
                  <a:pt x="0" y="1184"/>
                </a:lnTo>
                <a:lnTo>
                  <a:pt x="1264" y="1184"/>
                </a:lnTo>
              </a:path>
            </a:pathLst>
          </a:custGeom>
          <a:noFill/>
          <a:ln w="9525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8C068DAC-5D31-DE5D-D816-381F6C6EA752}"/>
              </a:ext>
            </a:extLst>
          </p:cNvPr>
          <p:cNvSpPr>
            <a:spLocks/>
          </p:cNvSpPr>
          <p:nvPr/>
        </p:nvSpPr>
        <p:spPr bwMode="auto">
          <a:xfrm>
            <a:off x="8208963" y="2825750"/>
            <a:ext cx="1943100" cy="1866900"/>
          </a:xfrm>
          <a:custGeom>
            <a:avLst/>
            <a:gdLst>
              <a:gd name="T0" fmla="*/ 0 w 1264"/>
              <a:gd name="T1" fmla="*/ 0 h 1184"/>
              <a:gd name="T2" fmla="*/ 0 w 1264"/>
              <a:gd name="T3" fmla="*/ 2147483646 h 1184"/>
              <a:gd name="T4" fmla="*/ 2147483646 w 1264"/>
              <a:gd name="T5" fmla="*/ 2147483646 h 1184"/>
              <a:gd name="T6" fmla="*/ 0 60000 65536"/>
              <a:gd name="T7" fmla="*/ 0 60000 65536"/>
              <a:gd name="T8" fmla="*/ 0 60000 65536"/>
              <a:gd name="T9" fmla="*/ 0 w 1264"/>
              <a:gd name="T10" fmla="*/ 0 h 1184"/>
              <a:gd name="T11" fmla="*/ 1264 w 1264"/>
              <a:gd name="T12" fmla="*/ 1184 h 11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4" h="1184">
                <a:moveTo>
                  <a:pt x="0" y="0"/>
                </a:moveTo>
                <a:lnTo>
                  <a:pt x="0" y="1184"/>
                </a:lnTo>
                <a:lnTo>
                  <a:pt x="1264" y="1184"/>
                </a:lnTo>
              </a:path>
            </a:pathLst>
          </a:cu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Line 44">
            <a:extLst>
              <a:ext uri="{FF2B5EF4-FFF2-40B4-BE49-F238E27FC236}">
                <a16:creationId xmlns:a16="http://schemas.microsoft.com/office/drawing/2014/main" id="{4DC7089F-C8FC-FB63-F993-3F3A6EF1737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99413" y="4341814"/>
            <a:ext cx="215900" cy="96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Line 45">
            <a:extLst>
              <a:ext uri="{FF2B5EF4-FFF2-40B4-BE49-F238E27FC236}">
                <a16:creationId xmlns:a16="http://schemas.microsoft.com/office/drawing/2014/main" id="{251C55AE-7B80-C151-A987-7B1159CF51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56563" y="3587750"/>
            <a:ext cx="165100" cy="25400"/>
          </a:xfrm>
          <a:prstGeom prst="line">
            <a:avLst/>
          </a:prstGeom>
          <a:noFill/>
          <a:ln w="1270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 Box 46">
            <a:extLst>
              <a:ext uri="{FF2B5EF4-FFF2-40B4-BE49-F238E27FC236}">
                <a16:creationId xmlns:a16="http://schemas.microsoft.com/office/drawing/2014/main" id="{2C6C85A0-F8AF-3346-C95B-1A75C3B40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2163" y="3282950"/>
            <a:ext cx="5357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00"/>
                </a:solidFill>
                <a:ea typeface="굴림" panose="020B0600000101010101" pitchFamily="50" charset="-127"/>
              </a:rPr>
              <a:t>1m</a:t>
            </a:r>
            <a:endParaRPr lang="en-US" altLang="ko-KR" sz="2000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16" name="Text Box 47">
            <a:extLst>
              <a:ext uri="{FF2B5EF4-FFF2-40B4-BE49-F238E27FC236}">
                <a16:creationId xmlns:a16="http://schemas.microsoft.com/office/drawing/2014/main" id="{AB4FFCD3-943D-3098-67EF-6C4E7D5FA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4" y="3968750"/>
            <a:ext cx="5148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q</a:t>
            </a:r>
            <a:r>
              <a:rPr lang="en-US" altLang="ko-KR" sz="2000" baseline="-25000">
                <a:solidFill>
                  <a:srgbClr val="000000"/>
                </a:solidFill>
                <a:ea typeface="굴림" panose="020B0600000101010101" pitchFamily="50" charset="-127"/>
              </a:rPr>
              <a:t>m</a:t>
            </a:r>
            <a:r>
              <a:rPr lang="en-US" altLang="ko-KR" sz="2000">
                <a:solidFill>
                  <a:srgbClr val="000000"/>
                </a:solidFill>
                <a:ea typeface="굴림" panose="020B0600000101010101" pitchFamily="50" charset="-127"/>
              </a:rPr>
              <a:t> </a:t>
            </a:r>
            <a:endParaRPr lang="en-US" altLang="ko-KR" sz="2000">
              <a:solidFill>
                <a:srgbClr val="000000"/>
              </a:solidFill>
              <a:latin typeface="Symbol" panose="05050102010706020507" pitchFamily="18" charset="2"/>
              <a:ea typeface="굴림" panose="020B0600000101010101" pitchFamily="50" charset="-127"/>
            </a:endParaRPr>
          </a:p>
        </p:txBody>
      </p:sp>
      <p:sp>
        <p:nvSpPr>
          <p:cNvPr id="17" name="Text Box 48">
            <a:extLst>
              <a:ext uri="{FF2B5EF4-FFF2-40B4-BE49-F238E27FC236}">
                <a16:creationId xmlns:a16="http://schemas.microsoft.com/office/drawing/2014/main" id="{66902205-C468-6869-495E-A43C1F617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0363" y="3054351"/>
            <a:ext cx="315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q</a:t>
            </a:r>
          </a:p>
        </p:txBody>
      </p:sp>
      <p:sp>
        <p:nvSpPr>
          <p:cNvPr id="18" name="Text Box 49">
            <a:extLst>
              <a:ext uri="{FF2B5EF4-FFF2-40B4-BE49-F238E27FC236}">
                <a16:creationId xmlns:a16="http://schemas.microsoft.com/office/drawing/2014/main" id="{9165EB5D-A4B7-F3F9-D27C-63DED10EF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5563" y="2825750"/>
            <a:ext cx="4026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99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99"/>
                </a:solidFill>
                <a:ea typeface="굴림" panose="020B0600000101010101" pitchFamily="50" charset="-127"/>
              </a:rPr>
              <a:t>1</a:t>
            </a:r>
            <a:endParaRPr lang="en-US" altLang="ko-KR" sz="2000">
              <a:solidFill>
                <a:srgbClr val="000099"/>
              </a:solidFill>
              <a:ea typeface="굴림" panose="020B0600000101010101" pitchFamily="50" charset="-127"/>
            </a:endParaRPr>
          </a:p>
        </p:txBody>
      </p:sp>
      <p:sp>
        <p:nvSpPr>
          <p:cNvPr id="19" name="Text Box 50">
            <a:extLst>
              <a:ext uri="{FF2B5EF4-FFF2-40B4-BE49-F238E27FC236}">
                <a16:creationId xmlns:a16="http://schemas.microsoft.com/office/drawing/2014/main" id="{C14E83FF-8EA1-A7A8-0BB4-EE5909AB4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5163" y="2901950"/>
            <a:ext cx="3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FF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FF0000"/>
                </a:solidFill>
                <a:ea typeface="굴림" panose="020B0600000101010101" pitchFamily="50" charset="-127"/>
              </a:rPr>
              <a:t>e</a:t>
            </a:r>
            <a:endParaRPr lang="en-US" altLang="ko-KR" sz="2000">
              <a:solidFill>
                <a:srgbClr val="FF0000"/>
              </a:solidFill>
              <a:ea typeface="굴림" panose="020B0600000101010101" pitchFamily="50" charset="-127"/>
            </a:endParaRPr>
          </a:p>
        </p:txBody>
      </p:sp>
      <p:sp>
        <p:nvSpPr>
          <p:cNvPr id="20" name="Text Box 51">
            <a:extLst>
              <a:ext uri="{FF2B5EF4-FFF2-40B4-BE49-F238E27FC236}">
                <a16:creationId xmlns:a16="http://schemas.microsoft.com/office/drawing/2014/main" id="{AAD36845-55E7-EA39-FBA6-9467584C3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1963" y="3054350"/>
            <a:ext cx="5357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00"/>
                </a:solidFill>
                <a:ea typeface="굴림" panose="020B0600000101010101" pitchFamily="50" charset="-127"/>
              </a:rPr>
              <a:t>2m</a:t>
            </a:r>
            <a:endParaRPr lang="en-US" altLang="ko-KR" sz="2000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21" name="Text Box 52">
            <a:extLst>
              <a:ext uri="{FF2B5EF4-FFF2-40B4-BE49-F238E27FC236}">
                <a16:creationId xmlns:a16="http://schemas.microsoft.com/office/drawing/2014/main" id="{EF208009-A025-328A-2447-85829913E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2963" y="3968750"/>
            <a:ext cx="4026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000099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000099"/>
                </a:solidFill>
                <a:ea typeface="굴림" panose="020B0600000101010101" pitchFamily="50" charset="-127"/>
              </a:rPr>
              <a:t>2</a:t>
            </a:r>
            <a:endParaRPr lang="en-US" altLang="ko-KR" sz="2000">
              <a:solidFill>
                <a:srgbClr val="000099"/>
              </a:solidFill>
              <a:ea typeface="굴림" panose="020B0600000101010101" pitchFamily="50" charset="-127"/>
            </a:endParaRPr>
          </a:p>
        </p:txBody>
      </p:sp>
      <p:sp>
        <p:nvSpPr>
          <p:cNvPr id="22" name="Text Box 53">
            <a:extLst>
              <a:ext uri="{FF2B5EF4-FFF2-40B4-BE49-F238E27FC236}">
                <a16:creationId xmlns:a16="http://schemas.microsoft.com/office/drawing/2014/main" id="{74018664-9CF8-4E0B-B603-B625FB73B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2963" y="4578350"/>
            <a:ext cx="4587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>
                <a:solidFill>
                  <a:srgbClr val="FF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n-US" altLang="ko-KR" sz="2000" baseline="-25000">
                <a:solidFill>
                  <a:srgbClr val="FF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m </a:t>
            </a:r>
            <a:endParaRPr lang="en-US" altLang="ko-KR" sz="2000">
              <a:solidFill>
                <a:srgbClr val="FF0000"/>
              </a:solidFill>
              <a:ea typeface="굴림" panose="020B0600000101010101" pitchFamily="50" charset="-127"/>
            </a:endParaRPr>
          </a:p>
        </p:txBody>
      </p:sp>
      <p:sp>
        <p:nvSpPr>
          <p:cNvPr id="23" name="Freeform 41">
            <a:extLst>
              <a:ext uri="{FF2B5EF4-FFF2-40B4-BE49-F238E27FC236}">
                <a16:creationId xmlns:a16="http://schemas.microsoft.com/office/drawing/2014/main" id="{2B1E30A5-976A-8208-7DE0-22615EA1EB9F}"/>
              </a:ext>
            </a:extLst>
          </p:cNvPr>
          <p:cNvSpPr>
            <a:spLocks/>
          </p:cNvSpPr>
          <p:nvPr/>
        </p:nvSpPr>
        <p:spPr bwMode="auto">
          <a:xfrm rot="-2416942">
            <a:off x="7416800" y="2536825"/>
            <a:ext cx="2159000" cy="1676400"/>
          </a:xfrm>
          <a:custGeom>
            <a:avLst/>
            <a:gdLst>
              <a:gd name="T0" fmla="*/ 0 w 1264"/>
              <a:gd name="T1" fmla="*/ 0 h 1184"/>
              <a:gd name="T2" fmla="*/ 0 w 1264"/>
              <a:gd name="T3" fmla="*/ 2147483646 h 1184"/>
              <a:gd name="T4" fmla="*/ 2147483646 w 1264"/>
              <a:gd name="T5" fmla="*/ 2147483646 h 1184"/>
              <a:gd name="T6" fmla="*/ 0 60000 65536"/>
              <a:gd name="T7" fmla="*/ 0 60000 65536"/>
              <a:gd name="T8" fmla="*/ 0 60000 65536"/>
              <a:gd name="T9" fmla="*/ 0 w 1264"/>
              <a:gd name="T10" fmla="*/ 0 h 1184"/>
              <a:gd name="T11" fmla="*/ 1264 w 1264"/>
              <a:gd name="T12" fmla="*/ 1184 h 11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4" h="1184">
                <a:moveTo>
                  <a:pt x="0" y="0"/>
                </a:moveTo>
                <a:lnTo>
                  <a:pt x="0" y="1184"/>
                </a:lnTo>
                <a:lnTo>
                  <a:pt x="1264" y="1184"/>
                </a:lnTo>
              </a:path>
            </a:pathLst>
          </a:cu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65525" y="1970013"/>
                <a:ext cx="6427337" cy="941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𝐭𝐚𝐧</m:t>
                          </m:r>
                        </m:fName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</m:e>
                      </m:func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func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𝑪𝑪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sSup>
                                <m:sSup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2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ko-KR" altLang="en-US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</m:func>
                            </m:den>
                          </m:f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𝑪𝑪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ad>
                        <m:radPr>
                          <m:degHide m:val="on"/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25" y="1970013"/>
                <a:ext cx="6427337" cy="9414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356771" y="3246452"/>
                <a:ext cx="4406334" cy="768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en-US" altLang="ko-KR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ko-KR" altLang="en-US" sz="24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6771" y="3246452"/>
                <a:ext cx="4406334" cy="768608"/>
              </a:xfrm>
              <a:prstGeom prst="rect">
                <a:avLst/>
              </a:prstGeom>
              <a:blipFill>
                <a:blip r:embed="rId5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8480" y="1266159"/>
                <a:ext cx="7701083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𝑵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is constant, </a:t>
                </a:r>
                <a:r>
                  <a:rPr lang="en-US" altLang="ko-KR" sz="2400" b="1" dirty="0" err="1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diagonalizing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the Hamiltonian</a:t>
                </a:r>
              </a:p>
            </p:txBody>
          </p:sp>
        </mc:Choice>
        <mc:Fallback xmlns="">
          <p:sp>
            <p:nvSpPr>
              <p:cNvPr id="24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58480" y="1266159"/>
                <a:ext cx="7701083" cy="461665"/>
              </a:xfrm>
              <a:prstGeom prst="rect">
                <a:avLst/>
              </a:prstGeom>
              <a:blipFill>
                <a:blip r:embed="rId6"/>
                <a:stretch>
                  <a:fillRect l="-1187" t="-10667" b="-30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09F4B860-80B7-CB64-A829-0D5A32D9C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ED8580F9-8D49-38D6-C719-C8AAFBFB3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1" name="그림 1">
            <a:extLst>
              <a:ext uri="{FF2B5EF4-FFF2-40B4-BE49-F238E27FC236}">
                <a16:creationId xmlns:a16="http://schemas.microsoft.com/office/drawing/2014/main" id="{A7C7FAA6-8DF0-0CAE-A835-00ED782E1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144" y="1983080"/>
            <a:ext cx="73088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3" name="TextBox 1">
            <a:extLst>
              <a:ext uri="{FF2B5EF4-FFF2-40B4-BE49-F238E27FC236}">
                <a16:creationId xmlns:a16="http://schemas.microsoft.com/office/drawing/2014/main" id="{2F058328-87AE-5BEA-8186-CD100CB14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539" y="3365501"/>
            <a:ext cx="2274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>
                <a:solidFill>
                  <a:srgbClr val="FF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Level Crossing</a:t>
            </a:r>
            <a:endParaRPr lang="ko-KR" altLang="en-US" sz="2400" b="1">
              <a:solidFill>
                <a:srgbClr val="FF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48371" y="1089561"/>
                <a:ext cx="4406334" cy="768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en-US" altLang="ko-KR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ko-KR" altLang="en-US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371" y="1089561"/>
                <a:ext cx="4406334" cy="768608"/>
              </a:xfrm>
              <a:prstGeom prst="rect">
                <a:avLst/>
              </a:prstGeom>
              <a:blipFill>
                <a:blip r:embed="rId4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A3018B65-F699-A92E-753E-56FDC2630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72194218-0B4F-5F55-326F-377607C6A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3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>
            <a:extLst>
              <a:ext uri="{FF2B5EF4-FFF2-40B4-BE49-F238E27FC236}">
                <a16:creationId xmlns:a16="http://schemas.microsoft.com/office/drawing/2014/main" id="{464F0026-90B2-73C1-7BCA-26BC0BE60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76120" y="979160"/>
            <a:ext cx="3779638" cy="647700"/>
          </a:xfrm>
        </p:spPr>
        <p:txBody>
          <a:bodyPr/>
          <a:lstStyle/>
          <a:p>
            <a:pPr eaLnBrk="1" hangingPunct="1"/>
            <a:r>
              <a:rPr lang="en-US" altLang="ko-KR" sz="2000" b="1" dirty="0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(</a:t>
            </a:r>
            <a:r>
              <a:rPr lang="en-US" altLang="ko-KR" sz="2000" b="1" dirty="0" err="1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Mikheyev</a:t>
            </a:r>
            <a:r>
              <a:rPr lang="en-US" altLang="ko-KR" sz="2000" b="1" dirty="0">
                <a:solidFill>
                  <a:schemeClr val="tx1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, Smirnov ‘85)</a:t>
            </a:r>
            <a:r>
              <a:rPr lang="en-US" altLang="ko-KR" dirty="0">
                <a:solidFill>
                  <a:schemeClr val="tx1"/>
                </a:solidFill>
                <a:ea typeface="굴림" panose="020B0600000101010101" pitchFamily="50" charset="-127"/>
              </a:rPr>
              <a:t>            </a:t>
            </a:r>
          </a:p>
        </p:txBody>
      </p:sp>
      <p:sp>
        <p:nvSpPr>
          <p:cNvPr id="182275" name="TextBox 1">
            <a:extLst>
              <a:ext uri="{FF2B5EF4-FFF2-40B4-BE49-F238E27FC236}">
                <a16:creationId xmlns:a16="http://schemas.microsoft.com/office/drawing/2014/main" id="{3B9D7AC6-EB41-3BEC-AB9E-F97D0536E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7" y="3394987"/>
            <a:ext cx="5453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In medium with constant density</a:t>
            </a:r>
          </a:p>
        </p:txBody>
      </p:sp>
      <p:pic>
        <p:nvPicPr>
          <p:cNvPr id="182277" name="그림 2">
            <a:extLst>
              <a:ext uri="{FF2B5EF4-FFF2-40B4-BE49-F238E27FC236}">
                <a16:creationId xmlns:a16="http://schemas.microsoft.com/office/drawing/2014/main" id="{3CE376D9-EC26-F7EC-9BC1-8E615DDC6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320" y="2802103"/>
            <a:ext cx="3367600" cy="38893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281" name="그림 4">
            <a:extLst>
              <a:ext uri="{FF2B5EF4-FFF2-40B4-BE49-F238E27FC236}">
                <a16:creationId xmlns:a16="http://schemas.microsoft.com/office/drawing/2014/main" id="{B718D165-2877-7F76-76AA-0D292E89D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6" y="17463"/>
            <a:ext cx="2206625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67831" y="1688684"/>
                <a:ext cx="8256339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𝑪𝑪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ko-KR" alt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sSup>
                      <m:s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func>
                      <m:func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func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ko-KR" alt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resonance occurs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and mixing becomes 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ko-KR" altLang="en-US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ko-KR" altLang="en-US" sz="24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831" y="1688684"/>
                <a:ext cx="8256339" cy="839332"/>
              </a:xfrm>
              <a:prstGeom prst="rect">
                <a:avLst/>
              </a:prstGeom>
              <a:blipFill>
                <a:blip r:embed="rId5"/>
                <a:stretch>
                  <a:fillRect l="-1034" t="-5072" r="-1108" b="-152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9616" y="3863350"/>
                <a:ext cx="9275085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- There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is 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𝟐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transitions,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, 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𝟐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are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</a:t>
                </a:r>
                <a:r>
                  <a:rPr lang="en-US" altLang="ko-KR" sz="24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the eigenstates of </a:t>
                </a:r>
                <a:r>
                  <a:rPr lang="en-US" altLang="ko-KR" sz="24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propagation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- Oscillation probability in matter looks similar to in vacuum </a:t>
                </a:r>
                <a:endParaRPr lang="en-US" altLang="ko-KR" sz="24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</p:txBody>
          </p:sp>
        </mc:Choice>
        <mc:Fallback>
          <p:sp>
            <p:nvSpPr>
              <p:cNvPr id="12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16" y="3863350"/>
                <a:ext cx="9275085" cy="1200329"/>
              </a:xfrm>
              <a:prstGeom prst="rect">
                <a:avLst/>
              </a:prstGeom>
              <a:blipFill>
                <a:blip r:embed="rId6"/>
                <a:stretch>
                  <a:fillRect l="-986" t="-4061" b="-106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43672" y="5301209"/>
                <a:ext cx="5114734" cy="7143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sub>
                              </m:s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altLang="ko-KR" sz="24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ko-KR" altLang="en-US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672" y="5301209"/>
                <a:ext cx="5114734" cy="71436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2B0ADA78-BCAB-3987-0115-296F986DB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5229CE90-CAC6-775A-BF17-BDF3C52AD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89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35560" y="1412776"/>
                <a:ext cx="7992888" cy="4154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In case that matter density varies with time, 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    it is hard to solve analytically.</a:t>
                </a: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, 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𝟐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are not propagation eigenstates and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    transition between them occurs.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en-US" altLang="ko-KR" sz="2400" b="1" dirty="0">
                  <a:solidFill>
                    <a:srgbClr val="FFFF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400" b="1" dirty="0">
                    <a:solidFill>
                      <a:srgbClr val="FF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Adiabatic limit :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evolution is sufficiently slow.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    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  <a:sym typeface="Wingdings" panose="05000000000000000000" pitchFamily="2" charset="2"/>
                  </a:rPr>
                  <a:t> each component evolves independently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  <a:sym typeface="Wingdings" panose="05000000000000000000" pitchFamily="2" charset="2"/>
                  </a:rPr>
                  <a:t>       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𝟐</m:t>
                        </m:r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transitions are neglected</a:t>
                </a:r>
                <a:endParaRPr lang="en-US" altLang="ko-KR" sz="24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굴림" panose="020B0600000101010101" pitchFamily="50" charset="-127"/>
                  <a:sym typeface="Wingdings" panose="05000000000000000000" pitchFamily="2" charset="2"/>
                </a:endParaRP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endParaRPr lang="en-US" altLang="ko-KR" sz="2400" b="1" dirty="0">
                  <a:solidFill>
                    <a:srgbClr val="FFFF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ko-KR" sz="2400" b="1" dirty="0">
                  <a:solidFill>
                    <a:srgbClr val="FFFF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ko-KR" sz="2400" b="1" dirty="0">
                  <a:solidFill>
                    <a:srgbClr val="FFFF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5" name="TextBox 1">
                <a:extLst>
                  <a:ext uri="{FF2B5EF4-FFF2-40B4-BE49-F238E27FC236}">
                    <a16:creationId xmlns:a16="http://schemas.microsoft.com/office/drawing/2014/main" id="{3B9D7AC6-EB41-3BEC-AB9E-F97D0536E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35560" y="1412776"/>
                <a:ext cx="7992888" cy="4154984"/>
              </a:xfrm>
              <a:prstGeom prst="rect">
                <a:avLst/>
              </a:prstGeom>
              <a:blipFill>
                <a:blip r:embed="rId3"/>
                <a:stretch>
                  <a:fillRect l="-1144" t="-11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150C88CD-D11D-D01F-C6AF-34D61C161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1517D160-84A3-A36C-56CA-C717A0925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608" y="114561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Matter Effect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8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4" name="TextBox 8">
            <a:extLst>
              <a:ext uri="{FF2B5EF4-FFF2-40B4-BE49-F238E27FC236}">
                <a16:creationId xmlns:a16="http://schemas.microsoft.com/office/drawing/2014/main" id="{1349447F-AFDB-85E8-C5D7-C444E3E62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642" y="2142494"/>
            <a:ext cx="8770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Neglecting interference term </a:t>
            </a: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(averaged over </a:t>
            </a:r>
            <a:r>
              <a:rPr lang="en-US" altLang="ko-KR" sz="2400" b="1" i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</a:t>
            </a: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spectrum)</a:t>
            </a:r>
            <a:endParaRPr lang="ko-KR" altLang="en-US" sz="2400" b="1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pic>
        <p:nvPicPr>
          <p:cNvPr id="314375" name="그림 12">
            <a:extLst>
              <a:ext uri="{FF2B5EF4-FFF2-40B4-BE49-F238E27FC236}">
                <a16:creationId xmlns:a16="http://schemas.microsoft.com/office/drawing/2014/main" id="{CBAA5574-E474-C5A6-EDBC-D2B10D493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925" y="2820988"/>
            <a:ext cx="80454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4376" name="그림 13">
            <a:extLst>
              <a:ext uri="{FF2B5EF4-FFF2-40B4-BE49-F238E27FC236}">
                <a16:creationId xmlns:a16="http://schemas.microsoft.com/office/drawing/2014/main" id="{152088A6-8204-BA79-4661-BFE508FD5D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729" y="4222750"/>
            <a:ext cx="6924676" cy="213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377" name="TextBox 14">
            <a:extLst>
              <a:ext uri="{FF2B5EF4-FFF2-40B4-BE49-F238E27FC236}">
                <a16:creationId xmlns:a16="http://schemas.microsoft.com/office/drawing/2014/main" id="{FD1173D1-8DAF-FA4B-9FBC-B423D227D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3" y="6357585"/>
            <a:ext cx="22461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600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(S. Parke, PRL57, ‘86)</a:t>
            </a:r>
            <a:endParaRPr lang="ko-KR" altLang="en-US" sz="1600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468711-873E-1071-0BD0-5D4034ECF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0717" y="4828502"/>
            <a:ext cx="33329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f</a:t>
            </a:r>
            <a:r>
              <a:rPr lang="en-US" altLang="ko-KR" sz="22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or non-adiabatic case</a:t>
            </a:r>
            <a:endParaRPr lang="ko-KR" altLang="en-US" sz="2200" b="1" dirty="0">
              <a:solidFill>
                <a:srgbClr val="FF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279577" y="1187002"/>
                <a:ext cx="6339749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e>
                        </m:func>
                      </m:e>
                    </m:func>
                    <m:sSub>
                      <m:sSubPr>
                        <m:ctrlP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        :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productio</a:t>
                </a:r>
                <a:r>
                  <a:rPr lang="en-US" altLang="ko-KR" sz="2400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n</a:t>
                </a: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ko-KR" sz="24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func>
                      <m:func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ko-KR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unc>
                          <m:funcPr>
                            <m:ctrlPr>
                              <a:rPr lang="en-US" altLang="ko-KR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ko-KR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e>
                    </m:func>
                    <m:sSub>
                      <m:sSubPr>
                        <m:ctrlP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ko-KR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400" b="1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: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detection</a:t>
                </a:r>
                <a:endParaRPr lang="ko-KR" alt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7" y="1187002"/>
                <a:ext cx="6339749" cy="738664"/>
              </a:xfrm>
              <a:prstGeom prst="rect">
                <a:avLst/>
              </a:prstGeom>
              <a:blipFill>
                <a:blip r:embed="rId5"/>
                <a:stretch>
                  <a:fillRect l="-1250" t="-14050" r="-1827" b="-247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C14D9BBF-B87D-DD79-21E0-92E7C11DC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8633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FEC7983F-DAD0-ED8D-B93D-AB33405E5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642" y="118584"/>
            <a:ext cx="7925656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In-Matter Survival Probability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9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A9C01B30-A5AF-486D-95C8-6FFEF8950859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1B4344E-7502-3262-DFF1-663998A14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7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Glashow Resonance</a:t>
            </a:r>
            <a:endParaRPr lang="en-US" altLang="ko-KR" sz="3700" b="1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452283" y="1367118"/>
                <a:ext cx="3886513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ko-KR" altLang="en-US" sz="2400" b="1" i="1" smtClean="0"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</m:acc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𝑾</m:t>
                          </m:r>
                        </m:e>
                        <m: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𝒂𝒏𝒚𝒕𝒉𝒊𝒏𝒈</m:t>
                      </m:r>
                    </m:oMath>
                  </m:oMathPara>
                </a14:m>
                <a:endParaRPr lang="ko-KR" altLang="en-US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83" y="1367118"/>
                <a:ext cx="3886513" cy="369332"/>
              </a:xfrm>
              <a:prstGeom prst="rect">
                <a:avLst/>
              </a:prstGeom>
              <a:blipFill>
                <a:blip r:embed="rId3"/>
                <a:stretch>
                  <a:fillRect l="-157" r="-1881" b="-3770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252975" y="2295770"/>
                <a:ext cx="10405413" cy="15412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400" b="1" dirty="0" smtClean="0">
                    <a:latin typeface="Century Gothic" panose="020B0502020202020204" pitchFamily="34" charset="0"/>
                  </a:rPr>
                  <a:t>The threshold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400" b="1" i="1" smtClean="0"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</m:oMath>
                </a14:m>
                <a:r>
                  <a:rPr lang="ko-KR" altLang="en-US" sz="2400" dirty="0" smtClean="0"/>
                  <a:t> </a:t>
                </a:r>
                <a:r>
                  <a:rPr lang="en-US" altLang="ko-KR" sz="2400" b="1" dirty="0" smtClean="0">
                    <a:latin typeface="Century Gothic" panose="020B0502020202020204" pitchFamily="34" charset="0"/>
                  </a:rPr>
                  <a:t>for this process :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b="1" dirty="0" smtClean="0">
                    <a:latin typeface="Century Gothic" panose="020B0502020202020204" pitchFamily="34" charset="0"/>
                  </a:rPr>
                  <a:t>This process is considered for detection of high E cosmic neutrinos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altLang="ko-KR" sz="24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400" b="1" dirty="0" smtClean="0">
                    <a:latin typeface="Century Gothic" panose="020B0502020202020204" pitchFamily="34" charset="0"/>
                  </a:rPr>
                  <a:t>   at </a:t>
                </a:r>
                <a:r>
                  <a:rPr lang="en-US" altLang="ko-KR" sz="2400" b="1" dirty="0" err="1" smtClean="0">
                    <a:latin typeface="Century Gothic" panose="020B0502020202020204" pitchFamily="34" charset="0"/>
                  </a:rPr>
                  <a:t>IceCube</a:t>
                </a:r>
                <a:endParaRPr lang="ko-KR" altLang="en-US" sz="2400" b="1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975" y="2295770"/>
                <a:ext cx="10405413" cy="1541256"/>
              </a:xfrm>
              <a:prstGeom prst="rect">
                <a:avLst/>
              </a:prstGeom>
              <a:blipFill>
                <a:blip r:embed="rId4"/>
                <a:stretch>
                  <a:fillRect l="-821" t="-3571" b="-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직사각형 8"/>
              <p:cNvSpPr/>
              <p:nvPr/>
            </p:nvSpPr>
            <p:spPr>
              <a:xfrm>
                <a:off x="6891699" y="2220769"/>
                <a:ext cx="3437801" cy="569002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  <m:sup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i="1" dirty="0">
                            <a:latin typeface="Cambria Math" panose="02040503050406030204" pitchFamily="18" charset="0"/>
                          </a:rPr>
                          <m:t>−(</m:t>
                        </m:r>
                        <m:sSubSup>
                          <m:sSubSup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i="1" dirty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ko-KR" altLang="en-US" i="1" dirty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  <m:sup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ko-KR" i="1" dirty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ko-KR" i="1" dirty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altLang="ko-KR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altLang="ko-KR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  <m:sup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ko-KR" i="1" dirty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altLang="ko-KR" i="1" dirty="0">
                        <a:latin typeface="Cambria Math" panose="02040503050406030204" pitchFamily="18" charset="0"/>
                      </a:rPr>
                      <m:t>~6.3 </m:t>
                    </m:r>
                    <m:r>
                      <m:rPr>
                        <m:sty m:val="p"/>
                      </m:rPr>
                      <a:rPr lang="en-US" altLang="ko-KR" dirty="0">
                        <a:latin typeface="Cambria Math" panose="02040503050406030204" pitchFamily="18" charset="0"/>
                      </a:rPr>
                      <m:t>PeV</m:t>
                    </m:r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699" y="2220769"/>
                <a:ext cx="3437801" cy="5690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6541" y="3656114"/>
            <a:ext cx="4661928" cy="3223265"/>
          </a:xfrm>
          <a:prstGeom prst="rect">
            <a:avLst/>
          </a:prstGeom>
        </p:spPr>
      </p:pic>
      <p:cxnSp>
        <p:nvCxnSpPr>
          <p:cNvPr id="12" name="직선 연결선 11"/>
          <p:cNvCxnSpPr>
            <a:endCxn id="6" idx="2"/>
          </p:cNvCxnSpPr>
          <p:nvPr/>
        </p:nvCxnSpPr>
        <p:spPr>
          <a:xfrm>
            <a:off x="2886635" y="1736450"/>
            <a:ext cx="50890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11935" y="1750075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0070C0"/>
                </a:solidFill>
              </a:rPr>
              <a:t>o</a:t>
            </a:r>
            <a:r>
              <a:rPr lang="en-US" altLang="ko-KR" b="1" dirty="0" smtClean="0">
                <a:solidFill>
                  <a:srgbClr val="0070C0"/>
                </a:solidFill>
              </a:rPr>
              <a:t>n-shell</a:t>
            </a:r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65459" y="6356350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err="1" smtClean="0"/>
              <a:t>Halzen</a:t>
            </a:r>
            <a:endParaRPr lang="ko-KR" altLang="en-US" sz="1400" b="1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4326" y="4013389"/>
            <a:ext cx="3510330" cy="83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4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TextBox 8">
            <a:extLst>
              <a:ext uri="{FF2B5EF4-FFF2-40B4-BE49-F238E27FC236}">
                <a16:creationId xmlns:a16="http://schemas.microsoft.com/office/drawing/2014/main" id="{28E5DFDE-A3E4-98AE-8DCA-ECFEF4A92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1057" y="1181050"/>
            <a:ext cx="38475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Assuming </a:t>
            </a:r>
            <a:r>
              <a:rPr lang="en-US" altLang="ko-KR" sz="24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adiabatic limit</a:t>
            </a:r>
            <a:endParaRPr lang="ko-KR" altLang="en-US" sz="2400" b="1" dirty="0">
              <a:solidFill>
                <a:srgbClr val="FF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85349" name="TextBox 6">
            <a:extLst>
              <a:ext uri="{FF2B5EF4-FFF2-40B4-BE49-F238E27FC236}">
                <a16:creationId xmlns:a16="http://schemas.microsoft.com/office/drawing/2014/main" id="{B222C273-862B-2118-EAC4-067589CD9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2394223"/>
            <a:ext cx="33393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two interesting limits</a:t>
            </a:r>
            <a:endParaRPr lang="ko-KR" altLang="en-US" sz="22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85350" name="TextBox 14">
            <a:extLst>
              <a:ext uri="{FF2B5EF4-FFF2-40B4-BE49-F238E27FC236}">
                <a16:creationId xmlns:a16="http://schemas.microsoft.com/office/drawing/2014/main" id="{22AF8195-9577-6CBF-466C-3D64CFCA7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668" y="3097076"/>
            <a:ext cx="316945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altLang="ko-KR" sz="22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Matter dominates : </a:t>
            </a:r>
            <a:endParaRPr lang="ko-KR" altLang="en-US" sz="22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85355" name="TextBox 19">
            <a:extLst>
              <a:ext uri="{FF2B5EF4-FFF2-40B4-BE49-F238E27FC236}">
                <a16:creationId xmlns:a16="http://schemas.microsoft.com/office/drawing/2014/main" id="{30D77D01-0719-BCD8-1ACB-3BF4E8146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725" y="4846639"/>
            <a:ext cx="34579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altLang="ko-KR" sz="22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Vacuum dominates : </a:t>
            </a:r>
            <a:endParaRPr lang="ko-KR" altLang="en-US" sz="22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143672" y="1678630"/>
                <a:ext cx="5616624" cy="4193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ko-KR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ko-KR" altLang="en-US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</m:oMath>
                  </m:oMathPara>
                </a14:m>
                <a:endParaRPr lang="ko-KR" altLang="en-US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672" y="1678630"/>
                <a:ext cx="5616624" cy="419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650074" y="2898792"/>
                <a:ext cx="3786934" cy="6857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ad>
                        <m:radPr>
                          <m:degHide m:val="on"/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0074" y="2898792"/>
                <a:ext cx="3786934" cy="6857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4538948" y="3653116"/>
                <a:ext cx="2199705" cy="476797"/>
              </a:xfrm>
              <a:prstGeom prst="rect">
                <a:avLst/>
              </a:prstGeom>
              <a:ln w="28575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948" y="3653116"/>
                <a:ext cx="2199705" cy="4767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638801" y="2971801"/>
            <a:ext cx="6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900267" y="3643596"/>
                <a:ext cx="2781146" cy="393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2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: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𝟑𝟐</m:t>
                          </m:r>
                        </m:e>
                      </m:d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267" y="3643596"/>
                <a:ext cx="2781146" cy="393249"/>
              </a:xfrm>
              <a:prstGeom prst="rect">
                <a:avLst/>
              </a:prstGeom>
              <a:blipFill>
                <a:blip r:embed="rId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22AF8195-9577-6CBF-466C-3D64CFCA7E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9668" y="4165829"/>
                <a:ext cx="6768712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342900" indent="-3429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200" b="1" dirty="0">
                    <a:solidFill>
                      <a:srgbClr val="000000"/>
                    </a:solidFill>
                  </a:rPr>
                  <a:t>(</a:t>
                </a:r>
                <a:r>
                  <a:rPr lang="en-US" altLang="ko-KR" sz="2200" b="1" baseline="30000" dirty="0">
                    <a:solidFill>
                      <a:srgbClr val="000000"/>
                    </a:solidFill>
                  </a:rPr>
                  <a:t>8</a:t>
                </a:r>
                <a:r>
                  <a:rPr lang="en-US" altLang="ko-KR" sz="2200" b="1" i="1" dirty="0">
                    <a:solidFill>
                      <a:srgbClr val="000000"/>
                    </a:solidFill>
                  </a:rPr>
                  <a:t>B</a:t>
                </a:r>
                <a:r>
                  <a:rPr lang="en-US" altLang="ko-KR" sz="22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ko-KR" sz="22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solar neutrino is pure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ko-KR" altLang="en-US" sz="22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  <a:r>
                  <a:rPr lang="en-US" altLang="ko-KR" sz="22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due to matter effect)</a:t>
                </a:r>
                <a:endParaRPr lang="ko-KR" altLang="en-US" sz="2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24" name="TextBox 14">
                <a:extLst>
                  <a:ext uri="{FF2B5EF4-FFF2-40B4-BE49-F238E27FC236}">
                    <a16:creationId xmlns:a16="http://schemas.microsoft.com/office/drawing/2014/main" id="{22AF8195-9577-6CBF-466C-3D64CFCA7E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49668" y="4165829"/>
                <a:ext cx="6768712" cy="430887"/>
              </a:xfrm>
              <a:prstGeom prst="rect">
                <a:avLst/>
              </a:prstGeom>
              <a:blipFill>
                <a:blip r:embed="rId7"/>
                <a:stretch>
                  <a:fillRect l="-1170" t="-9859" b="-281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834716" y="4650761"/>
                <a:ext cx="3024546" cy="6857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</m:t>
                          </m:r>
                        </m:sub>
                      </m:sSub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4716" y="4650761"/>
                <a:ext cx="3024546" cy="6857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/>
              <p:cNvSpPr/>
              <p:nvPr/>
            </p:nvSpPr>
            <p:spPr>
              <a:xfrm>
                <a:off x="4275691" y="5390571"/>
                <a:ext cx="3087064" cy="726161"/>
              </a:xfrm>
              <a:prstGeom prst="rect">
                <a:avLst/>
              </a:prstGeom>
              <a:ln w="28575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𝜽</m:t>
                      </m:r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6" name="직사각형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691" y="5390571"/>
                <a:ext cx="3087064" cy="72616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309287" y="5575298"/>
                <a:ext cx="3099951" cy="393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𝒑𝒑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2200" b="1" i="1" baseline="30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𝑩𝒆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  <m:r>
                                <a:rPr lang="en-US" altLang="ko-KR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altLang="ko-KR" sz="2200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e>
                      </m:d>
                    </m:oMath>
                  </m:oMathPara>
                </a14:m>
                <a:endParaRPr lang="ko-KR" altLang="en-US" sz="2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9287" y="5575298"/>
                <a:ext cx="3099951" cy="393249"/>
              </a:xfrm>
              <a:prstGeom prst="rect">
                <a:avLst/>
              </a:prstGeom>
              <a:blipFill>
                <a:blip r:embed="rId10"/>
                <a:stretch>
                  <a:fillRect b="-156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3">
            <a:extLst>
              <a:ext uri="{FF2B5EF4-FFF2-40B4-BE49-F238E27FC236}">
                <a16:creationId xmlns:a16="http://schemas.microsoft.com/office/drawing/2014/main" id="{BA4ABD9C-E28F-5FF2-8F97-EFE05C0DD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8633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B82274C0-D583-6AFA-FC7D-1D719B9AC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642" y="118584"/>
            <a:ext cx="7925656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In-Matter Survival Probability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6" name="Picture 2">
            <a:extLst>
              <a:ext uri="{FF2B5EF4-FFF2-40B4-BE49-F238E27FC236}">
                <a16:creationId xmlns:a16="http://schemas.microsoft.com/office/drawing/2014/main" id="{B181B744-8996-6696-D75A-47A6D5752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78" y="1212520"/>
            <a:ext cx="5922135" cy="4809201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397" name="TextBox 4">
            <a:extLst>
              <a:ext uri="{FF2B5EF4-FFF2-40B4-BE49-F238E27FC236}">
                <a16:creationId xmlns:a16="http://schemas.microsoft.com/office/drawing/2014/main" id="{FB792DE6-4FC2-820E-8687-5C55C29CA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912" y="6311763"/>
            <a:ext cx="24256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 dirty="0" err="1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Borexino</a:t>
            </a: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(2011)</a:t>
            </a:r>
            <a:endParaRPr lang="ko-KR" altLang="en-US" sz="2400" b="1" dirty="0">
              <a:solidFill>
                <a:srgbClr val="00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241C74C-6C17-3889-153C-CD7FFDCB6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8633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4F556158-8933-4C5C-4D8A-FCA3D2704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642" y="118584"/>
            <a:ext cx="7925656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Confirming Matter Effect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텍스트 개체 틀 2">
            <a:extLst>
              <a:ext uri="{FF2B5EF4-FFF2-40B4-BE49-F238E27FC236}">
                <a16:creationId xmlns:a16="http://schemas.microsoft.com/office/drawing/2014/main" id="{B8971812-BF93-EA8C-C076-43FB525FAF5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ko-KR" altLang="en-US">
              <a:ea typeface="굴림" panose="020B0600000101010101" pitchFamily="50" charset="-127"/>
            </a:endParaRPr>
          </a:p>
        </p:txBody>
      </p:sp>
      <p:pic>
        <p:nvPicPr>
          <p:cNvPr id="188421" name="그림 5">
            <a:extLst>
              <a:ext uri="{FF2B5EF4-FFF2-40B4-BE49-F238E27FC236}">
                <a16:creationId xmlns:a16="http://schemas.microsoft.com/office/drawing/2014/main" id="{73C50C1F-9A84-63F5-3C23-36C6B4840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0"/>
            <a:ext cx="64817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96870" y="2351248"/>
            <a:ext cx="32833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Nature has chosen this </a:t>
            </a:r>
            <a:endParaRPr lang="ko-KR" altLang="en-US" sz="22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내용 개체 틀 2">
            <a:extLst>
              <a:ext uri="{FF2B5EF4-FFF2-40B4-BE49-F238E27FC236}">
                <a16:creationId xmlns:a16="http://schemas.microsoft.com/office/drawing/2014/main" id="{E7407CA1-A3AD-72F8-CB85-14570E3696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20508" y="1131449"/>
            <a:ext cx="7886700" cy="3263900"/>
          </a:xfrm>
        </p:spPr>
        <p:txBody>
          <a:bodyPr/>
          <a:lstStyle/>
          <a:p>
            <a:pPr eaLnBrk="1" hangingPunct="1"/>
            <a:r>
              <a:rPr lang="en-US" altLang="ko-KR" sz="2200" b="1" dirty="0">
                <a:latin typeface="Century Gothic" panose="020B0502020202020204" pitchFamily="34" charset="0"/>
              </a:rPr>
              <a:t>Solar neutrino experiments and </a:t>
            </a:r>
            <a:r>
              <a:rPr lang="en-US" altLang="ko-KR" sz="2200" b="1" dirty="0" err="1">
                <a:latin typeface="Century Gothic" panose="020B0502020202020204" pitchFamily="34" charset="0"/>
              </a:rPr>
              <a:t>KamLAND</a:t>
            </a:r>
            <a:endParaRPr lang="ko-KR" altLang="en-US" sz="2200" b="1" dirty="0">
              <a:latin typeface="Century Gothic" panose="020B0502020202020204" pitchFamily="34" charset="0"/>
            </a:endParaRPr>
          </a:p>
        </p:txBody>
      </p:sp>
      <p:pic>
        <p:nvPicPr>
          <p:cNvPr id="191494" name="그림 11">
            <a:extLst>
              <a:ext uri="{FF2B5EF4-FFF2-40B4-BE49-F238E27FC236}">
                <a16:creationId xmlns:a16="http://schemas.microsoft.com/office/drawing/2014/main" id="{CA46E793-156E-62EF-0002-B68B15FF6DC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18" y="4002686"/>
            <a:ext cx="4584680" cy="63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4CBDE6F-FA38-1724-D835-ED6D3C25C9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08" y="1700808"/>
            <a:ext cx="449798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6E4BDB6-6144-73DC-409C-15DD4606DE0D}"/>
              </a:ext>
            </a:extLst>
          </p:cNvPr>
          <p:cNvSpPr txBox="1"/>
          <p:nvPr/>
        </p:nvSpPr>
        <p:spPr>
          <a:xfrm>
            <a:off x="2673676" y="5726552"/>
            <a:ext cx="2909887" cy="715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P. Salas, D. </a:t>
            </a:r>
            <a:r>
              <a:rPr lang="en-US" altLang="ko-KR" sz="1350" b="1" dirty="0" err="1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Forero</a:t>
            </a: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S. </a:t>
            </a:r>
            <a:r>
              <a:rPr lang="en-US" altLang="ko-KR" sz="1350" b="1" dirty="0" err="1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Gariazzo</a:t>
            </a: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</a:t>
            </a:r>
          </a:p>
          <a:p>
            <a:pPr defTabSz="685800">
              <a:defRPr/>
            </a:pP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O. Martinez, O. Mena, C. </a:t>
            </a:r>
            <a:r>
              <a:rPr lang="en-US" altLang="ko-KR" sz="1350" b="1" dirty="0" err="1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Ternes</a:t>
            </a: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</a:p>
          <a:p>
            <a:pPr defTabSz="685800">
              <a:defRPr/>
            </a:pPr>
            <a:r>
              <a:rPr lang="en-US" altLang="ko-KR" sz="1350" b="1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M. Tortola, J. Valle, JHEP (2021)</a:t>
            </a:r>
            <a:endParaRPr lang="ko-KR" altLang="en-US" sz="1350" b="1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pic>
        <p:nvPicPr>
          <p:cNvPr id="191497" name="그림 3">
            <a:extLst>
              <a:ext uri="{FF2B5EF4-FFF2-40B4-BE49-F238E27FC236}">
                <a16:creationId xmlns:a16="http://schemas.microsoft.com/office/drawing/2014/main" id="{282107B6-B35C-8DC3-13A5-5F18DEE95B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4832911"/>
            <a:ext cx="3477840" cy="18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475066D5-FF3A-D780-9BFA-283FCEDA6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8633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44546A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8889BCB3-4A6F-701F-C431-B0AF0478B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642" y="118584"/>
            <a:ext cx="7925656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Experimental Results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2F6455E-39C4-97BF-22F6-BDC1A202AC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8601" y="1911137"/>
            <a:ext cx="3401863" cy="3395766"/>
          </a:xfrm>
          <a:prstGeom prst="rect">
            <a:avLst/>
          </a:prstGeom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7132056A-0E7C-4CC7-B3B9-3DD46FAE7793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48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5" name="Picture 2">
            <a:extLst>
              <a:ext uri="{FF2B5EF4-FFF2-40B4-BE49-F238E27FC236}">
                <a16:creationId xmlns:a16="http://schemas.microsoft.com/office/drawing/2014/main" id="{15F468B9-43FD-5CDD-C561-AB8F40AB7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433" y="2008543"/>
            <a:ext cx="7304114" cy="61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517" name="Picture 4">
            <a:extLst>
              <a:ext uri="{FF2B5EF4-FFF2-40B4-BE49-F238E27FC236}">
                <a16:creationId xmlns:a16="http://schemas.microsoft.com/office/drawing/2014/main" id="{13343B30-998D-E723-F536-9F3D0BA8D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4076700"/>
            <a:ext cx="3376612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49F1EB02-FEA3-2226-AF28-9B2495A2EC42}"/>
              </a:ext>
            </a:extLst>
          </p:cNvPr>
          <p:cNvGrpSpPr>
            <a:grpSpLocks/>
          </p:cNvGrpSpPr>
          <p:nvPr/>
        </p:nvGrpSpPr>
        <p:grpSpPr bwMode="auto">
          <a:xfrm>
            <a:off x="6615114" y="4227514"/>
            <a:ext cx="3881437" cy="2230437"/>
            <a:chOff x="3314354" y="4077072"/>
            <a:chExt cx="6118410" cy="2821575"/>
          </a:xfrm>
        </p:grpSpPr>
        <p:pic>
          <p:nvPicPr>
            <p:cNvPr id="192522" name="Picture 5">
              <a:extLst>
                <a:ext uri="{FF2B5EF4-FFF2-40B4-BE49-F238E27FC236}">
                  <a16:creationId xmlns:a16="http://schemas.microsoft.com/office/drawing/2014/main" id="{9544B489-92FC-1897-0246-37DF0AD0E5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4354" y="4509120"/>
              <a:ext cx="5561700" cy="1922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2523" name="Text Box 3092">
              <a:extLst>
                <a:ext uri="{FF2B5EF4-FFF2-40B4-BE49-F238E27FC236}">
                  <a16:creationId xmlns:a16="http://schemas.microsoft.com/office/drawing/2014/main" id="{5BF9BE5A-7C75-7BAF-3B9B-7B9FCAE8CB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6056" y="4077072"/>
              <a:ext cx="2517448" cy="467107"/>
            </a:xfrm>
            <a:prstGeom prst="rect">
              <a:avLst/>
            </a:prstGeom>
            <a:solidFill>
              <a:srgbClr val="D6D6F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61938" indent="-261938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800">
                  <a:solidFill>
                    <a:srgbClr val="000000"/>
                  </a:solidFill>
                  <a:latin typeface="Helvetica" panose="020B0604020202020204" pitchFamily="34" charset="0"/>
                  <a:ea typeface="굴림" panose="020B0600000101010101" pitchFamily="50" charset="-127"/>
                </a:rPr>
                <a:t>Daya Bay</a:t>
              </a:r>
              <a:endParaRPr lang="en-US" altLang="ko-KR" sz="1800">
                <a:solidFill>
                  <a:srgbClr val="0033CC"/>
                </a:solidFill>
                <a:latin typeface="Helvetica" panose="020B0604020202020204" pitchFamily="34" charset="0"/>
                <a:ea typeface="굴림" panose="020B0600000101010101" pitchFamily="50" charset="-127"/>
              </a:endParaRPr>
            </a:p>
          </p:txBody>
        </p:sp>
        <p:cxnSp>
          <p:nvCxnSpPr>
            <p:cNvPr id="192524" name="직선 연결선 11">
              <a:extLst>
                <a:ext uri="{FF2B5EF4-FFF2-40B4-BE49-F238E27FC236}">
                  <a16:creationId xmlns:a16="http://schemas.microsoft.com/office/drawing/2014/main" id="{AD87164F-C0B5-5808-19D4-711522B187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716016" y="4437112"/>
              <a:ext cx="864096" cy="14401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525" name="직선 연결선 12">
              <a:extLst>
                <a:ext uri="{FF2B5EF4-FFF2-40B4-BE49-F238E27FC236}">
                  <a16:creationId xmlns:a16="http://schemas.microsoft.com/office/drawing/2014/main" id="{24C1A274-F290-120A-02F6-CC639CA4AF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796136" y="4437112"/>
              <a:ext cx="864096" cy="14401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2526" name="직사각형 13">
              <a:extLst>
                <a:ext uri="{FF2B5EF4-FFF2-40B4-BE49-F238E27FC236}">
                  <a16:creationId xmlns:a16="http://schemas.microsoft.com/office/drawing/2014/main" id="{1661A389-9C4C-0F0B-36C4-377D74A48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8184" y="4581128"/>
              <a:ext cx="72008" cy="15841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800" b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92527" name="직사각형 14">
              <a:extLst>
                <a:ext uri="{FF2B5EF4-FFF2-40B4-BE49-F238E27FC236}">
                  <a16:creationId xmlns:a16="http://schemas.microsoft.com/office/drawing/2014/main" id="{B54A1BD1-CA5D-A969-25E6-97D521446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9992" y="4581128"/>
              <a:ext cx="72008" cy="15841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800" b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92528" name="Text Box 3092">
              <a:extLst>
                <a:ext uri="{FF2B5EF4-FFF2-40B4-BE49-F238E27FC236}">
                  <a16:creationId xmlns:a16="http://schemas.microsoft.com/office/drawing/2014/main" id="{4A65AB12-1D7B-4A3B-6984-8F5858797D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04048" y="6431540"/>
              <a:ext cx="1368151" cy="46710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61938" indent="-261938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800" dirty="0">
                  <a:solidFill>
                    <a:srgbClr val="000000"/>
                  </a:solidFill>
                  <a:latin typeface="Helvetica" panose="020B0604020202020204" pitchFamily="34" charset="0"/>
                  <a:ea typeface="굴림" panose="020B0600000101010101" pitchFamily="50" charset="-127"/>
                </a:rPr>
                <a:t>RENO</a:t>
              </a:r>
              <a:endParaRPr lang="en-US" altLang="ko-KR" sz="1800" dirty="0">
                <a:solidFill>
                  <a:srgbClr val="0033CC"/>
                </a:solidFill>
                <a:latin typeface="Helvetica" panose="020B0604020202020204" pitchFamily="34" charset="0"/>
                <a:ea typeface="굴림" panose="020B0600000101010101" pitchFamily="50" charset="-127"/>
              </a:endParaRPr>
            </a:p>
          </p:txBody>
        </p:sp>
        <p:cxnSp>
          <p:nvCxnSpPr>
            <p:cNvPr id="192529" name="직선 연결선 16">
              <a:extLst>
                <a:ext uri="{FF2B5EF4-FFF2-40B4-BE49-F238E27FC236}">
                  <a16:creationId xmlns:a16="http://schemas.microsoft.com/office/drawing/2014/main" id="{BFDFE18B-A760-8362-05E7-385B171357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652120" y="5877272"/>
              <a:ext cx="576064" cy="57606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2530" name="직사각형 17">
              <a:extLst>
                <a:ext uri="{FF2B5EF4-FFF2-40B4-BE49-F238E27FC236}">
                  <a16:creationId xmlns:a16="http://schemas.microsoft.com/office/drawing/2014/main" id="{6003B1C9-CA17-5774-C2EC-9B1296EDF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4128" y="4581128"/>
              <a:ext cx="72008" cy="1584176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800" b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92531" name="직사각형 18">
              <a:extLst>
                <a:ext uri="{FF2B5EF4-FFF2-40B4-BE49-F238E27FC236}">
                  <a16:creationId xmlns:a16="http://schemas.microsoft.com/office/drawing/2014/main" id="{1D57EB49-18F3-9B8B-42B3-37661CAF2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0" y="4581128"/>
              <a:ext cx="72008" cy="1584176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fontAlgn="base" latinLnBrk="0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800" b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  <p:cxnSp>
          <p:nvCxnSpPr>
            <p:cNvPr id="192532" name="직선 연결선 19">
              <a:extLst>
                <a:ext uri="{FF2B5EF4-FFF2-40B4-BE49-F238E27FC236}">
                  <a16:creationId xmlns:a16="http://schemas.microsoft.com/office/drawing/2014/main" id="{8903DD77-1EFD-3BF0-11A1-51299483FF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2000" y="5877272"/>
              <a:ext cx="648072" cy="576064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2533" name="Text Box 3092">
              <a:extLst>
                <a:ext uri="{FF2B5EF4-FFF2-40B4-BE49-F238E27FC236}">
                  <a16:creationId xmlns:a16="http://schemas.microsoft.com/office/drawing/2014/main" id="{0CF24C3F-FF47-6400-7F64-8534ECD31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53758" y="4725144"/>
              <a:ext cx="2479006" cy="428181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61938" indent="-261938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FFFF00"/>
                  </a:solidFill>
                  <a:latin typeface="Comic Sans MS" panose="030F0702030302020204" pitchFamily="66" charset="0"/>
                </a:defRPr>
              </a:lvl9pPr>
            </a:lstStyle>
            <a:p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1600">
                  <a:solidFill>
                    <a:srgbClr val="000000"/>
                  </a:solidFill>
                  <a:latin typeface="Helvetica" panose="020B0604020202020204" pitchFamily="34" charset="0"/>
                  <a:ea typeface="굴림" panose="020B0600000101010101" pitchFamily="50" charset="-127"/>
                </a:rPr>
                <a:t>Double Chooz</a:t>
              </a:r>
              <a:endParaRPr lang="en-US" altLang="ko-KR" sz="1600">
                <a:solidFill>
                  <a:srgbClr val="0033CC"/>
                </a:solidFill>
                <a:latin typeface="Helvetica" panose="020B0604020202020204" pitchFamily="34" charset="0"/>
                <a:ea typeface="굴림" panose="020B0600000101010101" pitchFamily="50" charset="-127"/>
              </a:endParaRPr>
            </a:p>
          </p:txBody>
        </p:sp>
        <p:cxnSp>
          <p:nvCxnSpPr>
            <p:cNvPr id="192534" name="직선 연결선 21">
              <a:extLst>
                <a:ext uri="{FF2B5EF4-FFF2-40B4-BE49-F238E27FC236}">
                  <a16:creationId xmlns:a16="http://schemas.microsoft.com/office/drawing/2014/main" id="{CC4EACB3-FDAE-610E-1C83-0BB4DD37E0A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796136" y="4869160"/>
              <a:ext cx="1152128" cy="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535" name="직선 연결선 22">
              <a:extLst>
                <a:ext uri="{FF2B5EF4-FFF2-40B4-BE49-F238E27FC236}">
                  <a16:creationId xmlns:a16="http://schemas.microsoft.com/office/drawing/2014/main" id="{E0571641-B3E4-F86D-E7F0-8B1E6917523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4572000" y="5013176"/>
              <a:ext cx="2376264" cy="144016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" name="타원 4">
            <a:extLst>
              <a:ext uri="{FF2B5EF4-FFF2-40B4-BE49-F238E27FC236}">
                <a16:creationId xmlns:a16="http://schemas.microsoft.com/office/drawing/2014/main" id="{D4AFE1AA-4EC8-BFBA-859C-702E79944F6C}"/>
              </a:ext>
            </a:extLst>
          </p:cNvPr>
          <p:cNvSpPr/>
          <p:nvPr/>
        </p:nvSpPr>
        <p:spPr>
          <a:xfrm>
            <a:off x="2921000" y="4052888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3200" b="1">
              <a:solidFill>
                <a:prstClr val="white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5CCBD067-B97A-1291-41B7-167652D83186}"/>
              </a:ext>
            </a:extLst>
          </p:cNvPr>
          <p:cNvCxnSpPr/>
          <p:nvPr/>
        </p:nvCxnSpPr>
        <p:spPr>
          <a:xfrm>
            <a:off x="3835400" y="4383088"/>
            <a:ext cx="2700338" cy="641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">
            <a:extLst>
              <a:ext uri="{FF2B5EF4-FFF2-40B4-BE49-F238E27FC236}">
                <a16:creationId xmlns:a16="http://schemas.microsoft.com/office/drawing/2014/main" id="{49F55BFC-1EC3-02C1-74A6-86871DFB9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6989" y="215476"/>
            <a:ext cx="1295946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44546A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5">
                <a:extLst>
                  <a:ext uri="{FF2B5EF4-FFF2-40B4-BE49-F238E27FC236}">
                    <a16:creationId xmlns:a16="http://schemas.microsoft.com/office/drawing/2014/main" id="{ADA8F7CF-BAC0-9E9D-A5E6-577E7A93D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880" y="145147"/>
                <a:ext cx="1972758" cy="788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fontAlgn="base" latinLnBrk="0">
                  <a:spcBef>
                    <a:spcPct val="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</m:ctrlPr>
                        </m:sSubPr>
                        <m:e>
                          <m:r>
                            <a:rPr lang="ko-KR" altLang="en-US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𝟏𝟑</m:t>
                          </m:r>
                        </m:sub>
                      </m:sSub>
                    </m:oMath>
                  </m:oMathPara>
                </a14:m>
                <a:endParaRPr lang="en-US" altLang="ko-KR" sz="3400" b="1" dirty="0">
                  <a:solidFill>
                    <a:srgbClr val="FF0000"/>
                  </a:solidFill>
                  <a:latin typeface="Verdana" panose="020B060403050404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4" name="Rectangle 15">
                <a:extLst>
                  <a:ext uri="{FF2B5EF4-FFF2-40B4-BE49-F238E27FC236}">
                    <a16:creationId xmlns:a16="http://schemas.microsoft.com/office/drawing/2014/main" id="{ADA8F7CF-BAC0-9E9D-A5E6-577E7A93D6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5880" y="145147"/>
                <a:ext cx="1972758" cy="788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1">
                <a:extLst>
                  <a:ext uri="{FF2B5EF4-FFF2-40B4-BE49-F238E27FC236}">
                    <a16:creationId xmlns:a16="http://schemas.microsoft.com/office/drawing/2014/main" id="{7424F959-8B94-4E5F-A62E-57B83269C39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71689" y="1142551"/>
                <a:ext cx="8140305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400" b="1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𝟏𝟑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: important role in determining CPV</a:t>
                </a:r>
              </a:p>
              <a:p>
                <a:pPr marL="0" indent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                                 &amp;  mass ordering</a:t>
                </a:r>
              </a:p>
            </p:txBody>
          </p:sp>
        </mc:Choice>
        <mc:Fallback xmlns="">
          <p:sp>
            <p:nvSpPr>
              <p:cNvPr id="6" name="TextBox 1">
                <a:extLst>
                  <a:ext uri="{FF2B5EF4-FFF2-40B4-BE49-F238E27FC236}">
                    <a16:creationId xmlns:a16="http://schemas.microsoft.com/office/drawing/2014/main" id="{7424F959-8B94-4E5F-A62E-57B83269C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1689" y="1142551"/>
                <a:ext cx="8140305" cy="830997"/>
              </a:xfrm>
              <a:prstGeom prst="rect">
                <a:avLst/>
              </a:prstGeom>
              <a:blipFill>
                <a:blip r:embed="rId7"/>
                <a:stretch>
                  <a:fillRect l="-1199" t="-5839" r="-150" b="-1532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E6CD3E-86B5-940F-9F32-80E6B93D2051}"/>
                  </a:ext>
                </a:extLst>
              </p:cNvPr>
              <p:cNvSpPr txBox="1"/>
              <p:nvPr/>
            </p:nvSpPr>
            <p:spPr>
              <a:xfrm>
                <a:off x="700760" y="3081517"/>
                <a:ext cx="10991551" cy="6954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altLang="ko-KR" sz="22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ko-KR" sz="22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altLang="ko-KR" sz="22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>
                          <a:solidFill>
                            <a:srgbClr val="70AD47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sub>
                      </m:sSub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altLang="ko-KR" sz="2200" b="1" i="1"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200" b="1" i="1"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𝟑𝟏</m:t>
                              </m:r>
                            </m:sub>
                            <m:sup>
                              <m:r>
                                <a:rPr lang="en-US" altLang="ko-KR" sz="2200" b="1" i="1"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ko-KR" sz="2200" b="1" i="1"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  <m:r>
                        <a:rPr lang="en-US" altLang="ko-KR" sz="22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𝐜𝐨𝐬</m:t>
                          </m:r>
                        </m:e>
                        <m:sup>
                          <m:r>
                            <a:rPr lang="en-US" altLang="ko-KR" sz="2200" b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sSub>
                        <m:sSubPr>
                          <m:ctrlP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𝟏𝟑</m:t>
                          </m:r>
                        </m:sub>
                      </m:sSub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200" b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altLang="ko-KR" sz="2200" b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ko-KR" sz="2200" b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  <m:r>
                            <a:rPr lang="en-US" altLang="ko-KR" sz="2200" b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Sup>
                            <m:sSubSupPr>
                              <m:ctrlP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𝟐𝟏</m:t>
                              </m:r>
                            </m:sub>
                            <m:sup>
                              <m:r>
                                <a:rPr lang="en-US" altLang="ko-KR" sz="2200" b="1" i="1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num>
                        <m:den>
                          <m: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ko-KR" sz="2200" b="1" i="1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den>
                      </m:f>
                    </m:oMath>
                  </m:oMathPara>
                </a14:m>
                <a:endParaRPr lang="en-US" altLang="ko-KR" sz="2200" b="1" dirty="0">
                  <a:solidFill>
                    <a:prstClr val="black"/>
                  </a:solidFill>
                  <a:latin typeface="Comic Sans MS" panose="030F0702030302020204" pitchFamily="66" charset="0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CE6CD3E-86B5-940F-9F32-80E6B93D2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760" y="3081517"/>
                <a:ext cx="10991551" cy="6954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">
            <a:extLst>
              <a:ext uri="{FF2B5EF4-FFF2-40B4-BE49-F238E27FC236}">
                <a16:creationId xmlns:a16="http://schemas.microsoft.com/office/drawing/2014/main" id="{D872CED6-1928-82B9-4194-C69B19B0D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6381" y="2594493"/>
            <a:ext cx="6555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>
                <a:solidFill>
                  <a:prstClr val="black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Measured from SBL reactor experiments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3749601-9ABE-4278-A158-43769E56D902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6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그림 1">
            <a:extLst>
              <a:ext uri="{FF2B5EF4-FFF2-40B4-BE49-F238E27FC236}">
                <a16:creationId xmlns:a16="http://schemas.microsoft.com/office/drawing/2014/main" id="{FD573582-BF4F-D276-8049-7D49541870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807055"/>
            <a:ext cx="7849244" cy="590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C2C967DB-CD29-8751-3794-C531C0157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6989" y="215476"/>
            <a:ext cx="1295946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44546A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5">
                <a:extLst>
                  <a:ext uri="{FF2B5EF4-FFF2-40B4-BE49-F238E27FC236}">
                    <a16:creationId xmlns:a16="http://schemas.microsoft.com/office/drawing/2014/main" id="{C129A4DC-0536-0FA3-8551-5DA1F1C9E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880" y="145147"/>
                <a:ext cx="1972758" cy="788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fontAlgn="base" latinLnBrk="0">
                  <a:spcBef>
                    <a:spcPct val="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</m:ctrlPr>
                        </m:sSubPr>
                        <m:e>
                          <m:r>
                            <a:rPr lang="ko-KR" altLang="en-US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𝟏𝟑</m:t>
                          </m:r>
                        </m:sub>
                      </m:sSub>
                    </m:oMath>
                  </m:oMathPara>
                </a14:m>
                <a:endParaRPr lang="en-US" altLang="ko-KR" sz="3400" b="1" dirty="0">
                  <a:solidFill>
                    <a:srgbClr val="FF0000"/>
                  </a:solidFill>
                  <a:latin typeface="Verdana" panose="020B060403050404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4" name="Rectangle 15">
                <a:extLst>
                  <a:ext uri="{FF2B5EF4-FFF2-40B4-BE49-F238E27FC236}">
                    <a16:creationId xmlns:a16="http://schemas.microsoft.com/office/drawing/2014/main" id="{C129A4DC-0536-0FA3-8551-5DA1F1C9E2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5880" y="145147"/>
                <a:ext cx="1972758" cy="788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2B33B84-455A-97E7-DAB9-50CEADB2341C}"/>
              </a:ext>
            </a:extLst>
          </p:cNvPr>
          <p:cNvSpPr txBox="1"/>
          <p:nvPr/>
        </p:nvSpPr>
        <p:spPr>
          <a:xfrm>
            <a:off x="9372364" y="947297"/>
            <a:ext cx="108012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 dirty="0">
              <a:solidFill>
                <a:srgbClr val="FFFF00"/>
              </a:solidFill>
              <a:latin typeface="Comic Sans MS" panose="030F0702030302020204" pitchFamily="66" charset="0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3749601-9ABE-4278-A158-43769E56D902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1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Image 4" descr="Screen Shot 2018-07-08 at 17.04.48.png">
            <a:extLst>
              <a:ext uri="{FF2B5EF4-FFF2-40B4-BE49-F238E27FC236}">
                <a16:creationId xmlns:a16="http://schemas.microsoft.com/office/drawing/2014/main" id="{8DC02BB4-D799-19DE-E28E-68D28EAE3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409" y="1505537"/>
            <a:ext cx="222885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7" name="Image 5" descr="Screen Shot 2018-07-08 at 17.08.39.png">
            <a:extLst>
              <a:ext uri="{FF2B5EF4-FFF2-40B4-BE49-F238E27FC236}">
                <a16:creationId xmlns:a16="http://schemas.microsoft.com/office/drawing/2014/main" id="{4E57C131-0B63-07ED-E214-24C10D808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059" y="1505537"/>
            <a:ext cx="2743200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Image 7" descr="Screen Shot 2018-07-08 at 18.34.36.png">
            <a:extLst>
              <a:ext uri="{FF2B5EF4-FFF2-40B4-BE49-F238E27FC236}">
                <a16:creationId xmlns:a16="http://schemas.microsoft.com/office/drawing/2014/main" id="{E30E463D-A27B-2D6B-0FA1-E844C7053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63" y="2914384"/>
            <a:ext cx="27432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9" name="Image 8" descr="Screen Shot 2018-07-08 at 18.34.57.png">
            <a:extLst>
              <a:ext uri="{FF2B5EF4-FFF2-40B4-BE49-F238E27FC236}">
                <a16:creationId xmlns:a16="http://schemas.microsoft.com/office/drawing/2014/main" id="{E3962135-CFDB-CE98-7C4D-3ADD90BBD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363" y="2914384"/>
            <a:ext cx="2209800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0" name="Image 9" descr="Screen Shot 2018-07-08 at 18.37.56.png">
            <a:extLst>
              <a:ext uri="{FF2B5EF4-FFF2-40B4-BE49-F238E27FC236}">
                <a16:creationId xmlns:a16="http://schemas.microsoft.com/office/drawing/2014/main" id="{B768921F-E63B-1523-C2F3-B422A947F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739" y="4422775"/>
            <a:ext cx="2611437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1" name="Image 10" descr="Screen Shot 2018-07-08 at 18.39.36.png">
            <a:extLst>
              <a:ext uri="{FF2B5EF4-FFF2-40B4-BE49-F238E27FC236}">
                <a16:creationId xmlns:a16="http://schemas.microsoft.com/office/drawing/2014/main" id="{8A9FF2B6-EBA3-4D09-87D1-2E4DB0B4A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4448175"/>
            <a:ext cx="27686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">
            <a:extLst>
              <a:ext uri="{FF2B5EF4-FFF2-40B4-BE49-F238E27FC236}">
                <a16:creationId xmlns:a16="http://schemas.microsoft.com/office/drawing/2014/main" id="{944C2FD6-1929-70F9-FC44-6C03722DEAFD}"/>
              </a:ext>
            </a:extLst>
          </p:cNvPr>
          <p:cNvSpPr/>
          <p:nvPr/>
        </p:nvSpPr>
        <p:spPr bwMode="auto">
          <a:xfrm>
            <a:off x="2725739" y="196850"/>
            <a:ext cx="6249987" cy="63182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lang="en-CH" sz="2000" kern="0">
              <a:solidFill>
                <a:srgbClr val="000000"/>
              </a:solidFill>
              <a:latin typeface="Tahoma" charset="0"/>
            </a:endParaRPr>
          </a:p>
        </p:txBody>
      </p:sp>
      <p:pic>
        <p:nvPicPr>
          <p:cNvPr id="9" name="Picture 20" descr="Chart, box and whisker chart&#10;&#10;Description automatically generated">
            <a:extLst>
              <a:ext uri="{FF2B5EF4-FFF2-40B4-BE49-F238E27FC236}">
                <a16:creationId xmlns:a16="http://schemas.microsoft.com/office/drawing/2014/main" id="{8EB0C93A-70F8-2B83-B817-8D0685AD2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714" y="4498975"/>
            <a:ext cx="5985997" cy="238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2">
            <a:extLst>
              <a:ext uri="{FF2B5EF4-FFF2-40B4-BE49-F238E27FC236}">
                <a16:creationId xmlns:a16="http://schemas.microsoft.com/office/drawing/2014/main" id="{D548634A-4841-62FB-3A4C-6673377A2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34" y="1507177"/>
            <a:ext cx="54292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 descr="Company name&#10;&#10;Description automatically generated with low confidence">
            <a:extLst>
              <a:ext uri="{FF2B5EF4-FFF2-40B4-BE49-F238E27FC236}">
                <a16:creationId xmlns:a16="http://schemas.microsoft.com/office/drawing/2014/main" id="{9682434C-C895-8F9F-3707-542C3C849A4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452" y="2061993"/>
            <a:ext cx="4533638" cy="591968"/>
          </a:xfrm>
          <a:prstGeom prst="rect">
            <a:avLst/>
          </a:prstGeom>
          <a:noFill/>
          <a:ln w="349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6" descr="Text&#10;&#10;Description automatically generated">
            <a:extLst>
              <a:ext uri="{FF2B5EF4-FFF2-40B4-BE49-F238E27FC236}">
                <a16:creationId xmlns:a16="http://schemas.microsoft.com/office/drawing/2014/main" id="{30480447-B6A7-3A98-3107-52E181396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497" y="2697751"/>
            <a:ext cx="64135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>
            <a:extLst>
              <a:ext uri="{FF2B5EF4-FFF2-40B4-BE49-F238E27FC236}">
                <a16:creationId xmlns:a16="http://schemas.microsoft.com/office/drawing/2014/main" id="{ADF75C6B-4423-B379-A11B-02E41723A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60" y="3932826"/>
            <a:ext cx="6196013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82B52699-4CBA-D86F-61DE-21912A2391A3}"/>
              </a:ext>
            </a:extLst>
          </p:cNvPr>
          <p:cNvSpPr/>
          <p:nvPr/>
        </p:nvSpPr>
        <p:spPr bwMode="auto">
          <a:xfrm>
            <a:off x="9827797" y="1958027"/>
            <a:ext cx="385762" cy="155575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latinLnBrk="0">
              <a:defRPr/>
            </a:pPr>
            <a:endParaRPr lang="en-CH" sz="2000" kern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8CECC5C4-DE4A-29C8-8950-928AE83AB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029" y="970616"/>
            <a:ext cx="4456669" cy="5847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b="1" dirty="0">
                <a:solidFill>
                  <a:prstClr val="black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Experimental Results </a:t>
            </a:r>
            <a:endParaRPr lang="ko-KR" altLang="en-US" b="1" dirty="0">
              <a:solidFill>
                <a:prstClr val="black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F324B73-C65C-C2A5-C773-72B7E239E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758" y="30822"/>
            <a:ext cx="1295946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1F497D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1B1FCA-4FA8-9370-69AF-4AF6D8459BFC}"/>
                  </a:ext>
                </a:extLst>
              </p:cNvPr>
              <p:cNvSpPr txBox="1"/>
              <p:nvPr/>
            </p:nvSpPr>
            <p:spPr>
              <a:xfrm>
                <a:off x="3564731" y="21887"/>
                <a:ext cx="4572000" cy="6155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</m:ctrlPr>
                        </m:sSubPr>
                        <m:e>
                          <m:r>
                            <a:rPr lang="ko-KR" altLang="en-US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𝟏𝟑</m:t>
                          </m:r>
                        </m:sub>
                      </m:sSub>
                    </m:oMath>
                  </m:oMathPara>
                </a14:m>
                <a:endParaRPr lang="ko-KR" altLang="en-US" sz="3200" b="1" dirty="0">
                  <a:solidFill>
                    <a:srgbClr val="FFFF00"/>
                  </a:solidFill>
                  <a:latin typeface="Comic Sans MS" panose="030F0702030302020204" pitchFamily="66" charset="0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1B1FCA-4FA8-9370-69AF-4AF6D8459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731" y="21887"/>
                <a:ext cx="4572000" cy="61555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DB3EB751-02A2-4E77-80A2-52247343B5B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1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9" name="Picture 4" descr="Chart&#10;&#10;Description automatically generated">
            <a:extLst>
              <a:ext uri="{FF2B5EF4-FFF2-40B4-BE49-F238E27FC236}">
                <a16:creationId xmlns:a16="http://schemas.microsoft.com/office/drawing/2014/main" id="{1F8A37AB-3E23-FEFA-EE8D-2650B2149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52736"/>
            <a:ext cx="91440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AA65E9A-254A-7AD0-CCE1-13E8A50971CF}"/>
              </a:ext>
            </a:extLst>
          </p:cNvPr>
          <p:cNvSpPr/>
          <p:nvPr/>
        </p:nvSpPr>
        <p:spPr bwMode="auto">
          <a:xfrm>
            <a:off x="10056814" y="5429475"/>
            <a:ext cx="496887" cy="62547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CH" sz="200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98661" name="Rectangle 3">
            <a:extLst>
              <a:ext uri="{FF2B5EF4-FFF2-40B4-BE49-F238E27FC236}">
                <a16:creationId xmlns:a16="http://schemas.microsoft.com/office/drawing/2014/main" id="{D2AC6437-E1D3-91D3-66B8-F99D3AB97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424" y="3767362"/>
            <a:ext cx="3397250" cy="525463"/>
          </a:xfrm>
          <a:prstGeom prst="rect">
            <a:avLst/>
          </a:prstGeom>
          <a:noFill/>
          <a:ln w="349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26267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B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4913D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endParaRPr lang="LID4096" altLang="ko-KR" sz="200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56EF88-ABAA-54C7-C6B9-B43740D40F9E}"/>
              </a:ext>
            </a:extLst>
          </p:cNvPr>
          <p:cNvSpPr txBox="1"/>
          <p:nvPr/>
        </p:nvSpPr>
        <p:spPr>
          <a:xfrm>
            <a:off x="4943873" y="2116883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dirty="0" err="1">
                <a:solidFill>
                  <a:srgbClr val="AAE2CA">
                    <a:lumMod val="75000"/>
                  </a:srgbClr>
                </a:solidFill>
                <a:latin typeface="Century Gothic" panose="020B0502020202020204" pitchFamily="34" charset="0"/>
              </a:rPr>
              <a:t>NO</a:t>
            </a:r>
            <a:r>
              <a:rPr lang="en-US" altLang="ko-KR" sz="2400" b="1" i="1" dirty="0" err="1">
                <a:solidFill>
                  <a:srgbClr val="AAE2CA">
                    <a:lumMod val="75000"/>
                  </a:srgbClr>
                </a:solidFill>
                <a:latin typeface="Century Gothic" panose="020B0502020202020204" pitchFamily="34" charset="0"/>
              </a:rPr>
              <a:t>v</a:t>
            </a:r>
            <a:r>
              <a:rPr lang="en-US" altLang="ko-KR" sz="2400" b="1" dirty="0" err="1">
                <a:solidFill>
                  <a:srgbClr val="AAE2CA">
                    <a:lumMod val="75000"/>
                  </a:srgbClr>
                </a:solidFill>
                <a:latin typeface="Century Gothic" panose="020B0502020202020204" pitchFamily="34" charset="0"/>
              </a:rPr>
              <a:t>A</a:t>
            </a:r>
            <a:endParaRPr lang="ko-KR" altLang="en-US" sz="2400" b="1" dirty="0">
              <a:solidFill>
                <a:srgbClr val="AAE2CA">
                  <a:lumMod val="75000"/>
                </a:srgb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C27F0B-0C28-414A-244D-315CDE911ED1}"/>
              </a:ext>
            </a:extLst>
          </p:cNvPr>
          <p:cNvSpPr txBox="1"/>
          <p:nvPr/>
        </p:nvSpPr>
        <p:spPr>
          <a:xfrm>
            <a:off x="5521942" y="1105071"/>
            <a:ext cx="5282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3200" dirty="0">
                <a:solidFill>
                  <a:srgbClr val="993366"/>
                </a:solidFill>
                <a:latin typeface="Candara" panose="020E0502030303020204" pitchFamily="34" charset="0"/>
              </a:rPr>
              <a:t>from accelerator experiment</a:t>
            </a:r>
            <a:endParaRPr lang="ko-KR" altLang="en-US" sz="3200" dirty="0">
              <a:solidFill>
                <a:srgbClr val="993366"/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F492967-5DBA-F72C-253E-CCF41BF12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758" y="30822"/>
            <a:ext cx="1295946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FC3607-417E-1D13-B375-17CB51A7C7F4}"/>
                  </a:ext>
                </a:extLst>
              </p:cNvPr>
              <p:cNvSpPr txBox="1"/>
              <p:nvPr/>
            </p:nvSpPr>
            <p:spPr>
              <a:xfrm>
                <a:off x="3564731" y="21887"/>
                <a:ext cx="4572000" cy="6155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</m:ctrlPr>
                        </m:sSubPr>
                        <m:e>
                          <m:r>
                            <a:rPr lang="ko-KR" altLang="en-US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3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굴림" panose="020B0600000101010101" pitchFamily="50" charset="-127"/>
                            </a:rPr>
                            <m:t>𝟏𝟑</m:t>
                          </m:r>
                        </m:sub>
                      </m:sSub>
                    </m:oMath>
                  </m:oMathPara>
                </a14:m>
                <a:endParaRPr lang="ko-KR" altLang="en-US" sz="3200" b="1" dirty="0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FC3607-417E-1D13-B375-17CB51A7C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731" y="21887"/>
                <a:ext cx="4572000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EF2A7A8-C4B1-4BEF-80D8-7324D168B25D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34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7" name="Picture 4" descr="Table&#10;&#10;Description automatically generated">
            <a:extLst>
              <a:ext uri="{FF2B5EF4-FFF2-40B4-BE49-F238E27FC236}">
                <a16:creationId xmlns:a16="http://schemas.microsoft.com/office/drawing/2014/main" id="{05D59C07-199F-19F0-AF96-E931DA892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227" y="764704"/>
            <a:ext cx="9144000" cy="586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08" name="TextBox 2">
            <a:extLst>
              <a:ext uri="{FF2B5EF4-FFF2-40B4-BE49-F238E27FC236}">
                <a16:creationId xmlns:a16="http://schemas.microsoft.com/office/drawing/2014/main" id="{57E9064E-284B-404E-77EB-3AAAF7CD0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981076"/>
            <a:ext cx="5184824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6267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B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4913D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LID4096" altLang="ko-KR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Recent 3-neutrino global analysis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48D590-EAE1-B42B-0E43-140498CCB312}"/>
                  </a:ext>
                </a:extLst>
              </p:cNvPr>
              <p:cNvSpPr txBox="1"/>
              <p:nvPr/>
            </p:nvSpPr>
            <p:spPr>
              <a:xfrm>
                <a:off x="3287713" y="5319714"/>
                <a:ext cx="5989140" cy="1200329"/>
              </a:xfrm>
              <a:prstGeom prst="rect">
                <a:avLst/>
              </a:prstGeom>
              <a:solidFill>
                <a:schemeClr val="accent3"/>
              </a:solidFill>
              <a:ln w="34925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/>
              <a:p>
                <a:pPr marL="342900" indent="-34290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CH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Hints for</a:t>
                </a:r>
                <a:r>
                  <a:rPr lang="en-US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 deviation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0000FF"/>
                    </a:solidFill>
                    <a:latin typeface="Comic Sans MS" panose="030F0702030302020204" pitchFamily="66" charset="0"/>
                  </a:rPr>
                  <a:t>from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n-US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4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endParaRPr lang="en-US" sz="2400" b="1" dirty="0">
                  <a:solidFill>
                    <a:srgbClr val="0000FF"/>
                  </a:solidFill>
                  <a:latin typeface="Comic Sans MS" panose="030F0702030302020204" pitchFamily="66" charset="0"/>
                </a:endParaRP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CH" sz="2400" b="1" dirty="0">
                    <a:solidFill>
                      <a:srgbClr val="0000FF"/>
                    </a:solidFill>
                    <a:latin typeface="Comic Sans MS" panose="030F0702030302020204" pitchFamily="66" charset="0"/>
                  </a:rPr>
                  <a:t>● </a:t>
                </a:r>
                <a:r>
                  <a:rPr lang="en-CH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Mild hints for a Dirac </a:t>
                </a:r>
                <a:r>
                  <a:rPr lang="en-CH" sz="2400" b="1" dirty="0">
                    <a:solidFill>
                      <a:srgbClr val="0000FF"/>
                    </a:solidFill>
                    <a:latin typeface="Comic Sans MS" panose="030F0702030302020204" pitchFamily="66" charset="0"/>
                  </a:rPr>
                  <a:t>CP </a:t>
                </a:r>
                <a:r>
                  <a:rPr lang="en-CH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phase</a:t>
                </a:r>
                <a:r>
                  <a:rPr lang="en-CH" sz="2400" b="1" dirty="0">
                    <a:solidFill>
                      <a:srgbClr val="0000FF"/>
                    </a:solidFill>
                    <a:latin typeface="Comic Sans MS" panose="030F0702030302020204" pitchFamily="66" charset="0"/>
                  </a:rPr>
                  <a:t> 𝝳</a:t>
                </a:r>
              </a:p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CH" sz="2400" b="1" dirty="0">
                    <a:solidFill>
                      <a:srgbClr val="0000FF"/>
                    </a:solidFill>
                    <a:latin typeface="Comic Sans MS" panose="030F0702030302020204" pitchFamily="66" charset="0"/>
                  </a:rPr>
                  <a:t>● </a:t>
                </a:r>
                <a:r>
                  <a:rPr lang="en-CH" sz="2400" b="1" dirty="0">
                    <a:solidFill>
                      <a:srgbClr val="0000FF"/>
                    </a:solidFill>
                    <a:latin typeface="Century Gothic" panose="020B0502020202020204" pitchFamily="34" charset="0"/>
                  </a:rPr>
                  <a:t>Mild hint in favor of Normal Ordering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48D590-EAE1-B42B-0E43-140498CCB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713" y="5319714"/>
                <a:ext cx="5989140" cy="1200329"/>
              </a:xfrm>
              <a:prstGeom prst="rect">
                <a:avLst/>
              </a:prstGeom>
              <a:blipFill>
                <a:blip r:embed="rId4"/>
                <a:stretch>
                  <a:fillRect l="-1213" t="-2956" r="-303" b="-9360"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0710" name="TextBox 5">
            <a:extLst>
              <a:ext uri="{FF2B5EF4-FFF2-40B4-BE49-F238E27FC236}">
                <a16:creationId xmlns:a16="http://schemas.microsoft.com/office/drawing/2014/main" id="{4691FE02-2083-D92C-475A-635068C3F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6854" y="1443038"/>
            <a:ext cx="139114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6267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B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4913D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LID4096" altLang="ko-KR" sz="1800" b="1" dirty="0">
                <a:solidFill>
                  <a:srgbClr val="000000"/>
                </a:solidFill>
                <a:latin typeface="Comic Sans MS" panose="030F0702030302020204" pitchFamily="66" charset="0"/>
              </a:rPr>
              <a:t>NuFIT</a:t>
            </a:r>
            <a:r>
              <a:rPr lang="en-US" altLang="ko-KR" sz="1800" b="1" dirty="0">
                <a:solidFill>
                  <a:srgbClr val="000000"/>
                </a:solidFill>
                <a:latin typeface="Comic Sans MS" panose="030F0702030302020204" pitchFamily="66" charset="0"/>
              </a:rPr>
              <a:t>5.1</a:t>
            </a:r>
            <a:endParaRPr lang="LID4096" altLang="ko-KR" sz="18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83644AF-5282-6C21-ADF6-74FF69922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768" y="93192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51A5181-FB05-6A05-7D12-0574DCBEE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625" y="18840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Global Fit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l-GR" altLang="ko-KR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24843" y="6107668"/>
            <a:ext cx="507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768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6" name="그림 8">
            <a:extLst>
              <a:ext uri="{FF2B5EF4-FFF2-40B4-BE49-F238E27FC236}">
                <a16:creationId xmlns:a16="http://schemas.microsoft.com/office/drawing/2014/main" id="{4A955A11-1823-FFE8-E840-9F92017CD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23" y="1412777"/>
            <a:ext cx="4610144" cy="211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58" name="그림 6">
            <a:extLst>
              <a:ext uri="{FF2B5EF4-FFF2-40B4-BE49-F238E27FC236}">
                <a16:creationId xmlns:a16="http://schemas.microsoft.com/office/drawing/2014/main" id="{8BA50DED-CEA9-CF91-BEB7-0E43F55B3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371" y="3605057"/>
            <a:ext cx="1915796" cy="36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602018" y="4293097"/>
                <a:ext cx="33281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2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NO is preferred at </a:t>
                </a:r>
                <a:r>
                  <a:rPr lang="en-US" altLang="ko-KR" sz="2200" b="1" dirty="0">
                    <a:solidFill>
                      <a:srgbClr val="C00000"/>
                    </a:solidFill>
                    <a:latin typeface="Comic Sans MS" panose="030F0702030302020204" pitchFamily="66" charset="0"/>
                  </a:rPr>
                  <a:t>2.5</a:t>
                </a:r>
                <a14:m>
                  <m:oMath xmlns:m="http://schemas.openxmlformats.org/officeDocument/2006/math">
                    <m:r>
                      <a:rPr lang="ko-KR" altLang="en-US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endParaRPr lang="ko-KR" altLang="en-US" sz="2400" b="1" dirty="0">
                  <a:solidFill>
                    <a:srgbClr val="C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018" y="4293097"/>
                <a:ext cx="3328155" cy="461665"/>
              </a:xfrm>
              <a:prstGeom prst="rect">
                <a:avLst/>
              </a:prstGeom>
              <a:blipFill>
                <a:blip r:embed="rId5"/>
                <a:stretch>
                  <a:fillRect l="-2381" t="-6579" b="-2368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>
            <a:extLst>
              <a:ext uri="{FF2B5EF4-FFF2-40B4-BE49-F238E27FC236}">
                <a16:creationId xmlns:a16="http://schemas.microsoft.com/office/drawing/2014/main" id="{FA32D76C-0CB1-E58A-9CB9-A1FA2ED56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768" y="93192"/>
            <a:ext cx="439229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B5FCEBC3-59E0-CF33-71A3-6E0B2DA32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625" y="18840"/>
            <a:ext cx="518457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Global Fit</a:t>
            </a:r>
          </a:p>
        </p:txBody>
      </p:sp>
      <p:pic>
        <p:nvPicPr>
          <p:cNvPr id="7" name="그림 5">
            <a:extLst>
              <a:ext uri="{FF2B5EF4-FFF2-40B4-BE49-F238E27FC236}">
                <a16:creationId xmlns:a16="http://schemas.microsoft.com/office/drawing/2014/main" id="{621FB480-8656-ADBF-5930-087B9B2DA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3" y="1149015"/>
            <a:ext cx="4559970" cy="455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Oval 2">
            <a:extLst>
              <a:ext uri="{FF2B5EF4-FFF2-40B4-BE49-F238E27FC236}">
                <a16:creationId xmlns:a16="http://schemas.microsoft.com/office/drawing/2014/main" id="{36B532F9-BFDB-F05D-7C0F-2E0A98FF2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722" y="96838"/>
            <a:ext cx="4533900" cy="4414837"/>
          </a:xfrm>
          <a:prstGeom prst="ellipse">
            <a:avLst/>
          </a:prstGeom>
          <a:gradFill rotWithShape="0">
            <a:gsLst>
              <a:gs pos="0">
                <a:srgbClr val="FFCC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sz="1800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167939" name="WordArt 3">
            <a:extLst>
              <a:ext uri="{FF2B5EF4-FFF2-40B4-BE49-F238E27FC236}">
                <a16:creationId xmlns:a16="http://schemas.microsoft.com/office/drawing/2014/main" id="{F67CB4FC-7EAE-7C73-2E04-3037E34ED3C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28800" y="381000"/>
            <a:ext cx="5181600" cy="647700"/>
          </a:xfrm>
          <a:prstGeom prst="rect">
            <a:avLst/>
          </a:prstGeom>
          <a:solidFill>
            <a:schemeClr val="tx1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Solar Neutrinos</a:t>
            </a:r>
            <a:endParaRPr lang="ko-KR" alt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7940" name="Rectangle 4">
            <a:extLst>
              <a:ext uri="{FF2B5EF4-FFF2-40B4-BE49-F238E27FC236}">
                <a16:creationId xmlns:a16="http://schemas.microsoft.com/office/drawing/2014/main" id="{0B5C9292-9329-BF47-B327-0802FBAE4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143000"/>
            <a:ext cx="38100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i="1" u="sng">
                <a:solidFill>
                  <a:srgbClr val="0000FF"/>
                </a:solidFill>
                <a:ea typeface="굴림" panose="020B0600000101010101" pitchFamily="50" charset="-127"/>
              </a:rPr>
              <a:t>Sun burns!!!</a:t>
            </a:r>
          </a:p>
        </p:txBody>
      </p:sp>
      <p:pic>
        <p:nvPicPr>
          <p:cNvPr id="167941" name="Picture 5">
            <a:extLst>
              <a:ext uri="{FF2B5EF4-FFF2-40B4-BE49-F238E27FC236}">
                <a16:creationId xmlns:a16="http://schemas.microsoft.com/office/drawing/2014/main" id="{F3ABF0BD-3634-D6D3-67C5-D6EC3CC3E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28800"/>
            <a:ext cx="4648200" cy="10668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2" name="AutoShape 6">
            <a:extLst>
              <a:ext uri="{FF2B5EF4-FFF2-40B4-BE49-F238E27FC236}">
                <a16:creationId xmlns:a16="http://schemas.microsoft.com/office/drawing/2014/main" id="{E639A17C-A40F-A6CD-AFF6-90F6CE025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2713" y="2220913"/>
            <a:ext cx="381000" cy="228600"/>
          </a:xfrm>
          <a:prstGeom prst="chevron">
            <a:avLst>
              <a:gd name="adj" fmla="val 41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7943" name="Text Box 7">
                <a:extLst>
                  <a:ext uri="{FF2B5EF4-FFF2-40B4-BE49-F238E27FC236}">
                    <a16:creationId xmlns:a16="http://schemas.microsoft.com/office/drawing/2014/main" id="{A12F3118-420C-D388-A994-D82766C2A2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10400" y="2066926"/>
                <a:ext cx="4095750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300" b="1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Production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en-US" altLang="ko-KR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 </m:t>
                        </m:r>
                        <m:r>
                          <a:rPr lang="ko-KR" altLang="en-US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𝝂</m:t>
                        </m:r>
                      </m:e>
                      <m:sub>
                        <m:r>
                          <a:rPr lang="en-US" altLang="ko-KR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𝒆</m:t>
                        </m:r>
                      </m:sub>
                    </m:sSub>
                  </m:oMath>
                </a14:m>
                <a:endParaRPr lang="en-US" altLang="ko-KR" sz="2600" b="1" dirty="0">
                  <a:solidFill>
                    <a:srgbClr val="000000"/>
                  </a:solidFill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167943" name="Text Box 7">
                <a:extLst>
                  <a:ext uri="{FF2B5EF4-FFF2-40B4-BE49-F238E27FC236}">
                    <a16:creationId xmlns:a16="http://schemas.microsoft.com/office/drawing/2014/main" id="{A12F3118-420C-D388-A994-D82766C2A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10400" y="2066926"/>
                <a:ext cx="4095750" cy="492443"/>
              </a:xfrm>
              <a:prstGeom prst="rect">
                <a:avLst/>
              </a:prstGeom>
              <a:blipFill>
                <a:blip r:embed="rId4"/>
                <a:stretch>
                  <a:fillRect l="-2083" t="-2469" b="-234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7944" name="Picture 8" descr="JOHN">
            <a:extLst>
              <a:ext uri="{FF2B5EF4-FFF2-40B4-BE49-F238E27FC236}">
                <a16:creationId xmlns:a16="http://schemas.microsoft.com/office/drawing/2014/main" id="{EDE5D687-63AF-0BF4-8D28-A800A3CF3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9" y="3286125"/>
            <a:ext cx="4649787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5" name="Oval 10">
            <a:extLst>
              <a:ext uri="{FF2B5EF4-FFF2-40B4-BE49-F238E27FC236}">
                <a16:creationId xmlns:a16="http://schemas.microsoft.com/office/drawing/2014/main" id="{00730185-9806-3EC4-7006-61AFDFBF8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7939" y="2133600"/>
            <a:ext cx="503237" cy="4333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67946" name="TextBox 15">
            <a:extLst>
              <a:ext uri="{FF2B5EF4-FFF2-40B4-BE49-F238E27FC236}">
                <a16:creationId xmlns:a16="http://schemas.microsoft.com/office/drawing/2014/main" id="{370DED49-F839-4EDC-577A-1EF5052CA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2378" y="3286126"/>
            <a:ext cx="4477508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3333CC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Standard Solar Model (</a:t>
            </a:r>
            <a:r>
              <a:rPr lang="en-US" altLang="ko-KR" sz="2200" b="1" dirty="0" err="1">
                <a:solidFill>
                  <a:srgbClr val="3333CC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Bahcall</a:t>
            </a:r>
            <a:r>
              <a:rPr lang="en-US" altLang="ko-KR" sz="2200" b="1" dirty="0">
                <a:solidFill>
                  <a:srgbClr val="3333CC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)</a:t>
            </a:r>
            <a:endParaRPr lang="ko-KR" altLang="en-US" sz="2200" b="1" dirty="0">
              <a:solidFill>
                <a:srgbClr val="3333CC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67947" name="TextBox 14">
            <a:extLst>
              <a:ext uri="{FF2B5EF4-FFF2-40B4-BE49-F238E27FC236}">
                <a16:creationId xmlns:a16="http://schemas.microsoft.com/office/drawing/2014/main" id="{F0229C8B-3958-C8F5-6822-7873DF43D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3" y="1214439"/>
            <a:ext cx="1820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800" b="1">
                <a:solidFill>
                  <a:srgbClr val="FFFFFF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Nuclear Fusion</a:t>
            </a:r>
            <a:endParaRPr lang="ko-KR" altLang="en-US" sz="1800" b="1">
              <a:solidFill>
                <a:srgbClr val="FFFFFF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630333" y="3030076"/>
            <a:ext cx="4572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13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J. N. </a:t>
            </a:r>
            <a:r>
              <a:rPr lang="en-US" altLang="ko-KR" sz="13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Bahcall</a:t>
            </a:r>
            <a:r>
              <a:rPr lang="en-US" altLang="ko-KR" sz="13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, S. </a:t>
            </a:r>
            <a:r>
              <a:rPr lang="en-US" altLang="ko-KR" sz="13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Basu</a:t>
            </a:r>
            <a:r>
              <a:rPr lang="en-US" altLang="ko-KR" sz="13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and M. </a:t>
            </a:r>
            <a:r>
              <a:rPr lang="en-US" altLang="ko-KR" sz="13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Pinsonneault</a:t>
            </a:r>
            <a:r>
              <a:rPr lang="en-US" altLang="ko-KR" sz="13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(1998)</a:t>
            </a:r>
            <a:endParaRPr lang="ko-KR" altLang="en-US" sz="13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8E1C5A-C21D-42DA-876D-FA76FF3C07B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4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6C495A-F644-87E3-65BB-C9ADE252B9D5}"/>
              </a:ext>
            </a:extLst>
          </p:cNvPr>
          <p:cNvSpPr txBox="1"/>
          <p:nvPr/>
        </p:nvSpPr>
        <p:spPr>
          <a:xfrm>
            <a:off x="2208214" y="981076"/>
            <a:ext cx="4360489" cy="492443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H" sz="2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Towards precision physics</a:t>
            </a:r>
          </a:p>
        </p:txBody>
      </p:sp>
      <p:pic>
        <p:nvPicPr>
          <p:cNvPr id="203780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8BA7B7E-6B83-D3B7-B77E-7368402BF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3" y="1528764"/>
            <a:ext cx="8131175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47B2A1E-C77B-4641-0C6A-505A3A3F453A}"/>
              </a:ext>
            </a:extLst>
          </p:cNvPr>
          <p:cNvSpPr/>
          <p:nvPr/>
        </p:nvSpPr>
        <p:spPr bwMode="auto">
          <a:xfrm>
            <a:off x="10416480" y="4293096"/>
            <a:ext cx="9144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endParaRPr lang="en-CH" sz="200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E61DA2E-8027-CC85-A99F-0DE78A1E0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601" y="93192"/>
            <a:ext cx="756084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6A77A028-1B47-5112-EFF2-0EA077BE8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8840"/>
            <a:ext cx="9001000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Parameter Precision Evolution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9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Box 2">
            <a:extLst>
              <a:ext uri="{FF2B5EF4-FFF2-40B4-BE49-F238E27FC236}">
                <a16:creationId xmlns:a16="http://schemas.microsoft.com/office/drawing/2014/main" id="{468DF130-109F-BB1E-E437-8F8444881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3751" y="1084948"/>
            <a:ext cx="138211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rgbClr val="26267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rgbClr val="B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rgbClr val="34913D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5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(2111.03086)</a:t>
            </a:r>
            <a:endParaRPr lang="ko-KR" altLang="en-US" sz="15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04803" name="그림 3">
            <a:extLst>
              <a:ext uri="{FF2B5EF4-FFF2-40B4-BE49-F238E27FC236}">
                <a16:creationId xmlns:a16="http://schemas.microsoft.com/office/drawing/2014/main" id="{18E1554F-FE20-0B99-7061-26CA99440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75" y="1408113"/>
            <a:ext cx="8756650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CC00DA-23EA-6A76-CD96-D47CBF49FDA8}"/>
                  </a:ext>
                </a:extLst>
              </p:cNvPr>
              <p:cNvSpPr txBox="1"/>
              <p:nvPr/>
            </p:nvSpPr>
            <p:spPr>
              <a:xfrm>
                <a:off x="2324100" y="5122863"/>
                <a:ext cx="7606954" cy="4544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342900" indent="-342900" defTabSz="68580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ko-KR" sz="2200" b="1" dirty="0">
                    <a:solidFill>
                      <a:srgbClr val="FF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4 well-measured parameters </a:t>
                </a:r>
                <a:r>
                  <a:rPr lang="en-US" altLang="ko-KR" sz="22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Pr>
                      <m:e>
                        <m:r>
                          <a:rPr lang="ko-KR" altLang="en-US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𝜽</m:t>
                        </m:r>
                      </m:e>
                      <m:sub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𝟏𝟑</m:t>
                        </m:r>
                      </m:sub>
                    </m:sSub>
                    <m:r>
                      <a:rPr lang="en-US" altLang="ko-KR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, </m:t>
                    </m:r>
                    <m:sSub>
                      <m:sSubPr>
                        <m:ctrlP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Pr>
                      <m:e>
                        <m:r>
                          <a:rPr lang="ko-KR" altLang="en-US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𝜽</m:t>
                        </m:r>
                      </m:e>
                      <m:sub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𝟏𝟐</m:t>
                        </m:r>
                      </m:sub>
                    </m:sSub>
                    <m:r>
                      <a:rPr lang="en-US" altLang="ko-KR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 , </m:t>
                    </m:r>
                    <m:r>
                      <a:rPr lang="ko-KR" altLang="en-US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𝚫</m:t>
                    </m:r>
                    <m:sSubSup>
                      <m:sSubSupPr>
                        <m:ctrlP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SupPr>
                      <m:e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𝒎</m:t>
                        </m:r>
                      </m:e>
                      <m:sub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𝟐𝟏</m:t>
                        </m:r>
                      </m:sub>
                      <m:sup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𝟐</m:t>
                        </m:r>
                      </m:sup>
                    </m:sSubSup>
                    <m:r>
                      <a:rPr lang="en-US" altLang="ko-KR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, |</m:t>
                    </m:r>
                    <m:r>
                      <a:rPr lang="ko-KR" altLang="en-US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𝚫</m:t>
                    </m:r>
                    <m:sSubSup>
                      <m:sSubSupPr>
                        <m:ctrlP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SupPr>
                      <m:e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𝒎</m:t>
                        </m:r>
                      </m:e>
                      <m:sub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𝟑𝟏</m:t>
                        </m:r>
                      </m:sub>
                      <m:sup>
                        <m:r>
                          <a:rPr lang="en-US" altLang="ko-KR" sz="2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𝟐</m:t>
                        </m:r>
                      </m:sup>
                    </m:sSubSup>
                    <m:r>
                      <a:rPr lang="en-US" altLang="ko-KR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|</m:t>
                    </m:r>
                  </m:oMath>
                </a14:m>
                <a:r>
                  <a:rPr lang="en-US" altLang="ko-KR" sz="22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</a:t>
                </a:r>
                <a:endParaRPr lang="ko-KR" altLang="en-US" sz="2200" b="1" dirty="0">
                  <a:solidFill>
                    <a:srgbClr val="0070C0"/>
                  </a:solidFill>
                  <a:latin typeface="Century Gothic" panose="020B0502020202020204" pitchFamily="34" charset="0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CC00DA-23EA-6A76-CD96-D47CBF49F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100" y="5122863"/>
                <a:ext cx="7606954" cy="454420"/>
              </a:xfrm>
              <a:prstGeom prst="rect">
                <a:avLst/>
              </a:prstGeom>
              <a:blipFill>
                <a:blip r:embed="rId4"/>
                <a:stretch>
                  <a:fillRect l="-881" t="-4000" b="-25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FE20D4CF-8D18-DFE3-3390-ADB50FF53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601" y="93192"/>
            <a:ext cx="756084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8F431ECD-3142-D26D-A1D7-1D2AF774D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8840"/>
            <a:ext cx="9001000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Parameter Precision Evolution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00611-724A-5BFE-6291-B7A0397CB4F2}"/>
              </a:ext>
            </a:extLst>
          </p:cNvPr>
          <p:cNvSpPr txBox="1"/>
          <p:nvPr/>
        </p:nvSpPr>
        <p:spPr>
          <a:xfrm>
            <a:off x="2297626" y="5683648"/>
            <a:ext cx="81188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Future </a:t>
            </a:r>
            <a:r>
              <a:rPr lang="en-US" altLang="ko-KR" sz="22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exps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sz="2200" b="1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such 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as </a:t>
            </a:r>
            <a:r>
              <a:rPr lang="en-US" altLang="ko-KR" sz="22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JUNO,DUNE,Hyper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-K will achieve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    </a:t>
            </a:r>
            <a:r>
              <a:rPr lang="en-US" altLang="ko-KR" sz="2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a few percent precision. </a:t>
            </a:r>
            <a:endParaRPr lang="ko-KR" altLang="en-US" sz="22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B1C036-4843-4D1E-A84B-0E7538E1B834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33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TextBox 4">
            <a:extLst>
              <a:ext uri="{FF2B5EF4-FFF2-40B4-BE49-F238E27FC236}">
                <a16:creationId xmlns:a16="http://schemas.microsoft.com/office/drawing/2014/main" id="{D5CDCB41-65AB-089C-CE18-F1B4A57AA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746" y="1227901"/>
            <a:ext cx="3932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- Neutrino mass ordering :   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             </a:t>
            </a:r>
            <a:r>
              <a:rPr lang="en-US" altLang="ko-KR" sz="2000" b="1" dirty="0">
                <a:solidFill>
                  <a:srgbClr val="FF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(red </a:t>
            </a:r>
            <a:r>
              <a:rPr lang="en-US" altLang="ko-KR" sz="20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vs. </a:t>
            </a:r>
            <a:r>
              <a:rPr lang="en-US" altLang="ko-KR" sz="2000" b="1" dirty="0">
                <a:solidFill>
                  <a:srgbClr val="2E75B6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blue</a:t>
            </a:r>
            <a:r>
              <a:rPr lang="en-US" altLang="ko-KR" sz="20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)</a:t>
            </a:r>
            <a:endParaRPr lang="ko-KR" altLang="en-US" sz="2000" b="1" dirty="0">
              <a:solidFill>
                <a:srgbClr val="00000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208900" name="TextBox 6">
            <a:extLst>
              <a:ext uri="{FF2B5EF4-FFF2-40B4-BE49-F238E27FC236}">
                <a16:creationId xmlns:a16="http://schemas.microsoft.com/office/drawing/2014/main" id="{59FF5C74-76CD-A827-2617-6316CC573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963" y="2197760"/>
            <a:ext cx="182344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- Octant of </a:t>
            </a:r>
            <a:endParaRPr lang="ko-KR" altLang="en-US" sz="2200" b="1" dirty="0">
              <a:solidFill>
                <a:srgbClr val="00000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208901" name="TextBox 7">
            <a:extLst>
              <a:ext uri="{FF2B5EF4-FFF2-40B4-BE49-F238E27FC236}">
                <a16:creationId xmlns:a16="http://schemas.microsoft.com/office/drawing/2014/main" id="{D4C05725-71D5-5E62-3294-362DA0FB1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0194" y="2222123"/>
            <a:ext cx="323037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latinLnBrk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맑은 고딕" panose="020B0503020000020004" pitchFamily="50" charset="-127"/>
              </a:defRPr>
            </a:lvl1pPr>
            <a:lvl2pPr marL="742950" indent="-28575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</a:defRPr>
            </a:lvl2pPr>
            <a:lvl3pPr marL="11430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맑은 고딕" panose="020B0503020000020004" pitchFamily="50" charset="-127"/>
              </a:defRPr>
            </a:lvl3pPr>
            <a:lvl4pPr marL="16002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4pPr>
            <a:lvl5pPr marL="2057400" indent="-228600" defTabSz="685800" latinLnBrk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맑은 고딕" panose="020B0503020000020004" pitchFamily="50" charset="-127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-</a:t>
            </a:r>
            <a:r>
              <a:rPr lang="en-US" altLang="ko-KR" sz="2200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Leptonic CP violation</a:t>
            </a:r>
            <a:endParaRPr lang="ko-KR" altLang="en-US" sz="2200" b="1" dirty="0">
              <a:solidFill>
                <a:srgbClr val="00000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pic>
        <p:nvPicPr>
          <p:cNvPr id="208902" name="그림 8">
            <a:extLst>
              <a:ext uri="{FF2B5EF4-FFF2-40B4-BE49-F238E27FC236}">
                <a16:creationId xmlns:a16="http://schemas.microsoft.com/office/drawing/2014/main" id="{A34DE537-E16A-3EE4-F99A-B0E69C084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390" y="2197759"/>
            <a:ext cx="458351" cy="51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03" name="그림 10">
            <a:extLst>
              <a:ext uri="{FF2B5EF4-FFF2-40B4-BE49-F238E27FC236}">
                <a16:creationId xmlns:a16="http://schemas.microsoft.com/office/drawing/2014/main" id="{69B34D28-88A8-6960-9C4F-5DC53991F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777362"/>
            <a:ext cx="3840998" cy="312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04" name="그림 11">
            <a:extLst>
              <a:ext uri="{FF2B5EF4-FFF2-40B4-BE49-F238E27FC236}">
                <a16:creationId xmlns:a16="http://schemas.microsoft.com/office/drawing/2014/main" id="{06A13BA5-FABC-D0B8-FFA7-0AE858FE5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619" y="2848484"/>
            <a:ext cx="3162845" cy="299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06" name="그림 13">
            <a:extLst>
              <a:ext uri="{FF2B5EF4-FFF2-40B4-BE49-F238E27FC236}">
                <a16:creationId xmlns:a16="http://schemas.microsoft.com/office/drawing/2014/main" id="{40DBF174-9F87-959C-FCFF-2B3F9FBE0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5902194"/>
            <a:ext cx="2267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07" name="그림 14">
            <a:extLst>
              <a:ext uri="{FF2B5EF4-FFF2-40B4-BE49-F238E27FC236}">
                <a16:creationId xmlns:a16="http://schemas.microsoft.com/office/drawing/2014/main" id="{862AFF93-1497-8928-517B-F869EC8B1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589" y="3762375"/>
            <a:ext cx="15843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131770" y="1248239"/>
                <a:ext cx="33981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200" b="1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NO is preferred at </a:t>
                </a:r>
                <a:r>
                  <a:rPr lang="en-US" altLang="ko-KR" sz="2200" b="1" dirty="0">
                    <a:solidFill>
                      <a:prstClr val="black"/>
                    </a:solidFill>
                    <a:latin typeface="Comic Sans MS" panose="030F0702030302020204" pitchFamily="66" charset="0"/>
                    <a:ea typeface="맑은 고딕" panose="020B0503020000020004" pitchFamily="50" charset="-127"/>
                  </a:rPr>
                  <a:t>2.5</a:t>
                </a:r>
                <a14:m>
                  <m:oMath xmlns:m="http://schemas.openxmlformats.org/officeDocument/2006/math">
                    <m:r>
                      <a:rPr lang="ko-KR" alt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ko-KR" altLang="en-US" sz="2400" dirty="0">
                  <a:solidFill>
                    <a:prstClr val="black"/>
                  </a:solidFill>
                  <a:latin typeface="Comic Sans MS" panose="030F0702030302020204" pitchFamily="66" charset="0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770" y="1248239"/>
                <a:ext cx="3398174" cy="461665"/>
              </a:xfrm>
              <a:prstGeom prst="rect">
                <a:avLst/>
              </a:prstGeom>
              <a:blipFill>
                <a:blip r:embed="rId8"/>
                <a:stretch>
                  <a:fillRect l="-2334" t="-6667" b="-24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0BC8C7C3-D253-F166-EB65-D705C5BA0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601" y="93192"/>
            <a:ext cx="756084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44546A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B81EB457-4D1A-2857-7699-86D165FFE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8840"/>
            <a:ext cx="9001000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The Unknowns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4697F90E-7984-4BAD-B9C3-F7A50BEFAF07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44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내용 개체 틀 2">
            <a:extLst>
              <a:ext uri="{FF2B5EF4-FFF2-40B4-BE49-F238E27FC236}">
                <a16:creationId xmlns:a16="http://schemas.microsoft.com/office/drawing/2014/main" id="{711DC21D-97DC-8F2F-89D2-A048DDC565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20808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ko-KR" b="1" dirty="0">
                <a:latin typeface="Century Gothic" panose="020B0502020202020204" pitchFamily="34" charset="0"/>
              </a:rPr>
              <a:t>From fit to neutrino data in 3-neutrino paradigm</a:t>
            </a:r>
            <a:endParaRPr lang="ko-KR" altLang="en-US" b="1" dirty="0">
              <a:latin typeface="Century Gothic" panose="020B0502020202020204" pitchFamily="34" charset="0"/>
            </a:endParaRPr>
          </a:p>
        </p:txBody>
      </p:sp>
      <p:sp>
        <p:nvSpPr>
          <p:cNvPr id="206851" name="TextBox 3">
            <a:extLst>
              <a:ext uri="{FF2B5EF4-FFF2-40B4-BE49-F238E27FC236}">
                <a16:creationId xmlns:a16="http://schemas.microsoft.com/office/drawing/2014/main" id="{D5B09B3A-F33E-375C-0A9E-6B02F5236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7225" y="3698876"/>
            <a:ext cx="58833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2200" dirty="0">
                <a:solidFill>
                  <a:srgbClr val="4F81BD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Looks different from quark mixing matrix </a:t>
            </a:r>
            <a:r>
              <a:rPr lang="en-US" altLang="ko-KR" sz="2200" b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!!</a:t>
            </a:r>
            <a:endParaRPr lang="ko-KR" altLang="en-US" sz="2200" b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5ACE48-CA12-F42F-F43C-A520B47A3B8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73856" y="2019789"/>
            <a:ext cx="5575414" cy="82016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3200" b="1">
                <a:noFill/>
                <a:latin typeface="Comic Sans MS" panose="030F0702030302020204" pitchFamily="66" charset="0"/>
                <a:ea typeface="맑은 고딕" panose="020B0503020000020004" pitchFamily="50" charset="-127"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477131-3ABC-823F-1E78-E15C0C26EA5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60286" y="4382715"/>
            <a:ext cx="3979423" cy="90217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3200" b="1">
                <a:noFill/>
                <a:latin typeface="Comic Sans MS" panose="030F0702030302020204" pitchFamily="66" charset="0"/>
                <a:ea typeface="맑은 고딕" panose="020B0503020000020004" pitchFamily="50" charset="-127"/>
              </a:rPr>
              <a:t> 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6FE628B-365C-3EF2-610B-F0AA718E6720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36502" y="2184347"/>
            <a:ext cx="1337354" cy="430887"/>
          </a:xfrm>
          <a:prstGeom prst="rect">
            <a:avLst/>
          </a:prstGeom>
          <a:blipFill>
            <a:blip r:embed="rId5"/>
            <a:stretch>
              <a:fillRect l="-3196" t="-8451" r="-5023" b="-28169"/>
            </a:stretch>
          </a:blipFill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3200" b="1" dirty="0">
                <a:noFill/>
                <a:latin typeface="Comic Sans MS" panose="030F0702030302020204" pitchFamily="66" charset="0"/>
                <a:ea typeface="맑은 고딕" panose="020B0503020000020004" pitchFamily="50" charset="-127"/>
              </a:rPr>
              <a:t> 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9551B071-611E-71BA-388B-375D1C17B81E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36503" y="4589260"/>
            <a:ext cx="1362809" cy="430887"/>
          </a:xfrm>
          <a:prstGeom prst="rect">
            <a:avLst/>
          </a:prstGeom>
          <a:blipFill>
            <a:blip r:embed="rId6"/>
            <a:stretch>
              <a:fillRect b="-18310"/>
            </a:stretch>
          </a:blipFill>
        </p:spPr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ko-KR" altLang="en-US" sz="3200" b="1">
                <a:noFill/>
                <a:latin typeface="Comic Sans MS" panose="030F0702030302020204" pitchFamily="66" charset="0"/>
                <a:ea typeface="맑은 고딕" panose="020B0503020000020004" pitchFamily="50" charset="-127"/>
              </a:rPr>
              <a:t> </a:t>
            </a:r>
          </a:p>
        </p:txBody>
      </p:sp>
      <p:pic>
        <p:nvPicPr>
          <p:cNvPr id="206857" name="그림 1">
            <a:extLst>
              <a:ext uri="{FF2B5EF4-FFF2-40B4-BE49-F238E27FC236}">
                <a16:creationId xmlns:a16="http://schemas.microsoft.com/office/drawing/2014/main" id="{5F05026A-AE10-217D-30BD-EFC96491A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8" y="2924176"/>
            <a:ext cx="2773362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위로 굽은 화살표 6">
            <a:extLst>
              <a:ext uri="{FF2B5EF4-FFF2-40B4-BE49-F238E27FC236}">
                <a16:creationId xmlns:a16="http://schemas.microsoft.com/office/drawing/2014/main" id="{32D115C1-C7BD-250E-A51D-9706E388762A}"/>
              </a:ext>
            </a:extLst>
          </p:cNvPr>
          <p:cNvSpPr/>
          <p:nvPr/>
        </p:nvSpPr>
        <p:spPr>
          <a:xfrm rot="16200000" flipH="1" flipV="1">
            <a:off x="7077076" y="2932113"/>
            <a:ext cx="477837" cy="674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pic>
        <p:nvPicPr>
          <p:cNvPr id="206859" name="그림 13">
            <a:extLst>
              <a:ext uri="{FF2B5EF4-FFF2-40B4-BE49-F238E27FC236}">
                <a16:creationId xmlns:a16="http://schemas.microsoft.com/office/drawing/2014/main" id="{09D9105F-5D31-48E7-5EC7-F3F79DBFE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5238751"/>
            <a:ext cx="16700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위로 굽은 화살표 14">
            <a:extLst>
              <a:ext uri="{FF2B5EF4-FFF2-40B4-BE49-F238E27FC236}">
                <a16:creationId xmlns:a16="http://schemas.microsoft.com/office/drawing/2014/main" id="{568CC7CF-8463-50EC-C282-1A127D97B6F0}"/>
              </a:ext>
            </a:extLst>
          </p:cNvPr>
          <p:cNvSpPr/>
          <p:nvPr/>
        </p:nvSpPr>
        <p:spPr>
          <a:xfrm rot="16200000" flipH="1">
            <a:off x="3835400" y="5367338"/>
            <a:ext cx="477838" cy="792162"/>
          </a:xfrm>
          <a:prstGeom prst="bentUpArrow">
            <a:avLst>
              <a:gd name="adj1" fmla="val 25000"/>
              <a:gd name="adj2" fmla="val 2438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06861" name="직사각형 15">
            <a:extLst>
              <a:ext uri="{FF2B5EF4-FFF2-40B4-BE49-F238E27FC236}">
                <a16:creationId xmlns:a16="http://schemas.microsoft.com/office/drawing/2014/main" id="{5F40CC8E-05FC-33DA-A78B-8117F5628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413" y="6226176"/>
            <a:ext cx="2298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>
                <a:solidFill>
                  <a:srgbClr val="000000"/>
                </a:solidFill>
                <a:latin typeface="Helvetica-Light"/>
                <a:ea typeface="맑은 고딕" panose="020B0503020000020004" pitchFamily="50" charset="-127"/>
              </a:rPr>
              <a:t>Image from Mark Messier</a:t>
            </a:r>
            <a:endParaRPr lang="ko-KR" altLang="en-US" sz="1400" b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79C8968-176D-B3F1-E630-99CDB2231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601" y="93192"/>
            <a:ext cx="756084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1F497D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5F027A0E-8302-29E8-766C-2AE3FE365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8840"/>
            <a:ext cx="9001000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PMNS </a:t>
            </a:r>
            <a:r>
              <a:rPr lang="en-US" altLang="ko-KR" sz="3400" b="1" i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vs. </a:t>
            </a: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CKM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B7D5276D-8834-4E63-894D-15D418D625CE}" type="slidenum">
              <a:rPr lang="ko-KR" altLang="en-US" b="1" smtClean="0">
                <a:latin typeface="Comic Sans MS" panose="030F0702030302020204" pitchFamily="66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ko-KR" altLang="en-US" b="1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3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3">
            <a:extLst>
              <a:ext uri="{FF2B5EF4-FFF2-40B4-BE49-F238E27FC236}">
                <a16:creationId xmlns:a16="http://schemas.microsoft.com/office/drawing/2014/main" id="{70585A67-6FB1-A967-9086-99CAB7392B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ko-KR" altLang="en-US">
              <a:ea typeface="굴림" panose="020B0600000101010101" pitchFamily="50" charset="-127"/>
            </a:endParaRPr>
          </a:p>
        </p:txBody>
      </p:sp>
      <p:pic>
        <p:nvPicPr>
          <p:cNvPr id="176132" name="Picture 4" descr="img025">
            <a:extLst>
              <a:ext uri="{FF2B5EF4-FFF2-40B4-BE49-F238E27FC236}">
                <a16:creationId xmlns:a16="http://schemas.microsoft.com/office/drawing/2014/main" id="{7042ED46-8E33-C933-C758-5822B1E5A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73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8" name="Rectangle 5">
            <a:extLst>
              <a:ext uri="{FF2B5EF4-FFF2-40B4-BE49-F238E27FC236}">
                <a16:creationId xmlns:a16="http://schemas.microsoft.com/office/drawing/2014/main" id="{E8AA0765-688B-1238-1366-03093847D72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397876" y="3058636"/>
            <a:ext cx="9144000" cy="1086803"/>
          </a:xfrm>
          <a:solidFill>
            <a:srgbClr val="CCFFFF"/>
          </a:solidFill>
        </p:spPr>
        <p:txBody>
          <a:bodyPr/>
          <a:lstStyle/>
          <a:p>
            <a:pPr eaLnBrk="1" hangingPunct="1"/>
            <a:r>
              <a:rPr lang="en-US" altLang="ko-KR" dirty="0">
                <a:latin typeface="Comic Sans MS" panose="030F0702030302020204" pitchFamily="66" charset="0"/>
                <a:ea typeface="굴림" panose="020B0600000101010101" pitchFamily="50" charset="-127"/>
              </a:rPr>
              <a:t>Neutrino Masses</a:t>
            </a:r>
            <a:endParaRPr lang="ko-KR" altLang="en-US" dirty="0"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24614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4597" y="4986059"/>
                <a:ext cx="10629641" cy="906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kumimoji="1" lang="en-US" altLang="ja-JP" sz="2600" b="1" dirty="0">
                    <a:solidFill>
                      <a:srgbClr val="002060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Assuming hierarchical mass spectrum,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MS PGothic" panose="020B0600070205080204" pitchFamily="34" charset="-128"/>
                          </a:rPr>
                        </m:ctrlPr>
                      </m:sSubPr>
                      <m:e>
                        <m:r>
                          <a:rPr kumimoji="1" lang="en-US" altLang="ja-JP" sz="2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MS PGothic" panose="020B0600070205080204" pitchFamily="34" charset="-128"/>
                          </a:rPr>
                          <m:t>𝒎</m:t>
                        </m:r>
                      </m:e>
                      <m:sub>
                        <m:sSub>
                          <m:sSubPr>
                            <m:ctrlPr>
                              <a:rPr kumimoji="1" lang="en-US" altLang="ja-JP" sz="2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MS PGothic" panose="020B0600070205080204" pitchFamily="34" charset="-128"/>
                              </a:rPr>
                            </m:ctrlPr>
                          </m:sSubPr>
                          <m:e>
                            <m:r>
                              <a:rPr kumimoji="1" lang="ja-JP" altLang="en-US" sz="2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MS PGothic" panose="020B0600070205080204" pitchFamily="34" charset="-128"/>
                              </a:rPr>
                              <m:t>𝝂</m:t>
                            </m:r>
                          </m:e>
                          <m:sub>
                            <m:r>
                              <a:rPr kumimoji="1" lang="en-US" altLang="ja-JP" sz="2600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MS PGothic" panose="020B0600070205080204" pitchFamily="34" charset="-128"/>
                              </a:rPr>
                              <m:t>𝒊</m:t>
                            </m:r>
                          </m:sub>
                        </m:sSub>
                      </m:sub>
                    </m:sSub>
                    <m:r>
                      <a:rPr kumimoji="1" lang="en-US" altLang="ja-JP" sz="2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ad>
                      <m:radPr>
                        <m:degHide m:val="on"/>
                        <m:ctrlPr>
                          <a:rPr kumimoji="1" lang="en-US" altLang="ja-JP" sz="2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sz="2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ko-KR" sz="2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𝒂𝒕𝒎</m:t>
                            </m:r>
                          </m:sub>
                          <m:sup>
                            <m:r>
                              <a:rPr lang="en-US" altLang="ko-KR" sz="26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  <m:r>
                      <a:rPr kumimoji="1" lang="en-US" altLang="ja-JP" sz="2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2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kumimoji="1" lang="en-US" altLang="ja-JP" sz="2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kumimoji="1" lang="en-US" altLang="ja-JP" sz="26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𝟎𝟓</m:t>
                    </m:r>
                  </m:oMath>
                </a14:m>
                <a:r>
                  <a:rPr kumimoji="1" lang="en-US" altLang="ja-JP" sz="2600" b="1" dirty="0">
                    <a:solidFill>
                      <a:srgbClr val="002060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eV</a:t>
                </a:r>
              </a:p>
            </p:txBody>
          </p:sp>
        </mc:Choice>
        <mc:Fallback xmlns="">
          <p:sp>
            <p:nvSpPr>
              <p:cNvPr id="324614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4597" y="4986059"/>
                <a:ext cx="10629641" cy="906530"/>
              </a:xfrm>
              <a:prstGeom prst="rect">
                <a:avLst/>
              </a:prstGeom>
              <a:blipFill>
                <a:blip r:embed="rId4"/>
                <a:stretch>
                  <a:fillRect l="-9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4615" name="Text Box 7">
            <a:extLst>
              <a:ext uri="{FF2B5EF4-FFF2-40B4-BE49-F238E27FC236}">
                <a16:creationId xmlns:a16="http://schemas.microsoft.com/office/drawing/2014/main" id="{42894910-DED4-8B05-2284-93DA558F3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986" y="2377977"/>
            <a:ext cx="394210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z="2600" b="1" dirty="0">
                <a:solidFill>
                  <a:srgbClr val="002060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Atmospheric neutrino;</a:t>
            </a:r>
          </a:p>
        </p:txBody>
      </p:sp>
      <p:sp>
        <p:nvSpPr>
          <p:cNvPr id="324617" name="Text Box 9">
            <a:extLst>
              <a:ext uri="{FF2B5EF4-FFF2-40B4-BE49-F238E27FC236}">
                <a16:creationId xmlns:a16="http://schemas.microsoft.com/office/drawing/2014/main" id="{575DF912-BF12-EC52-BD34-610496512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641" y="1569301"/>
            <a:ext cx="268054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z="2600" b="1" dirty="0">
                <a:solidFill>
                  <a:srgbClr val="002060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Solar neutrino;</a:t>
            </a:r>
          </a:p>
        </p:txBody>
      </p:sp>
      <p:graphicFrame>
        <p:nvGraphicFramePr>
          <p:cNvPr id="324619" name="Object 11">
            <a:extLst>
              <a:ext uri="{FF2B5EF4-FFF2-40B4-BE49-F238E27FC236}">
                <a16:creationId xmlns:a16="http://schemas.microsoft.com/office/drawing/2014/main" id="{764F9263-69B1-5675-D7F2-EC63EB126E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67513" y="3876676"/>
          <a:ext cx="2500312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수식" r:id="rId5" imgW="1276041" imgH="37894" progId="Equation.3">
                  <p:embed/>
                </p:oleObj>
              </mc:Choice>
              <mc:Fallback>
                <p:oleObj name="수식" r:id="rId5" imgW="1276041" imgH="37894" progId="Equation.3">
                  <p:embed/>
                  <p:pic>
                    <p:nvPicPr>
                      <p:cNvPr id="324619" name="Object 11">
                        <a:extLst>
                          <a:ext uri="{FF2B5EF4-FFF2-40B4-BE49-F238E27FC236}">
                            <a16:creationId xmlns:a16="http://schemas.microsoft.com/office/drawing/2014/main" id="{764F9263-69B1-5675-D7F2-EC63EB126E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7513" y="3876676"/>
                        <a:ext cx="2500312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4621" name="Text Box 13">
            <a:extLst>
              <a:ext uri="{FF2B5EF4-FFF2-40B4-BE49-F238E27FC236}">
                <a16:creationId xmlns:a16="http://schemas.microsoft.com/office/drawing/2014/main" id="{1811139B-4FEC-1B71-9D4C-2CB3AF16D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986" y="3160293"/>
            <a:ext cx="45833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z="2600" b="1" dirty="0">
                <a:solidFill>
                  <a:srgbClr val="002060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Sum of 3 Δm</a:t>
            </a:r>
            <a:r>
              <a:rPr kumimoji="1" lang="en-US" altLang="ja-JP" sz="2600" b="1" baseline="30000" dirty="0">
                <a:solidFill>
                  <a:srgbClr val="002060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2</a:t>
            </a:r>
            <a:r>
              <a:rPr kumimoji="1" lang="en-US" altLang="ja-JP" sz="2600" b="1" dirty="0">
                <a:solidFill>
                  <a:srgbClr val="002060"/>
                </a:solidFill>
                <a:latin typeface="Century Gothic" panose="020B0502020202020204" pitchFamily="34" charset="0"/>
                <a:ea typeface="MS PGothic" panose="020B0600070205080204" pitchFamily="34" charset="-128"/>
              </a:rPr>
              <a:t> should be 0;</a:t>
            </a:r>
          </a:p>
        </p:txBody>
      </p:sp>
      <p:pic>
        <p:nvPicPr>
          <p:cNvPr id="176136" name="Picture 16" descr="http://www.ourac.com/bbs/data/sience/neutrino.jpg">
            <a:extLst>
              <a:ext uri="{FF2B5EF4-FFF2-40B4-BE49-F238E27FC236}">
                <a16:creationId xmlns:a16="http://schemas.microsoft.com/office/drawing/2014/main" id="{2C52FCAF-A98B-5B1E-CD47-3951DD390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267" y="469800"/>
            <a:ext cx="178593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E60C4C2-CA03-0826-195D-B8B2C1AB9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5003" y="3823324"/>
            <a:ext cx="9276899" cy="8925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While we could determine the mass squared difference,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2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each mass has not been measured </a:t>
            </a:r>
            <a:r>
              <a:rPr lang="en-US" altLang="ko-KR" sz="26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</a:t>
            </a:r>
            <a:endParaRPr lang="en-US" altLang="ko-KR" sz="2600" b="1" dirty="0">
              <a:solidFill>
                <a:srgbClr val="FF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35697" y="2407865"/>
                <a:ext cx="6979774" cy="7048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𝒂𝒕𝒎</m:t>
                          </m:r>
                        </m:sub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≈|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sub>
                        <m:sup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sub>
                        <m:sup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|~</m:t>
                      </m:r>
                      <m:sSup>
                        <m:s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600" b="1" i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ko-KR" altLang="en-US" sz="2600" b="1" dirty="0">
                  <a:solidFill>
                    <a:srgbClr val="002060"/>
                  </a:solidFill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697" y="2407865"/>
                <a:ext cx="6979774" cy="7048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558699" y="1582718"/>
                <a:ext cx="5796214" cy="7109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𝒔𝒐𝒍</m:t>
                          </m:r>
                        </m:sub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sub>
                        <m:sup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sSup>
                        <m:s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600" b="1" i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ko-KR" altLang="en-US" sz="2600" b="1" dirty="0">
                  <a:solidFill>
                    <a:srgbClr val="002060"/>
                  </a:solidFill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699" y="1582718"/>
                <a:ext cx="5796214" cy="7109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40193" y="3178792"/>
                <a:ext cx="5796214" cy="7048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𝟐𝟑</m:t>
                          </m:r>
                        </m:sub>
                        <m:sup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6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altLang="ko-KR" sz="26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𝟑𝟏</m:t>
                          </m:r>
                        </m:sub>
                        <m:sup>
                          <m:r>
                            <a:rPr lang="en-US" altLang="ko-KR" sz="26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2600" b="1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ko-KR" altLang="en-US" sz="2600" b="1" dirty="0">
                  <a:solidFill>
                    <a:srgbClr val="002060"/>
                  </a:solidFill>
                </a:endParaRPr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0193" y="3178792"/>
                <a:ext cx="5796214" cy="70487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4365D030-F8F3-11B2-BA5F-727541746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8569" y="133215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D37B38FE-3BCD-C891-F32C-ECC539A77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8733" y="15923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 Scale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3">
            <a:extLst>
              <a:ext uri="{FF2B5EF4-FFF2-40B4-BE49-F238E27FC236}">
                <a16:creationId xmlns:a16="http://schemas.microsoft.com/office/drawing/2014/main" id="{CCCB3948-4006-D10B-B7D9-53C4DCB3A3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0400" y="7467600"/>
            <a:ext cx="6324600" cy="914400"/>
          </a:xfrm>
          <a:solidFill>
            <a:srgbClr val="FFFF00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/>
            <a:r>
              <a:rPr lang="en-US" altLang="ko-KR" sz="2800" b="1" i="1">
                <a:solidFill>
                  <a:srgbClr val="009900"/>
                </a:solidFill>
                <a:ea typeface="굴림" panose="020B0600000101010101" pitchFamily="50" charset="-127"/>
              </a:rPr>
              <a:t>How small  Neutrino Mass ?</a:t>
            </a:r>
          </a:p>
        </p:txBody>
      </p:sp>
      <p:graphicFrame>
        <p:nvGraphicFramePr>
          <p:cNvPr id="179203" name="Object 20">
            <a:extLst>
              <a:ext uri="{FF2B5EF4-FFF2-40B4-BE49-F238E27FC236}">
                <a16:creationId xmlns:a16="http://schemas.microsoft.com/office/drawing/2014/main" id="{C7BDA45C-0EA8-CBC5-4257-18B50EDA8F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0" y="0"/>
          <a:ext cx="9144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4" imgW="437454" imgH="680484" progId="Equation.DSMT4">
                  <p:embed/>
                </p:oleObj>
              </mc:Choice>
              <mc:Fallback>
                <p:oleObj name="Equation" r:id="rId4" imgW="437454" imgH="680484" progId="Equation.DSMT4">
                  <p:embed/>
                  <p:pic>
                    <p:nvPicPr>
                      <p:cNvPr id="179203" name="Object 20">
                        <a:extLst>
                          <a:ext uri="{FF2B5EF4-FFF2-40B4-BE49-F238E27FC236}">
                            <a16:creationId xmlns:a16="http://schemas.microsoft.com/office/drawing/2014/main" id="{C7BDA45C-0EA8-CBC5-4257-18B50EDA8F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914400" cy="20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04" name="Oval 21">
            <a:extLst>
              <a:ext uri="{FF2B5EF4-FFF2-40B4-BE49-F238E27FC236}">
                <a16:creationId xmlns:a16="http://schemas.microsoft.com/office/drawing/2014/main" id="{F4BB2547-E233-ED46-A18F-B33341CAA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5" y="355282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9205" name="Oval 22">
            <a:extLst>
              <a:ext uri="{FF2B5EF4-FFF2-40B4-BE49-F238E27FC236}">
                <a16:creationId xmlns:a16="http://schemas.microsoft.com/office/drawing/2014/main" id="{9C5DFD91-9466-AF6F-9C9E-8849EAA26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355282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9206" name="Oval 23">
            <a:extLst>
              <a:ext uri="{FF2B5EF4-FFF2-40B4-BE49-F238E27FC236}">
                <a16:creationId xmlns:a16="http://schemas.microsoft.com/office/drawing/2014/main" id="{48E46C77-637B-C5D8-08EA-C3C53BA6A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55282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9207" name="Oval 24">
            <a:extLst>
              <a:ext uri="{FF2B5EF4-FFF2-40B4-BE49-F238E27FC236}">
                <a16:creationId xmlns:a16="http://schemas.microsoft.com/office/drawing/2014/main" id="{E5618DF3-BE10-B65C-7421-EC387D59D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357206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9210" name="Oval 27">
            <a:extLst>
              <a:ext uri="{FF2B5EF4-FFF2-40B4-BE49-F238E27FC236}">
                <a16:creationId xmlns:a16="http://schemas.microsoft.com/office/drawing/2014/main" id="{64272EC8-318A-3F8C-0C7D-EC68C521A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1425" y="3357206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9211" name="Oval 28">
            <a:extLst>
              <a:ext uri="{FF2B5EF4-FFF2-40B4-BE49-F238E27FC236}">
                <a16:creationId xmlns:a16="http://schemas.microsoft.com/office/drawing/2014/main" id="{FB26E44A-7E79-0DF9-5638-4DB2F9FF4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2425" y="3357206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pic>
        <p:nvPicPr>
          <p:cNvPr id="179218" name="Picture 26" descr="http://t3.gstatic.com/images?q=tbn:ANd9GcRl0mzblPzgFZ__YG6HhFXFJ8wqwlHBnWOrwGgRCRSTC4NMJBIpOQ">
            <a:extLst>
              <a:ext uri="{FF2B5EF4-FFF2-40B4-BE49-F238E27FC236}">
                <a16:creationId xmlns:a16="http://schemas.microsoft.com/office/drawing/2014/main" id="{C6C26A55-97DA-1172-DE11-D49261196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07" y="1448372"/>
            <a:ext cx="3122695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68151" y="1144002"/>
                <a:ext cx="7277954" cy="1908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kumimoji="1" lang="en-US" altLang="ja-JP" sz="26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</a:t>
                </a:r>
                <a:r>
                  <a:rPr kumimoji="1" lang="en-US" altLang="ja-JP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Cosmological mass limit :</a:t>
                </a: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kumimoji="1" lang="en-US" altLang="ja-JP" sz="23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    -Under the assumption of </a:t>
                </a:r>
                <a:r>
                  <a:rPr kumimoji="1" lang="el-GR" altLang="ja-JP" sz="2300" b="1" dirty="0"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Λ</a:t>
                </a:r>
                <a:r>
                  <a:rPr kumimoji="1" lang="en-US" altLang="ja-JP" sz="2300" b="1" dirty="0"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CDM</a:t>
                </a: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kumimoji="1" lang="en-US" altLang="ja-JP" sz="2300" b="1" dirty="0"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   - from Planck CMB + BAO +Planck high-</a:t>
                </a:r>
                <a14:m>
                  <m:oMath xmlns:m="http://schemas.openxmlformats.org/officeDocument/2006/math">
                    <m:r>
                      <a:rPr kumimoji="1" lang="en-US" altLang="ja-JP" sz="2300" b="1" i="1" smtClean="0"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𝒍</m:t>
                    </m:r>
                  </m:oMath>
                </a14:m>
                <a:r>
                  <a:rPr kumimoji="1" lang="en-US" altLang="ja-JP" sz="23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polar. </a:t>
                </a:r>
              </a:p>
              <a:p>
                <a:pPr eaLnBrk="1" hangingPunct="1">
                  <a:spcBef>
                    <a:spcPct val="0"/>
                  </a:spcBef>
                  <a:buNone/>
                </a:pPr>
                <a:r>
                  <a:rPr kumimoji="1" lang="en-US" altLang="ja-JP" sz="23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      + optical depth to </a:t>
                </a:r>
                <a:r>
                  <a:rPr kumimoji="1" lang="en-US" altLang="ja-JP" sz="2300" b="1" dirty="0" err="1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reion</a:t>
                </a:r>
                <a:r>
                  <a:rPr kumimoji="1" lang="en-US" altLang="ja-JP" sz="23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.</a:t>
                </a:r>
              </a:p>
              <a:p>
                <a:pPr eaLnBrk="1" hangingPunct="1">
                  <a:spcBef>
                    <a:spcPct val="0"/>
                  </a:spcBef>
                  <a:buNone/>
                </a:pPr>
                <a:endParaRPr kumimoji="1" lang="en-US" altLang="ja-JP" sz="23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20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8151" y="1144002"/>
                <a:ext cx="7277954" cy="1908215"/>
              </a:xfrm>
              <a:prstGeom prst="rect">
                <a:avLst/>
              </a:prstGeom>
              <a:blipFill>
                <a:blip r:embed="rId7"/>
                <a:stretch>
                  <a:fillRect l="-1508" t="-3195" r="-25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오른쪽 화살표 2"/>
          <p:cNvSpPr/>
          <p:nvPr/>
        </p:nvSpPr>
        <p:spPr>
          <a:xfrm>
            <a:off x="4695825" y="2886191"/>
            <a:ext cx="368715" cy="17977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05089" y="2793588"/>
                <a:ext cx="2387000" cy="400110"/>
              </a:xfrm>
              <a:prstGeom prst="rect">
                <a:avLst/>
              </a:prstGeom>
              <a:solidFill>
                <a:srgbClr val="66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ko-KR" sz="26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ko-KR" sz="2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altLang="ko-KR" sz="2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𝟏𝟐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a:rPr lang="en-US" altLang="ko-KR" sz="2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𝐞𝐕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ko-KR" altLang="en-US" sz="2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089" y="2793588"/>
                <a:ext cx="2387000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>
            <a:extLst>
              <a:ext uri="{FF2B5EF4-FFF2-40B4-BE49-F238E27FC236}">
                <a16:creationId xmlns:a16="http://schemas.microsoft.com/office/drawing/2014/main" id="{A5314242-0431-9B17-3F91-F669E9276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3447" y="202135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34">
            <a:extLst>
              <a:ext uri="{FF2B5EF4-FFF2-40B4-BE49-F238E27FC236}">
                <a16:creationId xmlns:a16="http://schemas.microsoft.com/office/drawing/2014/main" id="{BAE4108A-AC84-EA16-5FB2-3A0F3C28C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115" y="238537"/>
            <a:ext cx="73132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How small are neutrino masses?</a:t>
            </a:r>
            <a:endParaRPr lang="ko-KR" altLang="en-US" sz="3600" b="1" dirty="0">
              <a:solidFill>
                <a:srgbClr val="FF000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pic>
        <p:nvPicPr>
          <p:cNvPr id="7" name="Picture 33">
            <a:extLst>
              <a:ext uri="{FF2B5EF4-FFF2-40B4-BE49-F238E27FC236}">
                <a16:creationId xmlns:a16="http://schemas.microsoft.com/office/drawing/2014/main" id="{95794649-8396-89FD-8DD4-6025BCDAB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72" y="3357206"/>
            <a:ext cx="8677268" cy="285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06832" y="2846603"/>
            <a:ext cx="371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/>
              <a:t>(Sunny </a:t>
            </a:r>
            <a:r>
              <a:rPr lang="en-US" altLang="ko-KR" sz="1400" b="1" dirty="0" err="1"/>
              <a:t>Vagnozzi</a:t>
            </a:r>
            <a:r>
              <a:rPr lang="en-US" altLang="ko-KR" sz="1400" b="1" dirty="0"/>
              <a:t>, et al. arXiv:1701.08172)</a:t>
            </a:r>
            <a:endParaRPr lang="ko-KR" altLang="en-US" sz="1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C437CD-C1B8-B081-E315-5E21739BEBBD}"/>
              </a:ext>
            </a:extLst>
          </p:cNvPr>
          <p:cNvSpPr txBox="1"/>
          <p:nvPr/>
        </p:nvSpPr>
        <p:spPr>
          <a:xfrm>
            <a:off x="8518512" y="6540539"/>
            <a:ext cx="256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2003 </a:t>
            </a:r>
            <a:r>
              <a:rPr lang="en-US" altLang="ko-KR" dirty="0" err="1"/>
              <a:t>snowmass</a:t>
            </a:r>
            <a:r>
              <a:rPr lang="en-US" altLang="ko-KR" dirty="0"/>
              <a:t> report</a:t>
            </a:r>
            <a:endParaRPr lang="ko-KR" altLang="en-US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4494" y="860425"/>
                <a:ext cx="11612099" cy="4123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kumimoji="1" lang="en-US" altLang="ja-JP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kumimoji="1" lang="en-US" altLang="ja-JP" sz="26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Oscillation probability in vacuum is invariant under </a:t>
                </a:r>
                <a14:m>
                  <m:oMath xmlns:m="http://schemas.openxmlformats.org/officeDocument/2006/math">
                    <m:r>
                      <a:rPr kumimoji="1" lang="en-US" altLang="ja-JP" sz="2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kumimoji="1" lang="en-US" altLang="ja-JP" sz="2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→−∆</m:t>
                    </m:r>
                    <m:sSup>
                      <m:sSupPr>
                        <m:ctrlP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kumimoji="1" lang="en-US" altLang="ja-JP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kumimoji="1" lang="en-US" altLang="ja-JP" sz="2600" b="1" dirty="0"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Matter effect depends on sign of </a:t>
                </a:r>
                <a14:m>
                  <m:oMath xmlns:m="http://schemas.openxmlformats.org/officeDocument/2006/math">
                    <m:r>
                      <a:rPr kumimoji="1" lang="en-US" altLang="ja-JP" sz="2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ja-JP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kumimoji="1" lang="en-US" altLang="ja-JP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kumimoji="1" lang="en-US" altLang="ja-JP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Solar neutrino experiments fix </a:t>
                </a:r>
                <a14:m>
                  <m:oMath xmlns:m="http://schemas.openxmlformats.org/officeDocument/2006/math">
                    <m:r>
                      <a:rPr lang="en-US" altLang="ko-KR" sz="2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US" altLang="ko-KR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ko-KR" sz="2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altLang="ko-KR" sz="2600" b="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kumimoji="1" lang="en-US" altLang="ja-JP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But</a:t>
                </a:r>
                <a:r>
                  <a:rPr kumimoji="1" lang="en-US" altLang="ja-JP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, we do not determine the sign of </a:t>
                </a:r>
                <a14:m>
                  <m:oMath xmlns:m="http://schemas.openxmlformats.org/officeDocument/2006/math">
                    <m:r>
                      <a:rPr lang="en-US" altLang="ja-JP" sz="26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ko-KR" sz="26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sz="2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  <m:r>
                          <a:rPr lang="en-US" altLang="ko-KR" sz="2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(2)</m:t>
                        </m:r>
                      </m:sub>
                      <m:sup>
                        <m:r>
                          <a:rPr lang="en-US" altLang="ko-KR" sz="2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kumimoji="1" lang="en-US" altLang="ja-JP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kumimoji="1" lang="en-US" altLang="ja-JP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</a:rPr>
                  <a:t>   </a:t>
                </a:r>
                <a:r>
                  <a:rPr kumimoji="1" lang="en-US" altLang="ja-JP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  <a:sym typeface="Wingdings" panose="05000000000000000000" pitchFamily="2" charset="2"/>
                  </a:rPr>
                  <a:t> </a:t>
                </a:r>
                <a:r>
                  <a:rPr kumimoji="1" lang="en-US" altLang="ja-JP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  <a:ea typeface="MS PGothic" panose="020B0600070205080204" pitchFamily="34" charset="-128"/>
                    <a:sym typeface="Wingdings" panose="05000000000000000000" pitchFamily="2" charset="2"/>
                  </a:rPr>
                  <a:t>we have 2 options for mass ordering</a:t>
                </a:r>
                <a:endParaRPr kumimoji="1" lang="en-US" altLang="ja-JP" sz="2600" b="1" dirty="0">
                  <a:solidFill>
                    <a:srgbClr val="FF0000"/>
                  </a:solidFill>
                  <a:latin typeface="Century Gothic" panose="020B0502020202020204" pitchFamily="34" charset="0"/>
                  <a:ea typeface="MS PGothic" panose="020B0600070205080204" pitchFamily="34" charset="-128"/>
                </a:endParaRPr>
              </a:p>
            </p:txBody>
          </p:sp>
        </mc:Choice>
        <mc:Fallback xmlns="">
          <p:sp>
            <p:nvSpPr>
              <p:cNvPr id="4" name="Text Box 6">
                <a:extLst>
                  <a:ext uri="{FF2B5EF4-FFF2-40B4-BE49-F238E27FC236}">
                    <a16:creationId xmlns:a16="http://schemas.microsoft.com/office/drawing/2014/main" id="{F7E33F0F-EAFB-912A-16EF-3C5BCEF77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4494" y="860425"/>
                <a:ext cx="11612099" cy="4123245"/>
              </a:xfrm>
              <a:prstGeom prst="rect">
                <a:avLst/>
              </a:prstGeom>
              <a:blipFill>
                <a:blip r:embed="rId3"/>
                <a:stretch>
                  <a:fillRect l="-945" b="-29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57404D9F-AF6D-B1CB-9C17-84B3FFE06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FE5A7EA5-A709-4E82-6C9F-D32C3648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43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57404D9F-AF6D-B1CB-9C17-84B3FFE06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FE5A7EA5-A709-4E82-6C9F-D32C3648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89B5D31-2629-025B-1465-42CA47163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14" y="1495699"/>
            <a:ext cx="9438837" cy="526960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B36CA3-C7FC-0345-EF17-8B4763DD9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2375" y="1495699"/>
            <a:ext cx="2179291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262673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B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4913D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ko-KR" sz="2200" dirty="0">
                <a:solidFill>
                  <a:schemeClr val="tx1"/>
                </a:solidFill>
                <a:latin typeface="Comic Sans MS" panose="030F0702030302020204" pitchFamily="66" charset="0"/>
              </a:rPr>
              <a:t>(</a:t>
            </a:r>
            <a:r>
              <a:rPr lang="LID4096" altLang="ko-KR" sz="2200" dirty="0">
                <a:solidFill>
                  <a:schemeClr val="tx1"/>
                </a:solidFill>
                <a:latin typeface="Comic Sans MS" panose="030F0702030302020204" pitchFamily="66" charset="0"/>
              </a:rPr>
              <a:t>NuFIT group</a:t>
            </a:r>
            <a:r>
              <a:rPr lang="en-US" altLang="ko-KR" sz="2200" dirty="0">
                <a:solidFill>
                  <a:schemeClr val="tx1"/>
                </a:solidFill>
                <a:latin typeface="Comic Sans MS" panose="030F0702030302020204" pitchFamily="66" charset="0"/>
              </a:rPr>
              <a:t>)</a:t>
            </a:r>
            <a:endParaRPr lang="LID4096" altLang="ko-KR" sz="2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3817" y="1565166"/>
            <a:ext cx="2675732" cy="461665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Normal Ordering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3310" y="1534624"/>
            <a:ext cx="2820003" cy="461665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Inverted Ordering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제목 1">
            <a:extLst>
              <a:ext uri="{FF2B5EF4-FFF2-40B4-BE49-F238E27FC236}">
                <a16:creationId xmlns:a16="http://schemas.microsoft.com/office/drawing/2014/main" id="{6103A0B7-6636-3133-340A-E3521D6622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04226" y="613314"/>
            <a:ext cx="10457153" cy="1966858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How to discriminate between two ?</a:t>
            </a:r>
            <a:b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</a:b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                       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 </a:t>
            </a:r>
            <a:r>
              <a:rPr lang="en-US" altLang="ko-KR" sz="2600" b="1" dirty="0">
                <a:solidFill>
                  <a:srgbClr val="C0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accelerator-based LBL experiments.</a:t>
            </a:r>
            <a:endParaRPr lang="ko-KR" altLang="en-US" sz="2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9923" name="그림 6">
            <a:extLst>
              <a:ext uri="{FF2B5EF4-FFF2-40B4-BE49-F238E27FC236}">
                <a16:creationId xmlns:a16="http://schemas.microsoft.com/office/drawing/2014/main" id="{96989B2A-7E53-7871-1C20-6EDC7D080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51" y="2175406"/>
            <a:ext cx="9878444" cy="398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924" name="TextBox 7">
            <a:extLst>
              <a:ext uri="{FF2B5EF4-FFF2-40B4-BE49-F238E27FC236}">
                <a16:creationId xmlns:a16="http://schemas.microsoft.com/office/drawing/2014/main" id="{EAB5FF36-6C40-8B2A-46E5-7D2FE285A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5939" y="6410740"/>
            <a:ext cx="31309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ko-KR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Son Cao </a:t>
            </a:r>
            <a:r>
              <a:rPr lang="en-US" altLang="ko-KR" sz="1400" i="1" dirty="0">
                <a:solidFill>
                  <a:schemeClr val="tx1"/>
                </a:solidFill>
                <a:latin typeface="Century Gothic" panose="020B0502020202020204" pitchFamily="34" charset="0"/>
              </a:rPr>
              <a:t>et al., </a:t>
            </a:r>
            <a:r>
              <a:rPr lang="en-US" altLang="ko-KR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symmetry2022</a:t>
            </a:r>
            <a:endParaRPr lang="ko-KR" alt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AD9FE95-D01F-CAA0-B82C-C9C026CFE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B8B1A52F-02AA-B73B-FE51-10DF529DD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105749-9130-72B9-BA2C-A1DB54D3BAAA}"/>
              </a:ext>
            </a:extLst>
          </p:cNvPr>
          <p:cNvSpPr txBox="1"/>
          <p:nvPr/>
        </p:nvSpPr>
        <p:spPr>
          <a:xfrm>
            <a:off x="2614214" y="6103892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Century Gothic" panose="020B0502020202020204" pitchFamily="34" charset="0"/>
              </a:rPr>
              <a:t>Disappearance</a:t>
            </a:r>
            <a:endParaRPr lang="ko-KR" altLang="en-US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01DF57-1FBA-E384-2B29-B19B516E31C1}"/>
              </a:ext>
            </a:extLst>
          </p:cNvPr>
          <p:cNvSpPr txBox="1"/>
          <p:nvPr/>
        </p:nvSpPr>
        <p:spPr>
          <a:xfrm>
            <a:off x="7680510" y="6106073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Century Gothic" panose="020B0502020202020204" pitchFamily="34" charset="0"/>
              </a:rPr>
              <a:t>Appearance</a:t>
            </a:r>
            <a:endParaRPr lang="ko-KR" altLang="en-US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39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3" name="그림 8">
            <a:extLst>
              <a:ext uri="{FF2B5EF4-FFF2-40B4-BE49-F238E27FC236}">
                <a16:creationId xmlns:a16="http://schemas.microsoft.com/office/drawing/2014/main" id="{17DDAFC7-5370-06E5-AF46-76D5445A0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692150"/>
            <a:ext cx="88519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96772F-7E07-DD9D-BBA2-1C376969DF2A}"/>
              </a:ext>
            </a:extLst>
          </p:cNvPr>
          <p:cNvSpPr txBox="1"/>
          <p:nvPr/>
        </p:nvSpPr>
        <p:spPr>
          <a:xfrm>
            <a:off x="3791744" y="202396"/>
            <a:ext cx="4557658" cy="477054"/>
          </a:xfrm>
          <a:prstGeom prst="rect">
            <a:avLst/>
          </a:prstGeom>
          <a:noFill/>
          <a:ln w="19050">
            <a:solidFill>
              <a:srgbClr val="CC3399"/>
            </a:solidFill>
          </a:ln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5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Production of solar neutrinos</a:t>
            </a:r>
            <a:endParaRPr lang="ko-KR" altLang="en-US" sz="25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F809B38-90D4-4B87-AA1D-A6A30DCEC2C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7">
                <a:extLst>
                  <a:ext uri="{FF2B5EF4-FFF2-40B4-BE49-F238E27FC236}">
                    <a16:creationId xmlns:a16="http://schemas.microsoft.com/office/drawing/2014/main" id="{D4C05725-71D5-5E62-3294-362DA0FB10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1833" y="1132566"/>
                <a:ext cx="11346084" cy="5133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685800" latinLnBrk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marL="285750" indent="-285750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Senstivity to MO is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marginal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) modes</a:t>
                </a:r>
                <a:endParaRPr lang="en-US" altLang="ko-KR" sz="2400" b="1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The effect of  MO is much </a:t>
                </a:r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stronger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(or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ko-KR" alt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)  modes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The relatively large modification of the oscillation probabilities in the </a:t>
                </a:r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appearance is due to the coherent scattering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) on the electron </a:t>
                </a:r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present in the matter.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But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, appearance probability is just a few %, limiting the statistics of the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  collected data sample.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1800"/>
                  </a:spcBef>
                </a:pP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Moreover</a:t>
                </a:r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, extracting MO effect from the appearance probabilities is   non-trivial </a:t>
                </a:r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since the </a:t>
                </a:r>
                <a:r>
                  <a:rPr lang="en-US" altLang="ko-KR" sz="2400" b="1" dirty="0">
                    <a:solidFill>
                      <a:schemeClr val="accent6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sign of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sub>
                      <m:sup>
                        <m: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ko-KR" sz="2400" b="1" dirty="0">
                    <a:solidFill>
                      <a:schemeClr val="accent6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 is tangled severely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altLang="ko-KR" sz="2400" b="1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 which have been measured with relatively large uncertainty.</a:t>
                </a:r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ko-KR" alt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  <a:p>
                <a:pPr marL="285750" indent="-285750">
                  <a:lnSpc>
                    <a:spcPct val="100000"/>
                  </a:lnSpc>
                  <a:spcBef>
                    <a:spcPct val="0"/>
                  </a:spcBef>
                </a:pPr>
                <a:endParaRPr lang="ko-KR" altLang="en-US" sz="1800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" name="TextBox 7">
                <a:extLst>
                  <a:ext uri="{FF2B5EF4-FFF2-40B4-BE49-F238E27FC236}">
                    <a16:creationId xmlns:a16="http://schemas.microsoft.com/office/drawing/2014/main" id="{D4C05725-71D5-5E62-3294-362DA0FB1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1833" y="1132566"/>
                <a:ext cx="11346084" cy="5133008"/>
              </a:xfrm>
              <a:prstGeom prst="rect">
                <a:avLst/>
              </a:prstGeom>
              <a:blipFill>
                <a:blip r:embed="rId3"/>
                <a:stretch>
                  <a:fillRect l="-752" t="-10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1B75A0FD-1026-0467-26A5-AD2569EE5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68474271-1ED9-7EF1-5BC3-8C61F7EB6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40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6" name="그림 3">
            <a:extLst>
              <a:ext uri="{FF2B5EF4-FFF2-40B4-BE49-F238E27FC236}">
                <a16:creationId xmlns:a16="http://schemas.microsoft.com/office/drawing/2014/main" id="{5981ACD8-3194-3F6C-2989-06F1DA670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72" y="1868302"/>
            <a:ext cx="11537855" cy="450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A12261D7-A2B8-BB0D-C6D0-A75A9C71B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5919A57C-061A-B823-CA89-44AA9828F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913C7CDA-CB8D-96B4-5C1D-B5B1F78832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2510" y="764520"/>
            <a:ext cx="9362028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ko-KR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Short &amp; medium base line experiments</a:t>
            </a:r>
            <a:endParaRPr lang="ko-KR" altLang="en-US" sz="28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12A504B7-79F8-F424-D749-F8745D89E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037" y="6257392"/>
            <a:ext cx="30011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US" altLang="ko-KR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Son Cao </a:t>
            </a:r>
            <a:r>
              <a:rPr lang="en-US" altLang="ko-KR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etal</a:t>
            </a:r>
            <a:r>
              <a:rPr lang="en-US" altLang="ko-KR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symmetry2022</a:t>
            </a:r>
            <a:endParaRPr lang="ko-KR" alt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41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id="{D4C05725-71D5-5E62-3294-362DA0FB10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1818" y="1332308"/>
                <a:ext cx="10831982" cy="3813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defTabSz="685800" latinLnBrk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1pPr>
                <a:lvl2pPr marL="742950" indent="-28575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2pPr>
                <a:lvl3pPr marL="11430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3pPr>
                <a:lvl4pPr marL="16002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4pPr>
                <a:lvl5pPr marL="2057400" indent="-228600" defTabSz="685800" latinLnBrk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5pPr>
                <a:lvl6pPr marL="25146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6pPr>
                <a:lvl7pPr marL="29718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7pPr>
                <a:lvl8pPr marL="34290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8pPr>
                <a:lvl9pPr marL="3886200" indent="-228600" defTabSz="685800" eaLnBrk="0" fontAlgn="base" hangingPunct="0">
                  <a:lnSpc>
                    <a:spcPct val="90000"/>
                  </a:lnSpc>
                  <a:spcBef>
                    <a:spcPts val="375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300">
                    <a:solidFill>
                      <a:schemeClr val="tx1"/>
                    </a:solidFill>
                    <a:latin typeface="맑은 고딕" panose="020B0503020000020004" pitchFamily="50" charset="-127"/>
                  </a:defRPr>
                </a:lvl9pPr>
              </a:lstStyle>
              <a:p>
                <a:pPr marL="285750" indent="-285750">
                  <a:lnSpc>
                    <a:spcPct val="100000"/>
                  </a:lnSpc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For SBL reactor exp</a:t>
                </a: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., the sensitivity to MO is marginal .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</a:pP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But, </a:t>
                </a: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for JUNO with a medium-baseline </a:t>
                </a: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of 50 km, can improve </a:t>
                </a:r>
                <a:endParaRPr lang="en-US" altLang="ko-KR" sz="2600" b="1" dirty="0" smtClean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None/>
                </a:pPr>
                <a:r>
                  <a:rPr lang="en-US" altLang="ko-KR" sz="26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the sensitivity </a:t>
                </a: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to MO thanks to the interference between two </a:t>
                </a:r>
                <a:r>
                  <a:rPr lang="en-US" altLang="ko-KR" sz="26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    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6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</a:t>
                </a:r>
                <a:r>
                  <a:rPr lang="en-US" altLang="ko-KR" sz="2600" b="1" dirty="0" smtClean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oscillation terms </a:t>
                </a: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driven by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ko-KR" sz="2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&amp; ∆</m:t>
                    </m:r>
                    <m:sSubSup>
                      <m:sSubSupPr>
                        <m:ctrlPr>
                          <a:rPr lang="en-US" altLang="ko-KR" sz="2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𝟑𝟏</m:t>
                        </m:r>
                      </m:sub>
                      <m:sup>
                        <m:r>
                          <a:rPr lang="en-US" altLang="ko-KR" sz="26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ko-KR" sz="2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respectively.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1800"/>
                  </a:spcBef>
                </a:pP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The most challenging thing is to achieve an </a:t>
                </a:r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excellent resolution </a:t>
                </a:r>
                <a:r>
                  <a:rPr lang="en-US" altLang="ko-KR" sz="26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       of </a:t>
                </a:r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reconstructed neutrino energy</a:t>
                </a: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for unravelling MO from  the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ko-KR" sz="26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    detector response effect </a:t>
                </a:r>
                <a:r>
                  <a:rPr lang="en-US" altLang="ko-KR" sz="23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(more detail : </a:t>
                </a:r>
                <a:r>
                  <a:rPr lang="en-US" altLang="ko-KR" sz="2300" b="1" dirty="0" err="1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Abusleme</a:t>
                </a:r>
                <a:r>
                  <a:rPr lang="en-US" altLang="ko-KR" sz="2300" b="1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, eta., JHEP2021.2)</a:t>
                </a:r>
              </a:p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en-US" altLang="ko-KR" sz="2300" b="1" dirty="0">
                  <a:solidFill>
                    <a:srgbClr val="00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id="{D4C05725-71D5-5E62-3294-362DA0FB1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1818" y="1332308"/>
                <a:ext cx="10831982" cy="3813416"/>
              </a:xfrm>
              <a:prstGeom prst="rect">
                <a:avLst/>
              </a:prstGeom>
              <a:blipFill>
                <a:blip r:embed="rId3"/>
                <a:stretch>
                  <a:fillRect l="-900" t="-1600" r="-56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A6924E51-C9AD-6DDD-8D20-944A6267B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672764CC-620D-3D5E-74CB-69FE2CA26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 Ordering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32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9" name="Image 3" descr="Screen Shot 2018-07-10 at 12.30.46.png">
            <a:extLst>
              <a:ext uri="{FF2B5EF4-FFF2-40B4-BE49-F238E27FC236}">
                <a16:creationId xmlns:a16="http://schemas.microsoft.com/office/drawing/2014/main" id="{8C2C8C07-8E12-84E1-7070-876B45374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62" y="1224947"/>
            <a:ext cx="10349580" cy="500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5BD1825B-13AC-080E-919F-848B48113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20435515-18E6-66CA-A062-028723494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Future Experiments for MO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43</a:t>
            </a:fld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307697" y="5755715"/>
            <a:ext cx="242406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ko-KR" sz="1300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</a:t>
            </a:r>
            <a:r>
              <a:rPr lang="en-US" altLang="ko-KR" sz="1300" b="1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Roeck</a:t>
            </a:r>
            <a:r>
              <a:rPr lang="en-US" altLang="ko-KR" sz="1300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(corfu2022</a:t>
            </a:r>
            <a:r>
              <a:rPr lang="en-US" altLang="ko-KR" sz="1300" b="1" dirty="0" smtClean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altLang="ko-KR" sz="13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>
            <a:extLst>
              <a:ext uri="{FF2B5EF4-FFF2-40B4-BE49-F238E27FC236}">
                <a16:creationId xmlns:a16="http://schemas.microsoft.com/office/drawing/2014/main" id="{2C418E5F-CEFD-00E4-D6FE-1C54F0301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570" y="1018632"/>
            <a:ext cx="5194050" cy="5232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In SM, neutrinos are massless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81251" name="Rectangle 3">
            <a:extLst>
              <a:ext uri="{FF2B5EF4-FFF2-40B4-BE49-F238E27FC236}">
                <a16:creationId xmlns:a16="http://schemas.microsoft.com/office/drawing/2014/main" id="{93154F05-5C4C-914E-1281-8D6906570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014" y="1390192"/>
            <a:ext cx="3610283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FontTx/>
              <a:buNone/>
            </a:pPr>
            <a:r>
              <a:rPr lang="en-US" altLang="ko-KR" sz="2200" b="1" dirty="0">
                <a:solidFill>
                  <a:srgbClr val="00206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All neutrinos </a:t>
            </a:r>
            <a:r>
              <a:rPr lang="en-US" altLang="ko-KR" sz="22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left-handed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</a:t>
            </a:r>
          </a:p>
          <a:p>
            <a:pPr algn="ctr">
              <a:buClr>
                <a:srgbClr val="000000"/>
              </a:buClr>
              <a:buFontTx/>
              <a:buNone/>
            </a:pPr>
            <a:r>
              <a:rPr lang="en-US" altLang="ko-KR" sz="22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  <a:sym typeface="Symbol" panose="05050102010706020507" pitchFamily="18" charset="2"/>
              </a:rPr>
              <a:t>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  <a:sym typeface="Symbol" panose="05050102010706020507" pitchFamily="18" charset="2"/>
              </a:rPr>
              <a:t> </a:t>
            </a:r>
            <a:r>
              <a:rPr lang="en-US" altLang="ko-KR" sz="22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massless</a:t>
            </a:r>
          </a:p>
        </p:txBody>
      </p:sp>
      <p:pic>
        <p:nvPicPr>
          <p:cNvPr id="181252" name="Picture 4">
            <a:extLst>
              <a:ext uri="{FF2B5EF4-FFF2-40B4-BE49-F238E27FC236}">
                <a16:creationId xmlns:a16="http://schemas.microsoft.com/office/drawing/2014/main" id="{5D765577-5175-6D13-B275-9A51A8352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075" y="2303552"/>
            <a:ext cx="43592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3" name="Picture 5">
            <a:extLst>
              <a:ext uri="{FF2B5EF4-FFF2-40B4-BE49-F238E27FC236}">
                <a16:creationId xmlns:a16="http://schemas.microsoft.com/office/drawing/2014/main" id="{D06F0A3A-8671-20FE-C8F6-B30A627DE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332" y="3474780"/>
            <a:ext cx="35607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4" name="Rectangle 7">
            <a:extLst>
              <a:ext uri="{FF2B5EF4-FFF2-40B4-BE49-F238E27FC236}">
                <a16:creationId xmlns:a16="http://schemas.microsoft.com/office/drawing/2014/main" id="{C742C6A2-4DC8-CAFD-7D25-601E4A641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305" y="4555005"/>
            <a:ext cx="8382000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buClr>
                <a:srgbClr val="000000"/>
              </a:buClr>
              <a:buFontTx/>
              <a:buNone/>
            </a:pPr>
            <a:r>
              <a:rPr lang="en-US" altLang="ko-KR" sz="22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Right-handed Neutrinos ?  </a:t>
            </a:r>
          </a:p>
          <a:p>
            <a:pPr algn="ctr">
              <a:buClr>
                <a:srgbClr val="000000"/>
              </a:buClr>
              <a:buFontTx/>
              <a:buNone/>
            </a:pPr>
            <a:r>
              <a:rPr lang="en-US" altLang="ko-KR" sz="22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No </a:t>
            </a:r>
            <a:r>
              <a:rPr lang="en-US" altLang="ko-KR" sz="2200" b="1" dirty="0" smtClean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observation</a:t>
            </a:r>
            <a:endParaRPr lang="en-US" altLang="ko-KR" sz="22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03432" name="Rectangle 8">
            <a:extLst>
              <a:ext uri="{FF2B5EF4-FFF2-40B4-BE49-F238E27FC236}">
                <a16:creationId xmlns:a16="http://schemas.microsoft.com/office/drawing/2014/main" id="{5C1330B4-54DC-10F6-6993-1095C37A9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745" y="5544574"/>
            <a:ext cx="8867274" cy="76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latinLnBrk="1" hangingPunct="1">
              <a:spcBef>
                <a:spcPct val="0"/>
              </a:spcBef>
              <a:buFontTx/>
              <a:buNone/>
            </a:pP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Massive neutrinos 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imply</a:t>
            </a: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the standard model is incomplete !</a:t>
            </a:r>
          </a:p>
        </p:txBody>
      </p:sp>
      <p:pic>
        <p:nvPicPr>
          <p:cNvPr id="8" name="그림 1">
            <a:extLst>
              <a:ext uri="{FF2B5EF4-FFF2-40B4-BE49-F238E27FC236}">
                <a16:creationId xmlns:a16="http://schemas.microsoft.com/office/drawing/2014/main" id="{F4E76B75-4F73-35C5-8D3F-510798726E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75" y="1974090"/>
            <a:ext cx="6498220" cy="2640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직사각형 2">
            <a:extLst>
              <a:ext uri="{FF2B5EF4-FFF2-40B4-BE49-F238E27FC236}">
                <a16:creationId xmlns:a16="http://schemas.microsoft.com/office/drawing/2014/main" id="{11EB9D43-3CDA-3065-F8D5-7AFAC4922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875" y="1565717"/>
            <a:ext cx="40632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200" b="1" dirty="0">
                <a:solidFill>
                  <a:srgbClr val="00206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SM particle table </a:t>
            </a:r>
            <a:endParaRPr lang="ko-KR" altLang="en-US" sz="2200" b="1" dirty="0">
              <a:solidFill>
                <a:srgbClr val="00206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B28B39D-D7B7-709D-1D50-1DC62E5E0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79288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C7BAC171-61C2-1A62-B198-0C72782FF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44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extBox 2">
            <a:extLst>
              <a:ext uri="{FF2B5EF4-FFF2-40B4-BE49-F238E27FC236}">
                <a16:creationId xmlns:a16="http://schemas.microsoft.com/office/drawing/2014/main" id="{CBDCE2FF-A221-9F1A-C1EA-530C44EDD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922295A-0F87-9B56-03FD-BAC6840EB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79288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DA131D41-80CD-C09F-860D-57A4B6918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919680A6-260A-3244-205F-23338AE48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383" y="2006600"/>
            <a:ext cx="8412929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Some basics for understanding neutrino masses</a:t>
            </a: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1800" dirty="0">
              <a:solidFill>
                <a:srgbClr val="FFFFFF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55FEF7-0955-90A5-0D3C-0E1742FB9867}"/>
                  </a:ext>
                </a:extLst>
              </p:cNvPr>
              <p:cNvSpPr txBox="1"/>
              <p:nvPr/>
            </p:nvSpPr>
            <p:spPr>
              <a:xfrm>
                <a:off x="2022383" y="2744788"/>
                <a:ext cx="5962380" cy="242797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ko-KR" sz="2800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800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ko-K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ko-KR" sz="2800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ko-KR" sz="2800" b="0" i="1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p>
                      <m:r>
                        <a:rPr lang="en-US" altLang="ko-KR" sz="2800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800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ko-K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2800" b="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ko-KR" altLang="en-US" sz="2800" b="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ko-KR" sz="2800" b="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ko-KR" sz="2800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ko-KR" sz="280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en-US" altLang="ko-K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altLang="ko-K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ko-KR" alt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𝛼𝛽</m:t>
                          </m:r>
                        </m:sup>
                      </m:sSup>
                    </m:oMath>
                  </m:oMathPara>
                </a14:m>
                <a:endParaRPr lang="en-US" altLang="ko-KR" sz="2800" dirty="0">
                  <a:solidFill>
                    <a:schemeClr val="tx1"/>
                  </a:solidFill>
                </a:endParaRPr>
              </a:p>
              <a:p>
                <a:r>
                  <a:rPr lang="en-US" altLang="ko-KR" sz="2800" dirty="0"/>
                  <a:t>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ko-KR" altLang="en-US" sz="2400" b="0" i="1">
                            <a:latin typeface="Cambria Math" panose="02040503050406030204" pitchFamily="18" charset="0"/>
                          </a:rPr>
                          <m:t>𝛼𝛽</m:t>
                        </m:r>
                      </m:sup>
                    </m:sSup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ko-KR" sz="2400" dirty="0" err="1">
                    <a:solidFill>
                      <a:schemeClr val="tx1"/>
                    </a:solidFill>
                    <a:latin typeface="+mn-ea"/>
                  </a:rPr>
                  <a:t>diag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(1,</m:t>
                    </m:r>
                    <m:r>
                      <a:rPr lang="en-US" altLang="ko-K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−1,−1,−1)</m:t>
                    </m:r>
                  </m:oMath>
                </a14:m>
                <a:endParaRPr lang="en-US" altLang="ko-KR" sz="24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ko-K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ko-KR" sz="2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altLang="ko-KR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455FEF7-0955-90A5-0D3C-0E1742FB9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383" y="2744788"/>
                <a:ext cx="5962380" cy="24279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그림 10">
            <a:extLst>
              <a:ext uri="{FF2B5EF4-FFF2-40B4-BE49-F238E27FC236}">
                <a16:creationId xmlns:a16="http://schemas.microsoft.com/office/drawing/2014/main" id="{068B62F6-2905-A4AC-E0AC-51694E800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27" y="5913761"/>
            <a:ext cx="5373291" cy="55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945118" y="2617965"/>
                <a:ext cx="2144883" cy="6986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240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5118" y="2617965"/>
                <a:ext cx="2144883" cy="6986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17854" y="3966563"/>
                <a:ext cx="3427106" cy="1700081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3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ko-KR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ko-KR" sz="23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sz="23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ko-KR" sz="23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altLang="ko-KR" sz="23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3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ko-KR" sz="23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3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ko-KR" sz="23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ko-KR" sz="2300" dirty="0"/>
              </a:p>
              <a:p>
                <a:pPr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3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3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3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3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3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3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300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altLang="ko-KR" sz="23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ko-KR" sz="23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sz="23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ko-KR" sz="23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altLang="ko-KR" sz="23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3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3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3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ko-KR" sz="23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3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ko-KR" sz="23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300" dirty="0"/>
              </a:p>
              <a:p>
                <a:endParaRPr lang="ko-KR" altLang="en-US" sz="23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854" y="3966563"/>
                <a:ext cx="3427106" cy="170008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3427924" y="5230570"/>
                <a:ext cx="3880678" cy="476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(5)</m:t>
                        </m:r>
                        <m:r>
                          <a:rPr lang="en-US" altLang="ko-K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(5)</m:t>
                        </m:r>
                      </m:sup>
                    </m:sSup>
                    <m:r>
                      <a:rPr lang="en-US" altLang="ko-K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ko-K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2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ko-KR" altLang="en-US" sz="2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ko-KR" sz="2400" dirty="0"/>
                  <a:t> 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924" y="5230570"/>
                <a:ext cx="3880678" cy="4769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461772" y="3558651"/>
            <a:ext cx="313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Century Gothic" panose="020B0502020202020204" pitchFamily="34" charset="0"/>
              </a:rPr>
              <a:t>chiral</a:t>
            </a:r>
            <a:r>
              <a:rPr lang="ko-KR" altLang="en-US" b="1" dirty="0">
                <a:latin typeface="Century Gothic" panose="020B0502020202020204" pitchFamily="34" charset="0"/>
              </a:rPr>
              <a:t> </a:t>
            </a:r>
            <a:r>
              <a:rPr lang="en-US" altLang="ko-KR" b="1" dirty="0">
                <a:latin typeface="Century Gothic" panose="020B0502020202020204" pitchFamily="34" charset="0"/>
              </a:rPr>
              <a:t>projection operators</a:t>
            </a:r>
            <a:endParaRPr lang="ko-KR" altLang="en-US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467608" y="5874607"/>
                <a:ext cx="3133165" cy="4403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608" y="5874607"/>
                <a:ext cx="3133165" cy="4403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슬라이드 번호 개체 틀 12"/>
          <p:cNvSpPr>
            <a:spLocks noGrp="1"/>
          </p:cNvSpPr>
          <p:nvPr>
            <p:ph type="sldNum" sz="quarter" idx="12"/>
          </p:nvPr>
        </p:nvSpPr>
        <p:spPr>
          <a:xfrm>
            <a:off x="9204960" y="6427788"/>
            <a:ext cx="2540000" cy="457200"/>
          </a:xfrm>
        </p:spPr>
        <p:txBody>
          <a:bodyPr/>
          <a:lstStyle/>
          <a:p>
            <a:fld id="{1585F0D5-EC81-47B7-9C8D-470593EE2A4A}" type="slidenum">
              <a:rPr lang="el-GR" altLang="ko-KR" smtClean="0"/>
              <a:pPr/>
              <a:t>45</a:t>
            </a:fld>
            <a:endParaRPr lang="el-GR" altLang="ko-K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extBox 2">
            <a:extLst>
              <a:ext uri="{FF2B5EF4-FFF2-40B4-BE49-F238E27FC236}">
                <a16:creationId xmlns:a16="http://schemas.microsoft.com/office/drawing/2014/main" id="{CBDCE2FF-A221-9F1A-C1EA-530C44EDD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0922295A-0F87-9B56-03FD-BAC6840EB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DA131D41-80CD-C09F-860D-57A4B6918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73040" y="5671722"/>
                <a:ext cx="1757680" cy="40011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600" b="0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ko-KR" altLang="en-US" sz="260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ko-KR" sz="2600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ko-KR" sz="26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ko-KR" sz="26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ko-KR" sz="2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ko-KR" altLang="en-US" sz="2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040" y="5671722"/>
                <a:ext cx="1757680" cy="400110"/>
              </a:xfrm>
              <a:prstGeom prst="rect">
                <a:avLst/>
              </a:prstGeom>
              <a:blipFill>
                <a:blip r:embed="rId3"/>
                <a:stretch>
                  <a:fillRect t="-21739" b="-43478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64080" y="1968499"/>
                <a:ext cx="4005327" cy="761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b="1" dirty="0">
                    <a:latin typeface="Century Gothic" panose="020B0502020202020204" pitchFamily="34" charset="0"/>
                  </a:rPr>
                  <a:t>For a Dirac Field </a:t>
                </a:r>
                <a14:m>
                  <m:oMath xmlns:m="http://schemas.openxmlformats.org/officeDocument/2006/math">
                    <m:r>
                      <a:rPr lang="el-GR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6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ko-KR" altLang="en-US" sz="2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𝝋</m:t>
                              </m:r>
                            </m:e>
                          </m:mr>
                          <m:mr>
                            <m:e>
                              <m:r>
                                <a:rPr lang="ko-KR" altLang="en-US" sz="26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𝝌</m:t>
                              </m:r>
                            </m:e>
                          </m:mr>
                        </m:m>
                      </m:e>
                    </m:d>
                    <m:r>
                      <a:rPr lang="en-US" altLang="ko-KR" sz="2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ko-KR" altLang="en-US" sz="26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080" y="1968499"/>
                <a:ext cx="4005327" cy="761299"/>
              </a:xfrm>
              <a:prstGeom prst="rect">
                <a:avLst/>
              </a:prstGeom>
              <a:blipFill>
                <a:blip r:embed="rId4"/>
                <a:stretch>
                  <a:fillRect l="-22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638521" y="2895588"/>
                <a:ext cx="8962390" cy="74097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50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altLang="ko-KR" sz="25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ko-KR" altLang="en-US" sz="25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ko-KR" sz="2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altLang="ko-KR" sz="2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sz="25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ko-KR" sz="25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ko-KR" altLang="en-US" sz="25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ko-KR" sz="25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5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ko-KR" altLang="en-US" sz="2500" b="0" i="1" smtClean="0">
                                    <a:latin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5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ko-KR" sz="25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     </m:t>
                          </m:r>
                          <m:r>
                            <a:rPr lang="ko-KR" altLang="en-US" sz="2500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5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5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ko-KR" altLang="en-US" sz="25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altLang="ko-KR" sz="25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5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5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5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ko-KR" sz="2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ko-KR" sz="25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ko-KR" altLang="en-US" sz="25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ko-KR" sz="25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altLang="ko-KR" sz="25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5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5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ko-KR" altLang="en-US" sz="2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5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521" y="2895588"/>
                <a:ext cx="8962390" cy="7409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38521" y="3833800"/>
                <a:ext cx="3528210" cy="1470146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altLang="ko-KR" sz="25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ko-KR" sz="2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5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50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b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ko-KR" sz="25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2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500" b="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altLang="ko-KR" sz="25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ko-KR" sz="2500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5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25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5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500" b="0" i="1" dirty="0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ko-KR" sz="2500" b="0" i="1" dirty="0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ko-KR" altLang="en-US" sz="2500" i="1" dirty="0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</m:e>
                      <m:sup>
                        <m:r>
                          <a:rPr lang="en-US" altLang="ko-KR" sz="25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sz="25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i="1" dirty="0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5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altLang="ko-KR" sz="250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sz="2500" dirty="0"/>
                  <a:t>      </a:t>
                </a:r>
                <a14:m>
                  <m:oMath xmlns:m="http://schemas.openxmlformats.org/officeDocument/2006/math">
                    <m:r>
                      <a:rPr lang="en-US" altLang="ko-KR" sz="25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p>
                      <m:sSup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ko-KR" sz="25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altLang="ko-KR" sz="2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5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b>
                      <m:sSubPr>
                        <m:ctrlP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5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altLang="ko-KR" sz="2500" b="0" dirty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sz="2500" dirty="0"/>
                  <a:t>      </a:t>
                </a:r>
                <a14:m>
                  <m:oMath xmlns:m="http://schemas.openxmlformats.org/officeDocument/2006/math">
                    <m:r>
                      <a:rPr lang="en-US" altLang="ko-KR" sz="25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altLang="ko-KR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ko-KR" altLang="en-US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sSub>
                      <m:sSubPr>
                        <m:ctrlPr>
                          <a:rPr lang="en-US" altLang="ko-KR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5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altLang="ko-KR" sz="2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8521" y="3833800"/>
                <a:ext cx="3528210" cy="1470146"/>
              </a:xfrm>
              <a:prstGeom prst="rect">
                <a:avLst/>
              </a:prstGeom>
              <a:blipFill>
                <a:blip r:embed="rId6"/>
                <a:stretch>
                  <a:fillRect t="-5761"/>
                </a:stretch>
              </a:blipFill>
              <a:ln w="127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/>
              <p:cNvSpPr/>
              <p:nvPr/>
            </p:nvSpPr>
            <p:spPr>
              <a:xfrm>
                <a:off x="6388989" y="3907508"/>
                <a:ext cx="1624997" cy="481157"/>
              </a:xfrm>
              <a:prstGeom prst="rect">
                <a:avLst/>
              </a:prstGeom>
              <a:ln w="12700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5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ko-KR" altLang="en-US" sz="25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</m:e>
                        <m:sub>
                          <m:r>
                            <a:rPr lang="en-US" altLang="ko-KR" sz="25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5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altLang="ko-KR" sz="25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ko-KR" altLang="en-US" sz="25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altLang="ko-KR" sz="25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5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ko-KR" sz="25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ko-KR" altLang="en-US" sz="2500" dirty="0"/>
              </a:p>
            </p:txBody>
          </p:sp>
        </mc:Choice>
        <mc:Fallback xmlns=""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989" y="3907508"/>
                <a:ext cx="1624997" cy="4811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46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9807243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그림 1">
            <a:extLst>
              <a:ext uri="{FF2B5EF4-FFF2-40B4-BE49-F238E27FC236}">
                <a16:creationId xmlns:a16="http://schemas.microsoft.com/office/drawing/2014/main" id="{D07531F3-4CA0-CE25-2CC0-184425EA16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1941513"/>
            <a:ext cx="7634287" cy="690562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829" name="그림 6">
            <a:extLst>
              <a:ext uri="{FF2B5EF4-FFF2-40B4-BE49-F238E27FC236}">
                <a16:creationId xmlns:a16="http://schemas.microsoft.com/office/drawing/2014/main" id="{F71B677D-FA9C-A53C-7E92-8693D57A5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2822575"/>
            <a:ext cx="6654800" cy="22113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831" name="그림 10">
            <a:extLst>
              <a:ext uri="{FF2B5EF4-FFF2-40B4-BE49-F238E27FC236}">
                <a16:creationId xmlns:a16="http://schemas.microsoft.com/office/drawing/2014/main" id="{7E0FFBF2-0FE6-B292-911E-5517FB801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4" y="5867400"/>
            <a:ext cx="3500437" cy="6413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43468" y="5183843"/>
            <a:ext cx="615745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b="1" dirty="0">
                <a:latin typeface="Century Gothic" panose="020B0502020202020204" pitchFamily="34" charset="0"/>
              </a:rPr>
              <a:t>We can write down Dirac mass term :</a:t>
            </a:r>
            <a:endParaRPr lang="ko-KR" altLang="en-US" sz="2600" b="1" dirty="0">
              <a:latin typeface="Century Gothic" panose="020B0502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C7CA47-2FFB-5B27-4D2A-2D2451002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57D85A-B644-C290-95DB-C53769F50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DC31297-5B09-98E5-686D-BC6D06061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47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9CC1B3-05A6-0075-8099-1695673F8531}"/>
                  </a:ext>
                </a:extLst>
              </p:cNvPr>
              <p:cNvSpPr txBox="1"/>
              <p:nvPr/>
            </p:nvSpPr>
            <p:spPr>
              <a:xfrm>
                <a:off x="1536602" y="1892426"/>
                <a:ext cx="9570056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A fermion mass can be thought of as a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r>
                      <a:rPr lang="en-US" altLang="ko-KR" sz="2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altLang="ko-KR" sz="2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altLang="ko-KR" sz="2600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transition</a:t>
                </a:r>
                <a:r>
                  <a:rPr lang="en-US" altLang="ko-KR" sz="2600" dirty="0">
                    <a:solidFill>
                      <a:srgbClr val="FF0000"/>
                    </a:solidFill>
                  </a:rPr>
                  <a:t>  </a:t>
                </a:r>
                <a:endParaRPr lang="ko-KR" altLang="en-US" sz="2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49CC1B3-05A6-0075-8099-1695673F8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602" y="1892426"/>
                <a:ext cx="9570056" cy="492443"/>
              </a:xfrm>
              <a:prstGeom prst="rect">
                <a:avLst/>
              </a:prstGeom>
              <a:blipFill>
                <a:blip r:embed="rId3"/>
                <a:stretch>
                  <a:fillRect l="-955" t="-12346" b="-296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8021564-27FE-02DF-759A-E18A18DC1904}"/>
              </a:ext>
            </a:extLst>
          </p:cNvPr>
          <p:cNvSpPr txBox="1"/>
          <p:nvPr/>
        </p:nvSpPr>
        <p:spPr>
          <a:xfrm>
            <a:off x="1522886" y="2826872"/>
            <a:ext cx="42530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For electron &amp; positron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F18ECD-11A0-A35C-8A90-6D5782811096}"/>
                  </a:ext>
                </a:extLst>
              </p:cNvPr>
              <p:cNvSpPr txBox="1"/>
              <p:nvPr/>
            </p:nvSpPr>
            <p:spPr>
              <a:xfrm>
                <a:off x="5749792" y="2634658"/>
                <a:ext cx="3456459" cy="1039259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bg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:    </m:t>
                    </m:r>
                    <m:sSub>
                      <m:sSubPr>
                        <m:ctrlP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|    </m:t>
                    </m:r>
                    <m:sSub>
                      <m:sSubPr>
                        <m:ctrlP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2800" b="0" dirty="0">
                    <a:solidFill>
                      <a:schemeClr val="tx1"/>
                    </a:solidFill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ko-K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  :    </m:t>
                      </m:r>
                      <m:sSub>
                        <m:sSubPr>
                          <m:ctrlP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|    </m:t>
                      </m:r>
                      <m:sSub>
                        <m:sSubPr>
                          <m:ctrlP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altLang="ko-KR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altLang="ko-KR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F18ECD-11A0-A35C-8A90-6D5782811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792" y="2634658"/>
                <a:ext cx="3456459" cy="10392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214712B-564D-E959-386F-8969748E939C}"/>
              </a:ext>
            </a:extLst>
          </p:cNvPr>
          <p:cNvSpPr txBox="1"/>
          <p:nvPr/>
        </p:nvSpPr>
        <p:spPr>
          <a:xfrm>
            <a:off x="1493465" y="3923706"/>
            <a:ext cx="47436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6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Mass terms (Dirac mass) :</a:t>
            </a:r>
            <a:endParaRPr lang="ko-KR" altLang="en-US" sz="26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AF792E-7B1F-FBB8-25A4-5D28491C8920}"/>
                  </a:ext>
                </a:extLst>
              </p:cNvPr>
              <p:cNvSpPr txBox="1"/>
              <p:nvPr/>
            </p:nvSpPr>
            <p:spPr>
              <a:xfrm>
                <a:off x="1493465" y="4800352"/>
                <a:ext cx="9406993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latin typeface="Century Gothic" panose="020B0502020202020204" pitchFamily="34" charset="0"/>
                  </a:rPr>
                  <a:t>Mass terms  </a:t>
                </a:r>
                <a:r>
                  <a:rPr lang="en-US" altLang="ko-KR" sz="2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:                                     </a:t>
                </a:r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not allowed</a:t>
                </a:r>
                <a:r>
                  <a:rPr lang="en-US" altLang="ko-KR" sz="2600" b="1" dirty="0">
                    <a:latin typeface="Century Gothic" panose="020B0502020202020204" pitchFamily="34" charset="0"/>
                  </a:rPr>
                  <a:t> due to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ko-KR" sz="2600" b="1" dirty="0">
                    <a:latin typeface="Century Gothic" panose="020B0502020202020204" pitchFamily="34" charset="0"/>
                  </a:rPr>
                  <a:t>     violation of conservation of electric charge</a:t>
                </a:r>
                <a:r>
                  <a:rPr lang="ko-KR" altLang="en-US" sz="2600" b="1" dirty="0">
                    <a:latin typeface="Century Gothic" panose="020B0502020202020204" pitchFamily="34" charset="0"/>
                  </a:rPr>
                  <a:t> </a:t>
                </a:r>
                <a:endParaRPr lang="en-US" altLang="ko-KR" sz="2600" b="1" dirty="0">
                  <a:latin typeface="Century Gothic" panose="020B0502020202020204" pitchFamily="34" charset="0"/>
                </a:endParaRPr>
              </a:p>
              <a:p>
                <a:pPr marL="457200" indent="-4572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For neutrino Dirac mass, we need RH neutrino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ko-K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)</a:t>
                </a:r>
                <a:endParaRPr lang="ko-KR" altLang="en-US" sz="2600" b="1" dirty="0">
                  <a:solidFill>
                    <a:srgbClr val="FF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AF792E-7B1F-FBB8-25A4-5D28491C89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465" y="4800352"/>
                <a:ext cx="9406993" cy="1600438"/>
              </a:xfrm>
              <a:prstGeom prst="rect">
                <a:avLst/>
              </a:prstGeom>
              <a:blipFill>
                <a:blip r:embed="rId5"/>
                <a:stretch>
                  <a:fillRect l="-1037" t="-3422" b="-87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/>
              <p:cNvSpPr/>
              <p:nvPr/>
            </p:nvSpPr>
            <p:spPr>
              <a:xfrm>
                <a:off x="6237071" y="3942767"/>
                <a:ext cx="3029355" cy="5232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:r>
                  <a:rPr lang="ko-KR" alt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" name="직사각형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7071" y="3942767"/>
                <a:ext cx="3029355" cy="523220"/>
              </a:xfrm>
              <a:prstGeom prst="rect">
                <a:avLst/>
              </a:prstGeom>
              <a:blipFill>
                <a:blip r:embed="rId6"/>
                <a:stretch>
                  <a:fillRect t="-12791" b="-313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/>
              <p:cNvSpPr/>
              <p:nvPr/>
            </p:nvSpPr>
            <p:spPr>
              <a:xfrm>
                <a:off x="4301178" y="4758930"/>
                <a:ext cx="2949590" cy="523220"/>
              </a:xfrm>
              <a:prstGeom prst="rect">
                <a:avLst/>
              </a:prstGeom>
              <a:solidFill>
                <a:srgbClr val="FFCCCC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8" name="직사각형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178" y="4758930"/>
                <a:ext cx="2949590" cy="523220"/>
              </a:xfrm>
              <a:prstGeom prst="rect">
                <a:avLst/>
              </a:prstGeom>
              <a:blipFill>
                <a:blip r:embed="rId7"/>
                <a:stretch>
                  <a:fillRect t="-12941" b="-329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직선 화살표 연결선 10"/>
          <p:cNvCxnSpPr/>
          <p:nvPr/>
        </p:nvCxnSpPr>
        <p:spPr bwMode="auto">
          <a:xfrm>
            <a:off x="9416033" y="2583430"/>
            <a:ext cx="33867" cy="1151467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2" name="직사각형 11"/>
          <p:cNvSpPr/>
          <p:nvPr/>
        </p:nvSpPr>
        <p:spPr>
          <a:xfrm>
            <a:off x="9583485" y="2892932"/>
            <a:ext cx="1766830" cy="492443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600" b="1" dirty="0">
                <a:solidFill>
                  <a:srgbClr val="C00000"/>
                </a:solidFill>
              </a:rPr>
              <a:t>Dirac mass</a:t>
            </a:r>
            <a:endParaRPr lang="ko-KR" altLang="en-US" sz="2600" b="1" dirty="0">
              <a:solidFill>
                <a:srgbClr val="C00000"/>
              </a:solidFill>
            </a:endParaRP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F794E7F4-6E95-C837-FDD0-7F4E8745C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FAEF13-8C89-9A01-93B4-14B026DBF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F388D62A-6307-A896-2FC3-4A25F4512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48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40627223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4852" name="Rectangle 3">
                <a:extLst>
                  <a:ext uri="{FF2B5EF4-FFF2-40B4-BE49-F238E27FC236}">
                    <a16:creationId xmlns:a16="http://schemas.microsoft.com/office/drawing/2014/main" id="{ABA5F81F-8189-E4F1-DC8E-E0642EA352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3192" y="1873253"/>
                <a:ext cx="10517070" cy="4525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fontAlgn="base" latinLnBrk="0">
                  <a:spcAft>
                    <a:spcPct val="0"/>
                  </a:spcAft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Dirac type mass matrix </a:t>
                </a:r>
                <a:r>
                  <a:rPr lang="en-US" altLang="ko-KR" sz="2800" b="1" i="1" dirty="0">
                    <a:ea typeface="굴림" panose="020B0600000101010101" pitchFamily="50" charset="-127"/>
                  </a:rPr>
                  <a:t>M</a:t>
                </a:r>
                <a:r>
                  <a:rPr lang="en-US" altLang="ko-KR" sz="2800" dirty="0">
                    <a:ea typeface="굴림" panose="020B0600000101010101" pitchFamily="50" charset="-127"/>
                  </a:rPr>
                  <a:t> </a:t>
                </a: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is in general </a:t>
                </a:r>
                <a:r>
                  <a:rPr lang="en-US" altLang="ko-KR" sz="2800" b="1" i="1" dirty="0">
                    <a:ea typeface="굴림" panose="020B0600000101010101" pitchFamily="50" charset="-127"/>
                  </a:rPr>
                  <a:t>N </a:t>
                </a:r>
                <a14:m>
                  <m:oMath xmlns:m="http://schemas.openxmlformats.org/officeDocument/2006/math">
                    <m:r>
                      <a:rPr lang="en-US" altLang="ko-KR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ko-KR" sz="2800" b="1" i="1" dirty="0">
                    <a:ea typeface="굴림" panose="020B0600000101010101" pitchFamily="50" charset="-127"/>
                  </a:rPr>
                  <a:t> N </a:t>
                </a: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complex matrix</a:t>
                </a:r>
              </a:p>
              <a:p>
                <a:pPr fontAlgn="base" latinLnBrk="0">
                  <a:spcAft>
                    <a:spcPct val="0"/>
                  </a:spcAft>
                </a:pPr>
                <a:r>
                  <a:rPr lang="en-US" altLang="ko-KR" sz="2800" b="1" i="1" dirty="0">
                    <a:ea typeface="굴림" panose="020B0600000101010101" pitchFamily="50" charset="-127"/>
                  </a:rPr>
                  <a:t>M</a:t>
                </a:r>
                <a:r>
                  <a:rPr lang="en-US" altLang="ko-KR" sz="2800" dirty="0">
                    <a:ea typeface="굴림" panose="020B0600000101010101" pitchFamily="50" charset="-127"/>
                  </a:rPr>
                  <a:t> </a:t>
                </a: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is diagonalized by bi-unitary matrices</a:t>
                </a: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6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1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334852" name="Rectangle 3">
                <a:extLst>
                  <a:ext uri="{FF2B5EF4-FFF2-40B4-BE49-F238E27FC236}">
                    <a16:creationId xmlns:a16="http://schemas.microsoft.com/office/drawing/2014/main" id="{ABA5F81F-8189-E4F1-DC8E-E0642EA352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33192" y="1873253"/>
                <a:ext cx="10517070" cy="4525962"/>
              </a:xfrm>
              <a:prstGeom prst="rect">
                <a:avLst/>
              </a:prstGeom>
              <a:blipFill>
                <a:blip r:embed="rId3"/>
                <a:stretch>
                  <a:fillRect l="-1043" t="-134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4853" name="그림 1">
            <a:extLst>
              <a:ext uri="{FF2B5EF4-FFF2-40B4-BE49-F238E27FC236}">
                <a16:creationId xmlns:a16="http://schemas.microsoft.com/office/drawing/2014/main" id="{E5B26071-BCA6-254E-7FA3-183B94F5DC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338" y="3219450"/>
            <a:ext cx="2524125" cy="57150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4854" name="그림 2">
            <a:extLst>
              <a:ext uri="{FF2B5EF4-FFF2-40B4-BE49-F238E27FC236}">
                <a16:creationId xmlns:a16="http://schemas.microsoft.com/office/drawing/2014/main" id="{A905CBBA-40DF-B641-6758-F59AEFD6FB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20" y="3182144"/>
            <a:ext cx="2871788" cy="6461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4855" name="그림 3">
            <a:extLst>
              <a:ext uri="{FF2B5EF4-FFF2-40B4-BE49-F238E27FC236}">
                <a16:creationId xmlns:a16="http://schemas.microsoft.com/office/drawing/2014/main" id="{174747BE-25D3-CB07-3729-A34242CD57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258" y="4415276"/>
            <a:ext cx="38925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4856" name="그림 5">
            <a:extLst>
              <a:ext uri="{FF2B5EF4-FFF2-40B4-BE49-F238E27FC236}">
                <a16:creationId xmlns:a16="http://schemas.microsoft.com/office/drawing/2014/main" id="{B4CB3827-C18E-1529-E741-3EC0032B2B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91" y="4051739"/>
            <a:ext cx="3703638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F862922D-CB78-C500-3213-D01C49F6C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FAEBA1D-7EFE-A29F-143B-A4F208303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6A6367A5-C8BD-713C-2AC4-72E5FC12E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49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7" name="Picture 3" descr="johnrayphoto3">
            <a:extLst>
              <a:ext uri="{FF2B5EF4-FFF2-40B4-BE49-F238E27FC236}">
                <a16:creationId xmlns:a16="http://schemas.microsoft.com/office/drawing/2014/main" id="{FD9E91C3-AC52-5F08-CD76-26A1E51AED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3326" y="1641807"/>
            <a:ext cx="4008859" cy="3144506"/>
          </a:xfrm>
          <a:noFill/>
        </p:spPr>
      </p:pic>
      <p:sp>
        <p:nvSpPr>
          <p:cNvPr id="169988" name="Text Box 4">
            <a:extLst>
              <a:ext uri="{FF2B5EF4-FFF2-40B4-BE49-F238E27FC236}">
                <a16:creationId xmlns:a16="http://schemas.microsoft.com/office/drawing/2014/main" id="{2B72ECAD-91F5-5885-D477-E058E543B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593" y="4853619"/>
            <a:ext cx="74510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First experiment by Davis</a:t>
            </a:r>
            <a:r>
              <a:rPr lang="en-US" altLang="ko-KR" sz="28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</a:t>
            </a:r>
            <a:r>
              <a:rPr lang="en-US" altLang="ko-KR" sz="2800" b="1" i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et al.</a:t>
            </a:r>
            <a:r>
              <a:rPr lang="en-US" altLang="ko-KR" sz="28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</a:t>
            </a:r>
            <a:r>
              <a:rPr lang="en-US" altLang="ko-KR" sz="28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in 1960’s</a:t>
            </a:r>
          </a:p>
        </p:txBody>
      </p:sp>
      <p:sp>
        <p:nvSpPr>
          <p:cNvPr id="169989" name="Text Box 5">
            <a:extLst>
              <a:ext uri="{FF2B5EF4-FFF2-40B4-BE49-F238E27FC236}">
                <a16:creationId xmlns:a16="http://schemas.microsoft.com/office/drawing/2014/main" id="{73E212FC-ACEF-5FA7-33EC-873271B78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37" y="5376840"/>
            <a:ext cx="53511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Radiochemical Method (Chlorine):</a:t>
            </a:r>
          </a:p>
        </p:txBody>
      </p:sp>
      <p:sp>
        <p:nvSpPr>
          <p:cNvPr id="169990" name="Text Box 6">
            <a:extLst>
              <a:ext uri="{FF2B5EF4-FFF2-40B4-BE49-F238E27FC236}">
                <a16:creationId xmlns:a16="http://schemas.microsoft.com/office/drawing/2014/main" id="{0B924C07-8554-D2A4-7751-716987E29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413" y="5959476"/>
            <a:ext cx="4900612" cy="46196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400" b="1" dirty="0">
                <a:solidFill>
                  <a:srgbClr val="FF0000"/>
                </a:solidFill>
                <a:ea typeface="굴림" panose="020B0600000101010101" pitchFamily="50" charset="-127"/>
              </a:rPr>
              <a:t>found ~ 1/3 of expected rate ! (1968)</a:t>
            </a:r>
          </a:p>
        </p:txBody>
      </p:sp>
      <p:sp>
        <p:nvSpPr>
          <p:cNvPr id="169991" name="AutoShape 7">
            <a:extLst>
              <a:ext uri="{FF2B5EF4-FFF2-40B4-BE49-F238E27FC236}">
                <a16:creationId xmlns:a16="http://schemas.microsoft.com/office/drawing/2014/main" id="{7C8DCCEC-FBE8-363E-C3B1-286F84056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1975" y="6138863"/>
            <a:ext cx="673100" cy="106362"/>
          </a:xfrm>
          <a:prstGeom prst="notchedRightArrow">
            <a:avLst>
              <a:gd name="adj1" fmla="val 50000"/>
              <a:gd name="adj2" fmla="val 15821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grpSp>
        <p:nvGrpSpPr>
          <p:cNvPr id="169992" name="Group 8">
            <a:extLst>
              <a:ext uri="{FF2B5EF4-FFF2-40B4-BE49-F238E27FC236}">
                <a16:creationId xmlns:a16="http://schemas.microsoft.com/office/drawing/2014/main" id="{7EDC4BBB-63F1-95DD-AF55-BFD02E8512AC}"/>
              </a:ext>
            </a:extLst>
          </p:cNvPr>
          <p:cNvGrpSpPr>
            <a:grpSpLocks/>
          </p:cNvGrpSpPr>
          <p:nvPr/>
        </p:nvGrpSpPr>
        <p:grpSpPr bwMode="auto">
          <a:xfrm>
            <a:off x="1692275" y="1728789"/>
            <a:ext cx="3740150" cy="1619251"/>
            <a:chOff x="-34" y="757"/>
            <a:chExt cx="2356" cy="1020"/>
          </a:xfrm>
        </p:grpSpPr>
        <p:sp>
          <p:nvSpPr>
            <p:cNvPr id="169994" name="Line 9">
              <a:extLst>
                <a:ext uri="{FF2B5EF4-FFF2-40B4-BE49-F238E27FC236}">
                  <a16:creationId xmlns:a16="http://schemas.microsoft.com/office/drawing/2014/main" id="{B49C06BD-61AB-3788-7986-5532EF5BFF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" y="882"/>
              <a:ext cx="1669" cy="89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3200" b="1">
                <a:solidFill>
                  <a:srgbClr val="FFFF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69995" name="Text Box 10">
              <a:extLst>
                <a:ext uri="{FF2B5EF4-FFF2-40B4-BE49-F238E27FC236}">
                  <a16:creationId xmlns:a16="http://schemas.microsoft.com/office/drawing/2014/main" id="{7B675ADA-2370-D43F-F847-3EE4DC988B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34" y="757"/>
              <a:ext cx="2008" cy="28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ko-KR" sz="2400" b="1" dirty="0">
                  <a:solidFill>
                    <a:srgbClr val="663300"/>
                  </a:solidFill>
                  <a:ea typeface="굴림" panose="020B0600000101010101" pitchFamily="50" charset="-127"/>
                </a:rPr>
                <a:t>Won Nobel Prize 2002!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270681" y="5423005"/>
                <a:ext cx="33747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400" b="1" i="1" baseline="30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𝟑𝟕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𝑪𝒍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ko-KR" sz="2400" b="1" i="1" baseline="30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𝟑𝟕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𝑨𝒓</m:t>
                      </m:r>
                      <m:r>
                        <a:rPr lang="en-US" altLang="ko-KR" sz="24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ko-KR" altLang="en-US" sz="24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681" y="5423005"/>
                <a:ext cx="3374770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1B4344E-7502-3262-DFF1-663998A14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32F30507-A987-82DF-82C3-17EA2B718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915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Solar Neutrino Experiment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55304" y="1031368"/>
            <a:ext cx="2452916" cy="58477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3200" b="1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Homestake</a:t>
            </a:r>
            <a:endParaRPr lang="ko-KR" altLang="en-US" sz="32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F809B38-90D4-4B87-AA1D-A6A30DCEC2C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620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3">
            <a:extLst>
              <a:ext uri="{FF2B5EF4-FFF2-40B4-BE49-F238E27FC236}">
                <a16:creationId xmlns:a16="http://schemas.microsoft.com/office/drawing/2014/main" id="{71C62D95-CB43-A6ED-045C-39E2CDC21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5953126"/>
            <a:ext cx="770413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endParaRPr lang="en-US" altLang="ko-KR" sz="280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1800">
              <a:solidFill>
                <a:srgbClr val="FFFFFF"/>
              </a:solidFill>
              <a:ea typeface="굴림" panose="020B0600000101010101" pitchFamily="50" charset="-127"/>
            </a:endParaRPr>
          </a:p>
        </p:txBody>
      </p:sp>
      <p:pic>
        <p:nvPicPr>
          <p:cNvPr id="335877" name="그림 2">
            <a:extLst>
              <a:ext uri="{FF2B5EF4-FFF2-40B4-BE49-F238E27FC236}">
                <a16:creationId xmlns:a16="http://schemas.microsoft.com/office/drawing/2014/main" id="{4509127E-16D8-152E-CEF1-C9F3AD2CB6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4" y="3309939"/>
            <a:ext cx="7634287" cy="61753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5878" name="그림 3">
            <a:extLst>
              <a:ext uri="{FF2B5EF4-FFF2-40B4-BE49-F238E27FC236}">
                <a16:creationId xmlns:a16="http://schemas.microsoft.com/office/drawing/2014/main" id="{1838F7B6-6CD2-F1E6-8983-8F109FD96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480" y="4115979"/>
            <a:ext cx="2217737" cy="137636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</p:pic>
      <p:pic>
        <p:nvPicPr>
          <p:cNvPr id="335879" name="그림 1">
            <a:extLst>
              <a:ext uri="{FF2B5EF4-FFF2-40B4-BE49-F238E27FC236}">
                <a16:creationId xmlns:a16="http://schemas.microsoft.com/office/drawing/2014/main" id="{172CC6C3-3848-A900-8DA1-A336A891D2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986" y="1937802"/>
            <a:ext cx="3197225" cy="5381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5880" name="아래쪽 화살표 3">
            <a:extLst>
              <a:ext uri="{FF2B5EF4-FFF2-40B4-BE49-F238E27FC236}">
                <a16:creationId xmlns:a16="http://schemas.microsoft.com/office/drawing/2014/main" id="{CF92540F-61B6-D689-D839-7798438DD16F}"/>
              </a:ext>
            </a:extLst>
          </p:cNvPr>
          <p:cNvSpPr>
            <a:spLocks noChangeArrowheads="1"/>
          </p:cNvSpPr>
          <p:nvPr/>
        </p:nvSpPr>
        <p:spPr bwMode="auto">
          <a:xfrm rot="4200000" flipH="1">
            <a:off x="5004420" y="1551135"/>
            <a:ext cx="512091" cy="2643306"/>
          </a:xfrm>
          <a:prstGeom prst="downArrow">
            <a:avLst>
              <a:gd name="adj1" fmla="val 50000"/>
              <a:gd name="adj2" fmla="val 50067"/>
            </a:avLst>
          </a:prstGeom>
          <a:solidFill>
            <a:schemeClr val="accent1"/>
          </a:solidFill>
          <a:ln w="22225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335881" name="TextBox 4">
            <a:extLst>
              <a:ext uri="{FF2B5EF4-FFF2-40B4-BE49-F238E27FC236}">
                <a16:creationId xmlns:a16="http://schemas.microsoft.com/office/drawing/2014/main" id="{CF109640-FB92-A1D5-B88A-83678BFDB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384" y="5680844"/>
            <a:ext cx="1066599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This shows that weak eigenstates are different from                   mass eigenstates.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7770" y="297797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8215" y="1921564"/>
            <a:ext cx="47051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b="1" dirty="0">
                <a:latin typeface="Century Gothic" panose="020B0502020202020204" pitchFamily="34" charset="0"/>
              </a:rPr>
              <a:t>Origin : </a:t>
            </a:r>
            <a:r>
              <a:rPr lang="en-US" altLang="ko-KR" sz="2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Yukawa interactions</a:t>
            </a:r>
            <a:endParaRPr lang="ko-KR" altLang="en-US" sz="26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4F237E1F-7CB5-41F1-EDF1-3D4E625EC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B3C8147-982F-196C-1614-D1693A68E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336E1F47-CB59-1F72-18C8-71540ED0C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50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6900" name="Rectangle 3">
                <a:extLst>
                  <a:ext uri="{FF2B5EF4-FFF2-40B4-BE49-F238E27FC236}">
                    <a16:creationId xmlns:a16="http://schemas.microsoft.com/office/drawing/2014/main" id="{3BF573F0-CE41-40CF-21E6-9E87F7DDD6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19351" y="1773238"/>
                <a:ext cx="8700594" cy="4722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fontAlgn="base" latinLnBrk="0">
                  <a:spcAft>
                    <a:spcPct val="0"/>
                  </a:spcAft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Dirac type mass matrix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𝑴</m:t>
                    </m:r>
                  </m:oMath>
                </a14:m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is invariant under</a:t>
                </a:r>
              </a:p>
              <a:p>
                <a:pPr marL="0" indent="0" fontAlgn="base" latinLnBrk="0">
                  <a:spcAft>
                    <a:spcPct val="0"/>
                  </a:spcAft>
                  <a:buNone/>
                </a:pP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  </a:t>
                </a:r>
              </a:p>
              <a:p>
                <a:pPr marL="0" indent="0" fontAlgn="base" latinLnBrk="0">
                  <a:spcAft>
                    <a:spcPct val="0"/>
                  </a:spcAft>
                  <a:buNone/>
                </a:pPr>
                <a:endParaRPr lang="en-US" altLang="ko-KR" sz="2800" dirty="0">
                  <a:solidFill>
                    <a:srgbClr val="0070C0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</a:t>
                </a: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which implies lepton number</a:t>
                </a:r>
                <a:r>
                  <a:rPr lang="en-US" altLang="ko-KR" sz="2600" b="1" dirty="0">
                    <a:solidFill>
                      <a:srgbClr val="0070C0"/>
                    </a:solidFill>
                    <a:ea typeface="굴림" panose="020B0600000101010101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𝑳</m:t>
                    </m:r>
                    <m:r>
                      <a:rPr lang="en-US" altLang="ko-KR" sz="2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 (=</m:t>
                    </m:r>
                    <m:sSub>
                      <m:sSubPr>
                        <m:ctrlP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𝑳</m:t>
                        </m:r>
                      </m:e>
                      <m:sub>
                        <m: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𝒆</m:t>
                        </m:r>
                      </m:sub>
                    </m:sSub>
                    <m:r>
                      <a:rPr lang="en-US" altLang="ko-KR" sz="2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ko-KR" altLang="en-US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altLang="ko-KR" sz="2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ko-KR" altLang="en-US" sz="2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sub>
                    </m:sSub>
                    <m:r>
                      <a:rPr lang="en-US" altLang="ko-KR" sz="2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conservation.</a:t>
                </a: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24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2800" dirty="0">
                  <a:solidFill>
                    <a:srgbClr val="FFFFFF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2800" dirty="0">
                  <a:solidFill>
                    <a:srgbClr val="FFFFFF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2800" dirty="0">
                  <a:solidFill>
                    <a:srgbClr val="FFFFFF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  <a:buNone/>
                </a:pPr>
                <a:endParaRPr lang="en-US" altLang="ko-KR" sz="1800" dirty="0">
                  <a:solidFill>
                    <a:srgbClr val="FFFFFF"/>
                  </a:solidFill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336900" name="Rectangle 3">
                <a:extLst>
                  <a:ext uri="{FF2B5EF4-FFF2-40B4-BE49-F238E27FC236}">
                    <a16:creationId xmlns:a16="http://schemas.microsoft.com/office/drawing/2014/main" id="{3BF573F0-CE41-40CF-21E6-9E87F7DDD6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9351" y="1773238"/>
                <a:ext cx="8700594" cy="4722812"/>
              </a:xfrm>
              <a:prstGeom prst="rect">
                <a:avLst/>
              </a:prstGeom>
              <a:blipFill>
                <a:blip r:embed="rId3"/>
                <a:stretch>
                  <a:fillRect l="-1261" t="-11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6901" name="그림 4">
            <a:extLst>
              <a:ext uri="{FF2B5EF4-FFF2-40B4-BE49-F238E27FC236}">
                <a16:creationId xmlns:a16="http://schemas.microsoft.com/office/drawing/2014/main" id="{216508FD-669E-835D-6DC4-AEAF559A85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03" y="2378077"/>
            <a:ext cx="2197100" cy="54133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6902" name="그림 1">
            <a:extLst>
              <a:ext uri="{FF2B5EF4-FFF2-40B4-BE49-F238E27FC236}">
                <a16:creationId xmlns:a16="http://schemas.microsoft.com/office/drawing/2014/main" id="{15DFF35F-5534-0698-2619-A20A7641E9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408" y="4331688"/>
            <a:ext cx="6110288" cy="2039938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4DEDCA4C-404B-0B8B-AB38-7AE356499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2760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(1) Dirac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4820592-9FE0-133C-5839-363C1FC61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F3B6AFE1-D527-0651-88DD-CDB36570C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51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B8FB89-0747-DA70-36C1-90B543C55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A638EC-A490-84C6-5908-0F92FED12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14D05F7-7632-58D0-107D-77B5DC691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19680A6-260A-3244-205F-23338AE48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759" y="2006601"/>
            <a:ext cx="8412929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Some basics for understanding Majorana mass</a:t>
            </a: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1800" dirty="0">
              <a:solidFill>
                <a:srgbClr val="FFFFFF"/>
              </a:solidFill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55FEF7-0955-90A5-0D3C-0E1742FB9867}"/>
                  </a:ext>
                </a:extLst>
              </p:cNvPr>
              <p:cNvSpPr txBox="1"/>
              <p:nvPr/>
            </p:nvSpPr>
            <p:spPr>
              <a:xfrm>
                <a:off x="2325726" y="2825471"/>
                <a:ext cx="7645267" cy="31684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Charge conjugate </a:t>
                </a:r>
                <a:r>
                  <a:rPr lang="en-US" altLang="ko-KR" sz="3000" b="0" dirty="0">
                    <a:solidFill>
                      <a:schemeClr val="tx1"/>
                    </a:solidFill>
                  </a:rPr>
                  <a:t>:</a:t>
                </a:r>
                <a:endParaRPr lang="en-US" altLang="ko-KR" sz="3000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altLang="ko-KR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altLang="ko-K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altLang="ko-K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ko-K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ko-KR" sz="3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ko-KR" sz="3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3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altLang="ko-KR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ko-KR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altLang="ko-KR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ko-KR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altLang="ko-KR" sz="3000" dirty="0">
                  <a:solidFill>
                    <a:schemeClr val="tx1"/>
                  </a:solidFill>
                </a:endParaRPr>
              </a:p>
              <a:p>
                <a:r>
                  <a:rPr lang="en-US" altLang="ko-KR" sz="3000" dirty="0"/>
                  <a:t>                    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30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altLang="ko-KR" sz="3000" i="1">
                        <a:latin typeface="Cambria Math" panose="02040503050406030204" pitchFamily="18" charset="0"/>
                      </a:rPr>
                      <m:t>=1,   </m:t>
                    </m:r>
                    <m:sSup>
                      <m:sSupPr>
                        <m:ctrlPr>
                          <a:rPr lang="en-US" altLang="ko-KR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altLang="ko-KR" sz="30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ko-KR" sz="3000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ko-KR" sz="3000" dirty="0"/>
                  <a:t>)</a:t>
                </a:r>
              </a:p>
              <a:p>
                <a:endParaRPr lang="en-US" altLang="ko-KR" sz="30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ko-KR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US" altLang="ko-KR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ko-KR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3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ko-KR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p>
                                    <m:r>
                                      <a:rPr lang="ko-KR" altLang="en-US" sz="3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ko-KR" sz="3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ko-KR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3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ko-KR" altLang="en-US" sz="3000" i="1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altLang="ko-KR" sz="30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ko-KR" sz="3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ko-KR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altLang="ko-KR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3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ko-KR" altLang="en-US" sz="3000" i="1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US" altLang="ko-KR" sz="3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altLang="ko-KR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ko-KR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3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30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30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altLang="ko-KR" sz="3000" dirty="0">
                  <a:solidFill>
                    <a:schemeClr val="tx1"/>
                  </a:solidFill>
                </a:endParaRPr>
              </a:p>
              <a:p>
                <a:r>
                  <a:rPr lang="en-US" altLang="ko-KR" sz="3000" dirty="0">
                    <a:solidFill>
                      <a:schemeClr val="tx1"/>
                    </a:solidFill>
                  </a:rPr>
                  <a:t>        </a:t>
                </a:r>
                <a:endParaRPr lang="ko-KR" altLang="en-US" sz="3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455FEF7-0955-90A5-0D3C-0E1742FB9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726" y="2825471"/>
                <a:ext cx="7645267" cy="3168496"/>
              </a:xfrm>
              <a:prstGeom prst="rect">
                <a:avLst/>
              </a:prstGeom>
              <a:blipFill>
                <a:blip r:embed="rId3"/>
                <a:stretch>
                  <a:fillRect l="-1273" t="-3633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52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7" name="그림 3">
            <a:extLst>
              <a:ext uri="{FF2B5EF4-FFF2-40B4-BE49-F238E27FC236}">
                <a16:creationId xmlns:a16="http://schemas.microsoft.com/office/drawing/2014/main" id="{5FCF13A8-C4A3-CA20-1647-7B9089DF4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781301"/>
            <a:ext cx="450215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9974" name="그림 4">
            <a:extLst>
              <a:ext uri="{FF2B5EF4-FFF2-40B4-BE49-F238E27FC236}">
                <a16:creationId xmlns:a16="http://schemas.microsoft.com/office/drawing/2014/main" id="{A797EF9C-EB87-EE53-5E5D-44165AF64C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6" y="3690939"/>
            <a:ext cx="59150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9975" name="그림 4">
            <a:extLst>
              <a:ext uri="{FF2B5EF4-FFF2-40B4-BE49-F238E27FC236}">
                <a16:creationId xmlns:a16="http://schemas.microsoft.com/office/drawing/2014/main" id="{992DEE8B-8FE1-1055-C03B-769F75DC7D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4743451"/>
            <a:ext cx="27622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919680A6-260A-3244-205F-23338AE48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5772" y="1998662"/>
            <a:ext cx="8617881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Some basics for understanding </a:t>
            </a:r>
            <a:r>
              <a:rPr lang="en-US" altLang="ko-KR" sz="2600" b="1" dirty="0" err="1">
                <a:latin typeface="Century Gothic" panose="020B0502020202020204" pitchFamily="34" charset="0"/>
                <a:ea typeface="굴림" panose="020B0600000101010101" pitchFamily="50" charset="-127"/>
              </a:rPr>
              <a:t>Majorana</a:t>
            </a: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 mass</a:t>
            </a: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4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4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4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Exercise : Prove that</a:t>
            </a: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8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  <a:buNone/>
            </a:pPr>
            <a:endParaRPr lang="en-US" altLang="ko-KR" sz="1800" dirty="0">
              <a:solidFill>
                <a:srgbClr val="FFFFFF"/>
              </a:solidFill>
              <a:ea typeface="굴림" panose="020B0600000101010101" pitchFamily="50" charset="-127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60E46599-7B7F-33FC-2237-0CEF62B2B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630" y="1274762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14A0341-678B-EBAC-3DEA-783DE7628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1AE3F14B-E781-4C02-ECA5-C5BA4D2F5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6C026AE8-A418-41F1-E72E-8EDA2E55AA28}"/>
              </a:ext>
            </a:extLst>
          </p:cNvPr>
          <p:cNvSpPr/>
          <p:nvPr/>
        </p:nvSpPr>
        <p:spPr bwMode="auto">
          <a:xfrm>
            <a:off x="2953407" y="2647048"/>
            <a:ext cx="6285186" cy="781952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F9094275-D463-0BDA-E4A3-EECD443FE3D3}"/>
              </a:ext>
            </a:extLst>
          </p:cNvPr>
          <p:cNvSpPr/>
          <p:nvPr/>
        </p:nvSpPr>
        <p:spPr bwMode="auto">
          <a:xfrm>
            <a:off x="2953407" y="3547296"/>
            <a:ext cx="6285186" cy="781952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737C73-29B4-1504-4809-F1355860D70B}"/>
              </a:ext>
            </a:extLst>
          </p:cNvPr>
          <p:cNvSpPr/>
          <p:nvPr/>
        </p:nvSpPr>
        <p:spPr bwMode="auto">
          <a:xfrm>
            <a:off x="6367929" y="4743451"/>
            <a:ext cx="2555354" cy="1457324"/>
          </a:xfrm>
          <a:prstGeom prst="rect">
            <a:avLst/>
          </a:prstGeom>
          <a:noFill/>
          <a:ln w="222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53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/>
              <p:cNvSpPr/>
              <p:nvPr/>
            </p:nvSpPr>
            <p:spPr>
              <a:xfrm>
                <a:off x="2309003" y="1793597"/>
                <a:ext cx="7132337" cy="2720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 fontAlgn="base" latinLnBrk="0"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Condition for </a:t>
                </a:r>
                <a:r>
                  <a:rPr lang="en-US" altLang="ko-KR" sz="2600" b="1" dirty="0" err="1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Majorana</a:t>
                </a: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neutrino 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: </a:t>
                </a:r>
                <a14:m>
                  <m:oMath xmlns:m="http://schemas.openxmlformats.org/officeDocument/2006/math">
                    <m:r>
                      <a:rPr lang="ko-KR" altLang="en-US" sz="2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𝝍</m:t>
                    </m:r>
                    <m:r>
                      <a:rPr lang="en-US" altLang="ko-KR" sz="2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=</m:t>
                    </m:r>
                    <m:sSup>
                      <m:sSupPr>
                        <m:ctrlPr>
                          <a:rPr lang="en-US" altLang="ko-KR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pPr>
                      <m:e>
                        <m:r>
                          <a:rPr lang="ko-KR" altLang="en-US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𝝍</m:t>
                        </m:r>
                      </m:e>
                      <m:sup>
                        <m:r>
                          <a:rPr lang="en-US" altLang="ko-KR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𝒄</m:t>
                        </m:r>
                      </m:sup>
                    </m:sSup>
                  </m:oMath>
                </a14:m>
                <a:r>
                  <a:rPr lang="en-US" altLang="ko-KR" sz="2600" b="1" dirty="0">
                    <a:solidFill>
                      <a:srgbClr val="FF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600" b="1" dirty="0">
                  <a:solidFill>
                    <a:srgbClr val="FF0000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marL="342900" indent="-342900" fontAlgn="base" latinLnBrk="0"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Let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ko-KR" alt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𝜓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𝐿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=</m:t>
                    </m:r>
                    <m:d>
                      <m:d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ko-KR" alt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굴림" panose="020B0600000101010101" pitchFamily="50" charset="-127"/>
                                </a:rPr>
                                <m:t>𝜑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굴림" panose="020B0600000101010101" pitchFamily="50" charset="-127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ko-KR" sz="2800" dirty="0">
                  <a:solidFill>
                    <a:schemeClr val="tx1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fontAlgn="base" latinLnBrk="0">
                  <a:spcAft>
                    <a:spcPct val="0"/>
                  </a:spcAft>
                </a:pPr>
                <a:endParaRPr lang="en-US" altLang="ko-KR" sz="24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003" y="1793597"/>
                <a:ext cx="7132337" cy="2720745"/>
              </a:xfrm>
              <a:prstGeom prst="rect">
                <a:avLst/>
              </a:prstGeom>
              <a:blipFill>
                <a:blip r:embed="rId3"/>
                <a:stretch>
                  <a:fillRect l="-1368" t="-20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2309002" y="4405097"/>
                <a:ext cx="9628997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fontAlgn="base" latinLnBrk="0"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We need only </a:t>
                </a:r>
                <a14:m>
                  <m:oMath xmlns:m="http://schemas.openxmlformats.org/officeDocument/2006/math">
                    <m:r>
                      <a:rPr lang="ko-KR" altLang="en-US" sz="2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𝝋</m:t>
                    </m:r>
                    <m:r>
                      <a:rPr lang="en-US" altLang="ko-KR" sz="2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 </m:t>
                    </m:r>
                  </m:oMath>
                </a14:m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to describe a </a:t>
                </a:r>
                <a:r>
                  <a:rPr lang="en-US" altLang="ko-KR" sz="2600" b="1" dirty="0" err="1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Majorana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neutrino.</a:t>
                </a: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002" y="4405097"/>
                <a:ext cx="9628997" cy="492443"/>
              </a:xfrm>
              <a:prstGeom prst="rect">
                <a:avLst/>
              </a:prstGeom>
              <a:blipFill>
                <a:blip r:embed="rId4"/>
                <a:stretch>
                  <a:fillRect l="-1013" t="-12500" b="-312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">
            <a:extLst>
              <a:ext uri="{FF2B5EF4-FFF2-40B4-BE49-F238E27FC236}">
                <a16:creationId xmlns:a16="http://schemas.microsoft.com/office/drawing/2014/main" id="{759C5D64-41A0-C728-2263-49464A702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DAED269-177F-78A1-CCAB-557FEF3F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A08E8EAF-26CF-BB71-F995-43E2C98F7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DF0DBE-FBA7-E0D5-7853-2F47567C4665}"/>
                  </a:ext>
                </a:extLst>
              </p:cNvPr>
              <p:cNvSpPr txBox="1"/>
              <p:nvPr/>
            </p:nvSpPr>
            <p:spPr>
              <a:xfrm>
                <a:off x="3425724" y="3429000"/>
                <a:ext cx="5824030" cy="7913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80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altLang="ko-KR" sz="28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altLang="ko-KR" sz="2800" dirty="0"/>
                  <a:t>=</a:t>
                </a:r>
                <a14:m>
                  <m:oMath xmlns:m="http://schemas.openxmlformats.org/officeDocument/2006/math">
                    <m:r>
                      <a:rPr lang="en-US" altLang="ko-KR" sz="2800" b="0" i="1" dirty="0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800" b="0" i="1" dirty="0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ko-K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sz="2800" b="0" i="1" dirty="0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altLang="ko-KR" sz="28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altLang="ko-KR" sz="2800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altLang="ko-KR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800" b="0" i="1" dirty="0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800" b="0" i="1" dirty="0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800" b="0" i="1" dirty="0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ko-KR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80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8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ko-KR" sz="28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2800" b="0" i="1" dirty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2800" b="0" i="1" dirty="0" smtClean="0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DF0DBE-FBA7-E0D5-7853-2F47567C4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724" y="3429000"/>
                <a:ext cx="5824030" cy="791370"/>
              </a:xfrm>
              <a:prstGeom prst="rect">
                <a:avLst/>
              </a:prstGeom>
              <a:blipFill>
                <a:blip r:embed="rId5"/>
                <a:stretch>
                  <a:fillRect b="-38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A8605C9-08C1-51A9-B8CD-382B64C08759}"/>
                  </a:ext>
                </a:extLst>
              </p:cNvPr>
              <p:cNvSpPr txBox="1"/>
              <p:nvPr/>
            </p:nvSpPr>
            <p:spPr>
              <a:xfrm>
                <a:off x="3829159" y="5223711"/>
                <a:ext cx="5515805" cy="78669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sz="280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altLang="ko-KR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ko-KR" sz="2800" i="1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𝜓</m:t>
                            </m:r>
                          </m:e>
                          <m:sub>
                            <m:r>
                              <a:rPr lang="en-US" altLang="ko-KR" sz="2800" i="1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𝐿</m:t>
                            </m:r>
                          </m:sub>
                        </m:sSub>
                        <m:r>
                          <a:rPr lang="en-US" altLang="ko-KR" sz="2800" b="0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+</m:t>
                        </m:r>
                        <m:d>
                          <m:dPr>
                            <m:ctrlPr>
                              <a:rPr lang="en-US" altLang="ko-KR" sz="2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800" i="1" smtClean="0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altLang="ko-KR" sz="28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p>
                    <m:r>
                      <a:rPr lang="en-US" altLang="ko-KR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ko-KR" altLang="en-US" sz="2800" b="0" i="1" dirty="0" smtClean="0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800" b="0" i="1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ko-KR" sz="28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2800" b="0" i="1" dirty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2800" b="0" i="1" dirty="0" smtClean="0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altLang="ko-KR" sz="2800" b="0" i="1" dirty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ko-KR" sz="2800" dirty="0"/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800" i="1" dirty="0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  <m:sup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bSup>
                  </m:oMath>
                </a14:m>
                <a:endParaRPr lang="en-US" altLang="ko-KR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A8605C9-08C1-51A9-B8CD-382B64C08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159" y="5223711"/>
                <a:ext cx="5515805" cy="786690"/>
              </a:xfrm>
              <a:prstGeom prst="rect">
                <a:avLst/>
              </a:prstGeom>
              <a:blipFill>
                <a:blip r:embed="rId6"/>
                <a:stretch>
                  <a:fillRect b="-227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54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5" name="그림 1">
            <a:extLst>
              <a:ext uri="{FF2B5EF4-FFF2-40B4-BE49-F238E27FC236}">
                <a16:creationId xmlns:a16="http://schemas.microsoft.com/office/drawing/2014/main" id="{FFEBAA5F-8E13-7490-C3DC-564F12226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478" y="2600049"/>
            <a:ext cx="4059730" cy="134007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6" name="그림 2">
            <a:extLst>
              <a:ext uri="{FF2B5EF4-FFF2-40B4-BE49-F238E27FC236}">
                <a16:creationId xmlns:a16="http://schemas.microsoft.com/office/drawing/2014/main" id="{0F0C3DAC-FA5D-A476-7879-D318EF80A5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996" y="4786796"/>
            <a:ext cx="3741737" cy="58420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447" name="그림 3">
            <a:extLst>
              <a:ext uri="{FF2B5EF4-FFF2-40B4-BE49-F238E27FC236}">
                <a16:creationId xmlns:a16="http://schemas.microsoft.com/office/drawing/2014/main" id="{C0D87A12-CB30-705E-1168-DAB07630B8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996" y="5613944"/>
            <a:ext cx="1674812" cy="44132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883147" y="1678059"/>
            <a:ext cx="907652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base" latinLnBrk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Note that in the same representation, a Dirac fermion</a:t>
            </a:r>
          </a:p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    can be written as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/>
              <p:cNvSpPr/>
              <p:nvPr/>
            </p:nvSpPr>
            <p:spPr>
              <a:xfrm>
                <a:off x="1930828" y="4051405"/>
                <a:ext cx="577998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 fontAlgn="base" latinLnBrk="0"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If </a:t>
                </a:r>
                <a14:m>
                  <m:oMath xmlns:m="http://schemas.openxmlformats.org/officeDocument/2006/math">
                    <m:r>
                      <a:rPr lang="ko-KR" alt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𝝋</m:t>
                    </m:r>
                    <m:r>
                      <a:rPr lang="en-US" altLang="ko-KR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=</m:t>
                    </m:r>
                    <m:r>
                      <a:rPr lang="ko-KR" altLang="en-US" sz="2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𝝌</m:t>
                    </m:r>
                  </m:oMath>
                </a14:m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,  it is a </a:t>
                </a:r>
                <a:r>
                  <a:rPr lang="en-US" altLang="ko-KR" sz="2600" b="1" dirty="0" err="1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Majorana</a:t>
                </a: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fermion</a:t>
                </a:r>
              </a:p>
            </p:txBody>
          </p:sp>
        </mc:Choice>
        <mc:Fallback xmlns=""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828" y="4051405"/>
                <a:ext cx="5779980" cy="492443"/>
              </a:xfrm>
              <a:prstGeom prst="rect">
                <a:avLst/>
              </a:prstGeom>
              <a:blipFill>
                <a:blip r:embed="rId6"/>
                <a:stretch>
                  <a:fillRect l="-1688" t="-12500" r="-844" b="-312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/>
              <p:cNvSpPr/>
              <p:nvPr/>
            </p:nvSpPr>
            <p:spPr>
              <a:xfrm>
                <a:off x="1930828" y="4774188"/>
                <a:ext cx="2909258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 fontAlgn="base" latinLnBrk="0"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For spinors </a:t>
                </a:r>
                <a14:m>
                  <m:oMath xmlns:m="http://schemas.openxmlformats.org/officeDocument/2006/math">
                    <m:r>
                      <a:rPr lang="ko-KR" altLang="en-US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𝝋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, </m:t>
                    </m:r>
                    <m:r>
                      <a:rPr lang="ko-KR" altLang="en-US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𝝌</m:t>
                    </m:r>
                  </m:oMath>
                </a14:m>
                <a:endParaRPr lang="en-US" altLang="ko-KR" sz="2600" b="1" dirty="0">
                  <a:solidFill>
                    <a:schemeClr val="tx1"/>
                  </a:solidFill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10" name="직사각형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828" y="4774188"/>
                <a:ext cx="2909258" cy="492443"/>
              </a:xfrm>
              <a:prstGeom prst="rect">
                <a:avLst/>
              </a:prstGeom>
              <a:blipFill>
                <a:blip r:embed="rId7"/>
                <a:stretch>
                  <a:fillRect l="-3354" t="-11111" b="-3086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직사각형 10"/>
          <p:cNvSpPr/>
          <p:nvPr/>
        </p:nvSpPr>
        <p:spPr>
          <a:xfrm>
            <a:off x="1960527" y="5559178"/>
            <a:ext cx="38795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base" latinLnBrk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For </a:t>
            </a:r>
            <a:r>
              <a:rPr lang="en-US" altLang="ko-KR" sz="2600" b="1" dirty="0" err="1">
                <a:latin typeface="Century Gothic" panose="020B0502020202020204" pitchFamily="34" charset="0"/>
                <a:ea typeface="굴림" panose="020B0600000101010101" pitchFamily="50" charset="-127"/>
              </a:rPr>
              <a:t>Majorana</a:t>
            </a: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 spinors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737CE909-2BA0-5789-310E-393A1F3FA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CB4533B-ABEF-B978-7DD3-356D95ABF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470096BB-2FC4-A05A-41C7-3608E3699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55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4" name="Rectangle 3">
            <a:extLst>
              <a:ext uri="{FF2B5EF4-FFF2-40B4-BE49-F238E27FC236}">
                <a16:creationId xmlns:a16="http://schemas.microsoft.com/office/drawing/2014/main" id="{20A8B601-AAA0-5A15-2BB0-19C0CEBB7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9337" y="1702183"/>
            <a:ext cx="7553325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Using</a:t>
            </a: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solidFill>
                <a:srgbClr val="FFFFFF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solidFill>
                <a:srgbClr val="FFFFFF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marL="0" indent="0" fontAlgn="base" latinLnBrk="0">
              <a:spcAft>
                <a:spcPct val="0"/>
              </a:spcAft>
              <a:buNone/>
            </a:pPr>
            <a:endParaRPr lang="en-US" altLang="ko-KR" sz="2600" b="1" dirty="0">
              <a:solidFill>
                <a:srgbClr val="FFFFFF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Then, a </a:t>
            </a:r>
            <a:r>
              <a:rPr lang="en-US" altLang="ko-KR" sz="2600" b="1" dirty="0" err="1">
                <a:latin typeface="Century Gothic" panose="020B0502020202020204" pitchFamily="34" charset="0"/>
                <a:ea typeface="굴림" panose="020B0600000101010101" pitchFamily="50" charset="-127"/>
              </a:rPr>
              <a:t>Majorana</a:t>
            </a: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 fermion can be written</a:t>
            </a:r>
          </a:p>
        </p:txBody>
      </p:sp>
      <p:pic>
        <p:nvPicPr>
          <p:cNvPr id="190469" name="그림 4">
            <a:extLst>
              <a:ext uri="{FF2B5EF4-FFF2-40B4-BE49-F238E27FC236}">
                <a16:creationId xmlns:a16="http://schemas.microsoft.com/office/drawing/2014/main" id="{B16C334D-8EF0-B020-059E-07A958CA8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879601"/>
            <a:ext cx="2762250" cy="145732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3046" name="그림 5">
            <a:extLst>
              <a:ext uri="{FF2B5EF4-FFF2-40B4-BE49-F238E27FC236}">
                <a16:creationId xmlns:a16="http://schemas.microsoft.com/office/drawing/2014/main" id="{B068D2EA-A7C5-3C84-2D0E-DBE6C5A4F3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079" y="4540245"/>
            <a:ext cx="5665787" cy="151447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D820437A-086D-3DFE-F916-B52EE156D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E0CB02E-DE43-BF7C-6F3B-6E109C701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CBF84173-29FD-950B-ACC8-60F0FA66A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56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8" name="Rectangle 3">
            <a:extLst>
              <a:ext uri="{FF2B5EF4-FFF2-40B4-BE49-F238E27FC236}">
                <a16:creationId xmlns:a16="http://schemas.microsoft.com/office/drawing/2014/main" id="{59FADD7A-3F31-8398-E0A0-B9FC338EA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5787" y="1612901"/>
            <a:ext cx="7553325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 err="1">
                <a:latin typeface="Century Gothic" panose="020B0502020202020204" pitchFamily="34" charset="0"/>
                <a:ea typeface="굴림" panose="020B0600000101010101" pitchFamily="50" charset="-127"/>
              </a:rPr>
              <a:t>Majorana</a:t>
            </a: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 mass term :</a:t>
            </a: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dirty="0">
              <a:solidFill>
                <a:srgbClr val="FFFFFF"/>
              </a:solidFill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Prove :</a:t>
            </a:r>
          </a:p>
        </p:txBody>
      </p:sp>
      <p:pic>
        <p:nvPicPr>
          <p:cNvPr id="344069" name="그림 1">
            <a:extLst>
              <a:ext uri="{FF2B5EF4-FFF2-40B4-BE49-F238E27FC236}">
                <a16:creationId xmlns:a16="http://schemas.microsoft.com/office/drawing/2014/main" id="{94B1FE01-17CA-8911-F218-DD823C4F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2301876"/>
            <a:ext cx="6985000" cy="316706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4070" name="그림 2">
            <a:extLst>
              <a:ext uri="{FF2B5EF4-FFF2-40B4-BE49-F238E27FC236}">
                <a16:creationId xmlns:a16="http://schemas.microsoft.com/office/drawing/2014/main" id="{CA5710EE-71B0-49A5-758B-5FCE8E075D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229" y="5830093"/>
            <a:ext cx="4392612" cy="635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4072" name="오른쪽 화살표 6">
            <a:extLst>
              <a:ext uri="{FF2B5EF4-FFF2-40B4-BE49-F238E27FC236}">
                <a16:creationId xmlns:a16="http://schemas.microsoft.com/office/drawing/2014/main" id="{5735068C-5D7A-3916-F6EE-F62E3F95E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176" y="5851525"/>
            <a:ext cx="431800" cy="4841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2225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809963D0-A1CF-CEB4-6EF5-0D4135FB2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0CEBB63-5455-75D0-2F57-DE5787550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50AEB95-6C3B-0A4B-96FC-006E3DEB5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B56E85-DECD-4683-D1C2-B5637E81ED27}"/>
                  </a:ext>
                </a:extLst>
              </p:cNvPr>
              <p:cNvSpPr txBox="1"/>
              <p:nvPr/>
            </p:nvSpPr>
            <p:spPr>
              <a:xfrm>
                <a:off x="9082860" y="5851525"/>
                <a:ext cx="1669223" cy="5078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3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altLang="ko-KR" sz="33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3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3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altLang="ko-KR" sz="33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ko-KR" altLang="en-US" sz="33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2B56E85-DECD-4683-D1C2-B5637E81E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2860" y="5851525"/>
                <a:ext cx="1669223" cy="5078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57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2" name="Rectangle 3">
            <a:extLst>
              <a:ext uri="{FF2B5EF4-FFF2-40B4-BE49-F238E27FC236}">
                <a16:creationId xmlns:a16="http://schemas.microsoft.com/office/drawing/2014/main" id="{E7F22133-A255-8A7A-DA8A-EA4937BEA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069" y="1761625"/>
            <a:ext cx="7553325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Majorana mass term is </a:t>
            </a:r>
            <a:r>
              <a:rPr lang="en-US" altLang="ko-KR" sz="2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not</a:t>
            </a:r>
            <a:r>
              <a:rPr lang="en-US" altLang="ko-KR" sz="2600" b="1" dirty="0">
                <a:solidFill>
                  <a:srgbClr val="FFFFFF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</a:t>
            </a: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invariant under</a:t>
            </a: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solidFill>
                <a:srgbClr val="FFFFFF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endParaRPr lang="en-US" altLang="ko-KR" sz="2600" b="1" dirty="0">
              <a:solidFill>
                <a:srgbClr val="FFFFFF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  <a:p>
            <a:pPr fontAlgn="base" latinLnBrk="0">
              <a:spcAft>
                <a:spcPct val="0"/>
              </a:spcAft>
            </a:pPr>
            <a:r>
              <a:rPr lang="en-US" altLang="ko-KR" sz="2600" b="1" dirty="0">
                <a:solidFill>
                  <a:srgbClr val="C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So,  lepton number is not conserved.</a:t>
            </a:r>
          </a:p>
        </p:txBody>
      </p:sp>
      <p:pic>
        <p:nvPicPr>
          <p:cNvPr id="345093" name="그림 4">
            <a:extLst>
              <a:ext uri="{FF2B5EF4-FFF2-40B4-BE49-F238E27FC236}">
                <a16:creationId xmlns:a16="http://schemas.microsoft.com/office/drawing/2014/main" id="{568F1972-F63C-D5F4-63B7-C570D8B57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2345805"/>
            <a:ext cx="2197100" cy="541337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4" name="그림 1">
            <a:extLst>
              <a:ext uri="{FF2B5EF4-FFF2-40B4-BE49-F238E27FC236}">
                <a16:creationId xmlns:a16="http://schemas.microsoft.com/office/drawing/2014/main" id="{FEDDD098-26C0-B15D-3613-4B9EAEC3AD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31" y="3816775"/>
            <a:ext cx="2566988" cy="13493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5095" name="그림 3">
            <a:extLst>
              <a:ext uri="{FF2B5EF4-FFF2-40B4-BE49-F238E27FC236}">
                <a16:creationId xmlns:a16="http://schemas.microsoft.com/office/drawing/2014/main" id="{33A3E9AF-752E-1B29-2B06-58F9EE23F9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49" y="5457003"/>
            <a:ext cx="5262563" cy="6572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78395788-2A45-FEF7-4F26-C937A66F0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596CF1D-0C2A-0228-A480-5A77000E6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AE3E4FDF-065E-37E7-B94C-0575E0A4F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58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6116" name="Rectangle 3">
                <a:extLst>
                  <a:ext uri="{FF2B5EF4-FFF2-40B4-BE49-F238E27FC236}">
                    <a16:creationId xmlns:a16="http://schemas.microsoft.com/office/drawing/2014/main" id="{D4A5DB29-AC3D-0873-07DE-D914611582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50909" y="1682917"/>
                <a:ext cx="7553325" cy="4722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fontAlgn="base" latinLnBrk="0">
                  <a:spcBef>
                    <a:spcPts val="1800"/>
                  </a:spcBef>
                  <a:spcAft>
                    <a:spcPct val="0"/>
                  </a:spcAft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Diagonalization of </a:t>
                </a:r>
                <a:r>
                  <a:rPr lang="en-US" altLang="ko-KR" sz="2600" b="1" dirty="0" err="1">
                    <a:latin typeface="Century Gothic" panose="020B0502020202020204" pitchFamily="34" charset="0"/>
                    <a:ea typeface="굴림" panose="020B0600000101010101" pitchFamily="50" charset="-127"/>
                  </a:rPr>
                  <a:t>Majorana</a:t>
                </a: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 mass matrix :</a:t>
                </a:r>
              </a:p>
              <a:p>
                <a:pPr fontAlgn="base" latinLnBrk="0">
                  <a:spcBef>
                    <a:spcPts val="1800"/>
                  </a:spcBef>
                  <a:spcAft>
                    <a:spcPct val="0"/>
                  </a:spcAft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In general,</a:t>
                </a:r>
              </a:p>
              <a:p>
                <a:pPr fontAlgn="base" latinLnBrk="0">
                  <a:spcBef>
                    <a:spcPts val="1800"/>
                  </a:spcBef>
                  <a:spcAft>
                    <a:spcPct val="0"/>
                  </a:spcAft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Since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𝑴</m:t>
                    </m:r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=</m:t>
                    </m:r>
                    <m:sSup>
                      <m:sSup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𝑴</m:t>
                        </m:r>
                      </m:e>
                      <m:sup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𝑻</m:t>
                        </m:r>
                      </m:sup>
                    </m:sSup>
                  </m:oMath>
                </a14:m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</a:p>
              <a:p>
                <a:pPr fontAlgn="base" latinLnBrk="0">
                  <a:spcBef>
                    <a:spcPts val="1800"/>
                  </a:spcBef>
                  <a:spcAft>
                    <a:spcPct val="0"/>
                  </a:spcAft>
                </a:pPr>
                <a:endParaRPr lang="en-US" altLang="ko-KR" sz="2600" b="1" dirty="0"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marL="0" indent="0" fontAlgn="base" latinLnBrk="0">
                  <a:spcBef>
                    <a:spcPts val="1800"/>
                  </a:spcBef>
                  <a:spcAft>
                    <a:spcPct val="0"/>
                  </a:spcAft>
                  <a:buNone/>
                </a:pPr>
                <a:endParaRPr lang="en-US" altLang="ko-KR" sz="2600" b="1" dirty="0">
                  <a:latin typeface="Century Gothic" panose="020B0502020202020204" pitchFamily="34" charset="0"/>
                  <a:ea typeface="굴림" panose="020B0600000101010101" pitchFamily="50" charset="-127"/>
                </a:endParaRPr>
              </a:p>
              <a:p>
                <a:pPr marL="0" indent="0" fontAlgn="base" latinLnBrk="0">
                  <a:spcBef>
                    <a:spcPts val="1800"/>
                  </a:spcBef>
                  <a:spcAft>
                    <a:spcPct val="0"/>
                  </a:spcAft>
                  <a:buNone/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346116" name="Rectangle 3">
                <a:extLst>
                  <a:ext uri="{FF2B5EF4-FFF2-40B4-BE49-F238E27FC236}">
                    <a16:creationId xmlns:a16="http://schemas.microsoft.com/office/drawing/2014/main" id="{D4A5DB29-AC3D-0873-07DE-D91461158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50909" y="1682917"/>
                <a:ext cx="7553325" cy="4722813"/>
              </a:xfrm>
              <a:prstGeom prst="rect">
                <a:avLst/>
              </a:prstGeom>
              <a:blipFill>
                <a:blip r:embed="rId3"/>
                <a:stretch>
                  <a:fillRect l="-1372" t="-11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6117" name="그림 2">
            <a:extLst>
              <a:ext uri="{FF2B5EF4-FFF2-40B4-BE49-F238E27FC236}">
                <a16:creationId xmlns:a16="http://schemas.microsoft.com/office/drawing/2014/main" id="{B7303E0A-4B1D-F93C-316A-54793B2050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489" y="2366506"/>
            <a:ext cx="5003800" cy="41433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6119" name="그림 5">
            <a:extLst>
              <a:ext uri="{FF2B5EF4-FFF2-40B4-BE49-F238E27FC236}">
                <a16:creationId xmlns:a16="http://schemas.microsoft.com/office/drawing/2014/main" id="{2E5B2C0D-8CE0-A51E-EA10-78F31C7A6B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489" y="2977379"/>
            <a:ext cx="5046663" cy="53816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6120" name="그림 7">
            <a:extLst>
              <a:ext uri="{FF2B5EF4-FFF2-40B4-BE49-F238E27FC236}">
                <a16:creationId xmlns:a16="http://schemas.microsoft.com/office/drawing/2014/main" id="{91EFF80B-C54C-0A0B-1568-AA7FEC49B7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91" y="3896061"/>
            <a:ext cx="31527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121" name="오른쪽 화살표 9">
            <a:extLst>
              <a:ext uri="{FF2B5EF4-FFF2-40B4-BE49-F238E27FC236}">
                <a16:creationId xmlns:a16="http://schemas.microsoft.com/office/drawing/2014/main" id="{DD62E4CB-DCE6-2984-472C-2E2033D41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9865" y="4295298"/>
            <a:ext cx="431800" cy="4841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2225" algn="ctr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ko-KR" altLang="en-US" b="1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pic>
        <p:nvPicPr>
          <p:cNvPr id="346122" name="그림 10">
            <a:extLst>
              <a:ext uri="{FF2B5EF4-FFF2-40B4-BE49-F238E27FC236}">
                <a16:creationId xmlns:a16="http://schemas.microsoft.com/office/drawing/2014/main" id="{0908BB62-EBD9-D233-81F3-2387245F9D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70" y="4449819"/>
            <a:ext cx="321945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355548" y="3878059"/>
            <a:ext cx="203132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Therefore</a:t>
            </a:r>
            <a:endParaRPr lang="ko-KR" altLang="en-US" sz="2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F82829-E0E7-FC76-7414-7F2FE7138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119" y="1072384"/>
            <a:ext cx="3425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(2) Majorana Mass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042F1C-10DE-72E5-FAB8-4593DABB6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CC7B058-09BD-3775-D989-70C492E63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Neutrino Mass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478B739-4DA7-004B-E82C-EC9A232CA61B}"/>
              </a:ext>
            </a:extLst>
          </p:cNvPr>
          <p:cNvSpPr/>
          <p:nvPr/>
        </p:nvSpPr>
        <p:spPr bwMode="auto">
          <a:xfrm>
            <a:off x="4840791" y="3870863"/>
            <a:ext cx="3287877" cy="1156123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D175CB3-7A9E-F80A-5391-D24E79A0A744}"/>
                  </a:ext>
                </a:extLst>
              </p:cNvPr>
              <p:cNvSpPr/>
              <p:nvPr/>
            </p:nvSpPr>
            <p:spPr>
              <a:xfrm>
                <a:off x="2337675" y="5026986"/>
                <a:ext cx="5074659" cy="543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Then,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</m:ctrlPr>
                          </m:sSupPr>
                          <m:e>
                            <m: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𝒀</m:t>
                            </m:r>
                          </m:e>
                          <m:sup>
                            <m: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𝑻</m:t>
                            </m:r>
                          </m:sup>
                        </m:sSup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𝑿</m:t>
                        </m:r>
                      </m:e>
                    </m:d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굴림" panose="020B0600000101010101" pitchFamily="50" charset="-127"/>
                      </a:rPr>
                      <m:t> </m:t>
                    </m:r>
                  </m:oMath>
                </a14:m>
                <a:r>
                  <a:rPr lang="en-US" altLang="ko-KR" sz="2600" b="1" dirty="0">
                    <a:latin typeface="Century Gothic" panose="020B0502020202020204" pitchFamily="34" charset="0"/>
                  </a:rPr>
                  <a:t>must be </a:t>
                </a:r>
                <a:r>
                  <a:rPr lang="en-US" altLang="ko-KR" sz="2600" b="1" dirty="0" err="1">
                    <a:latin typeface="Century Gothic" panose="020B0502020202020204" pitchFamily="34" charset="0"/>
                  </a:rPr>
                  <a:t>digonal</a:t>
                </a:r>
                <a:endParaRPr lang="ko-KR" altLang="en-US" sz="2600" b="1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D175CB3-7A9E-F80A-5391-D24E79A0A7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675" y="5026986"/>
                <a:ext cx="5074659" cy="543995"/>
              </a:xfrm>
              <a:prstGeom prst="rect">
                <a:avLst/>
              </a:prstGeom>
              <a:blipFill>
                <a:blip r:embed="rId8"/>
                <a:stretch>
                  <a:fillRect l="-1801" t="-7865" r="-1080" b="-2134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E8B6E14C-9656-E5C3-3927-84F87CE7E470}"/>
                  </a:ext>
                </a:extLst>
              </p:cNvPr>
              <p:cNvSpPr/>
              <p:nvPr/>
            </p:nvSpPr>
            <p:spPr>
              <a:xfrm>
                <a:off x="2337674" y="5589738"/>
                <a:ext cx="8125686" cy="543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latin typeface="Century Gothic" panose="020B0502020202020204" pitchFamily="34" charset="0"/>
                    <a:ea typeface="굴림" panose="020B0600000101010101" pitchFamily="50" charset="-127"/>
                  </a:rPr>
                  <a:t>Define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</m:ctrlPr>
                          </m:sSupPr>
                          <m:e>
                            <m: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𝒀</m:t>
                            </m:r>
                          </m:e>
                          <m:sup>
                            <m:r>
                              <a:rPr lang="en-US" altLang="ko-KR" sz="2600" b="1" i="1" smtClean="0">
                                <a:latin typeface="Cambria Math" panose="02040503050406030204" pitchFamily="18" charset="0"/>
                                <a:ea typeface="굴림" panose="020B0600000101010101" pitchFamily="50" charset="-127"/>
                              </a:rPr>
                              <m:t>𝑻</m:t>
                            </m:r>
                          </m:sup>
                        </m:sSup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𝑿</m:t>
                        </m:r>
                      </m:e>
                    </m:d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  <m:sup>
                        <m:r>
                          <a:rPr lang="en-US" altLang="ko-KR" sz="2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600" b="1" dirty="0">
                    <a:latin typeface="Century Gothic" panose="020B0502020202020204" pitchFamily="34" charset="0"/>
                  </a:rPr>
                  <a:t>being diagonal, and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latin typeface="Cambria Math" panose="02040503050406030204" pitchFamily="18" charset="0"/>
                      </a:rPr>
                      <m:t>𝑿</m:t>
                    </m:r>
                    <m:sSup>
                      <m:sSupPr>
                        <m:ctrlPr>
                          <a:rPr lang="en-US" altLang="ko-KR" sz="2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p>
                        <m:r>
                          <a:rPr lang="en-US" altLang="ko-KR" sz="26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altLang="ko-KR" sz="2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𝑼</m:t>
                    </m:r>
                  </m:oMath>
                </a14:m>
                <a:endParaRPr lang="ko-KR" altLang="en-US" sz="2600" b="1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E8B6E14C-9656-E5C3-3927-84F87CE7E4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674" y="5589738"/>
                <a:ext cx="8125686" cy="543995"/>
              </a:xfrm>
              <a:prstGeom prst="rect">
                <a:avLst/>
              </a:prstGeom>
              <a:blipFill>
                <a:blip r:embed="rId9"/>
                <a:stretch>
                  <a:fillRect l="-1125" t="-6742" b="-2134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E1A844-ABB6-4101-E7E5-A74D1A1AC53A}"/>
                  </a:ext>
                </a:extLst>
              </p:cNvPr>
              <p:cNvSpPr txBox="1"/>
              <p:nvPr/>
            </p:nvSpPr>
            <p:spPr>
              <a:xfrm>
                <a:off x="5179222" y="6190286"/>
                <a:ext cx="2233112" cy="430887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ko-K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altLang="ko-KR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ko-KR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CE1A844-ABB6-4101-E7E5-A74D1A1AC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9222" y="6190286"/>
                <a:ext cx="2233112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59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1" name="그림 2">
            <a:extLst>
              <a:ext uri="{FF2B5EF4-FFF2-40B4-BE49-F238E27FC236}">
                <a16:creationId xmlns:a16="http://schemas.microsoft.com/office/drawing/2014/main" id="{D43BC52A-E14E-EC33-20A3-B1EB82996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052513"/>
            <a:ext cx="6552728" cy="566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DEFEFBE5-5237-CD09-1B14-C929A0DA8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AE8B006-211B-C51B-927C-5E31C88E7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915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Solar Neutrino Experiment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2F809B38-90D4-4B87-AA1D-A6A30DCEC2C8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601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0E8A9E4-C0A8-381C-1C6A-9B11F1AD1F2B}"/>
                  </a:ext>
                </a:extLst>
              </p:cNvPr>
              <p:cNvSpPr txBox="1"/>
              <p:nvPr/>
            </p:nvSpPr>
            <p:spPr>
              <a:xfrm>
                <a:off x="1634030" y="1360148"/>
                <a:ext cx="2202847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ko-KR" sz="28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For</a:t>
                </a:r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ko-KR" altLang="en-US" sz="3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altLang="ko-KR" sz="3000" b="1" dirty="0">
                    <a:solidFill>
                      <a:schemeClr val="tx1"/>
                    </a:solidFill>
                  </a:rPr>
                  <a:t> &amp;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3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ko-KR" altLang="en-US" sz="3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endParaRPr lang="ko-KR" altLang="en-US" sz="3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0E8A9E4-C0A8-381C-1C6A-9B11F1AD1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030" y="1360148"/>
                <a:ext cx="2202847" cy="553998"/>
              </a:xfrm>
              <a:prstGeom prst="rect">
                <a:avLst/>
              </a:prstGeom>
              <a:blipFill>
                <a:blip r:embed="rId3"/>
                <a:stretch>
                  <a:fillRect l="-4986" t="-14286" b="-329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E84F6A-DCA5-3A9B-547A-9EA94E44CA36}"/>
                  </a:ext>
                </a:extLst>
              </p:cNvPr>
              <p:cNvSpPr txBox="1"/>
              <p:nvPr/>
            </p:nvSpPr>
            <p:spPr>
              <a:xfrm>
                <a:off x="3141547" y="2236374"/>
                <a:ext cx="4402543" cy="118782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ko-K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ctrlP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ko-K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:    </m:t>
                    </m:r>
                    <m:sSub>
                      <m:sSubPr>
                        <m:ctrlP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ko-K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|    </m:t>
                    </m:r>
                    <m:sSub>
                      <m:sSubPr>
                        <m:ctrlP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ko-KR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3200" b="0" dirty="0">
                    <a:solidFill>
                      <a:schemeClr val="tx1"/>
                    </a:solidFill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ko-K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       :    </m:t>
                      </m:r>
                      <m:sSub>
                        <m:sSubPr>
                          <m:ctrlP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ko-KR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|    </m:t>
                      </m:r>
                      <m:sSub>
                        <m:sSubPr>
                          <m:ctrlP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ko-KR" alt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US" altLang="ko-KR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E84F6A-DCA5-3A9B-547A-9EA94E44C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1547" y="2236374"/>
                <a:ext cx="4402543" cy="11878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4F2131-D137-2732-9E4B-406931F9CABB}"/>
                  </a:ext>
                </a:extLst>
              </p:cNvPr>
              <p:cNvSpPr txBox="1"/>
              <p:nvPr/>
            </p:nvSpPr>
            <p:spPr>
              <a:xfrm>
                <a:off x="1665561" y="4742501"/>
                <a:ext cx="10194935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Mass term 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altLang="ko-KR" sz="28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implies</a:t>
                </a:r>
                <a:r>
                  <a:rPr lang="en-US" altLang="ko-KR" sz="2800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  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altLang="ko-KR" sz="2800" b="1" dirty="0">
                    <a:solidFill>
                      <a:schemeClr val="tx1"/>
                    </a:solidFill>
                  </a:rPr>
                  <a:t> ,                           </a:t>
                </a:r>
              </a:p>
              <a:p>
                <a:r>
                  <a:rPr lang="en-US" altLang="ko-KR" sz="2800" dirty="0">
                    <a:solidFill>
                      <a:schemeClr val="tx1"/>
                    </a:solidFill>
                  </a:rPr>
                  <a:t>                    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so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we need  a new scalar  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𝑰</m:t>
                        </m:r>
                      </m:e>
                      <m:sub>
                        <m:r>
                          <a:rPr kumimoji="0" lang="en-US" altLang="ko-KR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𝟑</m:t>
                        </m:r>
                      </m:sub>
                    </m:sSub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𝟏</m:t>
                    </m:r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   </m:t>
                    </m:r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𝒀</m:t>
                    </m:r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altLang="ko-KR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𝟐</m:t>
                    </m:r>
                  </m:oMath>
                </a14:m>
                <a:r>
                  <a:rPr kumimoji="0" lang="en-US" altLang="ko-KR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imes New Roman"/>
                    <a:ea typeface="+mn-ea"/>
                    <a:cs typeface="+mn-cs"/>
                  </a:rPr>
                  <a:t> </a:t>
                </a:r>
                <a:endParaRPr kumimoji="0" lang="en-US" altLang="ko-KR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  <a:p>
                <a:r>
                  <a:rPr lang="en-US" altLang="ko-KR" sz="2800" dirty="0">
                    <a:solidFill>
                      <a:schemeClr val="tx1"/>
                    </a:solidFill>
                    <a:latin typeface="Times New Roman"/>
                  </a:rPr>
                  <a:t>                                        </a:t>
                </a:r>
                <a:r>
                  <a:rPr lang="en-US" altLang="ko-KR" sz="2800" dirty="0">
                    <a:solidFill>
                      <a:schemeClr val="tx1"/>
                    </a:solidFill>
                    <a:latin typeface="Times New Roman"/>
                    <a:sym typeface="Wingdings" panose="05000000000000000000" pitchFamily="2" charset="2"/>
                  </a:rPr>
                  <a:t></a:t>
                </a:r>
                <a:r>
                  <a:rPr lang="en-US" altLang="ko-KR" sz="2800" dirty="0">
                    <a:solidFill>
                      <a:schemeClr val="bg1"/>
                    </a:solidFill>
                    <a:latin typeface="Times New Roman"/>
                    <a:sym typeface="Wingdings" panose="05000000000000000000" pitchFamily="2" charset="2"/>
                  </a:rPr>
                  <a:t> </a:t>
                </a:r>
                <a:r>
                  <a:rPr lang="en-US" altLang="ko-KR" sz="2400" b="1" dirty="0">
                    <a:solidFill>
                      <a:srgbClr val="FF0000"/>
                    </a:solidFill>
                    <a:latin typeface="Century Gothic" panose="020B0502020202020204" pitchFamily="34" charset="0"/>
                    <a:sym typeface="Wingdings" panose="05000000000000000000" pitchFamily="2" charset="2"/>
                  </a:rPr>
                  <a:t>SU(2) triplet scalar</a:t>
                </a:r>
                <a:endParaRPr lang="en-US" altLang="ko-KR" sz="2400" b="1" dirty="0">
                  <a:solidFill>
                    <a:srgbClr val="FF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4F2131-D137-2732-9E4B-406931F9C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61" y="4742501"/>
                <a:ext cx="10194935" cy="1384995"/>
              </a:xfrm>
              <a:prstGeom prst="rect">
                <a:avLst/>
              </a:prstGeom>
              <a:blipFill>
                <a:blip r:embed="rId5"/>
                <a:stretch>
                  <a:fillRect l="-777" t="-4846" r="-1375" b="-1101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직선 화살표 연결선 6"/>
          <p:cNvCxnSpPr/>
          <p:nvPr/>
        </p:nvCxnSpPr>
        <p:spPr bwMode="auto">
          <a:xfrm>
            <a:off x="7773845" y="2284887"/>
            <a:ext cx="33867" cy="1151467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8" name="직사각형 7"/>
          <p:cNvSpPr/>
          <p:nvPr/>
        </p:nvSpPr>
        <p:spPr>
          <a:xfrm>
            <a:off x="7921040" y="2629787"/>
            <a:ext cx="1819729" cy="46166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Dirac mass</a:t>
            </a:r>
          </a:p>
        </p:txBody>
      </p:sp>
      <p:cxnSp>
        <p:nvCxnSpPr>
          <p:cNvPr id="10" name="직선 화살표 연결선 9"/>
          <p:cNvCxnSpPr/>
          <p:nvPr/>
        </p:nvCxnSpPr>
        <p:spPr bwMode="auto">
          <a:xfrm>
            <a:off x="5809578" y="2045531"/>
            <a:ext cx="1363133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1" name="직사각형 10"/>
          <p:cNvSpPr/>
          <p:nvPr/>
        </p:nvSpPr>
        <p:spPr>
          <a:xfrm>
            <a:off x="4665317" y="1421703"/>
            <a:ext cx="4100803" cy="46166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forbidden by weak isospin</a:t>
            </a:r>
            <a:endParaRPr lang="ko-KR" altLang="en-US" sz="2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3" name="직선 화살표 연결선 12"/>
          <p:cNvCxnSpPr/>
          <p:nvPr/>
        </p:nvCxnSpPr>
        <p:spPr bwMode="auto">
          <a:xfrm>
            <a:off x="5809578" y="3637264"/>
            <a:ext cx="1363133" cy="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C00000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2" name="직사각형 11"/>
          <p:cNvSpPr/>
          <p:nvPr/>
        </p:nvSpPr>
        <p:spPr>
          <a:xfrm>
            <a:off x="3328342" y="3803448"/>
            <a:ext cx="7085657" cy="892552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ko-KR" sz="2800" dirty="0">
                <a:solidFill>
                  <a:srgbClr val="FFFFFF"/>
                </a:solidFill>
              </a:rPr>
              <a:t>    </a:t>
            </a:r>
            <a:r>
              <a:rPr lang="en-US" altLang="ko-KR" sz="2400" b="1" dirty="0">
                <a:latin typeface="Century Gothic" panose="020B0502020202020204" pitchFamily="34" charset="0"/>
              </a:rPr>
              <a:t>allowed but unprotected :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Majorana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mass</a:t>
            </a:r>
            <a:r>
              <a:rPr lang="en-US" altLang="ko-KR" sz="2400" b="1" dirty="0">
                <a:latin typeface="Century Gothic" panose="020B0502020202020204" pitchFamily="34" charset="0"/>
              </a:rPr>
              <a:t>                      </a:t>
            </a:r>
          </a:p>
          <a:p>
            <a:pPr lvl="0"/>
            <a:r>
              <a:rPr lang="en-US" altLang="ko-KR" sz="2400" b="1" dirty="0">
                <a:latin typeface="Century Gothic" panose="020B0502020202020204" pitchFamily="34" charset="0"/>
              </a:rPr>
              <a:t>            (i.e. can be large : </a:t>
            </a:r>
            <a:r>
              <a:rPr lang="en-US" altLang="ko-KR" sz="2400" b="1" i="1" dirty="0">
                <a:latin typeface="Century Gothic" panose="020B0502020202020204" pitchFamily="34" charset="0"/>
              </a:rPr>
              <a:t>L </a:t>
            </a:r>
            <a:r>
              <a:rPr lang="en-US" altLang="ko-KR" sz="2400" b="1" dirty="0">
                <a:latin typeface="Century Gothic" panose="020B0502020202020204" pitchFamily="34" charset="0"/>
              </a:rPr>
              <a:t>violation)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D850860-2AF2-678C-0325-47306235136A}"/>
              </a:ext>
            </a:extLst>
          </p:cNvPr>
          <p:cNvSpPr/>
          <p:nvPr/>
        </p:nvSpPr>
        <p:spPr bwMode="auto">
          <a:xfrm>
            <a:off x="5385186" y="2968580"/>
            <a:ext cx="2009775" cy="445319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9208E3-20A6-912C-246B-673E4DEDA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7E2E2413-3E4C-BAC2-F05A-4DA3B2560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Adding Right-Handed Neutrino</a:t>
            </a: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60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5140262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E8A9E4-C0A8-381C-1C6A-9B11F1AD1F2B}"/>
              </a:ext>
            </a:extLst>
          </p:cNvPr>
          <p:cNvSpPr txBox="1"/>
          <p:nvPr/>
        </p:nvSpPr>
        <p:spPr>
          <a:xfrm>
            <a:off x="948678" y="1278730"/>
            <a:ext cx="65004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600" b="1" dirty="0">
                <a:latin typeface="Century Gothic" panose="020B0502020202020204" pitchFamily="34" charset="0"/>
              </a:rPr>
              <a:t>Putting possible mass terms together</a:t>
            </a:r>
            <a:endParaRPr lang="ko-KR" altLang="en-US" sz="2600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E84F6A-DCA5-3A9B-547A-9EA94E44CA36}"/>
                  </a:ext>
                </a:extLst>
              </p:cNvPr>
              <p:cNvSpPr txBox="1"/>
              <p:nvPr/>
            </p:nvSpPr>
            <p:spPr>
              <a:xfrm>
                <a:off x="3167536" y="1928161"/>
                <a:ext cx="4986337" cy="9848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altLang="ko-KR" sz="3200" b="0" dirty="0">
                    <a:solidFill>
                      <a:schemeClr val="tx1"/>
                    </a:solidFill>
                  </a:rPr>
                  <a:t>   </a:t>
                </a:r>
              </a:p>
              <a:p>
                <a:endParaRPr lang="en-US" altLang="ko-KR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E84F6A-DCA5-3A9B-547A-9EA94E44C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7536" y="1928161"/>
                <a:ext cx="4986337" cy="984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0525D2-11F5-0024-52EF-126C6C244D64}"/>
                  </a:ext>
                </a:extLst>
              </p:cNvPr>
              <p:cNvSpPr txBox="1"/>
              <p:nvPr/>
            </p:nvSpPr>
            <p:spPr>
              <a:xfrm>
                <a:off x="1068869" y="3411960"/>
                <a:ext cx="1007209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Assuming</a:t>
                </a:r>
                <a:r>
                  <a:rPr lang="ko-KR" altLang="en-US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altLang="ko-KR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,  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diagonalization of the mass matrix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sym typeface="Wingdings" panose="05000000000000000000" pitchFamily="2" charset="2"/>
                  </a:rPr>
                  <a:t></a:t>
                </a:r>
                <a:endParaRPr lang="ko-KR" altLang="en-US" sz="2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C0525D2-11F5-0024-52EF-126C6C244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869" y="3411960"/>
                <a:ext cx="10072096" cy="523220"/>
              </a:xfrm>
              <a:prstGeom prst="rect">
                <a:avLst/>
              </a:prstGeom>
              <a:blipFill>
                <a:blip r:embed="rId4"/>
                <a:stretch>
                  <a:fillRect l="-907" t="-12791" b="-313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0">
            <a:extLst>
              <a:ext uri="{FF2B5EF4-FFF2-40B4-BE49-F238E27FC236}">
                <a16:creationId xmlns:a16="http://schemas.microsoft.com/office/drawing/2014/main" id="{9F856833-8504-431A-FF42-0E4A0D9FC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580" y="4291453"/>
            <a:ext cx="2086341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>
            <a:extLst>
              <a:ext uri="{FF2B5EF4-FFF2-40B4-BE49-F238E27FC236}">
                <a16:creationId xmlns:a16="http://schemas.microsoft.com/office/drawing/2014/main" id="{FE2FA6FE-455A-B127-85F6-B568A0250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580" y="4291453"/>
            <a:ext cx="2086341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85481642-3A44-69E5-9001-1165D6D33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580" y="4291453"/>
            <a:ext cx="2086341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위로 굽은 화살표 3">
            <a:extLst>
              <a:ext uri="{FF2B5EF4-FFF2-40B4-BE49-F238E27FC236}">
                <a16:creationId xmlns:a16="http://schemas.microsoft.com/office/drawing/2014/main" id="{FF3E2456-EE6A-EDA4-3536-C96A7D2C8D67}"/>
              </a:ext>
            </a:extLst>
          </p:cNvPr>
          <p:cNvSpPr/>
          <p:nvPr/>
        </p:nvSpPr>
        <p:spPr bwMode="auto">
          <a:xfrm flipH="1">
            <a:off x="3078561" y="5184521"/>
            <a:ext cx="710791" cy="757772"/>
          </a:xfrm>
          <a:prstGeom prst="bentUp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4">
                <a:extLst>
                  <a:ext uri="{FF2B5EF4-FFF2-40B4-BE49-F238E27FC236}">
                    <a16:creationId xmlns:a16="http://schemas.microsoft.com/office/drawing/2014/main" id="{5E37B50D-9F67-9F77-41A0-752614921B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50405" y="5577578"/>
                <a:ext cx="5855720" cy="546945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 tiny neutrino mass :  </a:t>
                </a:r>
                <a:r>
                  <a:rPr lang="en-US" altLang="ko-KR" sz="2800" b="1" dirty="0">
                    <a:solidFill>
                      <a:schemeClr val="tx1"/>
                    </a:solidFill>
                    <a:latin typeface="Comic Sans MS" panose="030F0702030302020204" pitchFamily="66" charset="0"/>
                    <a:ea typeface="굴림" panose="020B0600000101010101" pitchFamily="50" charset="-127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Pr>
                      <m:e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𝑫</m:t>
                        </m:r>
                      </m:sub>
                    </m:sSub>
                    <m:sSup>
                      <m:sSup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pPr>
                      <m:e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𝑴</m:t>
                        </m:r>
                      </m:e>
                      <m:sup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−</m:t>
                        </m:r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𝟏</m:t>
                        </m:r>
                      </m:sup>
                    </m:sSup>
                    <m:sSubSup>
                      <m:sSubSup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</m:ctrlPr>
                      </m:sSubSupPr>
                      <m:e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𝒎</m:t>
                        </m:r>
                      </m:e>
                      <m:sub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𝑫</m:t>
                        </m:r>
                      </m:sub>
                      <m:sup>
                        <m: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굴림" panose="020B0600000101010101" pitchFamily="50" charset="-127"/>
                          </a:rPr>
                          <m:t>𝑻</m:t>
                        </m:r>
                      </m:sup>
                    </m:sSubSup>
                  </m:oMath>
                </a14:m>
                <a:endParaRPr lang="ko-KR" altLang="en-US" sz="2800" b="1" dirty="0">
                  <a:solidFill>
                    <a:srgbClr val="FFFF00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21" name="TextBox 4">
                <a:extLst>
                  <a:ext uri="{FF2B5EF4-FFF2-40B4-BE49-F238E27FC236}">
                    <a16:creationId xmlns:a16="http://schemas.microsoft.com/office/drawing/2014/main" id="{5E37B50D-9F67-9F77-41A0-752614921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0405" y="5577578"/>
                <a:ext cx="5855720" cy="546945"/>
              </a:xfrm>
              <a:prstGeom prst="rect">
                <a:avLst/>
              </a:prstGeom>
              <a:blipFill>
                <a:blip r:embed="rId8"/>
                <a:stretch>
                  <a:fillRect t="-5263" b="-25263"/>
                </a:stretch>
              </a:blipFill>
              <a:ln w="28575">
                <a:solidFill>
                  <a:srgbClr val="C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67F3B97F-BC56-B5DE-90FA-142BEDD6D182}"/>
              </a:ext>
            </a:extLst>
          </p:cNvPr>
          <p:cNvSpPr/>
          <p:nvPr/>
        </p:nvSpPr>
        <p:spPr bwMode="auto">
          <a:xfrm>
            <a:off x="6402996" y="4690437"/>
            <a:ext cx="717180" cy="484632"/>
          </a:xfrm>
          <a:prstGeom prst="righ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ECA9A8D8-29C0-163D-D1E1-B68124070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908" y="4634129"/>
            <a:ext cx="4483520" cy="461665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fontAlgn="base" latinLnBrk="0">
              <a:spcBef>
                <a:spcPct val="0"/>
              </a:spcBef>
              <a:spcAft>
                <a:spcPct val="0"/>
              </a:spcAft>
            </a:pPr>
            <a:r>
              <a:rPr lang="en-US" altLang="ko-KR" sz="2000" dirty="0">
                <a:solidFill>
                  <a:srgbClr val="000000"/>
                </a:solidFill>
                <a:ea typeface="굴림" panose="020B0600000101010101" pitchFamily="50" charset="-127"/>
              </a:rPr>
              <a:t>  </a:t>
            </a:r>
            <a:r>
              <a:rPr lang="en-US" altLang="ko-KR" sz="24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Type-I Seesaw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09807" y="4130295"/>
                <a:ext cx="939903" cy="75777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ko-KR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den>
                      </m:f>
                    </m:oMath>
                  </m:oMathPara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807" y="4130295"/>
                <a:ext cx="939903" cy="75777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802176" y="4670339"/>
                <a:ext cx="40781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</m:oMath>
                  </m:oMathPara>
                </a14:m>
                <a:endParaRPr lang="ko-KR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176" y="4670339"/>
                <a:ext cx="407810" cy="369332"/>
              </a:xfrm>
              <a:prstGeom prst="rect">
                <a:avLst/>
              </a:prstGeom>
              <a:blipFill>
                <a:blip r:embed="rId10"/>
                <a:stretch>
                  <a:fillRect l="-10448" r="-10448" b="-81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3">
            <a:extLst>
              <a:ext uri="{FF2B5EF4-FFF2-40B4-BE49-F238E27FC236}">
                <a16:creationId xmlns:a16="http://schemas.microsoft.com/office/drawing/2014/main" id="{F0398FBE-254F-C887-4963-8AF6E8D83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ED305FC1-ABA4-26F2-72B6-BDA0FFEE1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Adding Right-Handed Neutrino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A2D041-534B-85C5-E083-819A92E1275A}"/>
                  </a:ext>
                </a:extLst>
              </p:cNvPr>
              <p:cNvSpPr txBox="1"/>
              <p:nvPr/>
            </p:nvSpPr>
            <p:spPr>
              <a:xfrm>
                <a:off x="3404838" y="1997141"/>
                <a:ext cx="4740166" cy="108343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32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ko-KR" sz="3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altLang="ko-KR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32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32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altLang="ko-KR" sz="3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d>
                        <m:dPr>
                          <m:begChr m:val="["/>
                          <m:endChr m:val="]"/>
                          <m:ctrlP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  <m:sup>
                                    <m:r>
                                      <a:rPr lang="en-US" altLang="ko-KR" sz="3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altLang="ko-KR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ko-KR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3200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ko-KR" sz="32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altLang="ko-KR" sz="3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ko-KR" altLang="en-US" sz="3200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ko-KR" sz="32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7A2D041-534B-85C5-E083-819A92E12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838" y="1997141"/>
                <a:ext cx="4740166" cy="108343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61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7246360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4" grpId="0" animBg="1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Box 7">
                <a:extLst>
                  <a:ext uri="{FF2B5EF4-FFF2-40B4-BE49-F238E27FC236}">
                    <a16:creationId xmlns:a16="http://schemas.microsoft.com/office/drawing/2014/main" id="{16EFC546-EB4D-4F14-BF8B-966EC40E06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51783" y="2823324"/>
                <a:ext cx="9317831" cy="124399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</a:defRPr>
                </a:lvl9pPr>
              </a:lstStyle>
              <a:p>
                <a:pPr marL="342900" indent="-342900" eaLnBrk="1" hangingPunct="1">
                  <a:spcBef>
                    <a:spcPct val="500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To obtain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𝒂𝒕𝒎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ko-KR" sz="2600" b="1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ko-KR" sz="2600" b="1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sub>
                    </m:sSub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lang="en-US" altLang="ko-KR" sz="2600" b="1" i="1" dirty="0">
                    <a:solidFill>
                      <a:schemeClr val="tx1"/>
                    </a:solidFill>
                  </a:rPr>
                  <a:t>,  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we need </a:t>
                </a:r>
                <a:r>
                  <a:rPr lang="en-US" altLang="ko-KR" sz="2600" b="1" i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𝑴</m:t>
                    </m:r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~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10</a:t>
                </a:r>
                <a:r>
                  <a:rPr lang="en-US" altLang="ko-KR" sz="2400" b="1" baseline="30000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15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GeV  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   </a:t>
                </a:r>
                <a:r>
                  <a:rPr lang="en-US" altLang="ko-KR" sz="2600" b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GUT scale !</a:t>
                </a:r>
              </a:p>
            </p:txBody>
          </p:sp>
        </mc:Choice>
        <mc:Fallback xmlns="">
          <p:sp>
            <p:nvSpPr>
              <p:cNvPr id="13" name="Text Box 7">
                <a:extLst>
                  <a:ext uri="{FF2B5EF4-FFF2-40B4-BE49-F238E27FC236}">
                    <a16:creationId xmlns:a16="http://schemas.microsoft.com/office/drawing/2014/main" id="{16EFC546-EB4D-4F14-BF8B-966EC40E0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51783" y="2823324"/>
                <a:ext cx="9317831" cy="1243995"/>
              </a:xfrm>
              <a:prstGeom prst="rect">
                <a:avLst/>
              </a:prstGeom>
              <a:blipFill>
                <a:blip r:embed="rId3"/>
                <a:stretch>
                  <a:fillRect l="-980" b="-10628"/>
                </a:stretch>
              </a:blipFill>
              <a:ln w="190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72B516B-BD09-486E-C3E9-17E01408A269}"/>
                  </a:ext>
                </a:extLst>
              </p:cNvPr>
              <p:cNvSpPr txBox="1"/>
              <p:nvPr/>
            </p:nvSpPr>
            <p:spPr>
              <a:xfrm>
                <a:off x="1593894" y="1397123"/>
                <a:ext cx="8653693" cy="1354217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Scales : no guide, but</a:t>
                </a:r>
              </a:p>
              <a:p>
                <a:r>
                  <a:rPr lang="en-US" altLang="ko-KR" sz="2800" dirty="0">
                    <a:solidFill>
                      <a:schemeClr val="tx1"/>
                    </a:solidFill>
                  </a:rPr>
                  <a:t>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: 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electroweak scale</a:t>
                </a:r>
              </a:p>
              <a:p>
                <a:r>
                  <a:rPr lang="en-US" altLang="ko-KR" sz="2800" dirty="0">
                    <a:solidFill>
                      <a:schemeClr val="tx1"/>
                    </a:solidFill>
                  </a:rPr>
                  <a:t>     - </a:t>
                </a:r>
                <a14:m>
                  <m:oMath xmlns:m="http://schemas.openxmlformats.org/officeDocument/2006/math">
                    <m:r>
                      <a:rPr lang="en-US" altLang="ko-K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altLang="ko-KR" sz="2800" dirty="0">
                    <a:solidFill>
                      <a:schemeClr val="tx1"/>
                    </a:solidFill>
                  </a:rPr>
                  <a:t>   : </a:t>
                </a:r>
                <a:r>
                  <a:rPr lang="en-US" altLang="ko-KR" sz="2800" i="1" dirty="0">
                    <a:solidFill>
                      <a:schemeClr val="tx1"/>
                    </a:solidFill>
                  </a:rPr>
                  <a:t>L</a:t>
                </a:r>
                <a:r>
                  <a:rPr lang="en-US" altLang="ko-KR" sz="28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violation scale 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embedding into GUT </a:t>
                </a:r>
                <a:endParaRPr lang="ko-KR" altLang="en-US" sz="26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72B516B-BD09-486E-C3E9-17E01408A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894" y="1397123"/>
                <a:ext cx="8653693" cy="1354217"/>
              </a:xfrm>
              <a:prstGeom prst="rect">
                <a:avLst/>
              </a:prstGeom>
              <a:blipFill>
                <a:blip r:embed="rId4"/>
                <a:stretch>
                  <a:fillRect l="-984" t="-3556" b="-10667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76949E7-4945-4A20-D713-B6B9BA66D92B}"/>
              </a:ext>
            </a:extLst>
          </p:cNvPr>
          <p:cNvSpPr txBox="1"/>
          <p:nvPr/>
        </p:nvSpPr>
        <p:spPr>
          <a:xfrm>
            <a:off x="1551783" y="4339211"/>
            <a:ext cx="893683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fontAlgn="base" latinLnBrk="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This seesaw idea was originally mentioned in a paper’s footnote : PLB59 (1975) 256  by </a:t>
            </a:r>
            <a:r>
              <a:rPr lang="en-US" altLang="ko-KR" sz="26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Fritzsch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, Gell-Mann &amp; </a:t>
            </a:r>
            <a:r>
              <a:rPr lang="en-US" altLang="ko-KR" sz="26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Minkowski</a:t>
            </a:r>
            <a:endParaRPr lang="en-US" altLang="ko-KR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D103BE3-0282-D6DF-EAC4-BE8DA4924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2F416D89-72EE-5A0D-D557-D60B79D41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Type –I Seesaw Mechanism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E759-9505-4FF4-9E46-58241556F94C}" type="slidenum">
              <a:rPr lang="el-GR" altLang="ko-KR" smtClean="0"/>
              <a:pPr/>
              <a:t>62</a:t>
            </a:fld>
            <a:endParaRPr lang="el-GR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893B3D6-26BE-C0CE-E8B3-12FE77E60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4046" y="860425"/>
            <a:ext cx="11147954" cy="355481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fontAlgn="base" latinLnBrk="0">
              <a:spcAft>
                <a:spcPct val="0"/>
              </a:spcAft>
              <a:buNone/>
              <a:defRPr/>
            </a:pPr>
            <a:endParaRPr lang="en-US" altLang="ko-KR" sz="2800" b="1" dirty="0">
              <a:solidFill>
                <a:srgbClr val="FFFF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  <a:p>
            <a:pPr marL="457200" indent="-457200" algn="just" fontAlgn="base" latinLnBrk="0">
              <a:spcAft>
                <a:spcPct val="0"/>
              </a:spcAft>
              <a:defRPr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This idea was clearly elaborated by </a:t>
            </a:r>
            <a:r>
              <a:rPr lang="en-US" altLang="ko-KR" sz="26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Minkowski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in his paper,</a:t>
            </a:r>
          </a:p>
          <a:p>
            <a:pPr algn="just" fontAlgn="base" latinLnBrk="0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      PLB67 (1977) 421</a:t>
            </a:r>
          </a:p>
          <a:p>
            <a:pPr marL="457200" indent="-457200" algn="just" fontAlgn="base" latinLnBrk="0">
              <a:spcAft>
                <a:spcPct val="0"/>
              </a:spcAft>
              <a:defRPr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But, today, the following papers are mostly cited :</a:t>
            </a:r>
          </a:p>
          <a:p>
            <a:pPr algn="just" fontAlgn="base" latinLnBrk="0">
              <a:spcAft>
                <a:spcPct val="0"/>
              </a:spcAft>
              <a:buNone/>
              <a:defRPr/>
            </a:pPr>
            <a:r>
              <a:rPr lang="en-US" altLang="ko-KR" sz="2600" b="1" dirty="0">
                <a:solidFill>
                  <a:srgbClr val="0070C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   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Minkowski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(1977),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Yanagida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(1979), </a:t>
            </a:r>
          </a:p>
          <a:p>
            <a:pPr algn="just" fontAlgn="base" latinLnBrk="0">
              <a:spcAft>
                <a:spcPct val="0"/>
              </a:spcAft>
              <a:buNone/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       Gell-Mann,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Ramond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&amp;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Slanski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(1979)</a:t>
            </a:r>
          </a:p>
          <a:p>
            <a:pPr algn="just" fontAlgn="base" latinLnBrk="0">
              <a:spcAft>
                <a:spcPct val="0"/>
              </a:spcAft>
              <a:buNone/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       Glashow (1979), Mohapatra &amp; </a:t>
            </a:r>
            <a:r>
              <a:rPr lang="en-US" altLang="ko-KR" sz="24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Senjanovic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(1980), ….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3A3AABF-A949-040E-9AB4-43F681F56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85243807-369B-E7EC-5608-7AD1A9C3C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Type –I Seesaw Mechanism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E759-9505-4FF4-9E46-58241556F94C}" type="slidenum">
              <a:rPr lang="el-GR" altLang="ko-KR" smtClean="0"/>
              <a:pPr/>
              <a:t>63</a:t>
            </a:fld>
            <a:endParaRPr lang="el-GR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594575" y="705282"/>
            <a:ext cx="4786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(Higgs Triplet Mechanism)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432949" y="2133321"/>
            <a:ext cx="4572000" cy="1200329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No RH neutrinos</a:t>
            </a:r>
          </a:p>
          <a:p>
            <a:endParaRPr lang="en-US" altLang="ko-KR" sz="24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  <a:p>
            <a:r>
              <a:rPr lang="en-US" altLang="ko-KR" sz="24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Higgs triplet:</a:t>
            </a:r>
            <a:endParaRPr lang="ko-KR" altLang="en-US" sz="24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170516"/>
              </p:ext>
            </p:extLst>
          </p:nvPr>
        </p:nvGraphicFramePr>
        <p:xfrm>
          <a:off x="7650316" y="2802209"/>
          <a:ext cx="1912937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수식" r:id="rId4" imgW="761760" imgH="228600" progId="Equation.3">
                  <p:embed/>
                </p:oleObj>
              </mc:Choice>
              <mc:Fallback>
                <p:oleObj name="수식" r:id="rId4" imgW="761760" imgH="228600" progId="Equation.3">
                  <p:embed/>
                  <p:pic>
                    <p:nvPicPr>
                      <p:cNvPr id="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0316" y="2802209"/>
                        <a:ext cx="1912937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직사각형 8"/>
          <p:cNvSpPr/>
          <p:nvPr/>
        </p:nvSpPr>
        <p:spPr>
          <a:xfrm>
            <a:off x="5324461" y="3502810"/>
            <a:ext cx="44342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EW precision measurements:</a:t>
            </a:r>
            <a:endParaRPr lang="ko-KR" altLang="en-US" sz="24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1228" y="1649454"/>
            <a:ext cx="2314575" cy="19335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3" descr="TypeI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6820" y="3999386"/>
            <a:ext cx="2460977" cy="2500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graphicFrame>
        <p:nvGraphicFramePr>
          <p:cNvPr id="317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062389"/>
              </p:ext>
            </p:extLst>
          </p:nvPr>
        </p:nvGraphicFramePr>
        <p:xfrm>
          <a:off x="3082797" y="3078213"/>
          <a:ext cx="428628" cy="458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수식" r:id="rId8" imgW="177480" imgH="215640" progId="Equation.3">
                  <p:embed/>
                </p:oleObj>
              </mc:Choice>
              <mc:Fallback>
                <p:oleObj name="수식" r:id="rId8" imgW="177480" imgH="215640" progId="Equation.3">
                  <p:embed/>
                  <p:pic>
                    <p:nvPicPr>
                      <p:cNvPr id="317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2797" y="3078213"/>
                        <a:ext cx="428628" cy="458806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직사각형 12"/>
          <p:cNvSpPr/>
          <p:nvPr/>
        </p:nvSpPr>
        <p:spPr>
          <a:xfrm>
            <a:off x="5922119" y="3925017"/>
            <a:ext cx="3456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&lt; </a:t>
            </a:r>
            <a:r>
              <a:rPr lang="en-US" altLang="ko-KR" sz="2400" b="1" dirty="0">
                <a:solidFill>
                  <a:prstClr val="black"/>
                </a:solidFill>
                <a:latin typeface="Symbol" pitchFamily="18" charset="2"/>
                <a:ea typeface="맑은 고딕" panose="020B0503020000020004" pitchFamily="50" charset="-127"/>
              </a:rPr>
              <a:t>D</a:t>
            </a:r>
            <a:r>
              <a:rPr lang="en-US" altLang="ko-KR" sz="2400" b="1" baseline="30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0</a:t>
            </a:r>
            <a:r>
              <a:rPr lang="en-US" altLang="ko-KR" sz="24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 &gt; / &lt; H &gt; &lt; 0.03</a:t>
            </a:r>
            <a:endParaRPr lang="ko-KR" altLang="en-US" sz="2400" b="1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2" name="Text Box 1049"/>
          <p:cNvSpPr txBox="1">
            <a:spLocks noChangeArrowheads="1"/>
          </p:cNvSpPr>
          <p:nvPr/>
        </p:nvSpPr>
        <p:spPr bwMode="auto">
          <a:xfrm>
            <a:off x="6903120" y="1238913"/>
            <a:ext cx="5150547" cy="67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828675" hangingPunct="0">
              <a:lnSpc>
                <a:spcPct val="116000"/>
              </a:lnSpc>
              <a:buClr>
                <a:srgbClr val="000000"/>
              </a:buClr>
              <a:buSzPct val="45000"/>
              <a:tabLst>
                <a:tab pos="657225" algn="l"/>
                <a:tab pos="1312863" algn="l"/>
                <a:tab pos="1970088" algn="l"/>
                <a:tab pos="2627313" algn="l"/>
              </a:tabLst>
            </a:pP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Konetschny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, </a:t>
            </a: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Kummer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 PLB70(1977), </a:t>
            </a: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Magg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 PLB94(1980), Schechter, Valle PRD22(1980), Mohapatra, </a:t>
            </a: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Senjanovic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 PRL44(1981), </a:t>
            </a: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Lazzarides,Shafi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, </a:t>
            </a:r>
            <a:r>
              <a:rPr lang="en-GB" altLang="ko-KR" sz="1300" b="1" dirty="0" err="1">
                <a:solidFill>
                  <a:srgbClr val="008000"/>
                </a:solidFill>
                <a:latin typeface="맑은 고딕"/>
                <a:ea typeface="굴림" charset="-127"/>
              </a:rPr>
              <a:t>Wetterich</a:t>
            </a:r>
            <a:r>
              <a:rPr lang="en-GB" altLang="ko-KR" sz="1300" b="1" dirty="0">
                <a:solidFill>
                  <a:srgbClr val="008000"/>
                </a:solidFill>
                <a:latin typeface="맑은 고딕"/>
                <a:ea typeface="굴림" charset="-127"/>
              </a:rPr>
              <a:t> NPB181(1981)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87748" y="5134908"/>
                <a:ext cx="429560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20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ko-KR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sub>
                      </m:sSub>
                    </m:oMath>
                  </m:oMathPara>
                </a14:m>
                <a:endParaRPr lang="ko-KR" altLang="en-US" sz="2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748" y="5134908"/>
                <a:ext cx="429560" cy="338554"/>
              </a:xfrm>
              <a:prstGeom prst="rect">
                <a:avLst/>
              </a:prstGeom>
              <a:blipFill>
                <a:blip r:embed="rId10"/>
                <a:stretch>
                  <a:fillRect l="-5634" b="-25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오른쪽 화살표 3"/>
          <p:cNvSpPr/>
          <p:nvPr/>
        </p:nvSpPr>
        <p:spPr>
          <a:xfrm>
            <a:off x="4974225" y="5624732"/>
            <a:ext cx="463216" cy="27071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167CA03-04DB-220D-762D-749E7D973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1C5AB4-1864-7E61-1077-B4C1ADEA1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Type –II Seesaw Mechanism</a:t>
            </a: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6433D48E-93A0-1C15-9884-4D94D3256275}"/>
              </a:ext>
            </a:extLst>
          </p:cNvPr>
          <p:cNvCxnSpPr/>
          <p:nvPr/>
        </p:nvCxnSpPr>
        <p:spPr>
          <a:xfrm>
            <a:off x="4325803" y="3580421"/>
            <a:ext cx="1883611" cy="1026125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CBC646-12D7-1021-7B26-48335BE2CB60}"/>
                  </a:ext>
                </a:extLst>
              </p:cNvPr>
              <p:cNvSpPr txBox="1"/>
              <p:nvPr/>
            </p:nvSpPr>
            <p:spPr>
              <a:xfrm>
                <a:off x="6299790" y="4606546"/>
                <a:ext cx="2406236" cy="40011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ko-KR" altLang="en-US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r>
                        <a:rPr lang="en-US" altLang="ko-KR" sz="2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l-GR" altLang="ko-KR" sz="26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sub>
                      </m:sSub>
                      <m:r>
                        <a:rPr lang="en-US" altLang="ko-KR" sz="2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l-GR" altLang="ko-KR" sz="2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en-US" altLang="ko-KR" sz="26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ko-KR" altLang="en-US" sz="26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CBC646-12D7-1021-7B26-48335BE2C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9790" y="4606546"/>
                <a:ext cx="2406236" cy="40011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900CB06-A936-DDDF-5F7B-76A75F482D6E}"/>
              </a:ext>
            </a:extLst>
          </p:cNvPr>
          <p:cNvSpPr txBox="1"/>
          <p:nvPr/>
        </p:nvSpPr>
        <p:spPr>
          <a:xfrm>
            <a:off x="5640572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6A45E9B-1468-F4AA-06E8-A503836CB182}"/>
                  </a:ext>
                </a:extLst>
              </p:cNvPr>
              <p:cNvSpPr txBox="1"/>
              <p:nvPr/>
            </p:nvSpPr>
            <p:spPr>
              <a:xfrm>
                <a:off x="5890535" y="5283565"/>
                <a:ext cx="1852045" cy="963662"/>
              </a:xfrm>
              <a:prstGeom prst="rect">
                <a:avLst/>
              </a:prstGeom>
              <a:noFill/>
              <a:ln w="19050">
                <a:solidFill>
                  <a:srgbClr val="00206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e>
                      </m:d>
                      <m:r>
                        <a:rPr lang="en-US" altLang="ko-K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l-GR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sub>
                      </m:sSub>
                      <m:f>
                        <m:fPr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6A45E9B-1468-F4AA-06E8-A503836CB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535" y="5283565"/>
                <a:ext cx="1852045" cy="96366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07346DBD-0A95-3D3A-3F0F-0E67BFA01614}"/>
              </a:ext>
            </a:extLst>
          </p:cNvPr>
          <p:cNvCxnSpPr>
            <a:cxnSpLocks/>
          </p:cNvCxnSpPr>
          <p:nvPr/>
        </p:nvCxnSpPr>
        <p:spPr>
          <a:xfrm>
            <a:off x="7915705" y="5061635"/>
            <a:ext cx="1288547" cy="513474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A6507E1-79C3-728D-8898-B3CB81BA798C}"/>
              </a:ext>
            </a:extLst>
          </p:cNvPr>
          <p:cNvSpPr txBox="1"/>
          <p:nvPr/>
        </p:nvSpPr>
        <p:spPr>
          <a:xfrm>
            <a:off x="9204252" y="5366301"/>
            <a:ext cx="2280176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sz="2200" b="1" dirty="0">
                <a:latin typeface="Century Gothic" panose="020B0502020202020204" pitchFamily="34" charset="0"/>
              </a:rPr>
              <a:t>Breaking of </a:t>
            </a:r>
            <a:r>
              <a:rPr lang="en-US" altLang="ko-KR" sz="2200" b="1" i="1" dirty="0">
                <a:latin typeface="Century Gothic" panose="020B0502020202020204" pitchFamily="34" charset="0"/>
              </a:rPr>
              <a:t>B-L</a:t>
            </a:r>
            <a:endParaRPr lang="ko-KR" altLang="en-US" sz="2200" b="1" i="1" dirty="0">
              <a:latin typeface="Century Gothic" panose="020B0502020202020204" pitchFamily="34" charset="0"/>
            </a:endParaRPr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3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646603" y="951688"/>
            <a:ext cx="47863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(Fermion Triplet Mechanism)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432949" y="2133321"/>
            <a:ext cx="4572000" cy="461665"/>
          </a:xfrm>
          <a:prstGeom prst="rect">
            <a:avLst/>
          </a:prstGeom>
          <a:ln w="19050"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en-US" altLang="ko-KR" sz="24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SU(2) fermion triplet with Y=0</a:t>
            </a:r>
            <a:endParaRPr lang="ko-KR" altLang="en-US" sz="24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12" name="Text Box 1049"/>
          <p:cNvSpPr txBox="1">
            <a:spLocks noChangeArrowheads="1"/>
          </p:cNvSpPr>
          <p:nvPr/>
        </p:nvSpPr>
        <p:spPr bwMode="auto">
          <a:xfrm>
            <a:off x="6252515" y="1281170"/>
            <a:ext cx="3314700" cy="47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defTabSz="828675" hangingPunct="0">
              <a:lnSpc>
                <a:spcPct val="116000"/>
              </a:lnSpc>
              <a:buClr>
                <a:srgbClr val="000000"/>
              </a:buClr>
              <a:buSzPct val="45000"/>
              <a:tabLst>
                <a:tab pos="657225" algn="l"/>
                <a:tab pos="1312863" algn="l"/>
                <a:tab pos="1970088" algn="l"/>
                <a:tab pos="2627313" algn="l"/>
              </a:tabLst>
            </a:pPr>
            <a:r>
              <a:rPr lang="en-GB" altLang="ko-KR" sz="1300" b="1" dirty="0">
                <a:solidFill>
                  <a:srgbClr val="0070C0"/>
                </a:solidFill>
                <a:latin typeface="맑은 고딕"/>
                <a:ea typeface="굴림" charset="-127"/>
              </a:rPr>
              <a:t>L</a:t>
            </a:r>
            <a:r>
              <a:rPr lang="en-US" altLang="ko-KR" sz="1400" b="1" dirty="0">
                <a:solidFill>
                  <a:srgbClr val="0070C0"/>
                </a:solidFill>
              </a:rPr>
              <a:t>R. Foot, H. Lew, X.-G. He and G.C. Joshi, Z. Phys. C44 (1989) </a:t>
            </a:r>
            <a:endParaRPr lang="en-GB" altLang="ko-KR" sz="1300" b="1" dirty="0">
              <a:solidFill>
                <a:srgbClr val="0070C0"/>
              </a:solidFill>
              <a:latin typeface="맑은 고딕"/>
              <a:ea typeface="굴림" charset="-127"/>
            </a:endParaRPr>
          </a:p>
        </p:txBody>
      </p:sp>
      <p:sp>
        <p:nvSpPr>
          <p:cNvPr id="4" name="오른쪽 화살표 3"/>
          <p:cNvSpPr/>
          <p:nvPr/>
        </p:nvSpPr>
        <p:spPr>
          <a:xfrm>
            <a:off x="5658927" y="4049876"/>
            <a:ext cx="463216" cy="27071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167CA03-04DB-220D-762D-749E7D973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1C5AB4-1864-7E61-1077-B4C1ADEA1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Type –III Seesaw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6A45E9B-1468-F4AA-06E8-A503836CB182}"/>
                  </a:ext>
                </a:extLst>
              </p:cNvPr>
              <p:cNvSpPr txBox="1"/>
              <p:nvPr/>
            </p:nvSpPr>
            <p:spPr>
              <a:xfrm>
                <a:off x="6448888" y="3867882"/>
                <a:ext cx="2921954" cy="858377"/>
              </a:xfrm>
              <a:prstGeom prst="rect">
                <a:avLst/>
              </a:prstGeom>
              <a:noFill/>
              <a:ln w="19050">
                <a:solidFill>
                  <a:srgbClr val="00206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ko-KR" alt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r>
                        <a:rPr lang="en-US" altLang="ko-K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ko-KR" alt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  <m:sup>
                          <m: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f>
                        <m:fPr>
                          <m:ctrlP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US" altLang="ko-KR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ko-KR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num>
                        <m:den>
                          <m:r>
                            <a:rPr lang="en-US" altLang="ko-K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den>
                      </m:f>
                    </m:oMath>
                  </m:oMathPara>
                </a14:m>
                <a:endParaRPr lang="en-US" altLang="ko-KR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6A45E9B-1468-F4AA-06E8-A503836CB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888" y="3867882"/>
                <a:ext cx="2921954" cy="8583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그림 18">
            <a:extLst>
              <a:ext uri="{FF2B5EF4-FFF2-40B4-BE49-F238E27FC236}">
                <a16:creationId xmlns:a16="http://schemas.microsoft.com/office/drawing/2014/main" id="{757E89A7-804F-6BBD-9A2F-1A4FA6820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826" y="2594986"/>
            <a:ext cx="4248150" cy="231457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B78683A-0F13-F717-9B3E-C119DC59839F}"/>
                  </a:ext>
                </a:extLst>
              </p:cNvPr>
              <p:cNvSpPr txBox="1"/>
              <p:nvPr/>
            </p:nvSpPr>
            <p:spPr>
              <a:xfrm>
                <a:off x="6252515" y="2914863"/>
                <a:ext cx="4125553" cy="49103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ko-KR" altLang="en-US" sz="24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acc>
                        <m:accPr>
                          <m:chr m:val="̅"/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ko-KR" altLang="en-US" sz="2400" b="1" i="1" smtClean="0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</m:acc>
                      <m:sSub>
                        <m:sSub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𝒖</m:t>
                          </m:r>
                        </m:sub>
                      </m:sSub>
                      <m:acc>
                        <m:accPr>
                          <m:chr m:val="⃗"/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acc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𝑴</m:t>
                      </m:r>
                      <m:acc>
                        <m:accPr>
                          <m:chr m:val="⃗"/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</m:acc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e>
                      </m:acc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en-US" altLang="ko-KR" sz="2400" b="1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B78683A-0F13-F717-9B3E-C119DC598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515" y="2914863"/>
                <a:ext cx="4125553" cy="4910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F26A5D09-5DD3-9EDB-EB60-85D6ADD54C52}"/>
              </a:ext>
            </a:extLst>
          </p:cNvPr>
          <p:cNvSpPr txBox="1"/>
          <p:nvPr/>
        </p:nvSpPr>
        <p:spPr>
          <a:xfrm>
            <a:off x="5658927" y="5049746"/>
            <a:ext cx="4856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2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same formular as in type-I seesaw</a:t>
            </a:r>
            <a:endParaRPr lang="ko-KR" altLang="en-US" sz="22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65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46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26782" y="1157159"/>
            <a:ext cx="864076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>
                <a:solidFill>
                  <a:prstClr val="black"/>
                </a:solidFill>
                <a:latin typeface="Comic Sans MS" pitchFamily="66" charset="0"/>
                <a:ea typeface="맑은 고딕" panose="020B0503020000020004" pitchFamily="50" charset="-127"/>
              </a:rPr>
              <a:t> 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1-loop</a:t>
            </a:r>
            <a:r>
              <a:rPr lang="en-US" altLang="ko-KR" sz="26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generation of light neutrino </a:t>
            </a:r>
            <a:r>
              <a:rPr lang="en-US" altLang="ko-KR" sz="2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masses </a:t>
            </a:r>
            <a:r>
              <a:rPr lang="en-US" altLang="ko-KR" sz="20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(Zee, 1980)</a:t>
            </a:r>
            <a:endParaRPr lang="en-US" altLang="ko-KR" sz="20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endParaRPr lang="en-US" altLang="ko-KR" sz="2400" dirty="0">
              <a:solidFill>
                <a:prstClr val="black"/>
              </a:solidFill>
              <a:latin typeface="Comic Sans MS" pitchFamily="66" charset="0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endParaRPr lang="en-US" altLang="ko-KR" sz="2400" dirty="0">
              <a:solidFill>
                <a:prstClr val="black"/>
              </a:solidFill>
              <a:latin typeface="Comic Sans MS" pitchFamily="66" charset="0"/>
              <a:ea typeface="맑은 고딕" panose="020B0503020000020004" pitchFamily="50" charset="-127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160857" y="4013737"/>
            <a:ext cx="1010117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6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2-loop</a:t>
            </a:r>
            <a:r>
              <a:rPr lang="en-US" altLang="ko-KR" sz="26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b="1" dirty="0">
                <a:solidFill>
                  <a:prstClr val="black"/>
                </a:solidFill>
                <a:latin typeface="Century Gothic" panose="020B0502020202020204" pitchFamily="34" charset="0"/>
              </a:rPr>
              <a:t>generation of light neutrino masses </a:t>
            </a:r>
            <a:r>
              <a:rPr lang="en-US" altLang="ko-KR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(Zee, 1986; </a:t>
            </a:r>
            <a:r>
              <a:rPr lang="en-US" altLang="ko-KR" sz="2000" b="1" dirty="0" err="1" smtClean="0">
                <a:solidFill>
                  <a:prstClr val="black"/>
                </a:solidFill>
                <a:latin typeface="Century Gothic" panose="020B0502020202020204" pitchFamily="34" charset="0"/>
              </a:rPr>
              <a:t>Babu</a:t>
            </a:r>
            <a:r>
              <a:rPr lang="en-US" altLang="ko-KR" sz="20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, 1988)</a:t>
            </a:r>
            <a:endParaRPr lang="en-US" altLang="ko-KR" sz="2000" b="1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endParaRPr lang="en-US" altLang="ko-KR" sz="2600" b="1" dirty="0">
              <a:solidFill>
                <a:prstClr val="black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B22FD209-181B-43F6-A1A2-0702EBD7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0535" y="1832975"/>
                <a:ext cx="4639408" cy="160127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l-G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ko-KR" sz="1800" b="0" dirty="0" smtClean="0">
                    <a:solidFill>
                      <a:srgbClr val="000000"/>
                    </a:solidFill>
                    <a:ea typeface="맑은 고딕" panose="020B0503020000020004" pitchFamily="50" charset="-127"/>
                  </a:rPr>
                  <a:t>  -  </a:t>
                </a:r>
                <a:r>
                  <a:rPr lang="en-US" altLang="ko-KR" sz="2400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SM be extended to </a:t>
                </a:r>
                <a:r>
                  <a:rPr lang="en-US" altLang="ko-KR" sz="240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include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     </m:t>
                        </m:r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𝒉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sz="200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(SU(2) singlet) </a:t>
                </a:r>
                <a:r>
                  <a:rPr lang="en-US" altLang="ko-KR" sz="2400" b="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&amp; </a:t>
                </a:r>
                <a:r>
                  <a:rPr lang="en-US" altLang="ko-KR" sz="2400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2nd </a:t>
                </a:r>
                <a:r>
                  <a:rPr lang="en-US" altLang="ko-KR" sz="2400" dirty="0" smtClean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scalar</a:t>
                </a:r>
              </a:p>
              <a:p>
                <a:pPr eaLnBrk="1" hangingPunct="1"/>
                <a:r>
                  <a:rPr lang="en-US" altLang="ko-KR" sz="2400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2400" dirty="0" smtClean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  </a:t>
                </a:r>
                <a:r>
                  <a:rPr lang="en-US" altLang="ko-KR" sz="2400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doublet </a:t>
                </a:r>
                <a:r>
                  <a:rPr lang="en-US" altLang="ko-KR" sz="2400" dirty="0" smtClean="0">
                    <a:solidFill>
                      <a:srgbClr val="FF0000"/>
                    </a:solidFill>
                    <a:ea typeface="맑은 고딕" panose="020B0503020000020004" pitchFamily="50" charset="-127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pPr>
                      <m:e>
                        <m:r>
                          <a:rPr lang="ko-KR" alt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𝝓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ko-KR" sz="2400" dirty="0" smtClean="0">
                    <a:solidFill>
                      <a:srgbClr val="FF0000"/>
                    </a:solidFill>
                    <a:ea typeface="맑은 고딕" panose="020B0503020000020004" pitchFamily="50" charset="-127"/>
                  </a:rPr>
                  <a:t>,</a:t>
                </a:r>
                <a:r>
                  <a:rPr lang="en-US" altLang="ko-KR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sz="2400" dirty="0" smtClean="0">
                    <a:solidFill>
                      <a:srgbClr val="FF0000"/>
                    </a:solidFill>
                    <a:ea typeface="맑은 고딕" panose="020B0503020000020004" pitchFamily="50" charset="-127"/>
                  </a:rPr>
                  <a:t>)</a:t>
                </a:r>
                <a:r>
                  <a:rPr lang="en-US" altLang="ko-KR" sz="2400" dirty="0" smtClean="0">
                    <a:solidFill>
                      <a:prstClr val="black"/>
                    </a:solidFill>
                    <a:ea typeface="맑은 고딕" panose="020B0503020000020004" pitchFamily="50" charset="-127"/>
                  </a:rPr>
                  <a:t>  </a:t>
                </a:r>
                <a:endParaRPr lang="en-US" altLang="ko-KR" sz="2400" dirty="0">
                  <a:solidFill>
                    <a:prstClr val="black"/>
                  </a:solidFill>
                  <a:ea typeface="맑은 고딕" panose="020B0503020000020004" pitchFamily="50" charset="-127"/>
                </a:endParaRPr>
              </a:p>
              <a:p>
                <a:pPr eaLnBrk="1" hangingPunct="1"/>
                <a:r>
                  <a:rPr lang="en-US" altLang="ko-KR" sz="2400" b="0" dirty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      </a:t>
                </a:r>
                <a:r>
                  <a:rPr lang="en-US" altLang="ko-KR" sz="2400" b="0" dirty="0" smtClean="0">
                    <a:solidFill>
                      <a:prstClr val="black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  </a:t>
                </a:r>
                <a:endParaRPr lang="en-US" altLang="ko-KR" sz="2200" baseline="-25000" dirty="0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B22FD209-181B-43F6-A1A2-0702EBD77B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90535" y="1832975"/>
                <a:ext cx="4639408" cy="1601272"/>
              </a:xfrm>
              <a:prstGeom prst="rect">
                <a:avLst/>
              </a:prstGeom>
              <a:blipFill>
                <a:blip r:embed="rId3"/>
                <a:stretch>
                  <a:fillRect t="-2642" r="-1702"/>
                </a:stretch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3">
            <a:extLst>
              <a:ext uri="{FF2B5EF4-FFF2-40B4-BE49-F238E27FC236}">
                <a16:creationId xmlns:a16="http://schemas.microsoft.com/office/drawing/2014/main" id="{A677B631-4134-D367-AA7B-DB6E67034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A4DF0E1-B592-FE8B-EE5A-EDE68512B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Radiative Generation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5849" y="1781777"/>
            <a:ext cx="3162958" cy="170366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0327" y="4825969"/>
            <a:ext cx="3355906" cy="135548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B22FD209-181B-43F6-A1A2-0702EBD7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5999" y="4797921"/>
                <a:ext cx="4730611" cy="882614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l-G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3200" b="1" kern="1200">
                    <a:solidFill>
                      <a:srgbClr val="FFFF00"/>
                    </a:solidFill>
                    <a:latin typeface="Comic Sans MS" panose="030F0702030302020204" pitchFamily="66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ko-KR" sz="1800" b="0" dirty="0" smtClean="0">
                    <a:solidFill>
                      <a:srgbClr val="000000"/>
                    </a:solidFill>
                    <a:ea typeface="맑은 고딕" panose="020B0503020000020004" pitchFamily="50" charset="-127"/>
                  </a:rPr>
                  <a:t>  -  </a:t>
                </a:r>
                <a:r>
                  <a:rPr lang="en-US" altLang="ko-KR" sz="2400" dirty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SM be extended to </a:t>
                </a:r>
                <a:r>
                  <a:rPr lang="en-US" altLang="ko-KR" sz="240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include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𝒉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00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(SU(2) singlet)</a:t>
                </a:r>
                <a:r>
                  <a:rPr lang="en-US" altLang="ko-KR" sz="2400" b="0" dirty="0" smtClean="0">
                    <a:solidFill>
                      <a:srgbClr val="000000"/>
                    </a:solidFill>
                    <a:latin typeface="Century Gothic" panose="020B0502020202020204" pitchFamily="34" charset="0"/>
                    <a:ea typeface="맑은 고딕" panose="020B0503020000020004" pitchFamily="50" charset="-127"/>
                  </a:rPr>
                  <a:t>&amp;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p>
                        <m:r>
                          <a:rPr lang="en-US" altLang="ko-KR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US" altLang="ko-KR" sz="2000" dirty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(SU(2) singlet</a:t>
                </a:r>
                <a:r>
                  <a:rPr lang="en-US" altLang="ko-KR" sz="2000" dirty="0" smtClean="0">
                    <a:solidFill>
                      <a:srgbClr val="000000"/>
                    </a:solidFill>
                    <a:latin typeface="Century Gothic" panose="020B0502020202020204" pitchFamily="34" charset="0"/>
                  </a:rPr>
                  <a:t>)</a:t>
                </a:r>
                <a:endParaRPr lang="en-US" altLang="ko-KR" sz="2000" baseline="-25000" dirty="0">
                  <a:solidFill>
                    <a:srgbClr val="000000"/>
                  </a:solidFill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B22FD209-181B-43F6-A1A2-0702EBD77B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9" y="4797921"/>
                <a:ext cx="4730611" cy="882614"/>
              </a:xfrm>
              <a:prstGeom prst="rect">
                <a:avLst/>
              </a:prstGeom>
              <a:blipFill>
                <a:blip r:embed="rId6"/>
                <a:stretch>
                  <a:fillRect t="-4730" r="-2953" b="-11486"/>
                </a:stretch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92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38654" y="1131465"/>
            <a:ext cx="10552381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>
                <a:solidFill>
                  <a:prstClr val="black"/>
                </a:solidFill>
                <a:latin typeface="Comic Sans MS" pitchFamily="66" charset="0"/>
                <a:ea typeface="맑은 고딕" panose="020B0503020000020004" pitchFamily="50" charset="-127"/>
              </a:rPr>
              <a:t> </a:t>
            </a:r>
            <a:r>
              <a:rPr lang="en-US" altLang="ko-KR" sz="26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1-loop generation of light neutrino </a:t>
            </a:r>
            <a:r>
              <a:rPr lang="en-US" altLang="ko-KR" sz="2600" b="1" dirty="0" smtClean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masses </a:t>
            </a:r>
            <a:r>
              <a:rPr lang="en-US" altLang="ko-KR" sz="20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(“</a:t>
            </a:r>
            <a:r>
              <a:rPr lang="en-US" altLang="ko-KR" sz="2000" b="1" dirty="0" err="1" smtClean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scotogenic</a:t>
            </a:r>
            <a:r>
              <a:rPr lang="en-US" altLang="ko-KR" sz="20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model”)</a:t>
            </a:r>
            <a:endParaRPr lang="en-US" altLang="ko-KR" sz="2000" b="1" dirty="0">
              <a:solidFill>
                <a:srgbClr val="0070C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endParaRPr lang="en-US" altLang="ko-KR" sz="2400" dirty="0">
              <a:solidFill>
                <a:prstClr val="black"/>
              </a:solidFill>
              <a:latin typeface="Comic Sans MS" pitchFamily="66" charset="0"/>
              <a:ea typeface="맑은 고딕" panose="020B0503020000020004" pitchFamily="50" charset="-127"/>
            </a:endParaRPr>
          </a:p>
          <a:p>
            <a:pPr>
              <a:buFontTx/>
              <a:buChar char="-"/>
            </a:pPr>
            <a:endParaRPr lang="en-US" altLang="ko-KR" sz="2400" dirty="0">
              <a:solidFill>
                <a:prstClr val="black"/>
              </a:solidFill>
              <a:latin typeface="Comic Sans MS" pitchFamily="66" charset="0"/>
              <a:ea typeface="맑은 고딕" panose="020B0503020000020004" pitchFamily="50" charset="-127"/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297" y="1747018"/>
            <a:ext cx="3257574" cy="185524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3272" y="3687234"/>
            <a:ext cx="1010117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600" dirty="0">
                <a:solidFill>
                  <a:prstClr val="black"/>
                </a:solidFill>
                <a:latin typeface="Comic Sans MS" pitchFamily="66" charset="0"/>
                <a:ea typeface="맑은 고딕" panose="020B0503020000020004" pitchFamily="50" charset="-127"/>
              </a:rPr>
              <a:t> </a:t>
            </a:r>
            <a:r>
              <a:rPr lang="en-US" altLang="ko-KR" sz="26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In the flavor basis where the charged lepton mass matrix</a:t>
            </a:r>
          </a:p>
          <a:p>
            <a:r>
              <a:rPr lang="en-US" altLang="ko-KR" sz="2600" b="1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 is real and diagonal, neutrino mass matrix becomes</a:t>
            </a: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45532" y="4579786"/>
            <a:ext cx="6499075" cy="116678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1275" y="5900729"/>
            <a:ext cx="7121916" cy="81613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26675" y="5527529"/>
            <a:ext cx="1754834" cy="46852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65047" y="6055838"/>
            <a:ext cx="2664296" cy="418675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B22FD209-181B-43F6-A1A2-0702EBD77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803718"/>
            <a:ext cx="5386013" cy="142603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3200" b="1" kern="1200">
                <a:solidFill>
                  <a:srgbClr val="FFFF00"/>
                </a:solidFill>
                <a:latin typeface="Comic Sans MS" panose="030F0702030302020204" pitchFamily="66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ko-KR" sz="1800" b="0" dirty="0">
                <a:solidFill>
                  <a:srgbClr val="000000"/>
                </a:solidFill>
                <a:ea typeface="맑은 고딕" panose="020B0503020000020004" pitchFamily="50" charset="-127"/>
              </a:rPr>
              <a:t>  -  </a:t>
            </a:r>
            <a:r>
              <a:rPr lang="en-US" altLang="ko-KR" sz="2400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SM be extended to include  </a:t>
            </a:r>
            <a:r>
              <a:rPr lang="en-US" altLang="ko-KR" sz="2400" b="0" dirty="0">
                <a:solidFill>
                  <a:srgbClr val="FF0000"/>
                </a:solidFill>
                <a:ea typeface="맑은 고딕" panose="020B0503020000020004" pitchFamily="50" charset="-127"/>
              </a:rPr>
              <a:t>3</a:t>
            </a:r>
            <a:r>
              <a:rPr lang="es-ES_tradnl" altLang="ko-KR" sz="2400" dirty="0">
                <a:solidFill>
                  <a:srgbClr val="FF00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n</a:t>
            </a:r>
            <a:r>
              <a:rPr lang="es-ES_tradnl" altLang="ko-KR" sz="2400" baseline="-25000" dirty="0">
                <a:solidFill>
                  <a:srgbClr val="FF0000"/>
                </a:solidFill>
                <a:ea typeface="굴림" panose="020B0600000101010101" pitchFamily="50" charset="-127"/>
              </a:rPr>
              <a:t>R</a:t>
            </a:r>
            <a:r>
              <a:rPr lang="en-US" altLang="ko-KR" sz="2400" dirty="0">
                <a:solidFill>
                  <a:srgbClr val="FF0000"/>
                </a:solidFill>
                <a:ea typeface="맑은 고딕" panose="020B0503020000020004" pitchFamily="50" charset="-127"/>
              </a:rPr>
              <a:t> </a:t>
            </a:r>
            <a:r>
              <a:rPr lang="en-US" altLang="ko-KR" sz="2400" b="0" dirty="0">
                <a:solidFill>
                  <a:srgbClr val="000000"/>
                </a:solidFill>
                <a:ea typeface="맑은 고딕" panose="020B0503020000020004" pitchFamily="50" charset="-127"/>
              </a:rPr>
              <a:t>  </a:t>
            </a:r>
          </a:p>
          <a:p>
            <a:pPr eaLnBrk="1" hangingPunct="1"/>
            <a:r>
              <a:rPr lang="en-US" altLang="ko-KR" sz="2400" b="0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    &amp; </a:t>
            </a:r>
            <a:r>
              <a:rPr lang="en-US" altLang="ko-KR" sz="2400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2nd scalar doublet </a:t>
            </a:r>
            <a:r>
              <a:rPr lang="en-US" altLang="ko-KR" sz="2400" dirty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lang="en-US" altLang="ko-KR" sz="2400" dirty="0">
                <a:solidFill>
                  <a:srgbClr val="FF0000"/>
                </a:solidFill>
                <a:latin typeface="Symbol" panose="05050102010706020507" pitchFamily="18" charset="2"/>
                <a:ea typeface="맑은 고딕" panose="020B0503020000020004" pitchFamily="50" charset="-127"/>
              </a:rPr>
              <a:t>h</a:t>
            </a:r>
            <a:r>
              <a:rPr lang="en-US" altLang="ko-KR" sz="2400" baseline="30000" dirty="0">
                <a:solidFill>
                  <a:srgbClr val="FF0000"/>
                </a:solidFill>
                <a:ea typeface="맑은 고딕" panose="020B0503020000020004" pitchFamily="50" charset="-127"/>
              </a:rPr>
              <a:t>+</a:t>
            </a:r>
            <a:r>
              <a:rPr lang="en-US" altLang="ko-KR" sz="2400" dirty="0">
                <a:solidFill>
                  <a:srgbClr val="FF0000"/>
                </a:solidFill>
                <a:ea typeface="맑은 고딕" panose="020B0503020000020004" pitchFamily="50" charset="-127"/>
              </a:rPr>
              <a:t>, </a:t>
            </a:r>
            <a:r>
              <a:rPr lang="en-US" altLang="ko-KR" sz="2400" dirty="0">
                <a:solidFill>
                  <a:srgbClr val="FF0000"/>
                </a:solidFill>
                <a:latin typeface="Symbol" panose="05050102010706020507" pitchFamily="18" charset="2"/>
                <a:ea typeface="맑은 고딕" panose="020B0503020000020004" pitchFamily="50" charset="-127"/>
              </a:rPr>
              <a:t>h</a:t>
            </a:r>
            <a:r>
              <a:rPr lang="en-US" altLang="ko-KR" sz="2400" baseline="30000" dirty="0">
                <a:solidFill>
                  <a:srgbClr val="FF0000"/>
                </a:solidFill>
                <a:ea typeface="맑은 고딕" panose="020B0503020000020004" pitchFamily="50" charset="-127"/>
              </a:rPr>
              <a:t>0</a:t>
            </a:r>
            <a:r>
              <a:rPr lang="en-US" altLang="ko-KR" sz="2400" dirty="0">
                <a:solidFill>
                  <a:srgbClr val="FF0000"/>
                </a:solidFill>
                <a:ea typeface="맑은 고딕" panose="020B0503020000020004" pitchFamily="50" charset="-127"/>
              </a:rPr>
              <a:t>)</a:t>
            </a:r>
            <a:r>
              <a:rPr lang="en-US" altLang="ko-KR" sz="2400" dirty="0">
                <a:solidFill>
                  <a:prstClr val="black"/>
                </a:solidFill>
                <a:ea typeface="맑은 고딕" panose="020B0503020000020004" pitchFamily="50" charset="-127"/>
              </a:rPr>
              <a:t>  : </a:t>
            </a:r>
          </a:p>
          <a:p>
            <a:pPr eaLnBrk="1" hangingPunct="1"/>
            <a:r>
              <a:rPr lang="en-US" altLang="ko-KR" sz="2400" b="0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       </a:t>
            </a:r>
            <a:r>
              <a:rPr lang="en-US" altLang="ko-KR" sz="2400" b="0" dirty="0">
                <a:solidFill>
                  <a:prstClr val="black"/>
                </a:solidFill>
                <a:latin typeface="Century Gothic" panose="020B0502020202020204" pitchFamily="34" charset="0"/>
                <a:ea typeface="맑은 고딕" panose="020B05030200000200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2400" dirty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odd under </a:t>
            </a:r>
            <a:r>
              <a:rPr lang="en-US" altLang="ko-KR" sz="2400" dirty="0">
                <a:solidFill>
                  <a:srgbClr val="0070C0"/>
                </a:solidFill>
                <a:ea typeface="맑은 고딕" panose="020B0503020000020004" pitchFamily="50" charset="-127"/>
              </a:rPr>
              <a:t>Z</a:t>
            </a:r>
            <a:r>
              <a:rPr lang="en-US" altLang="ko-KR" sz="2400" baseline="-25000" dirty="0">
                <a:solidFill>
                  <a:srgbClr val="0070C0"/>
                </a:solidFill>
                <a:ea typeface="맑은 고딕" panose="020B0503020000020004" pitchFamily="50" charset="-127"/>
              </a:rPr>
              <a:t>2 </a:t>
            </a:r>
            <a:r>
              <a:rPr lang="en-US" altLang="ko-KR" sz="2400" dirty="0">
                <a:solidFill>
                  <a:srgbClr val="0070C0"/>
                </a:solidFill>
                <a:ea typeface="맑은 고딕" panose="020B0503020000020004" pitchFamily="50" charset="-127"/>
              </a:rPr>
              <a:t> </a:t>
            </a:r>
            <a:r>
              <a:rPr lang="en-US" altLang="ko-KR" sz="2000" dirty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(</a:t>
            </a:r>
            <a:r>
              <a:rPr lang="en-US" altLang="ko-KR" sz="2000" dirty="0" smtClean="0">
                <a:solidFill>
                  <a:srgbClr val="0070C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E.Ma,2006) </a:t>
            </a:r>
            <a:endParaRPr lang="en-US" altLang="ko-KR" sz="2000" dirty="0">
              <a:solidFill>
                <a:srgbClr val="0070C0"/>
              </a:solidFill>
              <a:latin typeface="Century Gothic" panose="020B0502020202020204" pitchFamily="34" charset="0"/>
              <a:ea typeface="맑은 고딕" panose="020B0503020000020004" pitchFamily="50" charset="-127"/>
            </a:endParaRPr>
          </a:p>
          <a:p>
            <a:pPr eaLnBrk="1" hangingPunct="1"/>
            <a:endParaRPr lang="en-US" altLang="ko-KR" sz="2200" baseline="-25000" dirty="0">
              <a:solidFill>
                <a:srgbClr val="00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A677B631-4134-D367-AA7B-DB6E67034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A4DF0E1-B592-FE8B-EE5A-EDE68512B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83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Radiative Generation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37213" y="6481408"/>
            <a:ext cx="2844800" cy="365125"/>
          </a:xfrm>
        </p:spPr>
        <p:txBody>
          <a:bodyPr/>
          <a:lstStyle/>
          <a:p>
            <a:fld id="{F8B01261-0A76-44F5-8B9E-1B0937F3DB54}" type="slidenum">
              <a:rPr lang="ko-KR" altLang="en-US" smtClean="0"/>
              <a:t>67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804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8539F1-EA25-D636-DAEB-A46197748053}"/>
                  </a:ext>
                </a:extLst>
              </p:cNvPr>
              <p:cNvSpPr txBox="1"/>
              <p:nvPr/>
            </p:nvSpPr>
            <p:spPr>
              <a:xfrm>
                <a:off x="941697" y="3890516"/>
                <a:ext cx="9471439" cy="843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4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Using</a:t>
                </a:r>
                <a:r>
                  <a:rPr lang="en-US" altLang="ko-KR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  <m: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ko-KR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ko-KR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sSubSup>
                          <m:sSubSupPr>
                            <m:ctrlP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altLang="ko-KR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ko-KR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⃑"/>
                                        <m:ctrlPr>
                                          <a:rPr lang="en-US" altLang="ko-KR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ko-KR" sz="2400" b="1" i="1" smtClean="0">
                                            <a:solidFill>
                                              <a:srgbClr val="0070C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𝒑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ko-KR" alt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,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we can </a:t>
                </a:r>
                <a:r>
                  <a:rPr lang="en-US" altLang="ko-KR" sz="24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obtain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b>
                    </m:sSub>
                  </m:oMath>
                </a14:m>
                <a:endParaRPr lang="ko-KR" altLang="en-US" sz="2400" b="1" dirty="0">
                  <a:solidFill>
                    <a:srgbClr val="FF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8539F1-EA25-D636-DAEB-A46197748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697" y="3890516"/>
                <a:ext cx="9471439" cy="843885"/>
              </a:xfrm>
              <a:prstGeom prst="rect">
                <a:avLst/>
              </a:prstGeom>
              <a:blipFill>
                <a:blip r:embed="rId3"/>
                <a:stretch>
                  <a:fillRect l="-8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CDAC2B-C077-9C8C-E0FD-FF437FA8A131}"/>
                  </a:ext>
                </a:extLst>
              </p:cNvPr>
              <p:cNvSpPr txBox="1"/>
              <p:nvPr/>
            </p:nvSpPr>
            <p:spPr>
              <a:xfrm>
                <a:off x="887909" y="4994339"/>
                <a:ext cx="9468298" cy="8873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But, it would hard to extract it from  this method due to</a:t>
                </a:r>
              </a:p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uncertainties in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𝝅</m:t>
                            </m:r>
                          </m:sub>
                        </m:sSub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and measurement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altLang="ko-KR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ko-KR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CDAC2B-C077-9C8C-E0FD-FF437FA8A1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09" y="4994339"/>
                <a:ext cx="9468298" cy="887359"/>
              </a:xfrm>
              <a:prstGeom prst="rect">
                <a:avLst/>
              </a:prstGeom>
              <a:blipFill>
                <a:blip r:embed="rId4"/>
                <a:stretch>
                  <a:fillRect l="-901" t="-5479" b="-1027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245517-A076-F51F-4CBA-0219A24F8E40}"/>
                  </a:ext>
                </a:extLst>
              </p:cNvPr>
              <p:cNvSpPr txBox="1"/>
              <p:nvPr/>
            </p:nvSpPr>
            <p:spPr>
              <a:xfrm>
                <a:off x="887910" y="1798293"/>
                <a:ext cx="9170490" cy="152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Neutrino mass can be measured from decay kinematics.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The simplest case is 2-body at-rest-decay kinematics of  </a:t>
                </a:r>
                <a14:m>
                  <m:oMath xmlns:m="http://schemas.openxmlformats.org/officeDocument/2006/math">
                    <m:r>
                      <a:rPr lang="ko-KR" altLang="en-US" sz="2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ko-KR" altLang="en-US" sz="2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ko-KR" altLang="en-US" sz="25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𝝁</m:t>
                    </m:r>
                    <m:sSub>
                      <m:sSubPr>
                        <m:ctrlP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endParaRPr lang="en-US" altLang="ko-KR" sz="2500" b="1" dirty="0">
                  <a:solidFill>
                    <a:schemeClr val="tx1"/>
                  </a:solidFill>
                </a:endParaRPr>
              </a:p>
              <a:p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F245517-A076-F51F-4CBA-0219A24F8E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910" y="1798293"/>
                <a:ext cx="9170490" cy="1523943"/>
              </a:xfrm>
              <a:prstGeom prst="rect">
                <a:avLst/>
              </a:prstGeom>
              <a:blipFill>
                <a:blip r:embed="rId5"/>
                <a:stretch>
                  <a:fillRect l="-931" t="-32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>
            <a:extLst>
              <a:ext uri="{FF2B5EF4-FFF2-40B4-BE49-F238E27FC236}">
                <a16:creationId xmlns:a16="http://schemas.microsoft.com/office/drawing/2014/main" id="{213370B2-EF94-6E92-8991-69EDD098B9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6FECED00-5DCF-7DE9-0C2E-AA78707D1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98F861DD-BC4C-AF3A-BCA4-5E61CB9EB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EA7F30-32B3-2FFD-825E-C3F83571FFD2}"/>
              </a:ext>
            </a:extLst>
          </p:cNvPr>
          <p:cNvSpPr txBox="1"/>
          <p:nvPr/>
        </p:nvSpPr>
        <p:spPr>
          <a:xfrm>
            <a:off x="378520" y="1149288"/>
            <a:ext cx="3467616" cy="492443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Direct measurement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4312" y="2528441"/>
            <a:ext cx="3500718" cy="1362075"/>
          </a:xfrm>
          <a:prstGeom prst="rect">
            <a:avLst/>
          </a:prstGeom>
        </p:spPr>
      </p:pic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68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90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8539F1-EA25-D636-DAEB-A46197748053}"/>
                  </a:ext>
                </a:extLst>
              </p:cNvPr>
              <p:cNvSpPr txBox="1"/>
              <p:nvPr/>
            </p:nvSpPr>
            <p:spPr>
              <a:xfrm>
                <a:off x="573295" y="1802567"/>
                <a:ext cx="10734236" cy="83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Using</a:t>
                </a:r>
                <a:r>
                  <a:rPr lang="en-US" altLang="ko-KR" sz="24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p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4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p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 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ko-KR" alt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𝝂</m:t>
                    </m:r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2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can be extracted by endpoint spectrum </a:t>
                </a:r>
                <a:r>
                  <a:rPr lang="en-US" altLang="ko-KR" sz="22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of   </a:t>
                </a:r>
                <a:r>
                  <a:rPr lang="el-GR" altLang="ko-KR" sz="2400" b="1" dirty="0">
                    <a:solidFill>
                      <a:schemeClr val="tx1"/>
                    </a:solidFill>
                  </a:rPr>
                  <a:t>β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-decay</a:t>
                </a:r>
                <a:endParaRPr lang="ko-KR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48539F1-EA25-D636-DAEB-A46197748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295" y="1802567"/>
                <a:ext cx="10734236" cy="839332"/>
              </a:xfrm>
              <a:prstGeom prst="rect">
                <a:avLst/>
              </a:prstGeom>
              <a:blipFill>
                <a:blip r:embed="rId3"/>
                <a:stretch>
                  <a:fillRect l="-852" t="-5109" r="-1647" b="-160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9406849-A141-723F-7FD6-A01713CB9CDA}"/>
                  </a:ext>
                </a:extLst>
              </p:cNvPr>
              <p:cNvSpPr txBox="1"/>
              <p:nvPr/>
            </p:nvSpPr>
            <p:spPr>
              <a:xfrm>
                <a:off x="3991024" y="2309477"/>
                <a:ext cx="3256941" cy="89434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altLang="ko-K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ko-K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ko-K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ko-K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𝑒𝑖</m:t>
                                  </m:r>
                                </m:sub>
                                <m:sup>
                                  <m:r>
                                    <a:rPr lang="en-US" altLang="ko-K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9406849-A141-723F-7FD6-A01713CB9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024" y="2309477"/>
                <a:ext cx="3256941" cy="8943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72F747-5206-36D0-49D6-FDE195EB3DB7}"/>
                  </a:ext>
                </a:extLst>
              </p:cNvPr>
              <p:cNvSpPr txBox="1"/>
              <p:nvPr/>
            </p:nvSpPr>
            <p:spPr>
              <a:xfrm>
                <a:off x="492263" y="3343876"/>
                <a:ext cx="7969334" cy="4616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tx1"/>
                    </a:solidFill>
                  </a:rPr>
                  <a:t>Tritium </a:t>
                </a:r>
                <a:r>
                  <a:rPr lang="el-GR" altLang="ko-KR" sz="2400" b="1" dirty="0">
                    <a:solidFill>
                      <a:schemeClr val="tx1"/>
                    </a:solidFill>
                  </a:rPr>
                  <a:t>β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-decay </a:t>
                </a:r>
                <a:r>
                  <a:rPr lang="en-US" altLang="ko-KR" sz="2400" dirty="0">
                    <a:solidFill>
                      <a:schemeClr val="tx1"/>
                    </a:solidFill>
                  </a:rPr>
                  <a:t>: </a:t>
                </a:r>
                <a:r>
                  <a:rPr lang="en-US" altLang="ko-KR" sz="2400" b="1" baseline="30000" dirty="0">
                    <a:solidFill>
                      <a:schemeClr val="tx1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altLang="ko-KR" sz="2400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ko-K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baseline="30000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𝐻𝑒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24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ko-KR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ko-KR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ko-KR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=18.6 keV)</a:t>
                </a:r>
                <a:endParaRPr lang="ko-KR" alt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72F747-5206-36D0-49D6-FDE195EB3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63" y="3343876"/>
                <a:ext cx="7969334" cy="461665"/>
              </a:xfrm>
              <a:prstGeom prst="rect">
                <a:avLst/>
              </a:prstGeom>
              <a:blipFill>
                <a:blip r:embed="rId5"/>
                <a:stretch>
                  <a:fillRect l="-1224" t="-10667" b="-30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직사각형 10">
            <a:extLst>
              <a:ext uri="{FF2B5EF4-FFF2-40B4-BE49-F238E27FC236}">
                <a16:creationId xmlns:a16="http://schemas.microsoft.com/office/drawing/2014/main" id="{3998A024-7848-5BF6-2EF7-10460A8E9CC1}"/>
              </a:ext>
            </a:extLst>
          </p:cNvPr>
          <p:cNvSpPr/>
          <p:nvPr/>
        </p:nvSpPr>
        <p:spPr bwMode="auto">
          <a:xfrm>
            <a:off x="3846136" y="3987389"/>
            <a:ext cx="329939" cy="273377"/>
          </a:xfrm>
          <a:prstGeom prst="rect">
            <a:avLst/>
          </a:prstGeom>
          <a:solidFill>
            <a:schemeClr val="bg1"/>
          </a:solidFill>
          <a:ln w="222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CDAC2B-C077-9C8C-E0FD-FF437FA8A131}"/>
              </a:ext>
            </a:extLst>
          </p:cNvPr>
          <p:cNvSpPr txBox="1"/>
          <p:nvPr/>
        </p:nvSpPr>
        <p:spPr>
          <a:xfrm>
            <a:off x="7461399" y="4389671"/>
            <a:ext cx="3223959" cy="19389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atin typeface="Century Gothic" panose="020B0502020202020204" pitchFamily="34" charset="0"/>
              </a:rPr>
              <a:t>To observe modification</a:t>
            </a:r>
          </a:p>
          <a:p>
            <a:r>
              <a:rPr lang="en-US" altLang="ko-KR" sz="2000" b="1" dirty="0">
                <a:latin typeface="Century Gothic" panose="020B0502020202020204" pitchFamily="34" charset="0"/>
              </a:rPr>
              <a:t> </a:t>
            </a:r>
            <a:r>
              <a:rPr lang="en-US" altLang="ko-KR" sz="2000" b="1" dirty="0" smtClean="0">
                <a:latin typeface="Century Gothic" panose="020B0502020202020204" pitchFamily="34" charset="0"/>
              </a:rPr>
              <a:t>of </a:t>
            </a:r>
            <a:r>
              <a:rPr lang="en-US" altLang="ko-KR" sz="2000" b="1" dirty="0" smtClean="0">
                <a:latin typeface="Century Gothic" panose="020B0502020202020204" pitchFamily="34" charset="0"/>
              </a:rPr>
              <a:t>endpoint spectrum,</a:t>
            </a:r>
          </a:p>
          <a:p>
            <a:r>
              <a:rPr lang="en-US" altLang="ko-KR" sz="2000" b="1" dirty="0" smtClean="0">
                <a:latin typeface="Century Gothic" panose="020B0502020202020204" pitchFamily="34" charset="0"/>
              </a:rPr>
              <a:t> we </a:t>
            </a:r>
            <a:r>
              <a:rPr lang="en-US" altLang="ko-KR" sz="2000" b="1" dirty="0">
                <a:latin typeface="Century Gothic" panose="020B0502020202020204" pitchFamily="34" charset="0"/>
              </a:rPr>
              <a:t>n</a:t>
            </a:r>
            <a:r>
              <a:rPr lang="en-US" altLang="ko-KR" sz="2000" b="1" dirty="0" smtClean="0">
                <a:latin typeface="Century Gothic" panose="020B0502020202020204" pitchFamily="34" charset="0"/>
              </a:rPr>
              <a:t>eed </a:t>
            </a:r>
            <a:endParaRPr lang="en-US" altLang="ko-KR" sz="2000" b="1" dirty="0">
              <a:latin typeface="Century Gothic" panose="020B0502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000" b="1" dirty="0">
                <a:latin typeface="Century Gothic" panose="020B0502020202020204" pitchFamily="34" charset="0"/>
              </a:rPr>
              <a:t>very high E resolution </a:t>
            </a:r>
          </a:p>
          <a:p>
            <a:pPr marL="342900" indent="-342900">
              <a:buFontTx/>
              <a:buChar char="-"/>
            </a:pPr>
            <a:r>
              <a:rPr lang="en-US" altLang="ko-KR" sz="2000" b="1" dirty="0">
                <a:latin typeface="Century Gothic" panose="020B0502020202020204" pitchFamily="34" charset="0"/>
              </a:rPr>
              <a:t>very high luminosity</a:t>
            </a:r>
          </a:p>
          <a:p>
            <a:pPr marL="342900" indent="-342900">
              <a:buFontTx/>
              <a:buChar char="-"/>
            </a:pPr>
            <a:r>
              <a:rPr lang="en-US" altLang="ko-KR" sz="2000" b="1" dirty="0">
                <a:latin typeface="Century Gothic" panose="020B0502020202020204" pitchFamily="34" charset="0"/>
              </a:rPr>
              <a:t>Very low background</a:t>
            </a:r>
            <a:endParaRPr lang="ko-KR" altLang="en-US" sz="2000" b="1" dirty="0">
              <a:latin typeface="Century Gothic" panose="020B0502020202020204" pitchFamily="34" charset="0"/>
            </a:endParaRP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6C40E59-A9D6-3594-3DC9-D4042CEDC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838" y="2453288"/>
            <a:ext cx="2381250" cy="17811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5A3BBE-F414-D375-C32C-F0CC3CD9A59F}"/>
              </a:ext>
            </a:extLst>
          </p:cNvPr>
          <p:cNvSpPr txBox="1"/>
          <p:nvPr/>
        </p:nvSpPr>
        <p:spPr>
          <a:xfrm>
            <a:off x="378520" y="1149288"/>
            <a:ext cx="3467616" cy="492443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Direct measurement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095F2BF-8CC5-F66A-795A-EECF1C5F7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37F7636-0FF7-CC0A-E2DE-966A252AC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2A2AEFFA-444A-BD1A-E302-13339100F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6973" y="3882352"/>
            <a:ext cx="5648263" cy="28087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57988" y="6544952"/>
            <a:ext cx="255146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/>
              <a:t>(KATRIN Design Report 2004)</a:t>
            </a:r>
            <a:endParaRPr lang="ko-KR" altLang="en-US" sz="1300" b="1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798" y="4061094"/>
            <a:ext cx="6346451" cy="81941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69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74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5" name="Picture 5">
            <a:extLst>
              <a:ext uri="{FF2B5EF4-FFF2-40B4-BE49-F238E27FC236}">
                <a16:creationId xmlns:a16="http://schemas.microsoft.com/office/drawing/2014/main" id="{CC6E6B24-9037-927A-3D5D-EAB3D736F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539" y="1182689"/>
            <a:ext cx="3589337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6" name="그림 3">
            <a:extLst>
              <a:ext uri="{FF2B5EF4-FFF2-40B4-BE49-F238E27FC236}">
                <a16:creationId xmlns:a16="http://schemas.microsoft.com/office/drawing/2014/main" id="{EF9554EB-BE19-79CB-7F93-EAA822FC6C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9" y="1900239"/>
            <a:ext cx="3494087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7" name="TextBox 4">
            <a:extLst>
              <a:ext uri="{FF2B5EF4-FFF2-40B4-BE49-F238E27FC236}">
                <a16:creationId xmlns:a16="http://schemas.microsoft.com/office/drawing/2014/main" id="{FE1A324F-14AB-8375-785F-44BAEB20B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9939" y="1325564"/>
            <a:ext cx="329288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Using 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맑은 고딕" panose="020B0503020000020004" pitchFamily="50" charset="-127"/>
              </a:rPr>
              <a:t>neutrinos from </a:t>
            </a:r>
            <a:r>
              <a:rPr lang="en-US" altLang="ko-KR" sz="2200" b="1" baseline="30000" dirty="0">
                <a:solidFill>
                  <a:srgbClr val="000000"/>
                </a:solidFill>
                <a:latin typeface="Comic Sans MS" panose="030F0702030302020204" pitchFamily="66" charset="0"/>
                <a:ea typeface="맑은 고딕" panose="020B0503020000020004" pitchFamily="50" charset="-127"/>
              </a:rPr>
              <a:t>8</a:t>
            </a:r>
            <a:r>
              <a:rPr lang="en-US" altLang="ko-KR" sz="2200" b="1" dirty="0">
                <a:solidFill>
                  <a:srgbClr val="000000"/>
                </a:solidFill>
                <a:latin typeface="Comic Sans MS" panose="030F0702030302020204" pitchFamily="66" charset="0"/>
                <a:ea typeface="맑은 고딕" panose="020B0503020000020004" pitchFamily="50" charset="-127"/>
              </a:rPr>
              <a:t>B</a:t>
            </a:r>
            <a:endParaRPr lang="ko-KR" altLang="en-US" sz="2200" b="1" dirty="0">
              <a:solidFill>
                <a:srgbClr val="00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pic>
        <p:nvPicPr>
          <p:cNvPr id="172038" name="그림 14">
            <a:extLst>
              <a:ext uri="{FF2B5EF4-FFF2-40B4-BE49-F238E27FC236}">
                <a16:creationId xmlns:a16="http://schemas.microsoft.com/office/drawing/2014/main" id="{FFAE5B64-E2A0-15AC-AD01-54CD8EA479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704" y="4318000"/>
            <a:ext cx="2947987" cy="9207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">
            <a:extLst>
              <a:ext uri="{FF2B5EF4-FFF2-40B4-BE49-F238E27FC236}">
                <a16:creationId xmlns:a16="http://schemas.microsoft.com/office/drawing/2014/main" id="{7C7D317C-0130-2131-C6B9-56474AE7E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6148388"/>
            <a:ext cx="7416800" cy="5254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200" b="1" kern="0" dirty="0">
                <a:solidFill>
                  <a:srgbClr val="FF3300"/>
                </a:solidFill>
                <a:latin typeface="Century Gothic" panose="020B0502020202020204" pitchFamily="34" charset="0"/>
              </a:rPr>
              <a:t>Supporting neutrino transition as well as verifying SSM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2040" name="Object 14">
                <a:extLst>
                  <a:ext uri="{FF2B5EF4-FFF2-40B4-BE49-F238E27FC236}">
                    <a16:creationId xmlns:a16="http://schemas.microsoft.com/office/drawing/2014/main" id="{7E0B44B4-4C27-C0D8-CE62-C4A9EE3FB93B}"/>
                  </a:ext>
                </a:extLst>
              </p:cNvPr>
              <p:cNvSpPr txBox="1"/>
              <p:nvPr/>
            </p:nvSpPr>
            <p:spPr bwMode="auto">
              <a:xfrm>
                <a:off x="3071813" y="5694364"/>
                <a:ext cx="4946650" cy="371475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</p:spPr>
            <p:txBody>
              <a:bodyPr>
                <a:normAutofit fontScale="47500" lnSpcReduction="20000"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𝑆𝑆𝑀</m:t>
                      </m:r>
                      <m: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(2004):</m:t>
                      </m:r>
                      <m:r>
                        <m:rPr>
                          <m:sty m:val="p"/>
                        </m:rP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sSup>
                        <m:sSupPr>
                          <m:ctrlP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</m:e>
                        <m:sup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)=5.26(1±0.23)×1</m:t>
                      </m:r>
                      <m:sSup>
                        <m:sSupPr>
                          <m:ctrlP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ko-KR" altLang="en-US" sz="3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ko-KR" altLang="en-US" sz="3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ko-KR" altLang="en-US" sz="3200" b="1">
                  <a:solidFill>
                    <a:srgbClr val="FFFF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172040" name="Object 14">
                <a:extLst>
                  <a:ext uri="{FF2B5EF4-FFF2-40B4-BE49-F238E27FC236}">
                    <a16:creationId xmlns:a16="http://schemas.microsoft.com/office/drawing/2014/main" id="{7E0B44B4-4C27-C0D8-CE62-C4A9EE3FB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1813" y="5694364"/>
                <a:ext cx="4946650" cy="3714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041" name="TextBox 13">
            <a:extLst>
              <a:ext uri="{FF2B5EF4-FFF2-40B4-BE49-F238E27FC236}">
                <a16:creationId xmlns:a16="http://schemas.microsoft.com/office/drawing/2014/main" id="{D8B7B7C1-C7B7-162F-E4E1-E457AA9DB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0253" y="5690563"/>
            <a:ext cx="24982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600" b="1" dirty="0" err="1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Bahcall</a:t>
            </a:r>
            <a:r>
              <a:rPr lang="en-US" altLang="ko-KR" sz="16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&amp; </a:t>
            </a:r>
            <a:r>
              <a:rPr lang="en-US" altLang="ko-KR" sz="1600" b="1" dirty="0" err="1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Pinsonneault</a:t>
            </a:r>
            <a:endParaRPr lang="ko-KR" altLang="en-US" sz="1600" b="1" dirty="0">
              <a:solidFill>
                <a:srgbClr val="00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sp>
        <p:nvSpPr>
          <p:cNvPr id="172042" name="TextBox 6">
            <a:extLst>
              <a:ext uri="{FF2B5EF4-FFF2-40B4-BE49-F238E27FC236}">
                <a16:creationId xmlns:a16="http://schemas.microsoft.com/office/drawing/2014/main" id="{29712569-37E6-5320-9834-11A1C3F8E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2125" y="3897314"/>
            <a:ext cx="1963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600" b="1" dirty="0" err="1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Nucl</a:t>
            </a:r>
            <a:r>
              <a:rPr lang="en-US" altLang="ko-KR" sz="16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-ex/0610020</a:t>
            </a:r>
            <a:endParaRPr lang="ko-KR" altLang="en-US" sz="1600" b="1" dirty="0">
              <a:solidFill>
                <a:srgbClr val="00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pic>
        <p:nvPicPr>
          <p:cNvPr id="172043" name="그림 7">
            <a:extLst>
              <a:ext uri="{FF2B5EF4-FFF2-40B4-BE49-F238E27FC236}">
                <a16:creationId xmlns:a16="http://schemas.microsoft.com/office/drawing/2014/main" id="{9105739A-8749-7F74-F926-290DDBA0AC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1" y="893763"/>
            <a:ext cx="1490663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4" name="그림 8">
            <a:extLst>
              <a:ext uri="{FF2B5EF4-FFF2-40B4-BE49-F238E27FC236}">
                <a16:creationId xmlns:a16="http://schemas.microsoft.com/office/drawing/2014/main" id="{1B8B3206-20EA-2577-2B6D-B6971F6C1F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9" y="2351089"/>
            <a:ext cx="1527175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5" name="그림 22">
            <a:extLst>
              <a:ext uri="{FF2B5EF4-FFF2-40B4-BE49-F238E27FC236}">
                <a16:creationId xmlns:a16="http://schemas.microsoft.com/office/drawing/2014/main" id="{28253D75-B9C3-9669-42E3-7DE6CD7534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543" y="3777769"/>
            <a:ext cx="4691062" cy="17526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2046" name="TextBox 9">
            <a:extLst>
              <a:ext uri="{FF2B5EF4-FFF2-40B4-BE49-F238E27FC236}">
                <a16:creationId xmlns:a16="http://schemas.microsoft.com/office/drawing/2014/main" id="{6EB25B73-25C6-BFE9-9A3A-2CDEFEE4E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7989" y="4125913"/>
            <a:ext cx="9604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8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Heavy 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8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water</a:t>
            </a:r>
            <a:endParaRPr lang="ko-KR" altLang="en-US" sz="1800" b="1" dirty="0">
              <a:solidFill>
                <a:srgbClr val="00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cxnSp>
        <p:nvCxnSpPr>
          <p:cNvPr id="172047" name="직선 화살표 연결선 12">
            <a:extLst>
              <a:ext uri="{FF2B5EF4-FFF2-40B4-BE49-F238E27FC236}">
                <a16:creationId xmlns:a16="http://schemas.microsoft.com/office/drawing/2014/main" id="{7DE61192-E815-448F-56AD-CE8509FDF4C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82801" y="3429001"/>
            <a:ext cx="106363" cy="792163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3">
            <a:extLst>
              <a:ext uri="{FF2B5EF4-FFF2-40B4-BE49-F238E27FC236}">
                <a16:creationId xmlns:a16="http://schemas.microsoft.com/office/drawing/2014/main" id="{1D546D93-973D-96AA-B3BC-8D438F96D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88913"/>
            <a:ext cx="7487509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endParaRPr lang="en-US" altLang="ko-KR" sz="3700" b="1">
              <a:solidFill>
                <a:srgbClr val="000000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E0B7F96-9BF2-A991-D93C-89EEECC29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915" y="71621"/>
            <a:ext cx="7736305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3400" b="1" dirty="0">
                <a:solidFill>
                  <a:srgbClr val="FF0000"/>
                </a:solidFill>
                <a:latin typeface="Verdana" panose="020B0604030504040204" pitchFamily="34" charset="0"/>
                <a:ea typeface="굴림" panose="020B0600000101010101" pitchFamily="50" charset="-127"/>
              </a:rPr>
              <a:t>Solar Neutrino Experiment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F34D98B-2245-4BCE-9A52-FD4B6811621A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7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7E91D5-4CD7-D944-3F83-79AF2AE67711}"/>
              </a:ext>
            </a:extLst>
          </p:cNvPr>
          <p:cNvSpPr txBox="1"/>
          <p:nvPr/>
        </p:nvSpPr>
        <p:spPr>
          <a:xfrm>
            <a:off x="391847" y="1260813"/>
            <a:ext cx="3017173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KATRIN experiment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1917C5C-38E8-06BE-AE8E-DCAE5243EA85}"/>
                  </a:ext>
                </a:extLst>
              </p:cNvPr>
              <p:cNvSpPr txBox="1"/>
              <p:nvPr/>
            </p:nvSpPr>
            <p:spPr>
              <a:xfrm>
                <a:off x="989935" y="1798882"/>
                <a:ext cx="6860524" cy="830997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Aim : achieving </a:t>
                </a:r>
                <a14:m>
                  <m:oMath xmlns:m="http://schemas.openxmlformats.org/officeDocument/2006/math"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d>
                      <m:d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ko-K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sensitivity of 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0.2 eV </a:t>
                </a:r>
                <a:endParaRPr lang="en-US" altLang="ko-KR" sz="2400" b="1" dirty="0" smtClean="0">
                  <a:solidFill>
                    <a:schemeClr val="tx1"/>
                  </a:solidFill>
                </a:endParaRPr>
              </a:p>
              <a:p>
                <a:r>
                  <a:rPr lang="en-US" altLang="ko-KR" sz="2400" b="1" dirty="0"/>
                  <a:t> </a:t>
                </a:r>
                <a:r>
                  <a:rPr lang="en-US" altLang="ko-KR" sz="2400" b="1" dirty="0" smtClean="0"/>
                  <a:t>            </a:t>
                </a:r>
                <a:r>
                  <a:rPr lang="en-US" altLang="ko-KR" sz="2400" b="1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current </a:t>
                </a:r>
                <a:r>
                  <a:rPr lang="en-US" altLang="ko-KR" sz="2400" b="1" dirty="0" smtClean="0"/>
                  <a:t>upper limit : 0.7 eV </a:t>
                </a:r>
                <a:r>
                  <a:rPr lang="en-US" altLang="ko-KR" b="1" dirty="0" smtClean="0"/>
                  <a:t>(2021) </a:t>
                </a:r>
                <a:r>
                  <a:rPr lang="en-US" altLang="ko-KR" sz="2400" b="1" dirty="0" smtClean="0">
                    <a:solidFill>
                      <a:schemeClr val="tx1"/>
                    </a:solidFill>
                  </a:rPr>
                  <a:t>)</a:t>
                </a:r>
                <a:endParaRPr lang="ko-KR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1917C5C-38E8-06BE-AE8E-DCAE5243E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935" y="1798882"/>
                <a:ext cx="6860524" cy="830997"/>
              </a:xfrm>
              <a:prstGeom prst="rect">
                <a:avLst/>
              </a:prstGeom>
              <a:blipFill>
                <a:blip r:embed="rId3"/>
                <a:stretch>
                  <a:fillRect l="-1240" t="-5036" b="-14388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그림 5">
            <a:extLst>
              <a:ext uri="{FF2B5EF4-FFF2-40B4-BE49-F238E27FC236}">
                <a16:creationId xmlns:a16="http://schemas.microsoft.com/office/drawing/2014/main" id="{D83562FB-426C-CBA4-E8ED-A1777AC38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5" y="2739323"/>
            <a:ext cx="11791950" cy="353377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9EB894A-0FAB-CE24-117B-9934B29B2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7881" y="1486975"/>
            <a:ext cx="2904094" cy="1252348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1D3852FD-8FC1-7F04-CDA3-0837F9E379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891069B-D704-38B1-43DA-B86B0F571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29DFC26A-BD3C-5607-3EEB-0B7110678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70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06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7E91D5-4CD7-D944-3F83-79AF2AE67711}"/>
              </a:ext>
            </a:extLst>
          </p:cNvPr>
          <p:cNvSpPr txBox="1"/>
          <p:nvPr/>
        </p:nvSpPr>
        <p:spPr>
          <a:xfrm>
            <a:off x="391847" y="1260813"/>
            <a:ext cx="4998484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Mainz Neutrino Mass Experiment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9B14439-F93B-AE36-E64A-DAB5BB152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41" y="1899157"/>
            <a:ext cx="6762750" cy="471487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2A9D891-5192-061F-DC41-C5F7F3D5E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203" y="1491645"/>
            <a:ext cx="4699950" cy="3964462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7401C109-2852-D70A-8EBE-7F595226E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0193" y="5769958"/>
            <a:ext cx="4693566" cy="634738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BBFFEA8E-0DCC-C76E-48E0-AF8F8685CF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9BE73B3-4180-EAC5-0E18-C7812EC89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42077493-0BE0-D098-14EA-A64B8C2C4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71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132956" y="8212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>
                <a:solidFill>
                  <a:srgbClr val="800080"/>
                </a:solidFill>
                <a:latin typeface="Malgun Gothic" panose="020B0503020000020004" pitchFamily="50" charset="-127"/>
                <a:ea typeface="Malgun Gothic" panose="020B0503020000020004" pitchFamily="50" charset="-127"/>
              </a:rPr>
              <a:t/>
            </a:r>
            <a:br>
              <a:rPr lang="en-US" altLang="ko-KR" b="1">
                <a:solidFill>
                  <a:srgbClr val="800080"/>
                </a:solidFill>
                <a:latin typeface="Malgun Gothic" panose="020B0503020000020004" pitchFamily="50" charset="-127"/>
                <a:ea typeface="Malgun Gothic" panose="020B0503020000020004" pitchFamily="50" charset="-127"/>
              </a:rPr>
            </a:br>
            <a:r>
              <a:rPr lang="en-US" altLang="ko-KR" b="1">
                <a:solidFill>
                  <a:srgbClr val="800080"/>
                </a:solidFill>
                <a:latin typeface="Malgun Gothic" panose="020B0503020000020004" pitchFamily="50" charset="-127"/>
                <a:ea typeface="Malgun Gothic" panose="020B0503020000020004" pitchFamily="50" charset="-127"/>
              </a:rPr>
              <a:t>Final Results from phase II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82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7E91D5-4CD7-D944-3F83-79AF2AE67711}"/>
              </a:ext>
            </a:extLst>
          </p:cNvPr>
          <p:cNvSpPr txBox="1"/>
          <p:nvPr/>
        </p:nvSpPr>
        <p:spPr>
          <a:xfrm>
            <a:off x="391847" y="1260813"/>
            <a:ext cx="5022529" cy="46166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 err="1">
                <a:latin typeface="Century Gothic" panose="020B0502020202020204" pitchFamily="34" charset="0"/>
              </a:rPr>
              <a:t>Troitsk</a:t>
            </a:r>
            <a:r>
              <a:rPr lang="en-US" altLang="ko-KR" sz="2400" b="1" dirty="0">
                <a:latin typeface="Century Gothic" panose="020B0502020202020204" pitchFamily="34" charset="0"/>
              </a:rPr>
              <a:t> Neutrino Mass Experiment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674E915-77EC-837A-D418-6797D3734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30" y="2038265"/>
            <a:ext cx="6778751" cy="420298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55FD0DA-575F-48A6-9A42-3C0A558B0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849" y="1584340"/>
            <a:ext cx="4778615" cy="355685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B77BF8F-93A7-6634-F94B-03E88581A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5345" y="5141191"/>
            <a:ext cx="5381625" cy="1590675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BC552DDE-B66F-27A3-4A8A-588306316C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A3946B5-70BD-71B6-131D-7159B5A8B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886B5072-EABB-8CE6-43D0-D2C72E3F1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72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85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82E30A03-1D1D-9F8C-A0C6-05B44E0F0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342" y="1623024"/>
            <a:ext cx="5193753" cy="487837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2EC716-6A05-C007-637E-10E7E3FBACF8}"/>
              </a:ext>
            </a:extLst>
          </p:cNvPr>
          <p:cNvSpPr txBox="1"/>
          <p:nvPr/>
        </p:nvSpPr>
        <p:spPr>
          <a:xfrm>
            <a:off x="8116013" y="3575778"/>
            <a:ext cx="3575018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Project -8 experiment :</a:t>
            </a:r>
          </a:p>
          <a:p>
            <a:r>
              <a:rPr lang="en-US" altLang="ko-KR" sz="2400" b="1" dirty="0">
                <a:latin typeface="Century Gothic" panose="020B0502020202020204" pitchFamily="34" charset="0"/>
              </a:rPr>
              <a:t>Sensitivity of 0.04 eV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FD7B1E-4DF1-38C4-C384-91B6322B78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25706" y="243968"/>
            <a:ext cx="7086600" cy="115452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ko-KR" sz="3600" b="1" dirty="0">
                <a:solidFill>
                  <a:schemeClr val="bg1"/>
                </a:solidFill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886DA7-5C32-D3CB-D4B6-E50FE1007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9AE35F30-A27B-88CA-8180-CC618D54B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Determination of Neutrino Mass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t>73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66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893B3D6-26BE-C0CE-E8B3-12FE77E60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4910" y="2948764"/>
            <a:ext cx="10103908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fontAlgn="base" latinLnBrk="0">
              <a:spcAft>
                <a:spcPct val="0"/>
              </a:spcAft>
              <a:buNone/>
              <a:defRPr/>
            </a:pPr>
            <a:r>
              <a:rPr lang="en-US" altLang="ko-KR" sz="4200" b="1" dirty="0">
                <a:solidFill>
                  <a:srgbClr val="FFFF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CP violation</a:t>
            </a:r>
          </a:p>
        </p:txBody>
      </p:sp>
      <p:pic>
        <p:nvPicPr>
          <p:cNvPr id="5122" name="Picture 2" descr="universe">
            <a:extLst>
              <a:ext uri="{FF2B5EF4-FFF2-40B4-BE49-F238E27FC236}">
                <a16:creationId xmlns:a16="http://schemas.microsoft.com/office/drawing/2014/main" id="{72A582CB-9517-1CE4-AD4D-2508057C3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166" y="-125683"/>
            <a:ext cx="12517821" cy="745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E857E8-69C8-448B-D808-3D0F1C0979A6}"/>
              </a:ext>
            </a:extLst>
          </p:cNvPr>
          <p:cNvSpPr txBox="1"/>
          <p:nvPr/>
        </p:nvSpPr>
        <p:spPr>
          <a:xfrm>
            <a:off x="3624185" y="2810264"/>
            <a:ext cx="4352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000" b="1" dirty="0">
                <a:solidFill>
                  <a:srgbClr val="FFFF00"/>
                </a:solidFill>
              </a:rPr>
              <a:t>CP Violation</a:t>
            </a:r>
            <a:endParaRPr lang="ko-KR" alt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AutoShape 2" descr="Non mirror symmetry of a neutrino and an antineutri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500" y="160338"/>
            <a:ext cx="2857500" cy="2419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41467" y="2302689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Donna </a:t>
            </a:r>
            <a:r>
              <a:rPr lang="en-US" altLang="ko-KR" sz="1200" dirty="0" err="1"/>
              <a:t>Padian</a:t>
            </a:r>
            <a:endParaRPr lang="ko-KR" altLang="en-US" sz="1200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87333"/>
            <a:ext cx="3666026" cy="2560108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-69455" y="6980729"/>
            <a:ext cx="36936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>
                <a:solidFill>
                  <a:srgbClr val="0070C0"/>
                </a:solidFill>
                <a:latin typeface="Arial" panose="020B0604020202020204" pitchFamily="34" charset="0"/>
              </a:rPr>
              <a:t> / symmetry magazine Sandbox Studio, Chicago</a:t>
            </a:r>
            <a:endParaRPr lang="ko-KR" altLang="en-US" sz="1200" b="1" dirty="0">
              <a:solidFill>
                <a:srgbClr val="0070C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E759-9505-4FF4-9E46-58241556F94C}" type="slidenum">
              <a:rPr lang="el-GR" altLang="ko-KR" smtClean="0"/>
              <a:pPr/>
              <a:t>74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663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739" name="그림 3">
            <a:extLst>
              <a:ext uri="{FF2B5EF4-FFF2-40B4-BE49-F238E27FC236}">
                <a16:creationId xmlns:a16="http://schemas.microsoft.com/office/drawing/2014/main" id="{6EE4BF55-97CB-3BB7-5A10-6B37DF87EE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186" y="1897218"/>
            <a:ext cx="4502150" cy="58896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2740" name="그림 4">
            <a:extLst>
              <a:ext uri="{FF2B5EF4-FFF2-40B4-BE49-F238E27FC236}">
                <a16:creationId xmlns:a16="http://schemas.microsoft.com/office/drawing/2014/main" id="{01A1FB91-8A96-2776-D257-531B26713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186" y="2604449"/>
            <a:ext cx="5915025" cy="6238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733" name="TextBox 4">
            <a:extLst>
              <a:ext uri="{FF2B5EF4-FFF2-40B4-BE49-F238E27FC236}">
                <a16:creationId xmlns:a16="http://schemas.microsoft.com/office/drawing/2014/main" id="{97ACD1B2-1CF7-AFFB-AB82-58CD3ACE0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756" y="1210142"/>
            <a:ext cx="43861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 : charge conjugate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372742" name="TextBox 4">
            <a:extLst>
              <a:ext uri="{FF2B5EF4-FFF2-40B4-BE49-F238E27FC236}">
                <a16:creationId xmlns:a16="http://schemas.microsoft.com/office/drawing/2014/main" id="{EEB14A03-49CC-F2A1-0E82-92534F488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273" y="3682735"/>
            <a:ext cx="20409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8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P: parity</a:t>
            </a:r>
            <a:endParaRPr lang="ko-KR" altLang="en-US" sz="28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pic>
        <p:nvPicPr>
          <p:cNvPr id="372743" name="그림 1">
            <a:extLst>
              <a:ext uri="{FF2B5EF4-FFF2-40B4-BE49-F238E27FC236}">
                <a16:creationId xmlns:a16="http://schemas.microsoft.com/office/drawing/2014/main" id="{957E36B8-EA02-BB65-DD53-C3C4846125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142" y="3477386"/>
            <a:ext cx="5437188" cy="122872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2744" name="그림 2">
            <a:extLst>
              <a:ext uri="{FF2B5EF4-FFF2-40B4-BE49-F238E27FC236}">
                <a16:creationId xmlns:a16="http://schemas.microsoft.com/office/drawing/2014/main" id="{BE975D63-FA1C-72D3-BDC8-49C95F2D89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388" y="4891311"/>
            <a:ext cx="8785225" cy="511175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2745" name="그림 3">
            <a:extLst>
              <a:ext uri="{FF2B5EF4-FFF2-40B4-BE49-F238E27FC236}">
                <a16:creationId xmlns:a16="http://schemas.microsoft.com/office/drawing/2014/main" id="{9325CEA0-0CEE-4584-7C70-52DF0BDF2C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186" y="5734596"/>
            <a:ext cx="6481763" cy="9001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C3EC83E6-034A-801B-5932-960FD13D7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CB559396-240E-A10E-1126-1B224E4D6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40256" y="2759999"/>
            <a:ext cx="3794055" cy="19746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75</a:t>
            </a:fld>
            <a:endParaRPr lang="el-GR" altLang="ko-K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275" y="2146071"/>
            <a:ext cx="7791450" cy="61912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7ACD1B2-1CF7-AFFB-AB82-58CD3ACE0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881" y="1418696"/>
            <a:ext cx="45464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Under CP transformation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736354" y="4696934"/>
                <a:ext cx="1068241" cy="73866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altLang="ko-KR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→−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354" y="4696934"/>
                <a:ext cx="1068241" cy="738664"/>
              </a:xfrm>
              <a:prstGeom prst="rect">
                <a:avLst/>
              </a:prstGeom>
              <a:blipFill>
                <a:blip r:embed="rId4"/>
                <a:stretch>
                  <a:fillRect l="-5714" r="-4000" b="-1393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8">
            <a:extLst>
              <a:ext uri="{FF2B5EF4-FFF2-40B4-BE49-F238E27FC236}">
                <a16:creationId xmlns:a16="http://schemas.microsoft.com/office/drawing/2014/main" id="{F9F06DC2-4665-061C-6903-1B7764096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422" y="3194096"/>
            <a:ext cx="478688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600" b="1" dirty="0">
                <a:solidFill>
                  <a:srgbClr val="FFFF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  </a:t>
            </a:r>
            <a:r>
              <a:rPr lang="en-US" altLang="ko-KR" sz="26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Leptonic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</a:t>
            </a:r>
            <a:r>
              <a:rPr lang="en-US" altLang="ko-KR" sz="26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Jarskog</a:t>
            </a: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invariant</a:t>
            </a:r>
            <a:r>
              <a:rPr lang="en-US" altLang="ko-KR" sz="24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: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pic>
        <p:nvPicPr>
          <p:cNvPr id="7" name="그림 5">
            <a:extLst>
              <a:ext uri="{FF2B5EF4-FFF2-40B4-BE49-F238E27FC236}">
                <a16:creationId xmlns:a16="http://schemas.microsoft.com/office/drawing/2014/main" id="{19653A8F-4E12-84FA-33F0-5106877FAF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227" y="3143426"/>
            <a:ext cx="3540602" cy="543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림 6">
            <a:extLst>
              <a:ext uri="{FF2B5EF4-FFF2-40B4-BE49-F238E27FC236}">
                <a16:creationId xmlns:a16="http://schemas.microsoft.com/office/drawing/2014/main" id="{CAE535FB-1C70-9003-36C0-D64DAA7199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383" y="3990325"/>
            <a:ext cx="3865859" cy="44412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13886" y="4820044"/>
            <a:ext cx="42707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Under CP transformation :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84082A9B-82F9-FF63-B149-C182ACE34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6477E5AF-F95F-8AA5-3D18-445026E18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76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9917853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">
            <a:extLst>
              <a:ext uri="{FF2B5EF4-FFF2-40B4-BE49-F238E27FC236}">
                <a16:creationId xmlns:a16="http://schemas.microsoft.com/office/drawing/2014/main" id="{97ACD1B2-1CF7-AFFB-AB82-58CD3ACE0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062" y="1187450"/>
            <a:ext cx="4166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Oscillation probability</a:t>
            </a:r>
            <a:endParaRPr lang="ko-KR" altLang="en-US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6683" y="1882287"/>
                <a:ext cx="11860316" cy="250158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20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sSup>
                            <m:sSup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2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nary>
                            <m:naryPr>
                              <m:chr m:val="∑"/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  <m:func>
                            <m:func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l-GR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func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nary>
                            <m:naryPr>
                              <m:chr m:val="∑"/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𝐼𝑚</m:t>
                              </m:r>
                              <m:d>
                                <m:d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  <m:func>
                            <m:func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sSubSup>
                                    <m:sSubSupPr>
                                      <m:ctrlPr>
                                        <a:rPr lang="el-GR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func>
                        </m:e>
                      </m:nary>
                    </m:oMath>
                  </m:oMathPara>
                </a14:m>
                <a:endParaRPr lang="en-US" altLang="ko-KR" sz="2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ko-KR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altLang="ko-KR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m:rPr>
                                      <m:brk m:alnAt="23"/>
                                    </m:r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sSubSup>
                                    <m:sSubSup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ko-KR" altLang="en-US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r>
                                        <a:rPr lang="en-US" altLang="ko-KR" sz="22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US" altLang="ko-KR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−4</m:t>
                      </m:r>
                      <m:nary>
                        <m:naryPr>
                          <m:chr m:val="∑"/>
                          <m:ctrl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  <m:func>
                        <m:funcPr>
                          <m:ctrl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ko-KR" sz="2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l-GR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func>
                      <m:r>
                        <a:rPr lang="en-US" altLang="ko-KR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nary>
                        <m:naryPr>
                          <m:chr m:val="∑"/>
                          <m:ctrl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𝐼𝑚</m:t>
                          </m:r>
                          <m:d>
                            <m:d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  <m:func>
                        <m:funcPr>
                          <m:ctrlPr>
                            <a:rPr lang="en-US" altLang="ko-KR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2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l-GR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  <m:sup>
                                  <m:r>
                                    <a:rPr lang="en-US" altLang="ko-KR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US" altLang="ko-KR" sz="2200" b="0" dirty="0"/>
              </a:p>
              <a:p>
                <a:r>
                  <a:rPr lang="en-US" altLang="ko-KR" sz="2200" dirty="0"/>
                  <a:t>               </a:t>
                </a:r>
                <a:r>
                  <a:rPr lang="en-US" altLang="ko-KR" sz="2200" dirty="0">
                    <a:solidFill>
                      <a:srgbClr val="000000"/>
                    </a:solidFill>
                  </a:rPr>
                  <a:t>    </a:t>
                </a:r>
                <a:r>
                  <a:rPr lang="en-US" altLang="ko-KR" sz="2200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ko-KR" alt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b>
                    </m:sSub>
                  </m:oMath>
                </a14:m>
                <a:r>
                  <a:rPr lang="en-US" altLang="ko-KR" sz="2200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                                   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83" y="1882287"/>
                <a:ext cx="11860316" cy="2501582"/>
              </a:xfrm>
              <a:prstGeom prst="rect">
                <a:avLst/>
              </a:prstGeom>
              <a:blipFill>
                <a:blip r:embed="rId3"/>
                <a:stretch>
                  <a:fillRect b="-2421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직사각형 2"/>
          <p:cNvSpPr/>
          <p:nvPr/>
        </p:nvSpPr>
        <p:spPr bwMode="auto">
          <a:xfrm>
            <a:off x="8386323" y="3181505"/>
            <a:ext cx="2224392" cy="632888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09581" y="3878188"/>
                <a:ext cx="2277418" cy="46685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nary>
                      <m:naryPr>
                        <m:chr m:val="∑"/>
                        <m:supHide m:val="on"/>
                        <m:ctrlPr>
                          <a:rPr lang="en-US" altLang="ko-K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ko-KR" altLang="en-US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altLang="ko-K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ko-K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ko-KR" alt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𝛼𝛽𝛾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altLang="ko-KR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𝑖𝑗𝑘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altLang="ko-KR" dirty="0"/>
                  <a:t>: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9581" y="3878188"/>
                <a:ext cx="2277418" cy="466859"/>
              </a:xfrm>
              <a:prstGeom prst="rect">
                <a:avLst/>
              </a:prstGeom>
              <a:blipFill>
                <a:blip r:embed="rId4"/>
                <a:stretch>
                  <a:fillRect t="-115584" r="-1340" b="-16753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굽은 화살표 6"/>
          <p:cNvSpPr/>
          <p:nvPr/>
        </p:nvSpPr>
        <p:spPr bwMode="auto">
          <a:xfrm flipV="1">
            <a:off x="9255141" y="3811159"/>
            <a:ext cx="486756" cy="375055"/>
          </a:xfrm>
          <a:prstGeom prst="ben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굽은 화살표 13"/>
          <p:cNvSpPr/>
          <p:nvPr/>
        </p:nvSpPr>
        <p:spPr bwMode="auto">
          <a:xfrm flipV="1">
            <a:off x="2136641" y="3924089"/>
            <a:ext cx="486756" cy="375055"/>
          </a:xfrm>
          <a:prstGeom prst="ben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616" y="5416747"/>
            <a:ext cx="6730597" cy="67710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en-US" altLang="ko-KR" sz="2200" b="0" dirty="0"/>
          </a:p>
          <a:p>
            <a:r>
              <a:rPr lang="en-US" altLang="ko-KR" sz="2200" dirty="0">
                <a:solidFill>
                  <a:srgbClr val="000000"/>
                </a:solidFill>
                <a:ea typeface="Cambria Math" panose="02040503050406030204" pitchFamily="18" charset="0"/>
              </a:rPr>
              <a:t> </a:t>
            </a:r>
          </a:p>
        </p:txBody>
      </p:sp>
      <p:sp>
        <p:nvSpPr>
          <p:cNvPr id="8" name="왼쪽 중괄호 7"/>
          <p:cNvSpPr/>
          <p:nvPr/>
        </p:nvSpPr>
        <p:spPr bwMode="auto">
          <a:xfrm rot="16200000">
            <a:off x="4115860" y="1432381"/>
            <a:ext cx="414922" cy="6170041"/>
          </a:xfrm>
          <a:prstGeom prst="leftBrace">
            <a:avLst>
              <a:gd name="adj1" fmla="val 8333"/>
              <a:gd name="adj2" fmla="val 4986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 dirty="0">
              <a:ln>
                <a:noFill/>
              </a:ln>
              <a:noFill/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03090" y="4678806"/>
                <a:ext cx="4460773" cy="549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CP</m:t>
                        </m:r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conserving</m:t>
                        </m:r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part</m:t>
                        </m:r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</a:rPr>
                          <m:t>  :</m:t>
                        </m:r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b>
                        </m:sSub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sub>
                        </m:sSub>
                      </m:sub>
                      <m:sup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sup>
                    </m:sSub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2400" b="1" dirty="0">
                    <a:solidFill>
                      <a:srgbClr val="FFFF00"/>
                    </a:solidFill>
                  </a:rPr>
                  <a:t>: </a:t>
                </a:r>
                <a:endParaRPr lang="ko-KR" altLang="en-US" sz="24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090" y="4678806"/>
                <a:ext cx="4460773" cy="549253"/>
              </a:xfrm>
              <a:prstGeom prst="rect">
                <a:avLst/>
              </a:prstGeom>
              <a:blipFill>
                <a:blip r:embed="rId5"/>
                <a:stretch>
                  <a:fillRect t="-6667" r="-1093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241550" y="4953432"/>
                <a:ext cx="3745449" cy="529697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</m:sSub>
                    <m:r>
                      <a:rPr lang="en-US" altLang="ko-KR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ko-KR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altLang="ko-KR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𝐶𝑃𝐶</m:t>
                        </m:r>
                      </m:sup>
                    </m:sSubSup>
                  </m:oMath>
                </a14:m>
                <a:r>
                  <a:rPr lang="en-US" altLang="ko-KR" sz="2800" dirty="0"/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altLang="ko-KR" sz="2800" i="1">
                            <a:latin typeface="Cambria Math" panose="02040503050406030204" pitchFamily="18" charset="0"/>
                          </a:rPr>
                          <m:t>𝐶𝑃𝑉</m:t>
                        </m:r>
                      </m:sup>
                    </m:sSubSup>
                  </m:oMath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550" y="4953432"/>
                <a:ext cx="3745449" cy="529697"/>
              </a:xfrm>
              <a:prstGeom prst="rect">
                <a:avLst/>
              </a:prstGeom>
              <a:blipFill>
                <a:blip r:embed="rId6"/>
                <a:stretch>
                  <a:fillRect t="-19767" b="-232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157969" y="5608594"/>
            <a:ext cx="3167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vanishing for </a:t>
            </a:r>
            <a:r>
              <a:rPr lang="el-GR" altLang="ko-KR" sz="2800" b="1" dirty="0">
                <a:solidFill>
                  <a:srgbClr val="C00000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α</a:t>
            </a:r>
            <a:r>
              <a:rPr lang="en-US" altLang="ko-KR" sz="2800" b="1" dirty="0">
                <a:solidFill>
                  <a:srgbClr val="C00000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=</a:t>
            </a:r>
            <a:r>
              <a:rPr lang="el-GR" altLang="ko-KR" sz="2800" b="1" dirty="0">
                <a:solidFill>
                  <a:srgbClr val="C00000"/>
                </a:solidFill>
                <a:ea typeface="맑은 고딕" panose="020B0503020000020004" pitchFamily="50" charset="-127"/>
                <a:sym typeface="Wingdings" panose="05000000000000000000" pitchFamily="2" charset="2"/>
              </a:rPr>
              <a:t>β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1A52B12-F902-8AE4-93BA-161F86715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772B2CB-3894-9B53-A4F2-A2B642BFF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69D15D8-0B7E-A662-CBDE-4D442B575B40}"/>
                  </a:ext>
                </a:extLst>
              </p:cNvPr>
              <p:cNvSpPr txBox="1"/>
              <p:nvPr/>
            </p:nvSpPr>
            <p:spPr>
              <a:xfrm>
                <a:off x="667201" y="5281084"/>
                <a:ext cx="7312240" cy="106670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𝐶𝑃𝑉</m:t>
                          </m:r>
                        </m:sup>
                      </m:sSub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ko-KR" alt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</a:rPr>
                                <m:t>𝛼𝛽𝛾</m:t>
                              </m:r>
                            </m:sub>
                          </m:sSub>
                        </m:e>
                      </m:nary>
                      <m:func>
                        <m:funcPr>
                          <m:ctrlPr>
                            <a:rPr lang="en-US" altLang="ko-K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l-GR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  <m:sup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altLang="ko-KR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func>
                      <m:func>
                        <m:funcPr>
                          <m:ctrlPr>
                            <a:rPr lang="en-US" altLang="ko-K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l-GR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31</m:t>
                                  </m:r>
                                </m:sub>
                                <m:sup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altLang="ko-KR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func>
                      <m:func>
                        <m:funcPr>
                          <m:ctrlPr>
                            <a:rPr lang="en-US" altLang="ko-K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ctrlP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l-GR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32</m:t>
                                  </m:r>
                                </m:sub>
                                <m:sup>
                                  <m:r>
                                    <a:rPr lang="en-US" altLang="ko-K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altLang="ko-KR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altLang="ko-K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69D15D8-0B7E-A662-CBDE-4D442B575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1" y="5281084"/>
                <a:ext cx="7312240" cy="10667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77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212163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9" name="TextBox 4">
            <a:extLst>
              <a:ext uri="{FF2B5EF4-FFF2-40B4-BE49-F238E27FC236}">
                <a16:creationId xmlns:a16="http://schemas.microsoft.com/office/drawing/2014/main" id="{FEC746C5-BB91-A32B-0776-AA52DB0A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68" y="1360962"/>
            <a:ext cx="753764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CP transformation of oscillation probability:</a:t>
            </a:r>
            <a:endParaRPr lang="ko-KR" altLang="en-US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165368" y="2074081"/>
                <a:ext cx="2673039" cy="51834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</m:sSub>
                      <m:r>
                        <a:rPr lang="ko-KR" alt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368" y="2074081"/>
                <a:ext cx="2673039" cy="5183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096000" y="2068405"/>
                <a:ext cx="3736985" cy="52969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8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sz="2800" dirty="0"/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altLang="ko-KR" sz="2800" b="0" i="1" dirty="0" smtClean="0">
                            <a:latin typeface="Cambria Math" panose="02040503050406030204" pitchFamily="18" charset="0"/>
                          </a:rPr>
                          <m:t>𝐶𝑃𝐶</m:t>
                        </m:r>
                      </m:sup>
                    </m:sSubSup>
                    <m:r>
                      <a:rPr lang="en-US" altLang="ko-KR" sz="2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altLang="ko-KR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n-US" altLang="ko-KR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ko-KR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sub>
                        </m:sSub>
                      </m:sub>
                      <m:sup>
                        <m:r>
                          <a:rPr lang="en-US" altLang="ko-KR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  <m:r>
                          <a:rPr lang="en-US" altLang="ko-KR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p>
                    </m:sSubSup>
                  </m:oMath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068405"/>
                <a:ext cx="3736985" cy="529697"/>
              </a:xfrm>
              <a:prstGeom prst="rect">
                <a:avLst/>
              </a:prstGeom>
              <a:blipFill>
                <a:blip r:embed="rId4"/>
                <a:stretch>
                  <a:fillRect t="-17778" b="-20000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4">
            <a:extLst>
              <a:ext uri="{FF2B5EF4-FFF2-40B4-BE49-F238E27FC236}">
                <a16:creationId xmlns:a16="http://schemas.microsoft.com/office/drawing/2014/main" id="{FEC746C5-BB91-A32B-0776-AA52DB0A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09" y="3008892"/>
            <a:ext cx="3323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CPT invariance : </a:t>
            </a:r>
            <a:endParaRPr lang="ko-KR" altLang="en-US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76315" y="3049104"/>
                <a:ext cx="2684260" cy="51834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altLang="ko-K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sub>
                      </m:sSub>
                      <m:r>
                        <a:rPr lang="en-US" altLang="ko-K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altLang="ko-KR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8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315" y="3049104"/>
                <a:ext cx="2684260" cy="5183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4">
                <a:extLst>
                  <a:ext uri="{FF2B5EF4-FFF2-40B4-BE49-F238E27FC236}">
                    <a16:creationId xmlns:a16="http://schemas.microsoft.com/office/drawing/2014/main" id="{FEC746C5-BB91-A32B-0776-AA52DB0A5E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3068" y="3750446"/>
                <a:ext cx="11190243" cy="6056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marL="457200" indent="-45720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ko-KR" sz="26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CP violation shows up a difference between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b>
                        </m:sSub>
                        <m:r>
                          <a:rPr lang="en-US" altLang="ko-K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sz="2800" b="1" dirty="0">
                    <a:solidFill>
                      <a:schemeClr val="tx1"/>
                    </a:solidFill>
                    <a:latin typeface="Comic Sans MS" panose="030F0702030302020204" pitchFamily="66" charset="0"/>
                    <a:ea typeface="굴림" panose="020B0600000101010101" pitchFamily="50" charset="-127"/>
                  </a:rPr>
                  <a:t>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굴림" panose="020B0600000101010101" pitchFamily="50" charset="-127"/>
                  </a:rPr>
                  <a:t>and</a:t>
                </a:r>
                <a:r>
                  <a:rPr lang="en-US" altLang="ko-KR" sz="2800" b="1" dirty="0">
                    <a:solidFill>
                      <a:schemeClr val="tx1"/>
                    </a:solidFill>
                    <a:latin typeface="Comic Sans MS" panose="030F0702030302020204" pitchFamily="66" charset="0"/>
                    <a:ea typeface="굴림" panose="020B0600000101010101" pitchFamily="50" charset="-127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8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8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sub>
                        </m:sSub>
                        <m:r>
                          <a:rPr lang="en-US" altLang="ko-KR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8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8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sz="2800" b="1" dirty="0">
                    <a:solidFill>
                      <a:srgbClr val="FFFF00"/>
                    </a:solidFill>
                    <a:latin typeface="Comic Sans MS" panose="030F0702030302020204" pitchFamily="66" charset="0"/>
                    <a:ea typeface="굴림" panose="020B0600000101010101" pitchFamily="50" charset="-127"/>
                  </a:rPr>
                  <a:t>  </a:t>
                </a:r>
                <a:endParaRPr lang="ko-KR" altLang="en-US" sz="2800" b="1" dirty="0">
                  <a:solidFill>
                    <a:srgbClr val="FFFF00"/>
                  </a:solidFill>
                  <a:latin typeface="Comic Sans MS" panose="030F0702030302020204" pitchFamily="66" charset="0"/>
                  <a:ea typeface="굴림" panose="020B0600000101010101" pitchFamily="50" charset="-127"/>
                </a:endParaRPr>
              </a:p>
            </p:txBody>
          </p:sp>
        </mc:Choice>
        <mc:Fallback xmlns="">
          <p:sp>
            <p:nvSpPr>
              <p:cNvPr id="17" name="TextBox 4">
                <a:extLst>
                  <a:ext uri="{FF2B5EF4-FFF2-40B4-BE49-F238E27FC236}">
                    <a16:creationId xmlns:a16="http://schemas.microsoft.com/office/drawing/2014/main" id="{FEC746C5-BB91-A32B-0776-AA52DB0A5E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3068" y="3750446"/>
                <a:ext cx="11190243" cy="605679"/>
              </a:xfrm>
              <a:prstGeom prst="rect">
                <a:avLst/>
              </a:prstGeom>
              <a:blipFill>
                <a:blip r:embed="rId6"/>
                <a:stretch>
                  <a:fillRect l="-926" t="-7000" b="-8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586037" y="5057765"/>
                <a:ext cx="1309782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ko-KR" altLang="en-US" sz="280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altLang="ko-K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ko-KR" altLang="en-US" sz="280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altLang="ko-KR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6037" y="5057765"/>
                <a:ext cx="1309782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26896" y="4805951"/>
                <a:ext cx="4867358" cy="1059393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ko-KR" alt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p>
                      </m:sSubSup>
                      <m:r>
                        <a:rPr lang="en-US" altLang="ko-KR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sz="2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ko-KR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ko-KR" altLang="en-US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ko-KR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ko-KR" altLang="en-US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ko-KR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ko-KR" altLang="en-US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ko-KR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ko-KR" altLang="en-US" sz="2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en-US" altLang="ko-KR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ko-KR" sz="26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ko-KR" sz="2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𝐶𝑃𝑉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𝐶𝑃𝐶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ko-KR" altLang="en-US" sz="2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896" y="4805951"/>
                <a:ext cx="4867358" cy="1059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973" y="4375274"/>
            <a:ext cx="2753342" cy="19579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30FC46A6-7510-A2B3-DAB4-0FA6B74D7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2DFE71B9-DCAE-D5DF-A3E5-73205F577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78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5838960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4">
            <a:extLst>
              <a:ext uri="{FF2B5EF4-FFF2-40B4-BE49-F238E27FC236}">
                <a16:creationId xmlns:a16="http://schemas.microsoft.com/office/drawing/2014/main" id="{FEC746C5-BB91-A32B-0776-AA52DB0A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51" y="1135678"/>
            <a:ext cx="298831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latin typeface="Century Gothic" panose="020B0502020202020204" pitchFamily="34" charset="0"/>
                <a:ea typeface="굴림" panose="020B0600000101010101" pitchFamily="50" charset="-127"/>
              </a:rPr>
              <a:t>CP asymmetry</a:t>
            </a:r>
            <a:endParaRPr lang="ko-KR" altLang="en-US" sz="2600" b="1" dirty="0"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83685" y="1765788"/>
                <a:ext cx="9597371" cy="129362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ko-KR" altLang="en-US" sz="2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p>
                      </m:sSubSup>
                      <m:r>
                        <a:rPr lang="en-US" altLang="ko-KR" sz="2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altLang="ko-KR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unc>
                                <m:funcPr>
                                  <m:ctrlPr>
                                    <a:rPr lang="en-US" altLang="ko-KR" sz="2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6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altLang="ko-KR" sz="2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ko-KR" sz="26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26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26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</m:func>
                              <m:func>
                                <m:funcPr>
                                  <m:ctrlPr>
                                    <a:rPr lang="en-US" altLang="ko-KR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altLang="ko-KR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altLang="ko-KR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l-GR" altLang="ko-KR" sz="28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ko-KR" sz="28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altLang="ko-KR" sz="28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28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altLang="ko-KR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altLang="ko-KR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altLang="ko-KR" sz="28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den>
                                  </m:f>
                                </m:e>
                              </m:func>
                              <m:func>
                                <m:funcPr>
                                  <m:ctrlPr>
                                    <a:rPr lang="en-US" altLang="ko-KR" sz="280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altLang="ko-KR" sz="28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28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</m:func>
                              <m:func>
                                <m:funcPr>
                                  <m:ctrlPr>
                                    <a:rPr lang="en-US" altLang="ko-KR" sz="28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280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  <m:r>
                                    <a:rPr lang="en-US" altLang="ko-KR" sz="2800" b="1" i="0" baseline="30000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el-GR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l-GR" altLang="ko-KR" sz="28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ko-KR" sz="28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8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31</m:t>
                                          </m:r>
                                        </m:sub>
                                        <m:sup>
                                          <m:r>
                                            <a:rPr lang="en-US" altLang="ko-KR" sz="28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𝐿</m:t>
                                      </m:r>
                                    </m:num>
                                    <m:den>
                                      <m:r>
                                        <a:rPr lang="en-US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altLang="ko-KR" sz="28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den>
                                  </m:f>
                                  <m:func>
                                    <m:funcPr>
                                      <m:ctrlPr>
                                        <a:rPr lang="en-US" altLang="ko-KR" sz="28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altLang="ko-KR" sz="28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altLang="ko-KR" sz="28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altLang="ko-KR" sz="28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ko-KR" altLang="en-US" sz="28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8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altLang="ko-KR" sz="28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altLang="ko-KR" sz="28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sz="28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  <m:sub>
                                          <m:r>
                                            <a:rPr lang="en-US" altLang="ko-KR" sz="28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13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func>
                              <m:r>
                                <m:rPr>
                                  <m:sty m:val="p"/>
                                </m:rPr>
                                <a:rPr lang="en-US" altLang="ko-KR" sz="26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ko-KR" altLang="en-US" sz="2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func>
                        </m:num>
                        <m:den>
                          <m:sSubSup>
                            <m:sSubSupPr>
                              <m:ctrlP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ko-KR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ko-KR" sz="2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𝐶𝑃𝐶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ko-KR" altLang="en-US" sz="2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685" y="1765788"/>
                <a:ext cx="9597371" cy="12936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3EDF2D-D0BD-F455-5565-FFAB8136E882}"/>
                  </a:ext>
                </a:extLst>
              </p:cNvPr>
              <p:cNvSpPr txBox="1"/>
              <p:nvPr/>
            </p:nvSpPr>
            <p:spPr>
              <a:xfrm>
                <a:off x="1483685" y="3605221"/>
                <a:ext cx="9398599" cy="719108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ko-KR" altLang="en-US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𝝁𝝉</m:t>
                        </m:r>
                      </m:sub>
                      <m:sup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</m:oMath>
                </a14:m>
                <a:r>
                  <a:rPr lang="en-US" altLang="ko-KR" sz="2500" b="1" dirty="0">
                    <a:solidFill>
                      <a:schemeClr val="tx1"/>
                    </a:solidFill>
                  </a:rPr>
                  <a:t>~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5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altLang="ko-KR" sz="25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5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25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sSubSup>
                          <m:sSubSupPr>
                            <m:ctrlPr>
                              <a:rPr lang="el-GR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  <m:sup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den>
                    </m:f>
                  </m:oMath>
                </a14:m>
                <a:r>
                  <a:rPr lang="en-US" altLang="ko-KR" sz="2500" b="1" dirty="0"/>
                  <a:t> : </a:t>
                </a:r>
                <a:r>
                  <a:rPr lang="en-US" altLang="ko-KR" sz="2300" b="1" dirty="0" err="1">
                    <a:solidFill>
                      <a:srgbClr val="FF0000"/>
                    </a:solidFill>
                  </a:rPr>
                  <a:t>suppessed</a:t>
                </a:r>
                <a:r>
                  <a:rPr lang="ko-KR" altLang="en-US" sz="2300" b="1" dirty="0">
                    <a:solidFill>
                      <a:schemeClr val="tx1"/>
                    </a:solidFill>
                  </a:rPr>
                  <a:t>    </a:t>
                </a:r>
                <a:r>
                  <a:rPr lang="en-US" altLang="ko-KR" sz="2300" b="1" dirty="0">
                    <a:solidFill>
                      <a:schemeClr val="tx1"/>
                    </a:solidFill>
                  </a:rPr>
                  <a:t>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sub>
                        </m:sSub>
                      </m:sub>
                      <m:sup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𝑪𝑷𝑪</m:t>
                        </m:r>
                      </m:sup>
                    </m:sSubSup>
                  </m:oMath>
                </a14:m>
                <a:r>
                  <a:rPr lang="en-US" altLang="ko-KR" sz="2300" b="1" dirty="0">
                    <a:solidFill>
                      <a:schemeClr val="tx1"/>
                    </a:solidFill>
                  </a:rPr>
                  <a:t>~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3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3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ko-KR" sz="23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  <m:sup>
                        <m:r>
                          <a:rPr lang="en-US" altLang="ko-KR" sz="23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en-US" altLang="ko-KR" sz="23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3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fName>
                      <m:e>
                        <m: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3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sSubSup>
                              <m:sSubSupPr>
                                <m:ctrlPr>
                                  <a:rPr lang="el-GR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𝟑𝟏</m:t>
                                </m:r>
                              </m:sub>
                              <m:sup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func>
                  </m:oMath>
                </a14:m>
                <a:r>
                  <a:rPr lang="ko-KR" altLang="en-US" sz="2300" b="1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300" b="1" dirty="0">
                    <a:solidFill>
                      <a:schemeClr val="tx1"/>
                    </a:solidFill>
                  </a:rPr>
                  <a:t>)</a:t>
                </a:r>
                <a:endParaRPr lang="ko-KR" altLang="en-US" sz="2300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3EDF2D-D0BD-F455-5565-FFAB8136E8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685" y="3605221"/>
                <a:ext cx="9398599" cy="719108"/>
              </a:xfrm>
              <a:prstGeom prst="rect">
                <a:avLst/>
              </a:prstGeom>
              <a:blipFill>
                <a:blip r:embed="rId4"/>
                <a:stretch>
                  <a:fillRect b="-5785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9A0369-7433-D59B-AFF1-44DCC4436B06}"/>
                  </a:ext>
                </a:extLst>
              </p:cNvPr>
              <p:cNvSpPr txBox="1"/>
              <p:nvPr/>
            </p:nvSpPr>
            <p:spPr>
              <a:xfrm>
                <a:off x="1415952" y="7406431"/>
                <a:ext cx="9379681" cy="768352"/>
              </a:xfrm>
              <a:prstGeom prst="rect">
                <a:avLst/>
              </a:prstGeom>
              <a:noFill/>
              <a:ln w="1905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ko-KR" altLang="en-US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sub>
                      <m:sup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</m:oMath>
                </a14:m>
                <a:r>
                  <a:rPr lang="en-US" altLang="ko-KR" sz="2500" b="1" dirty="0">
                    <a:solidFill>
                      <a:schemeClr val="tx1"/>
                    </a:solidFill>
                  </a:rPr>
                  <a:t>~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25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ko-KR" sz="25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altLang="ko-KR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𝜽</m:t>
                                </m:r>
                              </m:e>
                              <m:sub>
                                <m:r>
                                  <a:rPr lang="en-US" altLang="ko-KR" sz="25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altLang="ko-KR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</m:sSub>
                          </m:e>
                        </m:func>
                      </m:num>
                      <m:den>
                        <m:r>
                          <a:rPr lang="el-GR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sSubSup>
                          <m:sSubSupPr>
                            <m:ctrlPr>
                              <a:rPr lang="el-GR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  <m:sup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den>
                    </m:f>
                  </m:oMath>
                </a14:m>
                <a:r>
                  <a:rPr lang="en-US" altLang="ko-KR" sz="2500" b="1" dirty="0">
                    <a:solidFill>
                      <a:schemeClr val="tx1"/>
                    </a:solidFill>
                  </a:rPr>
                  <a:t>   or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25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sSubSup>
                          <m:sSubSupPr>
                            <m:ctrlPr>
                              <a:rPr lang="el-GR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  <m:sup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  <m:r>
                          <a:rPr lang="en-US" altLang="ko-KR" sz="25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25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num>
                      <m:den>
                        <m:func>
                          <m:funcPr>
                            <m:ctrlP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ko-KR" sz="25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altLang="ko-KR" sz="25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altLang="ko-KR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𝜽</m:t>
                                </m:r>
                              </m:e>
                              <m:sub>
                                <m:r>
                                  <a:rPr lang="en-US" altLang="ko-KR" sz="25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altLang="ko-KR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</m:sSub>
                          </m:e>
                        </m:func>
                      </m:den>
                    </m:f>
                  </m:oMath>
                </a14:m>
                <a:r>
                  <a:rPr lang="en-US" altLang="ko-KR" sz="2500" dirty="0">
                    <a:solidFill>
                      <a:schemeClr val="tx1"/>
                    </a:solidFill>
                  </a:rPr>
                  <a:t>           </a:t>
                </a:r>
                <a:r>
                  <a:rPr lang="en-US" altLang="ko-KR" sz="23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2300" b="1" dirty="0">
                    <a:solidFill>
                      <a:schemeClr val="tx1"/>
                    </a:solidFill>
                  </a:rPr>
                  <a:t>(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sub>
                        </m:sSub>
                      </m:sub>
                      <m:sup>
                        <m:r>
                          <a:rPr lang="en-US" altLang="ko-KR" sz="23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𝑪𝑷𝑪</m:t>
                        </m:r>
                      </m:sup>
                    </m:sSubSup>
                  </m:oMath>
                </a14:m>
                <a:r>
                  <a:rPr lang="en-US" altLang="ko-KR" sz="2300" b="1" dirty="0">
                    <a:solidFill>
                      <a:schemeClr val="tx1"/>
                    </a:solidFill>
                  </a:rPr>
                  <a:t>~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3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fName>
                      <m:e>
                        <m: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3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 altLang="ko-KR" sz="23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3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fName>
                      <m:e>
                        <m:f>
                          <m:fPr>
                            <m:ctrlP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  <m:sSubSup>
                              <m:sSubSupPr>
                                <m:ctrlPr>
                                  <a:rPr lang="el-GR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3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altLang="ko-KR" sz="23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altLang="ko-KR" sz="23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func>
                  </m:oMath>
                </a14:m>
                <a:r>
                  <a:rPr lang="ko-KR" altLang="en-US" sz="2300" b="1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300" b="1" dirty="0">
                    <a:solidFill>
                      <a:schemeClr val="tx1"/>
                    </a:solidFill>
                  </a:rPr>
                  <a:t>)</a:t>
                </a:r>
                <a:endParaRPr lang="ko-KR" altLang="en-US" sz="23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9A0369-7433-D59B-AFF1-44DCC4436B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952" y="7406431"/>
                <a:ext cx="9379681" cy="7683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4046BF34-203C-7D40-3403-74F3E2854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A0F6EEE3-EC67-4C89-7E3B-3E176EA38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/>
              <p:cNvSpPr/>
              <p:nvPr/>
            </p:nvSpPr>
            <p:spPr>
              <a:xfrm>
                <a:off x="1141941" y="4855488"/>
                <a:ext cx="9542992" cy="975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Tx/>
                  <a:buChar char="-"/>
                </a:pPr>
                <a:r>
                  <a:rPr lang="en-US" altLang="ko-KR" sz="2600" b="1" dirty="0">
                    <a:latin typeface="Century Gothic" panose="020B0502020202020204" pitchFamily="34" charset="0"/>
                  </a:rPr>
                  <a:t>Detections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600" b="1" i="1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ko-KR" sz="2600" dirty="0"/>
                  <a:t> </a:t>
                </a:r>
                <a:r>
                  <a:rPr lang="en-US" altLang="ko-KR" sz="2600" b="1" dirty="0"/>
                  <a:t>and</a:t>
                </a:r>
                <a:r>
                  <a:rPr lang="en-US" altLang="ko-KR" sz="2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b="1" i="1"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600" b="1" i="1"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altLang="ko-KR" sz="2600" dirty="0"/>
                  <a:t> </a:t>
                </a:r>
                <a:r>
                  <a:rPr lang="en-US" altLang="ko-KR" sz="2600" b="1" dirty="0">
                    <a:latin typeface="Century Gothic" panose="020B0502020202020204" pitchFamily="34" charset="0"/>
                  </a:rPr>
                  <a:t>are far easier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ko-KR" altLang="en-US" sz="2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US" altLang="ko-KR" sz="2600" dirty="0"/>
                  <a:t>, </a:t>
                </a:r>
                <a:r>
                  <a:rPr lang="en-US" altLang="ko-KR" sz="2600" b="1" dirty="0">
                    <a:latin typeface="Century Gothic" panose="020B0502020202020204" pitchFamily="34" charset="0"/>
                  </a:rPr>
                  <a:t>so the </a:t>
                </a:r>
                <a:r>
                  <a:rPr lang="en-US" altLang="ko-KR" sz="26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golden channel  for CP asymmetry </a:t>
                </a:r>
                <a:r>
                  <a:rPr lang="en-US" altLang="ko-KR" sz="2600" b="1" dirty="0">
                    <a:latin typeface="Century Gothic" panose="020B0502020202020204" pitchFamily="34" charset="0"/>
                  </a:rPr>
                  <a:t>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ko-KR" altLang="en-US" sz="2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altLang="ko-KR" sz="2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altLang="ko-KR" sz="2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</m:oMath>
                </a14:m>
                <a:r>
                  <a:rPr lang="en-US" altLang="ko-KR" sz="2600" dirty="0"/>
                  <a:t>   </a:t>
                </a:r>
                <a:endParaRPr lang="ko-KR" altLang="en-US" sz="2600" dirty="0"/>
              </a:p>
            </p:txBody>
          </p:sp>
        </mc:Choice>
        <mc:Fallback xmlns=""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941" y="4855488"/>
                <a:ext cx="9542992" cy="975588"/>
              </a:xfrm>
              <a:prstGeom prst="rect">
                <a:avLst/>
              </a:prstGeom>
              <a:blipFill>
                <a:blip r:embed="rId6"/>
                <a:stretch>
                  <a:fillRect l="-1086" t="-6875" b="-106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79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8104400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WordArt 3">
            <a:extLst>
              <a:ext uri="{FF2B5EF4-FFF2-40B4-BE49-F238E27FC236}">
                <a16:creationId xmlns:a16="http://schemas.microsoft.com/office/drawing/2014/main" id="{A26B603A-F476-DA1F-196C-F6ACA3B390B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41514" y="452438"/>
            <a:ext cx="3419475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KamLAND results</a:t>
            </a:r>
            <a:endParaRPr lang="ko-KR" altLang="en-US" sz="28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80808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3059" name="Line 5">
            <a:extLst>
              <a:ext uri="{FF2B5EF4-FFF2-40B4-BE49-F238E27FC236}">
                <a16:creationId xmlns:a16="http://schemas.microsoft.com/office/drawing/2014/main" id="{44A4BCD5-ED9C-C144-4AA6-4DB95B8B1C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8488" y="1171575"/>
            <a:ext cx="3624262" cy="158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3060" name="Text Box 8">
            <a:extLst>
              <a:ext uri="{FF2B5EF4-FFF2-40B4-BE49-F238E27FC236}">
                <a16:creationId xmlns:a16="http://schemas.microsoft.com/office/drawing/2014/main" id="{69A200F3-FEA0-EBEE-B233-06079FAFE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3952" y="593726"/>
            <a:ext cx="482453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Reactor long baseline experiment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200" b="1" dirty="0">
                <a:solidFill>
                  <a:srgbClr val="000000"/>
                </a:solidFill>
                <a:ea typeface="굴림" panose="020B0600000101010101" pitchFamily="50" charset="-127"/>
              </a:rPr>
              <a:t>~180 km</a:t>
            </a:r>
          </a:p>
        </p:txBody>
      </p:sp>
      <p:sp>
        <p:nvSpPr>
          <p:cNvPr id="173061" name="Text Box 9">
            <a:extLst>
              <a:ext uri="{FF2B5EF4-FFF2-40B4-BE49-F238E27FC236}">
                <a16:creationId xmlns:a16="http://schemas.microsoft.com/office/drawing/2014/main" id="{D668510A-C553-3BC1-A001-B3300C6F1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008" y="973138"/>
            <a:ext cx="2130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 b="1" dirty="0">
                <a:solidFill>
                  <a:srgbClr val="000000"/>
                </a:solidFill>
                <a:ea typeface="굴림" panose="020B0600000101010101" pitchFamily="50" charset="-127"/>
              </a:rPr>
              <a:t>( </a:t>
            </a:r>
            <a:r>
              <a:rPr lang="en-US" altLang="ko-KR" sz="2000" b="1" dirty="0" err="1">
                <a:solidFill>
                  <a:srgbClr val="000000"/>
                </a:solidFill>
                <a:ea typeface="굴림" panose="020B0600000101010101" pitchFamily="50" charset="-127"/>
              </a:rPr>
              <a:t>E</a:t>
            </a:r>
            <a:r>
              <a:rPr lang="en-US" altLang="ko-KR" sz="2000" b="1" baseline="-25000" dirty="0" err="1">
                <a:solidFill>
                  <a:srgbClr val="000000"/>
                </a:solidFill>
                <a:ea typeface="굴림" panose="020B0600000101010101" pitchFamily="50" charset="-127"/>
              </a:rPr>
              <a:t>pr</a:t>
            </a:r>
            <a:r>
              <a:rPr lang="en-US" altLang="ko-KR" sz="2000" b="1" dirty="0">
                <a:solidFill>
                  <a:srgbClr val="000000"/>
                </a:solidFill>
                <a:ea typeface="굴림" panose="020B0600000101010101" pitchFamily="50" charset="-127"/>
              </a:rPr>
              <a:t>  &gt;  2.6 MeV )</a:t>
            </a:r>
          </a:p>
        </p:txBody>
      </p:sp>
      <p:pic>
        <p:nvPicPr>
          <p:cNvPr id="173062" name="Picture 10" descr="reactorosc_th">
            <a:extLst>
              <a:ext uri="{FF2B5EF4-FFF2-40B4-BE49-F238E27FC236}">
                <a16:creationId xmlns:a16="http://schemas.microsoft.com/office/drawing/2014/main" id="{E0F0A098-60B8-93BF-BE76-40168D215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542" y="1525449"/>
            <a:ext cx="5342458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3" name="Text Box 14">
            <a:extLst>
              <a:ext uri="{FF2B5EF4-FFF2-40B4-BE49-F238E27FC236}">
                <a16:creationId xmlns:a16="http://schemas.microsoft.com/office/drawing/2014/main" id="{2CC907B3-EBC9-3234-9A55-519224058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593" y="5910778"/>
            <a:ext cx="7756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altLang="ko-KR" sz="2400" dirty="0">
                <a:solidFill>
                  <a:srgbClr val="FFFF00"/>
                </a:solidFill>
                <a:ea typeface="굴림" panose="020B0600000101010101" pitchFamily="50" charset="-127"/>
              </a:rPr>
              <a:t> </a:t>
            </a:r>
            <a:r>
              <a:rPr lang="en-US" altLang="ko-KR" sz="2200" b="1" dirty="0">
                <a:solidFill>
                  <a:srgbClr val="00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in consistent with the results of solar neutrino oscillation </a:t>
            </a:r>
          </a:p>
        </p:txBody>
      </p:sp>
      <p:pic>
        <p:nvPicPr>
          <p:cNvPr id="173064" name="그림 11">
            <a:extLst>
              <a:ext uri="{FF2B5EF4-FFF2-40B4-BE49-F238E27FC236}">
                <a16:creationId xmlns:a16="http://schemas.microsoft.com/office/drawing/2014/main" id="{C53B3270-19E3-A358-C03F-6E2425744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5030788"/>
            <a:ext cx="1543050" cy="254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5" name="그림 1">
            <a:extLst>
              <a:ext uri="{FF2B5EF4-FFF2-40B4-BE49-F238E27FC236}">
                <a16:creationId xmlns:a16="http://schemas.microsoft.com/office/drawing/2014/main" id="{79F785BA-B3F2-2E32-3F5E-F8B14C6765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1400175"/>
            <a:ext cx="3395663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6" name="그림 11">
            <a:extLst>
              <a:ext uri="{FF2B5EF4-FFF2-40B4-BE49-F238E27FC236}">
                <a16:creationId xmlns:a16="http://schemas.microsoft.com/office/drawing/2014/main" id="{3B53B2CF-806D-4D48-C537-D5ABCC6E0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139" y="4597716"/>
            <a:ext cx="3281873" cy="54022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8E1C5A-C21D-42DA-876D-FA76FF3C07B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9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22409F01-62CE-0C87-0711-E24F1D66F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83" y="1295066"/>
            <a:ext cx="626165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Golden Channel for CP asymmetry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D64951-FD2B-CE1B-21AC-8CBB8CE06C3A}"/>
              </a:ext>
            </a:extLst>
          </p:cNvPr>
          <p:cNvSpPr txBox="1"/>
          <p:nvPr/>
        </p:nvSpPr>
        <p:spPr>
          <a:xfrm>
            <a:off x="704120" y="2147477"/>
            <a:ext cx="656932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ko-KR" altLang="en-US" sz="2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6EF2F0A-08F3-2DAC-8611-5BDEA52CB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 dirty="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130F771-00D0-A4CB-3D13-B15A62ED8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DF433E-B3FF-3B29-5693-7876788094CB}"/>
                  </a:ext>
                </a:extLst>
              </p:cNvPr>
              <p:cNvSpPr txBox="1"/>
              <p:nvPr/>
            </p:nvSpPr>
            <p:spPr>
              <a:xfrm>
                <a:off x="704119" y="2121648"/>
                <a:ext cx="11166147" cy="319170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smtClean="0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sSup>
                      <m:s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f>
                      <m:f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ko-KR" sz="24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</m:t>
                      </m:r>
                      <m:sSubSup>
                        <m:sSubSup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</m:sub>
                        <m: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d>
                        <m:d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b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</m:e>
                          </m:func>
                        </m:e>
                      </m:d>
                      <m:sSup>
                        <m:sSupPr>
                          <m:ctrlP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altLang="ko-KR" sz="24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400" b="1" dirty="0"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b>
                      <m:sup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d>
                      <m:d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  <m:r>
                          <a:rPr lang="en-US" altLang="ko-KR" sz="2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ko-KR" sz="2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func>
                          <m:func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ko-KR" sz="24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𝐜𝐨𝐬</m:t>
                            </m:r>
                          </m:fName>
                          <m:e>
                            <m:r>
                              <a:rPr lang="ko-KR" alt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</m:func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𝟏𝟐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𝟐𝟑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d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𝐬𝐢𝐧𝟐</m:t>
                    </m:r>
                    <m:f>
                      <m:f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altLang="ko-KR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</a:t>
                </a:r>
                <a:r>
                  <a:rPr lang="en-US" altLang="ko-K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+8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ko-KR" altLang="en-US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acc>
                    <m:r>
                      <a:rPr lang="en-US" altLang="ko-KR" sz="24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4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𝟑𝟐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func>
                      <m:funcPr>
                        <m:ctrlPr>
                          <a:rPr lang="en-US" altLang="ko-KR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ko-KR" alt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</m:func>
                  </m:oMath>
                </a14:m>
                <a:endParaRPr lang="en-US" altLang="ko-KR" sz="24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ko-KR" sz="2400" b="1" dirty="0"/>
              </a:p>
              <a:p>
                <a:r>
                  <a:rPr lang="en-US" altLang="ko-KR" sz="2400" b="1" dirty="0"/>
                  <a:t>    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ko-KR" alt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acc>
                  </m:oMath>
                </a14:m>
                <a:r>
                  <a:rPr lang="en-US" altLang="ko-KR" sz="2400" b="1" dirty="0"/>
                  <a:t>=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400" b="1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 dirty="0" smtClean="0">
                            <a:latin typeface="Cambria Math" panose="02040503050406030204" pitchFamily="18" charset="0"/>
                          </a:rPr>
                          <m:t>𝐜𝐨𝐬</m:t>
                        </m:r>
                      </m:fName>
                      <m:e>
                        <m:sSub>
                          <m:sSubPr>
                            <m:ctrlPr>
                              <a:rPr lang="en-US" altLang="ko-KR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dirty="0" smtClean="0"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dirty="0" smtClean="0"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2400" b="1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𝟎𝟑𝟗</m:t>
                        </m:r>
                      </m:e>
                    </m:func>
                  </m:oMath>
                </a14:m>
                <a:r>
                  <a:rPr lang="en-US" altLang="ko-KR" sz="2400" b="1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≡∆</m:t>
                    </m:r>
                    <m:sSubSup>
                      <m:sSubSup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𝒊𝒋</m:t>
                        </m:r>
                      </m:sub>
                      <m:sup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ko-KR" altLang="en-US" sz="2400" b="1" dirty="0"/>
                  <a:t> </a:t>
                </a:r>
                <a:r>
                  <a:rPr lang="en-US" altLang="ko-KR" sz="24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altLang="ko-KR" sz="2400" b="1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ko-KR" sz="2400" b="1" dirty="0"/>
                  <a:t>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DF433E-B3FF-3B29-5693-787678809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119" y="2121648"/>
                <a:ext cx="11166147" cy="3191708"/>
              </a:xfrm>
              <a:prstGeom prst="rect">
                <a:avLst/>
              </a:prstGeom>
              <a:blipFill>
                <a:blip r:embed="rId3"/>
                <a:stretch>
                  <a:fillRect b="-19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80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6523142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22409F01-62CE-0C87-0711-E24F1D66F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83" y="1295066"/>
            <a:ext cx="626165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Golden Channel for CP asymmetry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D64951-FD2B-CE1B-21AC-8CBB8CE06C3A}"/>
              </a:ext>
            </a:extLst>
          </p:cNvPr>
          <p:cNvSpPr txBox="1"/>
          <p:nvPr/>
        </p:nvSpPr>
        <p:spPr>
          <a:xfrm>
            <a:off x="704120" y="2147477"/>
            <a:ext cx="656932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ko-KR" altLang="en-US" sz="2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6EF2F0A-08F3-2DAC-8611-5BDEA52CB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3752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 dirty="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130F771-00D0-A4CB-3D13-B15A62ED8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278468" y="2645850"/>
                <a:ext cx="9008492" cy="67236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ko-KR" altLang="en-US" sz="2400" b="1" i="1" smtClean="0"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  <m:sup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𝑪𝑷</m:t>
                        </m:r>
                      </m:sup>
                    </m:sSubSup>
                    <m:r>
                      <a:rPr lang="en-US" altLang="ko-KR" sz="2400" b="1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acc>
                          <m:accPr>
                            <m:chr m:val="̂"/>
                            <m:ctrlP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</m:acc>
                        <m:r>
                          <a:rPr lang="en-US" altLang="ko-KR" sz="2400" b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  <m:func>
                          <m:func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ko-KR" sz="2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</m:func>
                      </m:num>
                      <m:den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ko-KR" sz="2400" b="1" dirty="0">
                            <a:solidFill>
                              <a:schemeClr val="tx1"/>
                            </a:solidFill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𝐬𝐢𝐧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den>
                    </m:f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  <m:r>
                          <a:rPr lang="en-US" altLang="ko-KR" sz="2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𝟐𝟏</m:t>
                                </m:r>
                              </m:sub>
                              <m:sup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num>
                          <m:den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𝟑𝟏</m:t>
                                </m:r>
                              </m:sub>
                              <m:sup>
                                <m:r>
                                  <a:rPr lang="en-US" altLang="ko-KR" sz="24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den>
                        </m:f>
                      </m:e>
                    </m:d>
                    <m:f>
                      <m:f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  <m:sup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num>
                      <m:den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den>
                    </m:f>
                  </m:oMath>
                </a14:m>
                <a:r>
                  <a:rPr lang="en-US" altLang="ko-KR" sz="2400" b="1" dirty="0"/>
                  <a:t>+</a:t>
                </a:r>
                <a14:m>
                  <m:oMath xmlns:m="http://schemas.openxmlformats.org/officeDocument/2006/math">
                    <m:r>
                      <a:rPr lang="en-US" altLang="ko-KR" sz="2400" b="1" i="1" dirty="0" smtClean="0">
                        <a:latin typeface="Cambria Math" panose="02040503050406030204" pitchFamily="18" charset="0"/>
                      </a:rPr>
                      <m:t>𝑶</m:t>
                    </m:r>
                    <m:d>
                      <m:dPr>
                        <m:ctrlPr>
                          <a:rPr lang="en-US" altLang="ko-KR" sz="2400" b="1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ko-KR" sz="2400" b="1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 dirty="0" smtClean="0">
                                <a:latin typeface="Cambria Math" panose="02040503050406030204" pitchFamily="18" charset="0"/>
                              </a:rPr>
                              <m:t>𝟐𝟏</m:t>
                            </m:r>
                          </m:sub>
                          <m:sup>
                            <m:r>
                              <a:rPr lang="en-US" altLang="ko-KR" sz="2400" b="1" i="1" dirty="0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ko-KR" sz="2400" b="1" dirty="0"/>
                  <a:t> ~ 0.26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𝟑𝟏</m:t>
                                </m:r>
                              </m:sub>
                              <m:sup>
                                <m:r>
                                  <a:rPr lang="en-US" altLang="ko-KR" sz="2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</m:t>
                            </m:r>
                          </m:num>
                          <m:den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d>
                  </m:oMath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468" y="2645850"/>
                <a:ext cx="9008492" cy="672364"/>
              </a:xfrm>
              <a:prstGeom prst="rect">
                <a:avLst/>
              </a:prstGeom>
              <a:blipFill>
                <a:blip r:embed="rId3"/>
                <a:stretch>
                  <a:fillRect l="-68" b="-545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직사각형 15"/>
              <p:cNvSpPr/>
              <p:nvPr/>
            </p:nvSpPr>
            <p:spPr>
              <a:xfrm>
                <a:off x="817683" y="2094450"/>
                <a:ext cx="3526863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200" b="1" dirty="0">
                    <a:latin typeface="Century Gothic" panose="020B0502020202020204" pitchFamily="34" charset="0"/>
                  </a:rPr>
                  <a:t>- To leading order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</m:sSub>
                  </m:oMath>
                </a14:m>
                <a:r>
                  <a:rPr lang="en-US" altLang="ko-KR" dirty="0"/>
                  <a:t> 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16" name="직사각형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683" y="2094450"/>
                <a:ext cx="3526863" cy="453137"/>
              </a:xfrm>
              <a:prstGeom prst="rect">
                <a:avLst/>
              </a:prstGeom>
              <a:blipFill>
                <a:blip r:embed="rId4"/>
                <a:stretch>
                  <a:fillRect l="-2245" t="-5405" b="-256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직사각형 8"/>
          <p:cNvSpPr/>
          <p:nvPr/>
        </p:nvSpPr>
        <p:spPr>
          <a:xfrm>
            <a:off x="817683" y="3572934"/>
            <a:ext cx="10132815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2400" b="1" dirty="0">
                <a:latin typeface="Century Gothic" panose="020B0502020202020204" pitchFamily="34" charset="0"/>
              </a:rPr>
              <a:t>The asymmetry grows linearly with </a:t>
            </a:r>
            <a:r>
              <a:rPr lang="en-US" altLang="ko-KR" sz="2400" b="1" i="1" dirty="0">
                <a:latin typeface="Century Gothic" panose="020B0502020202020204" pitchFamily="34" charset="0"/>
              </a:rPr>
              <a:t>L</a:t>
            </a:r>
            <a:r>
              <a:rPr lang="en-US" altLang="ko-KR" sz="2400" b="1" dirty="0" smtClean="0">
                <a:latin typeface="Century Gothic" panose="020B0502020202020204" pitchFamily="34" charset="0"/>
              </a:rPr>
              <a:t>, </a:t>
            </a:r>
            <a:r>
              <a:rPr lang="en-US" altLang="ko-KR" sz="2400" b="1" dirty="0">
                <a:latin typeface="Century Gothic" panose="020B0502020202020204" pitchFamily="34" charset="0"/>
              </a:rPr>
              <a:t>but for fixed detector </a:t>
            </a:r>
            <a:r>
              <a:rPr lang="en-US" altLang="ko-KR" sz="2400" b="1" dirty="0" smtClean="0">
                <a:latin typeface="Century Gothic" panose="020B0502020202020204" pitchFamily="34" charset="0"/>
              </a:rPr>
              <a:t>size </a:t>
            </a:r>
            <a:r>
              <a:rPr lang="en-US" altLang="ko-KR" sz="2400" b="1" dirty="0">
                <a:latin typeface="Century Gothic" panose="020B0502020202020204" pitchFamily="34" charset="0"/>
              </a:rPr>
              <a:t>and neutrino energy, the flux of neutrinos decreases as ∼ 1/</a:t>
            </a:r>
            <a:r>
              <a:rPr lang="en-US" altLang="ko-KR" sz="2400" b="1" i="1" dirty="0">
                <a:latin typeface="Century Gothic" panose="020B0502020202020204" pitchFamily="34" charset="0"/>
              </a:rPr>
              <a:t>L</a:t>
            </a:r>
            <a:r>
              <a:rPr lang="en-US" altLang="ko-KR" sz="2400" b="1" baseline="30000" dirty="0">
                <a:latin typeface="Century Gothic" panose="020B0502020202020204" pitchFamily="34" charset="0"/>
              </a:rPr>
              <a:t>2</a:t>
            </a:r>
            <a:r>
              <a:rPr lang="en-US" altLang="ko-KR" sz="2400" b="1" dirty="0">
                <a:latin typeface="Century Gothic" panose="020B0502020202020204" pitchFamily="34" charset="0"/>
              </a:rPr>
              <a:t> .</a:t>
            </a:r>
          </a:p>
          <a:p>
            <a:pPr marL="342900" indent="-342900">
              <a:spcBef>
                <a:spcPts val="1800"/>
              </a:spcBef>
              <a:buFontTx/>
              <a:buChar char="-"/>
            </a:pPr>
            <a:r>
              <a:rPr lang="en-US" altLang="ko-KR" sz="2400" b="1" dirty="0">
                <a:latin typeface="Century Gothic" panose="020B0502020202020204" pitchFamily="34" charset="0"/>
              </a:rPr>
              <a:t>First oscillation maximum 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직사각형 12"/>
              <p:cNvSpPr/>
              <p:nvPr/>
            </p:nvSpPr>
            <p:spPr>
              <a:xfrm>
                <a:off x="3288409" y="5127278"/>
                <a:ext cx="4988610" cy="754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  <m:sup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𝟒𝟗𝟓</m:t>
                    </m:r>
                    <m:d>
                      <m:d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num>
                          <m:den>
                            <m:r>
                              <a:rPr lang="en-US" altLang="ko-KR" sz="2400" b="1" i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𝐆𝐞𝐕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𝟏𝟎</m:t>
                                </m:r>
                              </m:e>
                              <m:sup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𝟑𝟏</m:t>
                                </m:r>
                              </m:sub>
                              <m:sup>
                                <m:r>
                                  <a:rPr lang="en-US" altLang="ko-KR" sz="2400" b="1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den>
                        </m:f>
                      </m:e>
                    </m:d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</a:rPr>
                  <a:t>km</a:t>
                </a:r>
                <a:endParaRPr lang="ko-KR" altLang="en-US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직사각형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409" y="5127278"/>
                <a:ext cx="4988610" cy="754822"/>
              </a:xfrm>
              <a:prstGeom prst="rect">
                <a:avLst/>
              </a:prstGeom>
              <a:blipFill>
                <a:blip r:embed="rId5"/>
                <a:stretch>
                  <a:fillRect r="-6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843867" y="6029442"/>
            <a:ext cx="41200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sz="2200" dirty="0">
                <a:latin typeface="+mn-ea"/>
              </a:rPr>
              <a:t>e.g.) T2K: 295 km </a:t>
            </a:r>
            <a:r>
              <a:rPr lang="en-US" altLang="ko-KR" sz="2200" dirty="0">
                <a:latin typeface="+mn-ea"/>
                <a:sym typeface="Wingdings" panose="05000000000000000000" pitchFamily="2" charset="2"/>
              </a:rPr>
              <a:t> 0.6 GeV</a:t>
            </a:r>
            <a:r>
              <a:rPr lang="en-US" altLang="ko-KR" sz="2200" b="1" dirty="0">
                <a:latin typeface="Century Gothic" panose="020B0502020202020204" pitchFamily="34" charset="0"/>
                <a:sym typeface="Wingdings" panose="05000000000000000000" pitchFamily="2" charset="2"/>
              </a:rPr>
              <a:t>,</a:t>
            </a:r>
            <a:endParaRPr lang="ko-KR" altLang="en-US" sz="2200" b="1" dirty="0">
              <a:latin typeface="Century Gothic" panose="020B0502020202020204" pitchFamily="34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81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990690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44A770-E314-CD86-3DD0-59C835DB8FD0}"/>
                  </a:ext>
                </a:extLst>
              </p:cNvPr>
              <p:cNvSpPr txBox="1"/>
              <p:nvPr/>
            </p:nvSpPr>
            <p:spPr>
              <a:xfrm>
                <a:off x="1359456" y="1961515"/>
                <a:ext cx="59679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𝐅𝐨𝐫</m:t>
                      </m:r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  <m:r>
                        <a:rPr lang="en-US" altLang="ko-KR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p>
                      </m:sSup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, </m:t>
                      </m:r>
                      <m:r>
                        <a:rPr lang="ko-KR" alt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𝜹</m:t>
                      </m:r>
                      <m:r>
                        <a:rPr lang="en-US" altLang="ko-KR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𝟗𝟎</m:t>
                          </m:r>
                        </m:e>
                        <m:sup>
                          <m:r>
                            <a:rPr lang="en-US" altLang="ko-KR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p>
                      </m:sSup>
                    </m:oMath>
                  </m:oMathPara>
                </a14:m>
                <a:endParaRPr lang="ko-KR" altLang="en-US" sz="2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F44A770-E314-CD86-3DD0-59C835DB8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456" y="1961515"/>
                <a:ext cx="5967980" cy="461665"/>
              </a:xfrm>
              <a:prstGeom prst="rect">
                <a:avLst/>
              </a:prstGeom>
              <a:blipFill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그림 6">
            <a:extLst>
              <a:ext uri="{FF2B5EF4-FFF2-40B4-BE49-F238E27FC236}">
                <a16:creationId xmlns:a16="http://schemas.microsoft.com/office/drawing/2014/main" id="{B6C3EEEC-B8C7-A8E3-51C0-4A43BF428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63" y="3367268"/>
            <a:ext cx="4274624" cy="3277406"/>
          </a:xfrm>
          <a:prstGeom prst="rect">
            <a:avLst/>
          </a:prstGeom>
          <a:ln w="1905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A58957-C643-34F2-0948-5AFF5AF18509}"/>
                  </a:ext>
                </a:extLst>
              </p:cNvPr>
              <p:cNvSpPr txBox="1"/>
              <p:nvPr/>
            </p:nvSpPr>
            <p:spPr>
              <a:xfrm>
                <a:off x="1629103" y="2648682"/>
                <a:ext cx="3037114" cy="49308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𝒗𝒔</m:t>
                      </m:r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   </m:t>
                      </m:r>
                      <m:sSub>
                        <m:sSubPr>
                          <m:ctrlP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ko-KR" altLang="en-US" sz="22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A58957-C643-34F2-0948-5AFF5AF18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103" y="2648682"/>
                <a:ext cx="3037114" cy="4930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그림 16">
            <a:extLst>
              <a:ext uri="{FF2B5EF4-FFF2-40B4-BE49-F238E27FC236}">
                <a16:creationId xmlns:a16="http://schemas.microsoft.com/office/drawing/2014/main" id="{C1145F37-ED03-66F5-2752-8E9B83B09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5486" y="3265714"/>
            <a:ext cx="4167703" cy="3277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9928A6-10BA-E3EC-78B0-2E915125C8DD}"/>
                  </a:ext>
                </a:extLst>
              </p:cNvPr>
              <p:cNvSpPr txBox="1"/>
              <p:nvPr/>
            </p:nvSpPr>
            <p:spPr>
              <a:xfrm>
                <a:off x="7021286" y="2626142"/>
                <a:ext cx="3037114" cy="49308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altLang="ko-KR" sz="22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en-US" altLang="ko-KR" sz="2200" b="1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  <m:r>
                        <a:rPr lang="en-US" altLang="ko-KR" sz="22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𝒗𝒔</m:t>
                      </m:r>
                      <m:r>
                        <a:rPr lang="en-US" altLang="ko-KR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sSub>
                        <m:sSubPr>
                          <m:ctrlP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</m:t>
                          </m:r>
                          <m: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e>
                            <m:sub>
                              <m:r>
                                <a:rPr lang="ko-KR" altLang="en-US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altLang="ko-KR" sz="2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ko-KR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ko-KR" altLang="en-US" sz="22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2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ko-KR" altLang="en-US" sz="22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E9928A6-10BA-E3EC-78B0-2E915125C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286" y="2626142"/>
                <a:ext cx="3037114" cy="4930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4">
            <a:extLst>
              <a:ext uri="{FF2B5EF4-FFF2-40B4-BE49-F238E27FC236}">
                <a16:creationId xmlns:a16="http://schemas.microsoft.com/office/drawing/2014/main" id="{22409F01-62CE-0C87-0711-E24F1D66F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83" y="1295066"/>
            <a:ext cx="626165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Golden Channel for CP asymmetry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2566953-B0C8-E83B-FA9C-87FA26CBA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B0EF7004-F968-001F-021E-1867D825A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82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635549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22409F01-62CE-0C87-0711-E24F1D66F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612" y="1362303"/>
            <a:ext cx="289374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7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Matter Effects</a:t>
            </a:r>
            <a:endParaRPr lang="ko-KR" altLang="en-US" sz="27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BE43F6-3850-145B-E2B8-DE660256A970}"/>
                  </a:ext>
                </a:extLst>
              </p:cNvPr>
              <p:cNvSpPr txBox="1"/>
              <p:nvPr/>
            </p:nvSpPr>
            <p:spPr>
              <a:xfrm>
                <a:off x="918277" y="5921927"/>
                <a:ext cx="5490990" cy="493084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FFFFCC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</m:oMath>
                </a14:m>
                <a:r>
                  <a:rPr lang="ko-KR" altLang="en-US" sz="2200" dirty="0"/>
                  <a:t>  </a:t>
                </a:r>
                <a:r>
                  <a:rPr lang="en-US" altLang="ko-KR" sz="22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</a:t>
                </a:r>
                <a14:m>
                  <m:oMath xmlns:m="http://schemas.openxmlformats.org/officeDocument/2006/math">
                    <m:r>
                      <a:rPr lang="en-US" altLang="ko-KR" sz="2000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altLang="ko-KR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ko-KR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→−</m:t>
                    </m:r>
                    <m:r>
                      <a:rPr lang="en-US" altLang="ko-KR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en-US" altLang="ko-KR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ko-KR" sz="20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1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𝐟𝐚𝐤𝐞</m:t>
                        </m:r>
                        <m:r>
                          <a:rPr lang="en-US" altLang="ko-KR" sz="2000" b="1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000" b="1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𝐂𝐏𝐕</m:t>
                        </m:r>
                        <m:r>
                          <a:rPr lang="en-US" altLang="ko-KR" sz="2000" b="1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altLang="ko-KR" sz="22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,   </m:t>
                    </m:r>
                    <m:r>
                      <a:rPr lang="en-US" altLang="ko-KR" sz="22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 </m:t>
                    </m:r>
                    <m:r>
                      <a:rPr lang="ko-KR" alt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𝜹</m:t>
                    </m:r>
                    <m:r>
                      <a:rPr lang="ko-KR" alt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→−</m:t>
                    </m:r>
                    <m:r>
                      <a:rPr lang="ko-KR" altLang="en-US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𝜹</m:t>
                    </m:r>
                  </m:oMath>
                </a14:m>
                <a:endParaRPr lang="en-US" altLang="ko-KR" sz="2200" b="1" dirty="0">
                  <a:solidFill>
                    <a:srgbClr val="FF0000"/>
                  </a:solidFill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BE43F6-3850-145B-E2B8-DE660256A9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277" y="5921927"/>
                <a:ext cx="5490990" cy="493084"/>
              </a:xfrm>
              <a:prstGeom prst="rect">
                <a:avLst/>
              </a:prstGeom>
              <a:blipFill>
                <a:blip r:embed="rId3"/>
                <a:stretch>
                  <a:fillRect t="-6024" b="-10843"/>
                </a:stretch>
              </a:blipFill>
              <a:ln>
                <a:solidFill>
                  <a:srgbClr val="FFFFCC"/>
                </a:solidFill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>
            <a:extLst>
              <a:ext uri="{FF2B5EF4-FFF2-40B4-BE49-F238E27FC236}">
                <a16:creationId xmlns:a16="http://schemas.microsoft.com/office/drawing/2014/main" id="{63EC678F-4D3C-7FE2-5EA6-2503C125E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CA61F70-7585-BE88-985C-68847CC48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6DF433E-B3FF-3B29-5693-7876788094CB}"/>
                  </a:ext>
                </a:extLst>
              </p:cNvPr>
              <p:cNvSpPr txBox="1"/>
              <p:nvPr/>
            </p:nvSpPr>
            <p:spPr>
              <a:xfrm>
                <a:off x="687185" y="1986182"/>
                <a:ext cx="11166147" cy="3690754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smtClean="0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  <m:r>
                      <a:rPr lang="en-US" altLang="ko-KR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𝟐𝟑</m:t>
                        </m:r>
                      </m:sub>
                    </m:sSub>
                  </m:oMath>
                </a14:m>
                <a:r>
                  <a:rPr lang="en-US" altLang="ko-KR" sz="2400" b="1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sSup>
                      <m:sSup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f>
                      <m:f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ko-KR" sz="24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sz="20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𝟑𝟏</m:t>
                                </m:r>
                              </m:sub>
                              <m:sup>
                                <m: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den>
                        </m:f>
                        <m:func>
                          <m:funcPr>
                            <m:ctrlP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sz="2000" b="0" i="0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ko-KR" sz="20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𝜽</m:t>
                                </m:r>
                              </m:e>
                              <m:sub>
                                <m:r>
                                  <a:rPr lang="en-US" altLang="ko-KR" sz="2000" b="1" i="1" dirty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𝟏𝟑</m:t>
                                </m:r>
                              </m:sub>
                            </m:sSub>
                          </m:e>
                        </m:func>
                      </m:e>
                    </m:d>
                  </m:oMath>
                </a14:m>
                <a:endParaRPr lang="en-US" altLang="ko-KR" sz="2000" b="1" i="1" dirty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+</m:t>
                      </m:r>
                      <m:sSubSup>
                        <m:sSubSup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</m:sub>
                        <m: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d>
                        <m:d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bSup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𝟏𝟑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  <m:sup>
                              <m:r>
                                <a:rPr lang="en-US" altLang="ko-KR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</m:sub>
                          </m:sSub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ko-KR" alt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𝟐𝟑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ko-KR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ko-KR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</m:e>
                          </m:func>
                        </m:e>
                      </m:d>
                      <m:sSup>
                        <m:sSupPr>
                          <m:ctrlP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2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f>
                        <m:fPr>
                          <m:ctrlP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en-US" altLang="ko-KR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𝟐𝟏</m:t>
                              </m:r>
                            </m:sub>
                          </m:sSub>
                        </m:num>
                        <m:den>
                          <m:r>
                            <a:rPr lang="en-US" altLang="ko-KR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altLang="ko-KR" sz="24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400" b="1" dirty="0"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b>
                      <m:sup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d>
                      <m:d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  <m:r>
                          <a:rPr lang="en-US" altLang="ko-KR" sz="2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ko-KR" sz="2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ko-KR" alt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func>
                          <m:func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altLang="ko-KR" sz="24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𝐜𝐨𝐬</m:t>
                            </m:r>
                          </m:fName>
                          <m:e>
                            <m:r>
                              <a:rPr lang="ko-KR" alt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</m:func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𝟏𝟐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𝟐𝟑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d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𝐬𝐢𝐧𝟐</m:t>
                    </m:r>
                    <m:f>
                      <m:f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altLang="ko-KR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+8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ko-KR" alt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</m:acc>
                    <m:r>
                      <a:rPr lang="en-US" altLang="ko-K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𝟑𝟐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func>
                      <m:funcPr>
                        <m:ctrlP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altLang="ko-KR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𝐬𝐢𝐧</m:t>
                        </m:r>
                      </m:fName>
                      <m:e>
                        <m:r>
                          <a:rPr lang="ko-KR" alt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</m:func>
                  </m:oMath>
                </a14:m>
                <a:endParaRPr lang="en-US" altLang="ko-KR" sz="24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func>
                      <m:funcPr>
                        <m:ctrlPr>
                          <a:rPr lang="en-US" altLang="ko-K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ko-K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e>
                    </m:func>
                    <m:func>
                      <m:funcPr>
                        <m:ctrlPr>
                          <a:rPr lang="en-US" altLang="ko-K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R" sz="2400" b="0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  <m:r>
                          <a:rPr lang="en-US" altLang="ko-KR" sz="2400" b="1" i="0" baseline="3000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fName>
                      <m:e>
                        <m:r>
                          <a:rPr lang="en-US" altLang="ko-KR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ko-KR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ko-KR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𝟏𝟑</m:t>
                            </m:r>
                          </m:sub>
                        </m:sSub>
                      </m:e>
                    </m:func>
                    <m:sSubSup>
                      <m:sSubSupPr>
                        <m:ctrlP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𝟐𝟑</m:t>
                        </m:r>
                      </m:sub>
                      <m:sup>
                        <m:r>
                          <a:rPr lang="en-US" altLang="ko-KR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d>
                      <m:dPr>
                        <m:ctrlPr>
                          <a:rPr lang="en-US" altLang="ko-KR" sz="24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ko-KR" sz="24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24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𝒂𝑳</m:t>
                            </m:r>
                          </m:num>
                          <m:den>
                            <m:r>
                              <a:rPr lang="en-US" altLang="ko-KR" sz="24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altLang="ko-KR" sz="24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d>
                    <m:r>
                      <a:rPr lang="en-US" altLang="ko-KR" sz="2400" b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𝐬𝐢𝐧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𝟑𝟏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altLang="ko-KR" sz="2400" b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𝐜𝐨𝐬</m:t>
                    </m:r>
                    <m:f>
                      <m:fPr>
                        <m:ctrlP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𝟑𝟐</m:t>
                            </m:r>
                          </m:sub>
                        </m:sSub>
                      </m:num>
                      <m:den>
                        <m:r>
                          <a:rPr lang="en-US" altLang="ko-KR" sz="24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altLang="ko-KR" sz="2400" b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ko-KR" sz="2400" b="1" dirty="0"/>
              </a:p>
              <a:p>
                <a:r>
                  <a:rPr lang="en-US" altLang="ko-KR" sz="2400" b="1" dirty="0"/>
                  <a:t>          (</a:t>
                </a:r>
                <a14:m>
                  <m:oMath xmlns:m="http://schemas.openxmlformats.org/officeDocument/2006/math"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𝒂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sz="20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b="1" i="0" smtClean="0">
                                <a:latin typeface="Cambria Math" panose="02040503050406030204" pitchFamily="18" charset="0"/>
                              </a:rPr>
                              <m:t>𝐞𝐕</m:t>
                            </m:r>
                          </m:e>
                          <m:sup>
                            <m:r>
                              <a:rPr lang="en-US" altLang="ko-KR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  <m:sSub>
                      <m:sSubPr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altLang="ko-KR" sz="2000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ko-K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ko-KR" alt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𝐠</m:t>
                        </m:r>
                        <m:r>
                          <a:rPr lang="en-US" altLang="ko-KR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20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𝐜𝐦𝟑</m:t>
                        </m:r>
                      </m:e>
                    </m:d>
                    <m:r>
                      <a:rPr lang="en-US" altLang="ko-K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altLang="ko-KR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𝐆𝐞𝐕</m:t>
                    </m:r>
                    <m:r>
                      <a:rPr lang="en-US" altLang="ko-K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ko-KR" sz="2000" b="1" dirty="0"/>
                  <a:t>  </a:t>
                </a:r>
                <a:r>
                  <a:rPr lang="en-US" altLang="ko-KR" sz="2400" b="1" dirty="0"/>
                  <a:t>(earth crust: </a:t>
                </a:r>
                <a14:m>
                  <m:oMath xmlns:m="http://schemas.openxmlformats.org/officeDocument/2006/math">
                    <m:r>
                      <a:rPr lang="ko-KR" alt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altLang="ko-KR" sz="2400" b="1" dirty="0"/>
                  <a:t>=2.76)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6DF433E-B3FF-3B29-5693-787678809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85" y="1986182"/>
                <a:ext cx="11166147" cy="3690754"/>
              </a:xfrm>
              <a:prstGeom prst="rect">
                <a:avLst/>
              </a:prstGeom>
              <a:blipFill>
                <a:blip r:embed="rId4"/>
                <a:stretch>
                  <a:fillRect b="-28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83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5574278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>
            <a:extLst>
              <a:ext uri="{FF2B5EF4-FFF2-40B4-BE49-F238E27FC236}">
                <a16:creationId xmlns:a16="http://schemas.microsoft.com/office/drawing/2014/main" id="{63EC678F-4D3C-7FE2-5EA6-2503C125E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61F70-7585-BE88-985C-68847CC48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990600" y="6609935"/>
            <a:ext cx="6985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03" y="1700381"/>
            <a:ext cx="5595564" cy="411579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685" y="1878181"/>
            <a:ext cx="5796492" cy="40344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88167" y="6057547"/>
            <a:ext cx="7954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dirty="0">
                <a:solidFill>
                  <a:srgbClr val="C00000"/>
                </a:solidFill>
              </a:rPr>
              <a:t>T2K</a:t>
            </a:r>
            <a:endParaRPr lang="ko-KR" altLang="en-US" sz="26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92909" y="6032527"/>
            <a:ext cx="107273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dirty="0" err="1">
                <a:solidFill>
                  <a:srgbClr val="C00000"/>
                </a:solidFill>
              </a:rPr>
              <a:t>NO</a:t>
            </a:r>
            <a:r>
              <a:rPr lang="en-US" altLang="ko-KR" sz="2600" i="1" dirty="0" err="1">
                <a:solidFill>
                  <a:srgbClr val="C00000"/>
                </a:solidFill>
              </a:rPr>
              <a:t>v</a:t>
            </a:r>
            <a:r>
              <a:rPr lang="en-US" altLang="ko-KR" sz="2600" dirty="0" err="1">
                <a:solidFill>
                  <a:srgbClr val="C00000"/>
                </a:solidFill>
              </a:rPr>
              <a:t>A</a:t>
            </a:r>
            <a:endParaRPr lang="ko-KR" altLang="en-US" sz="2600" dirty="0">
              <a:solidFill>
                <a:srgbClr val="C00000"/>
              </a:solidFill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5F0D5-EC81-47B7-9C8D-470593EE2A4A}" type="slidenum">
              <a:rPr lang="el-GR" altLang="ko-KR" smtClean="0"/>
              <a:pPr/>
              <a:t>84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2501675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912581" y="965814"/>
                <a:ext cx="11294864" cy="7396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82927" tIns="41464" rIns="82927" bIns="41464">
                <a:spAutoFit/>
              </a:bodyPr>
              <a:lstStyle>
                <a:lvl1pPr defTabSz="912813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defTabSz="912813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912813" defTabSz="912813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defTabSz="912813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defTabSz="912813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20000"/>
                  </a:spcBef>
                  <a:buClr>
                    <a:srgbClr val="000000"/>
                  </a:buClr>
                  <a:buSzPct val="100000"/>
                  <a:buFont typeface="Times New Roman" charset="0"/>
                  <a:buChar char="•"/>
                </a:pPr>
                <a:r>
                  <a:rPr lang="en-US" altLang="ko-KR" b="1" dirty="0">
                    <a:latin typeface="Century Gothic" panose="020B0502020202020204" pitchFamily="34" charset="0"/>
                  </a:rPr>
                  <a:t>  </a:t>
                </a:r>
                <a:r>
                  <a:rPr lang="en-US" altLang="ko-KR" b="1" dirty="0" smtClean="0">
                    <a:latin typeface="Century Gothic" panose="020B0502020202020204" pitchFamily="34" charset="0"/>
                  </a:rPr>
                  <a:t> CPV </a:t>
                </a:r>
                <a:r>
                  <a:rPr lang="en-US" altLang="ko-KR" b="1" dirty="0">
                    <a:latin typeface="Century Gothic" panose="020B0502020202020204" pitchFamily="34" charset="0"/>
                  </a:rPr>
                  <a:t>can be observed </a:t>
                </a:r>
                <a:r>
                  <a:rPr lang="en-US" altLang="ko-KR" b="1" dirty="0" smtClean="0">
                    <a:latin typeface="Century Gothic" panose="020B0502020202020204" pitchFamily="34" charset="0"/>
                  </a:rPr>
                  <a:t>by measuring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b="1" i="1"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ko-KR" altLang="en-US" b="1" i="1">
                                <a:latin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ko-K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b="1" dirty="0" smtClean="0">
                    <a:latin typeface="Comic Sans MS" pitchFamily="66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ko-KR" b="1" dirty="0">
                            <a:latin typeface="Comic Sans MS" pitchFamily="66" charset="0"/>
                          </a:rPr>
                          <m:t>&amp;</m:t>
                        </m:r>
                        <m:r>
                          <m:rPr>
                            <m:nor/>
                          </m:rPr>
                          <a:rPr lang="en-US" altLang="ko-KR" b="1" i="0" dirty="0" smtClean="0">
                            <a:latin typeface="Comic Sans MS" pitchFamily="66" charset="0"/>
                          </a:rPr>
                          <m:t>  </m:t>
                        </m:r>
                        <m:r>
                          <a:rPr lang="en-US" altLang="ko-K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altLang="ko-K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ko-KR" alt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altLang="ko-K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ko-K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ko-K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ko-KR" alt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ko-K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ko-KR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endParaRPr lang="en-US" altLang="ko-KR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1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2581" y="965814"/>
                <a:ext cx="11294864" cy="739623"/>
              </a:xfrm>
              <a:prstGeom prst="rect">
                <a:avLst/>
              </a:prstGeom>
              <a:blipFill>
                <a:blip r:embed="rId3"/>
                <a:stretch>
                  <a:fillRect l="-809" b="-16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8">
            <a:extLst>
              <a:ext uri="{FF2B5EF4-FFF2-40B4-BE49-F238E27FC236}">
                <a16:creationId xmlns:a16="http://schemas.microsoft.com/office/drawing/2014/main" id="{9EF3A13F-60AD-4D13-A63B-C1D764ED7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0013" y="4939697"/>
            <a:ext cx="24673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ym typeface="Symbol" pitchFamily="18" charset="2"/>
              </a:rPr>
              <a:t>P(</a:t>
            </a:r>
            <a:r>
              <a:rPr lang="en-US" sz="1600" baseline="-25000" dirty="0">
                <a:sym typeface="Symbol" pitchFamily="18" charset="2"/>
              </a:rPr>
              <a:t></a:t>
            </a:r>
            <a:r>
              <a:rPr lang="en-US" sz="1600" dirty="0">
                <a:sym typeface="Symbol" pitchFamily="18" charset="2"/>
              </a:rPr>
              <a:t>  </a:t>
            </a:r>
            <a:r>
              <a:rPr lang="en-US" sz="1600" baseline="-25000" dirty="0"/>
              <a:t>e</a:t>
            </a:r>
            <a:r>
              <a:rPr lang="en-US" sz="1600" dirty="0"/>
              <a:t>) for sin</a:t>
            </a:r>
            <a:r>
              <a:rPr lang="en-US" sz="1600" baseline="30000" dirty="0"/>
              <a:t>2</a:t>
            </a:r>
            <a:r>
              <a:rPr lang="en-US" sz="1600" dirty="0"/>
              <a:t>2</a:t>
            </a:r>
            <a:r>
              <a:rPr lang="en-US" sz="1600" dirty="0">
                <a:sym typeface="Symbol" pitchFamily="18" charset="2"/>
              </a:rPr>
              <a:t></a:t>
            </a:r>
            <a:r>
              <a:rPr lang="en-US" sz="1600" baseline="-25000" dirty="0">
                <a:sym typeface="Symbol" pitchFamily="18" charset="2"/>
              </a:rPr>
              <a:t>13</a:t>
            </a:r>
            <a:r>
              <a:rPr lang="en-US" sz="1600" dirty="0">
                <a:sym typeface="Symbol" pitchFamily="18" charset="2"/>
              </a:rPr>
              <a:t>=0.1</a:t>
            </a:r>
            <a:endParaRPr lang="ru-RU" sz="1600" baseline="-250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28435A8-BF7B-98D8-45B4-9EF2BA6A9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43DBC99A-FF8A-677C-8FA0-0F9A18C1C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Wide Beam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6094434-09CC-FD9A-F43A-791F4CED6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25" y="2282043"/>
            <a:ext cx="6821721" cy="406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2A42-4F08-4BD2-81AF-19F67B65F68B}" type="slidenum">
              <a:rPr lang="el-GR" altLang="ko-KR" smtClean="0"/>
              <a:pPr/>
              <a:t>85</a:t>
            </a:fld>
            <a:endParaRPr lang="el-GR" altLang="ko-KR"/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1288114" y="1618779"/>
            <a:ext cx="95377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at </a:t>
            </a:r>
            <a:r>
              <a:rPr lang="en-US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1</a:t>
            </a:r>
            <a:r>
              <a:rPr lang="en-US" sz="2400" b="1" baseline="30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st</a:t>
            </a:r>
            <a:r>
              <a:rPr lang="en-US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and 2</a:t>
            </a:r>
            <a:r>
              <a:rPr lang="en-US" sz="2400" b="1" baseline="30000" dirty="0">
                <a:solidFill>
                  <a:srgbClr val="FF0000"/>
                </a:solidFill>
                <a:latin typeface="Century Gothic" panose="020B0502020202020204" pitchFamily="34" charset="0"/>
              </a:rPr>
              <a:t>nd</a:t>
            </a:r>
            <a:r>
              <a:rPr lang="en-US" sz="2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oscillation </a:t>
            </a:r>
            <a:r>
              <a:rPr lang="en-US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maxima, </a:t>
            </a:r>
            <a:r>
              <a:rPr lang="en-US" sz="2400" b="1" dirty="0" smtClean="0">
                <a:latin typeface="Century Gothic" panose="020B0502020202020204" pitchFamily="34" charset="0"/>
              </a:rPr>
              <a:t>which are covered by </a:t>
            </a:r>
            <a:endParaRPr lang="ru-RU" sz="2400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12"/>
              <p:cNvSpPr txBox="1">
                <a:spLocks noChangeArrowheads="1"/>
              </p:cNvSpPr>
              <p:nvPr/>
            </p:nvSpPr>
            <p:spPr bwMode="auto">
              <a:xfrm>
                <a:off x="1243838" y="2040439"/>
                <a:ext cx="9537711" cy="483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wide </a:t>
                </a:r>
                <a14:m>
                  <m:oMath xmlns:m="http://schemas.openxmlformats.org/officeDocument/2006/math">
                    <m:r>
                      <a:rPr lang="en-US" sz="2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2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ko-KR" altLang="en-US" sz="2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  <a:sym typeface="Symbol" pitchFamily="18" charset="2"/>
                  </a:rPr>
                  <a:t>)</a:t>
                </a:r>
                <a:r>
                  <a:rPr lang="en-US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beam</a:t>
                </a:r>
                <a:endParaRPr lang="ru-RU" sz="24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0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43838" y="2040439"/>
                <a:ext cx="9537711" cy="483209"/>
              </a:xfrm>
              <a:prstGeom prst="rect">
                <a:avLst/>
              </a:prstGeom>
              <a:blipFill>
                <a:blip r:embed="rId5"/>
                <a:stretch>
                  <a:fillRect l="-958" t="-7595" b="-2658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94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DF4FA0B-AB6D-4F4C-A9B1-5895D36D59C8}"/>
              </a:ext>
            </a:extLst>
          </p:cNvPr>
          <p:cNvSpPr txBox="1"/>
          <p:nvPr/>
        </p:nvSpPr>
        <p:spPr>
          <a:xfrm flipH="1">
            <a:off x="8904313" y="32735"/>
            <a:ext cx="962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T2K</a:t>
            </a:r>
            <a:endParaRPr lang="ko-KR" altLang="en-U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1">
                <a:extLst>
                  <a:ext uri="{FF2B5EF4-FFF2-40B4-BE49-F238E27FC236}">
                    <a16:creationId xmlns:a16="http://schemas.microsoft.com/office/drawing/2014/main" id="{5166786A-4F6E-5552-8321-DA569C9533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66132" y="1095274"/>
                <a:ext cx="4913525" cy="8826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US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 dirty="0">
                    <a:solidFill>
                      <a:srgbClr val="0070C0"/>
                    </a:solidFill>
                  </a:rPr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ko-KR" altLang="en-US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  <m:r>
                          <a:rPr lang="en-US" altLang="ko-KR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narrow beams </a:t>
                </a:r>
                <a:r>
                  <a:rPr lang="en-US" sz="2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tuned to </a:t>
                </a:r>
              </a:p>
              <a:p>
                <a:r>
                  <a:rPr lang="en-US" sz="24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  2nd oscillation max.</a:t>
                </a:r>
                <a:endParaRPr lang="ru-RU" sz="2400" b="1" dirty="0">
                  <a:solidFill>
                    <a:srgbClr val="FF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" name="TextBox 11">
                <a:extLst>
                  <a:ext uri="{FF2B5EF4-FFF2-40B4-BE49-F238E27FC236}">
                    <a16:creationId xmlns:a16="http://schemas.microsoft.com/office/drawing/2014/main" id="{5166786A-4F6E-5552-8321-DA569C953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6132" y="1095274"/>
                <a:ext cx="4913525" cy="882614"/>
              </a:xfrm>
              <a:prstGeom prst="rect">
                <a:avLst/>
              </a:prstGeom>
              <a:blipFill>
                <a:blip r:embed="rId3"/>
                <a:stretch>
                  <a:fillRect t="-1389" r="-1737" b="-1527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그림 7">
            <a:extLst>
              <a:ext uri="{FF2B5EF4-FFF2-40B4-BE49-F238E27FC236}">
                <a16:creationId xmlns:a16="http://schemas.microsoft.com/office/drawing/2014/main" id="{865004A9-D741-8EE6-7C7D-5CD7499CE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13" y="2010160"/>
            <a:ext cx="8155815" cy="44668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96E7848-D7C5-6691-7D53-BAEB5B79D2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5067" y="992226"/>
            <a:ext cx="2290284" cy="95172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D34537-F964-780D-2D93-3A4CE41B53C2}"/>
                  </a:ext>
                </a:extLst>
              </p:cNvPr>
              <p:cNvSpPr txBox="1"/>
              <p:nvPr/>
            </p:nvSpPr>
            <p:spPr>
              <a:xfrm>
                <a:off x="8328807" y="2349545"/>
                <a:ext cx="3459186" cy="36847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100" b="1" dirty="0">
                    <a:latin typeface="Century Gothic" panose="020B0502020202020204" pitchFamily="34" charset="0"/>
                  </a:rPr>
                  <a:t>significantly less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affected </a:t>
                </a:r>
                <a:r>
                  <a:rPr lang="en-US" altLang="ko-KR" sz="2100" b="1" dirty="0">
                    <a:latin typeface="Century Gothic" panose="020B0502020202020204" pitchFamily="34" charset="0"/>
                  </a:rPr>
                  <a:t>by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syst. Uncertainties</a:t>
                </a:r>
              </a:p>
              <a:p>
                <a:r>
                  <a:rPr lang="en-US" altLang="ko-KR" sz="21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  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compared </a:t>
                </a:r>
                <a:r>
                  <a:rPr lang="en-US" altLang="ko-KR" sz="2100" b="1" dirty="0">
                    <a:latin typeface="Century Gothic" panose="020B0502020202020204" pitchFamily="34" charset="0"/>
                  </a:rPr>
                  <a:t>to the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  </a:t>
                </a:r>
              </a:p>
              <a:p>
                <a:r>
                  <a:rPr lang="en-US" altLang="ko-KR" sz="21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   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1</a:t>
                </a:r>
                <a:r>
                  <a:rPr lang="en-US" altLang="ko-KR" sz="2100" b="1" baseline="30000" dirty="0" smtClean="0">
                    <a:latin typeface="Century Gothic" panose="020B0502020202020204" pitchFamily="34" charset="0"/>
                  </a:rPr>
                  <a:t>st</a:t>
                </a:r>
                <a:r>
                  <a:rPr lang="en-US" altLang="ko-KR" sz="2100" b="1" dirty="0" smtClean="0">
                    <a:latin typeface="Century Gothic" panose="020B0502020202020204" pitchFamily="34" charset="0"/>
                  </a:rPr>
                  <a:t>  </a:t>
                </a:r>
                <a:r>
                  <a:rPr lang="en-US" altLang="ko-KR" sz="2100" b="1" dirty="0" err="1" smtClean="0">
                    <a:latin typeface="Century Gothic" panose="020B0502020202020204" pitchFamily="34" charset="0"/>
                  </a:rPr>
                  <a:t>osc</a:t>
                </a:r>
                <a:r>
                  <a:rPr lang="en-US" altLang="ko-KR" sz="2100" b="1" dirty="0">
                    <a:latin typeface="Century Gothic" panose="020B0502020202020204" pitchFamily="34" charset="0"/>
                  </a:rPr>
                  <a:t>. max.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sz="2100" b="1" dirty="0">
                  <a:latin typeface="Century Gothic" panose="020B0502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100" b="1" dirty="0">
                    <a:latin typeface="Century Gothic" panose="020B0502020202020204" pitchFamily="34" charset="0"/>
                  </a:rPr>
                  <a:t>For this observation next generation very </a:t>
                </a:r>
                <a:r>
                  <a:rPr lang="en-US" altLang="ko-KR" sz="21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high </a:t>
                </a:r>
                <a:r>
                  <a:rPr lang="en-US" altLang="ko-KR" sz="21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intensive </a:t>
                </a:r>
                <a:r>
                  <a:rPr lang="en-US" altLang="ko-KR" sz="20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2100" b="1" dirty="0" smtClean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  </a:t>
                </a:r>
                <a:r>
                  <a:rPr lang="en-US" altLang="ko-KR" sz="21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beams </a:t>
                </a:r>
                <a:r>
                  <a:rPr lang="en-US" altLang="ko-KR" sz="2100" b="1" dirty="0">
                    <a:latin typeface="Century Gothic" panose="020B0502020202020204" pitchFamily="34" charset="0"/>
                  </a:rPr>
                  <a:t>are needed.  (</a:t>
                </a:r>
                <a:r>
                  <a:rPr lang="en-US" altLang="ko-KR" sz="2100" b="1" dirty="0" err="1">
                    <a:latin typeface="Century Gothic" panose="020B0502020202020204" pitchFamily="34" charset="0"/>
                  </a:rPr>
                  <a:t>ESSnuSB</a:t>
                </a:r>
                <a:r>
                  <a:rPr lang="en-US" altLang="ko-KR" sz="2100" b="1" dirty="0">
                    <a:latin typeface="Century Gothic" panose="020B0502020202020204" pitchFamily="34" charset="0"/>
                  </a:rPr>
                  <a:t>)</a:t>
                </a:r>
                <a:endParaRPr lang="ko-KR" altLang="en-US" sz="2100" b="1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8D34537-F964-780D-2D93-3A4CE41B5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807" y="2349545"/>
                <a:ext cx="3459186" cy="3684791"/>
              </a:xfrm>
              <a:prstGeom prst="rect">
                <a:avLst/>
              </a:prstGeom>
              <a:blipFill>
                <a:blip r:embed="rId6"/>
                <a:stretch>
                  <a:fillRect l="-1761" t="-992" b="-231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D626AFEB-C05F-2356-C544-85FD3D8F9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F738753C-FDC5-5AA0-6D9E-227A3C0C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Narrow Beam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2A42-4F08-4BD2-81AF-19F67B65F68B}" type="slidenum">
              <a:rPr lang="el-GR" altLang="ko-KR" smtClean="0"/>
              <a:pPr/>
              <a:t>86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6723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22409F01-62CE-0C87-0711-E24F1D66F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684" y="1217887"/>
            <a:ext cx="506100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6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Separating fake matter effects</a:t>
            </a:r>
            <a:endParaRPr lang="ko-KR" altLang="en-US" sz="2600" b="1" dirty="0">
              <a:solidFill>
                <a:srgbClr val="0070C0"/>
              </a:solidFill>
              <a:latin typeface="Century Gothic" panose="020B0502020202020204" pitchFamily="34" charset="0"/>
              <a:ea typeface="굴림" panose="020B0600000101010101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5">
                <a:extLst>
                  <a:ext uri="{FF2B5EF4-FFF2-40B4-BE49-F238E27FC236}">
                    <a16:creationId xmlns:a16="http://schemas.microsoft.com/office/drawing/2014/main" id="{FD3FD11C-0E21-9353-16E6-F9C82B0C60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039" y="1725189"/>
                <a:ext cx="8987444" cy="892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charset="-127"/>
                  </a:rPr>
                  <a:t>Genuine CPV &amp;  the matter effect both lead to a difference between </a:t>
                </a:r>
                <a:r>
                  <a:rPr lang="en-US" altLang="ko-KR" sz="2600" b="1" dirty="0">
                    <a:solidFill>
                      <a:srgbClr val="C00000"/>
                    </a:solidFill>
                    <a:ea typeface="굴림" charset="-127"/>
                    <a:sym typeface="Symbol" pitchFamily="18" charset="2"/>
                  </a:rPr>
                  <a:t>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ko-KR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굴림" charset="-127"/>
                            <a:sym typeface="Symbol" pitchFamily="18" charset="2"/>
                          </a:rPr>
                        </m:ctrlPr>
                      </m:accPr>
                      <m:e>
                        <m:r>
                          <a:rPr lang="ko-KR" altLang="en-US" sz="2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굴림" charset="-127"/>
                            <a:sym typeface="Symbol" pitchFamily="18" charset="2"/>
                          </a:rPr>
                          <m:t>𝝂</m:t>
                        </m:r>
                      </m:e>
                    </m:acc>
                  </m:oMath>
                </a14:m>
                <a:r>
                  <a:rPr lang="en-US" altLang="ko-KR" sz="2600" b="1" dirty="0">
                    <a:solidFill>
                      <a:srgbClr val="C00000"/>
                    </a:solidFill>
                    <a:ea typeface="굴림" charset="-127"/>
                    <a:sym typeface="Symbol" pitchFamily="18" charset="2"/>
                  </a:rPr>
                  <a:t> </a:t>
                </a: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charset="-127"/>
                    <a:sym typeface="Symbol" pitchFamily="18" charset="2"/>
                  </a:rPr>
                  <a:t>oscillation</a:t>
                </a:r>
                <a:r>
                  <a:rPr lang="en-US" altLang="ko-KR" sz="26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charset="-127"/>
                  </a:rPr>
                  <a:t>.</a:t>
                </a:r>
                <a:r>
                  <a:rPr lang="en-US" altLang="ko-KR" sz="2600" b="1" dirty="0">
                    <a:solidFill>
                      <a:srgbClr val="C00000"/>
                    </a:solidFill>
                    <a:ea typeface="굴림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 Box 5">
                <a:extLst>
                  <a:ext uri="{FF2B5EF4-FFF2-40B4-BE49-F238E27FC236}">
                    <a16:creationId xmlns:a16="http://schemas.microsoft.com/office/drawing/2014/main" id="{FD3FD11C-0E21-9353-16E6-F9C82B0C6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039" y="1725189"/>
                <a:ext cx="8987444" cy="892552"/>
              </a:xfrm>
              <a:prstGeom prst="rect">
                <a:avLst/>
              </a:prstGeom>
              <a:blipFill>
                <a:blip r:embed="rId3"/>
                <a:stretch>
                  <a:fillRect l="-1085" t="-6164" b="-1780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5">
            <a:extLst>
              <a:ext uri="{FF2B5EF4-FFF2-40B4-BE49-F238E27FC236}">
                <a16:creationId xmlns:a16="http://schemas.microsoft.com/office/drawing/2014/main" id="{603DF834-0C66-FDD5-905C-7F0C45E76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0689" y="2635178"/>
            <a:ext cx="3732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latin typeface="Century Gothic" panose="020B0502020202020204" pitchFamily="34" charset="0"/>
                <a:ea typeface="굴림" charset="-127"/>
              </a:rPr>
              <a:t>(</a:t>
            </a:r>
            <a:r>
              <a:rPr lang="en-US" altLang="ko-KR" b="1" dirty="0" err="1">
                <a:latin typeface="Century Gothic" panose="020B0502020202020204" pitchFamily="34" charset="0"/>
                <a:ea typeface="굴림" charset="-127"/>
              </a:rPr>
              <a:t>Minakata</a:t>
            </a:r>
            <a:r>
              <a:rPr lang="en-US" altLang="ko-KR" b="1" dirty="0">
                <a:latin typeface="Century Gothic" panose="020B0502020202020204" pitchFamily="34" charset="0"/>
                <a:ea typeface="굴림" charset="-127"/>
              </a:rPr>
              <a:t> &amp; </a:t>
            </a:r>
            <a:r>
              <a:rPr lang="en-US" altLang="ko-KR" b="1" dirty="0" err="1">
                <a:latin typeface="Century Gothic" panose="020B0502020202020204" pitchFamily="34" charset="0"/>
                <a:ea typeface="굴림" charset="-127"/>
              </a:rPr>
              <a:t>Nunokawa</a:t>
            </a:r>
            <a:r>
              <a:rPr lang="en-US" altLang="ko-KR" b="1" dirty="0">
                <a:latin typeface="Century Gothic" panose="020B0502020202020204" pitchFamily="34" charset="0"/>
                <a:ea typeface="굴림" charset="-127"/>
              </a:rPr>
              <a:t> 2001)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75BC4443-8832-B6ED-AB6E-9F7DCDCDB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684" y="5187953"/>
            <a:ext cx="657688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100000"/>
              </a:spcBef>
              <a:buFont typeface="Arial" panose="020B0604020202020204" pitchFamily="34" charset="0"/>
              <a:buChar char="•"/>
            </a:pPr>
            <a:r>
              <a:rPr lang="en-US" altLang="ko-KR" sz="2600" b="1" dirty="0">
                <a:latin typeface="Century Gothic" panose="020B0502020202020204" pitchFamily="34" charset="0"/>
                <a:ea typeface="굴림" charset="-127"/>
              </a:rPr>
              <a:t>To disentangle them, one may make oscillation measurements at different  L and</a:t>
            </a:r>
            <a:r>
              <a:rPr lang="en-US" altLang="ko-KR" sz="2600" dirty="0">
                <a:latin typeface="Century Gothic" panose="020B0502020202020204" pitchFamily="34" charset="0"/>
                <a:ea typeface="굴림" charset="-127"/>
              </a:rPr>
              <a:t>/</a:t>
            </a:r>
            <a:r>
              <a:rPr lang="en-US" altLang="ko-KR" sz="2600" b="1" dirty="0">
                <a:latin typeface="Century Gothic" panose="020B0502020202020204" pitchFamily="34" charset="0"/>
                <a:ea typeface="굴림" charset="-127"/>
              </a:rPr>
              <a:t>or E.  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62C50D2-EF95-11DA-B764-E9D0B1A9A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240" y="2332371"/>
            <a:ext cx="4427177" cy="44540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5">
                <a:extLst>
                  <a:ext uri="{FF2B5EF4-FFF2-40B4-BE49-F238E27FC236}">
                    <a16:creationId xmlns:a16="http://schemas.microsoft.com/office/drawing/2014/main" id="{8913A079-93BE-9897-E662-06B8657049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0683" y="3317266"/>
                <a:ext cx="6741586" cy="14927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trajectory in matter is shifted to 2 different directions, according to sign</a:t>
                </a:r>
                <a:r>
                  <a:rPr lang="en-US" altLang="ko-KR" sz="2800" dirty="0">
                    <a:solidFill>
                      <a:srgbClr val="0070C0"/>
                    </a:solidFill>
                  </a:rPr>
                  <a:t>(∆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sub>
                      <m:sup>
                        <m:r>
                          <a:rPr lang="en-US" altLang="ko-KR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ko-KR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400" b="1" dirty="0">
                  <a:solidFill>
                    <a:srgbClr val="0070C0"/>
                  </a:solidFill>
                  <a:latin typeface="Century Gothic" panose="020B0502020202020204" pitchFamily="34" charset="0"/>
                  <a:ea typeface="굴림" charset="-127"/>
                </a:endParaRPr>
              </a:p>
              <a:p>
                <a:pPr marL="342900" indent="-342900">
                  <a:spcBef>
                    <a:spcPct val="500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charset="-127"/>
                  </a:rPr>
                  <a:t>Octan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굴림" charset="-127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굴림" charset="-127"/>
                          </a:rPr>
                          <m:t>𝜃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굴림" charset="-127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rgbClr val="C00000"/>
                    </a:solidFill>
                    <a:ea typeface="굴림" charset="-127"/>
                  </a:rPr>
                  <a:t> </a:t>
                </a:r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  <a:ea typeface="굴림" charset="-127"/>
                  </a:rPr>
                  <a:t>can be distinguishable</a:t>
                </a:r>
              </a:p>
            </p:txBody>
          </p:sp>
        </mc:Choice>
        <mc:Fallback xmlns="">
          <p:sp>
            <p:nvSpPr>
              <p:cNvPr id="8" name="Text Box 5">
                <a:extLst>
                  <a:ext uri="{FF2B5EF4-FFF2-40B4-BE49-F238E27FC236}">
                    <a16:creationId xmlns:a16="http://schemas.microsoft.com/office/drawing/2014/main" id="{8913A079-93BE-9897-E662-06B86570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683" y="3317266"/>
                <a:ext cx="6741586" cy="1492716"/>
              </a:xfrm>
              <a:prstGeom prst="rect">
                <a:avLst/>
              </a:prstGeom>
              <a:blipFill>
                <a:blip r:embed="rId5"/>
                <a:stretch>
                  <a:fillRect l="-1175" t="-3265" r="-633" b="-48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3">
            <a:extLst>
              <a:ext uri="{FF2B5EF4-FFF2-40B4-BE49-F238E27FC236}">
                <a16:creationId xmlns:a16="http://schemas.microsoft.com/office/drawing/2014/main" id="{ADAB50FB-F872-2ADA-C55E-83D9B0CB1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B45D0A28-4E4C-F29C-5AB9-3C2BDFD88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9612" y="2354910"/>
            <a:ext cx="4446479" cy="4370226"/>
          </a:xfrm>
          <a:prstGeom prst="rect">
            <a:avLst/>
          </a:prstGeom>
        </p:spPr>
      </p:pic>
      <p:pic>
        <p:nvPicPr>
          <p:cNvPr id="17" name="図 10" descr="Biprob_810km_2.0GeV.pdf">
            <a:extLst>
              <a:ext uri="{FF2B5EF4-FFF2-40B4-BE49-F238E27FC236}">
                <a16:creationId xmlns:a16="http://schemas.microsoft.com/office/drawing/2014/main" id="{D5103241-2910-D6EA-DF1A-1BB8515ABE8E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7116076" y="2203647"/>
            <a:ext cx="4752814" cy="470612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</p:pic>
      <p:sp>
        <p:nvSpPr>
          <p:cNvPr id="18" name="슬라이드 번호 개체 틀 11"/>
          <p:cNvSpPr>
            <a:spLocks noGrp="1"/>
          </p:cNvSpPr>
          <p:nvPr>
            <p:ph type="sldNum" sz="quarter" idx="12"/>
          </p:nvPr>
        </p:nvSpPr>
        <p:spPr>
          <a:xfrm>
            <a:off x="8979284" y="6576460"/>
            <a:ext cx="2540000" cy="457200"/>
          </a:xfrm>
        </p:spPr>
        <p:txBody>
          <a:bodyPr/>
          <a:lstStyle/>
          <a:p>
            <a:fld id="{1585F0D5-EC81-47B7-9C8D-470593EE2A4A}" type="slidenum">
              <a:rPr lang="el-GR" altLang="ko-KR" smtClean="0"/>
              <a:pPr/>
              <a:t>87</a:t>
            </a:fld>
            <a:endParaRPr lang="el-GR" altLang="ko-KR" dirty="0"/>
          </a:p>
        </p:txBody>
      </p:sp>
    </p:spTree>
    <p:extLst>
      <p:ext uri="{BB962C8B-B14F-4D97-AF65-F5344CB8AC3E}">
        <p14:creationId xmlns:p14="http://schemas.microsoft.com/office/powerpoint/2010/main" val="21650454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6D0CFA9-EB7A-78B9-3A18-52E9E23DD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66" y="964836"/>
            <a:ext cx="10693667" cy="5507500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0E281D1D-015E-B741-FA2A-92E4E8F3E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606AAC7A-1BD8-6D73-F154-F1FCAA10A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in neutrino Oscillation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E2A42-4F08-4BD2-81AF-19F67B65F68B}" type="slidenum">
              <a:rPr lang="el-GR" altLang="ko-KR" smtClean="0"/>
              <a:pPr/>
              <a:t>88</a:t>
            </a:fld>
            <a:endParaRPr lang="el-GR" altLang="ko-KR"/>
          </a:p>
        </p:txBody>
      </p:sp>
      <p:sp>
        <p:nvSpPr>
          <p:cNvPr id="5" name="직사각형 4"/>
          <p:cNvSpPr/>
          <p:nvPr/>
        </p:nvSpPr>
        <p:spPr>
          <a:xfrm>
            <a:off x="8138499" y="6248400"/>
            <a:ext cx="1869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/>
              <a:t>Jeff </a:t>
            </a:r>
            <a:r>
              <a:rPr lang="en-US" altLang="ko-KR" sz="1400" dirty="0" err="1"/>
              <a:t>Hartnell</a:t>
            </a:r>
            <a:r>
              <a:rPr lang="en-US" altLang="ko-KR" sz="1400" dirty="0"/>
              <a:t>, SSP 2018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110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CBCA-2442-D942-AF3F-AEA2DCBF30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58205" y="56343"/>
            <a:ext cx="8640763" cy="904876"/>
          </a:xfrm>
        </p:spPr>
        <p:txBody>
          <a:bodyPr/>
          <a:lstStyle/>
          <a:p>
            <a:r>
              <a:rPr lang="en-CH" dirty="0"/>
              <a:t>CP Violation: T2K Result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F4D553-7CB6-5F4F-8FBC-814C52933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582" y="2126907"/>
            <a:ext cx="7295255" cy="35212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8151CA-27E2-6F43-8783-00212CB13911}"/>
              </a:ext>
            </a:extLst>
          </p:cNvPr>
          <p:cNvSpPr txBox="1"/>
          <p:nvPr/>
        </p:nvSpPr>
        <p:spPr>
          <a:xfrm>
            <a:off x="2711625" y="5877272"/>
            <a:ext cx="745268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- T</a:t>
            </a:r>
            <a:r>
              <a:rPr lang="en-CH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he gray region is disfavored by</a:t>
            </a:r>
            <a:r>
              <a:rPr lang="en-CH" sz="2000" dirty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CH" sz="2000" b="1" dirty="0">
                <a:solidFill>
                  <a:srgbClr val="FF0000"/>
                </a:solidFill>
                <a:latin typeface="Tahoma" charset="0"/>
              </a:rPr>
              <a:t>99.7% (3𝝈) CL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- </a:t>
            </a:r>
            <a:r>
              <a:rPr lang="en-CH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The values 0 and 180 degrees are disfavoured at 95</a:t>
            </a:r>
            <a:r>
              <a:rPr lang="en-CH" sz="2000" b="1" dirty="0">
                <a:solidFill>
                  <a:srgbClr val="FF0000"/>
                </a:solidFill>
                <a:latin typeface="Tahoma" charset="0"/>
              </a:rPr>
              <a:t>% CL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C83D8A-6DF4-A34C-AAF6-323423F92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513" y="1131913"/>
            <a:ext cx="1883287" cy="24563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0ABAEB-8441-C378-6368-596BC572CB49}"/>
              </a:ext>
            </a:extLst>
          </p:cNvPr>
          <p:cNvSpPr txBox="1"/>
          <p:nvPr/>
        </p:nvSpPr>
        <p:spPr>
          <a:xfrm>
            <a:off x="6942788" y="1222113"/>
            <a:ext cx="4019049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Determination of 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𝞭</a:t>
            </a:r>
            <a:r>
              <a:rPr lang="en-CH" sz="2600" baseline="-25000" dirty="0">
                <a:solidFill>
                  <a:srgbClr val="0000FF"/>
                </a:solidFill>
                <a:latin typeface="Tahoma" charset="0"/>
              </a:rPr>
              <a:t>CP</a:t>
            </a:r>
            <a:r>
              <a:rPr lang="en-US" sz="2600" baseline="-25000" dirty="0">
                <a:solidFill>
                  <a:srgbClr val="0000FF"/>
                </a:solidFill>
                <a:latin typeface="Tahoma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from 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a</a:t>
            </a: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ppearance of 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𝝼</a:t>
            </a:r>
            <a:r>
              <a:rPr lang="en-CH" sz="2600" baseline="-25000" dirty="0">
                <a:solidFill>
                  <a:srgbClr val="0000FF"/>
                </a:solidFill>
                <a:latin typeface="Tahoma" charset="0"/>
              </a:rPr>
              <a:t>e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 </a:t>
            </a: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events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AF3B61-0F86-ECAE-AA8E-0BCBE4BCA499}"/>
              </a:ext>
            </a:extLst>
          </p:cNvPr>
          <p:cNvSpPr txBox="1"/>
          <p:nvPr/>
        </p:nvSpPr>
        <p:spPr>
          <a:xfrm>
            <a:off x="3694650" y="1251436"/>
            <a:ext cx="274331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CH" b="1" i="1" dirty="0">
                <a:solidFill>
                  <a:srgbClr val="000000"/>
                </a:solidFill>
                <a:latin typeface="Century Gothic" panose="020B0502020202020204" pitchFamily="34" charset="0"/>
              </a:rPr>
              <a:t>Nature </a:t>
            </a:r>
            <a:r>
              <a:rPr lang="en-US" b="1" i="1" dirty="0">
                <a:solidFill>
                  <a:srgbClr val="000000"/>
                </a:solidFill>
                <a:latin typeface="Century Gothic" panose="020B0502020202020204" pitchFamily="34" charset="0"/>
              </a:rPr>
              <a:t>:</a:t>
            </a:r>
            <a:r>
              <a:rPr lang="en-CH" dirty="0">
                <a:solidFill>
                  <a:srgbClr val="000000"/>
                </a:solidFill>
                <a:latin typeface="Tahoma" charset="0"/>
              </a:rPr>
              <a:t> April 16/4/2020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Tahoma" charset="0"/>
              </a:rPr>
              <a:t>a</a:t>
            </a:r>
            <a:r>
              <a:rPr lang="en-CH" dirty="0">
                <a:solidFill>
                  <a:srgbClr val="000000"/>
                </a:solidFill>
                <a:latin typeface="Tahoma" charset="0"/>
              </a:rPr>
              <a:t>nd arXiv:: 1910.03887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5806B102-96F1-87FA-747B-4858E7CA0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0DE78452-6D5D-8D96-C2BA-E35E6BD87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: T2K result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89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730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WordArt 3">
            <a:extLst>
              <a:ext uri="{FF2B5EF4-FFF2-40B4-BE49-F238E27FC236}">
                <a16:creationId xmlns:a16="http://schemas.microsoft.com/office/drawing/2014/main" id="{C98A24F7-E36B-D517-5F92-268F2E63772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41514" y="452438"/>
            <a:ext cx="3419475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 panose="020B0A04020102020204" pitchFamily="34" charset="0"/>
              </a:rPr>
              <a:t>KamLAND results</a:t>
            </a:r>
            <a:endParaRPr lang="ko-KR" altLang="en-US" sz="28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80808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4083" name="Text Box 4">
            <a:extLst>
              <a:ext uri="{FF2B5EF4-FFF2-40B4-BE49-F238E27FC236}">
                <a16:creationId xmlns:a16="http://schemas.microsoft.com/office/drawing/2014/main" id="{3488538A-F585-A53D-5170-4A524414E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1652589"/>
            <a:ext cx="4332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1400" b="1" dirty="0">
                <a:solidFill>
                  <a:srgbClr val="000000"/>
                </a:solidFill>
                <a:ea typeface="굴림" panose="020B0600000101010101" pitchFamily="50" charset="-127"/>
              </a:rPr>
              <a:t>[K. </a:t>
            </a:r>
            <a:r>
              <a:rPr lang="en-US" altLang="ko-KR" sz="1400" b="1" dirty="0" err="1">
                <a:solidFill>
                  <a:srgbClr val="000000"/>
                </a:solidFill>
                <a:ea typeface="굴림" panose="020B0600000101010101" pitchFamily="50" charset="-127"/>
              </a:rPr>
              <a:t>Eguchi</a:t>
            </a:r>
            <a:r>
              <a:rPr lang="en-US" altLang="ko-KR" sz="1400" b="1" dirty="0">
                <a:solidFill>
                  <a:srgbClr val="000000"/>
                </a:solidFill>
                <a:ea typeface="굴림" panose="020B0600000101010101" pitchFamily="50" charset="-127"/>
              </a:rPr>
              <a:t>   et al., Phys. Rev. Lett., 90, 021802 (2003)]</a:t>
            </a:r>
            <a:r>
              <a:rPr lang="en-US" altLang="ko-KR" sz="1400" dirty="0">
                <a:solidFill>
                  <a:srgbClr val="000000"/>
                </a:solidFill>
                <a:ea typeface="굴림" panose="020B0600000101010101" pitchFamily="50" charset="-127"/>
              </a:rPr>
              <a:t> </a:t>
            </a:r>
          </a:p>
        </p:txBody>
      </p:sp>
      <p:sp>
        <p:nvSpPr>
          <p:cNvPr id="174084" name="Line 5">
            <a:extLst>
              <a:ext uri="{FF2B5EF4-FFF2-40B4-BE49-F238E27FC236}">
                <a16:creationId xmlns:a16="http://schemas.microsoft.com/office/drawing/2014/main" id="{9817C57F-B2CC-AF6D-5A60-6CDB7F2DB3E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8488" y="1171575"/>
            <a:ext cx="3624262" cy="1588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3200" b="1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4085" name="Text Box 8">
            <a:extLst>
              <a:ext uri="{FF2B5EF4-FFF2-40B4-BE49-F238E27FC236}">
                <a16:creationId xmlns:a16="http://schemas.microsoft.com/office/drawing/2014/main" id="{3D4AB5DF-EB2D-F560-7AC5-896119295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3" y="558321"/>
            <a:ext cx="50038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3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Testing solar neutrino </a:t>
            </a:r>
            <a:r>
              <a:rPr lang="en-US" altLang="ko-KR" sz="2300" b="1" dirty="0" err="1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osc</a:t>
            </a:r>
            <a:r>
              <a:rPr lang="en-US" altLang="ko-KR" sz="2300" b="1" dirty="0">
                <a:solidFill>
                  <a:srgbClr val="0070C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with reactor experiment</a:t>
            </a:r>
          </a:p>
        </p:txBody>
      </p:sp>
      <p:pic>
        <p:nvPicPr>
          <p:cNvPr id="174087" name="Picture 13" descr="reactor_v26">
            <a:extLst>
              <a:ext uri="{FF2B5EF4-FFF2-40B4-BE49-F238E27FC236}">
                <a16:creationId xmlns:a16="http://schemas.microsoft.com/office/drawing/2014/main" id="{8A936983-E507-5C1B-6E15-C1D66D5E0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89" y="2235200"/>
            <a:ext cx="3317875" cy="295275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8" name="Text Box 15">
            <a:extLst>
              <a:ext uri="{FF2B5EF4-FFF2-40B4-BE49-F238E27FC236}">
                <a16:creationId xmlns:a16="http://schemas.microsoft.com/office/drawing/2014/main" id="{38443FAC-15DB-7FF8-F389-54FE8EFF9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0275" y="5478463"/>
            <a:ext cx="2960688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000" b="1" dirty="0">
                <a:solidFill>
                  <a:srgbClr val="000000"/>
                </a:solidFill>
                <a:ea typeface="굴림" panose="020B0600000101010101" pitchFamily="50" charset="-127"/>
              </a:rPr>
              <a:t>N</a:t>
            </a:r>
            <a:r>
              <a:rPr lang="en-US" altLang="ko-KR" sz="2000" b="1" baseline="-25000" dirty="0">
                <a:solidFill>
                  <a:srgbClr val="000000"/>
                </a:solidFill>
                <a:ea typeface="굴림" panose="020B0600000101010101" pitchFamily="50" charset="-127"/>
              </a:rPr>
              <a:t>obs</a:t>
            </a:r>
            <a:r>
              <a:rPr lang="en-US" altLang="ko-KR" sz="2000" b="1" dirty="0">
                <a:solidFill>
                  <a:srgbClr val="000000"/>
                </a:solidFill>
                <a:ea typeface="굴림" panose="020B0600000101010101" pitchFamily="50" charset="-127"/>
              </a:rPr>
              <a:t>/</a:t>
            </a:r>
            <a:r>
              <a:rPr lang="en-US" altLang="ko-KR" sz="2000" b="1" dirty="0" err="1">
                <a:solidFill>
                  <a:srgbClr val="000000"/>
                </a:solidFill>
                <a:ea typeface="굴림" panose="020B0600000101010101" pitchFamily="50" charset="-127"/>
              </a:rPr>
              <a:t>N</a:t>
            </a:r>
            <a:r>
              <a:rPr lang="en-US" altLang="ko-KR" sz="2000" b="1" baseline="-25000" dirty="0" err="1">
                <a:solidFill>
                  <a:srgbClr val="000000"/>
                </a:solidFill>
                <a:ea typeface="굴림" panose="020B0600000101010101" pitchFamily="50" charset="-127"/>
              </a:rPr>
              <a:t>exp</a:t>
            </a:r>
            <a:r>
              <a:rPr lang="en-US" altLang="ko-KR" sz="2000" b="1" dirty="0">
                <a:solidFill>
                  <a:srgbClr val="000000"/>
                </a:solidFill>
                <a:ea typeface="굴림" panose="020B0600000101010101" pitchFamily="50" charset="-127"/>
              </a:rPr>
              <a:t> =  0.611 + 0.094</a:t>
            </a:r>
          </a:p>
        </p:txBody>
      </p:sp>
      <p:sp>
        <p:nvSpPr>
          <p:cNvPr id="174089" name="직사각형 13">
            <a:extLst>
              <a:ext uri="{FF2B5EF4-FFF2-40B4-BE49-F238E27FC236}">
                <a16:creationId xmlns:a16="http://schemas.microsoft.com/office/drawing/2014/main" id="{1775F0ED-258C-A4EC-C83F-F53D6EE5A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7607" y="1434512"/>
            <a:ext cx="3527697" cy="44627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ko-KR" sz="2300" b="1" dirty="0">
                <a:solidFill>
                  <a:srgbClr val="000000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L/E  analysis(2008)</a:t>
            </a:r>
            <a:endParaRPr lang="ko-KR" altLang="en-US" sz="2300" b="1" dirty="0">
              <a:solidFill>
                <a:srgbClr val="000000"/>
              </a:solidFill>
              <a:latin typeface="Comic Sans MS" panose="030F0702030302020204" pitchFamily="66" charset="0"/>
              <a:ea typeface="굴림" panose="020B0600000101010101" pitchFamily="50" charset="-127"/>
            </a:endParaRPr>
          </a:p>
        </p:txBody>
      </p:sp>
      <p:pic>
        <p:nvPicPr>
          <p:cNvPr id="174090" name="Picture 4">
            <a:extLst>
              <a:ext uri="{FF2B5EF4-FFF2-40B4-BE49-F238E27FC236}">
                <a16:creationId xmlns:a16="http://schemas.microsoft.com/office/drawing/2014/main" id="{C54EAC1B-6749-BC4D-5EDD-0F1E43ABD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3" y="2530186"/>
            <a:ext cx="4795837" cy="37719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모서리가 둥근 직사각형 14">
            <a:extLst>
              <a:ext uri="{FF2B5EF4-FFF2-40B4-BE49-F238E27FC236}">
                <a16:creationId xmlns:a16="http://schemas.microsoft.com/office/drawing/2014/main" id="{F94CC516-A056-7B29-A222-D6FC8FBE2630}"/>
              </a:ext>
            </a:extLst>
          </p:cNvPr>
          <p:cNvSpPr/>
          <p:nvPr/>
        </p:nvSpPr>
        <p:spPr>
          <a:xfrm>
            <a:off x="5354641" y="2013292"/>
            <a:ext cx="2606675" cy="3778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3200" b="1">
              <a:solidFill>
                <a:srgbClr val="FFFFFF"/>
              </a:solidFill>
              <a:latin typeface="Times New Roman"/>
              <a:ea typeface="굴림" pitchFamily="50" charset="-127"/>
            </a:endParaRPr>
          </a:p>
        </p:txBody>
      </p:sp>
      <p:pic>
        <p:nvPicPr>
          <p:cNvPr id="174092" name="Picture 5">
            <a:extLst>
              <a:ext uri="{FF2B5EF4-FFF2-40B4-BE49-F238E27FC236}">
                <a16:creationId xmlns:a16="http://schemas.microsoft.com/office/drawing/2014/main" id="{8A1AFEF1-2E23-8C76-3EC5-919D8DBAA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666" y="2145839"/>
            <a:ext cx="16398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3" name="직사각형 8">
            <a:extLst>
              <a:ext uri="{FF2B5EF4-FFF2-40B4-BE49-F238E27FC236}">
                <a16:creationId xmlns:a16="http://schemas.microsoft.com/office/drawing/2014/main" id="{3CE90676-7EB3-C7BB-7BF7-ED9FECA8E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175" y="2011364"/>
            <a:ext cx="2432050" cy="369887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fontAlgn="base" latinLnBrk="0">
              <a:spcAft>
                <a:spcPct val="0"/>
              </a:spcAft>
              <a:buNone/>
            </a:pPr>
            <a:r>
              <a:rPr lang="en-US" altLang="ko-KR" sz="1800" b="1">
                <a:solidFill>
                  <a:srgbClr val="3333CC"/>
                </a:solidFill>
                <a:latin typeface="Comic Sans MS" panose="030F0702030302020204" pitchFamily="66" charset="0"/>
                <a:ea typeface="굴림" panose="020B0600000101010101" pitchFamily="50" charset="-127"/>
              </a:rPr>
              <a:t>A period oscillation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FF58DA32-A6CA-35CE-A77A-334550C087D8}"/>
              </a:ext>
            </a:extLst>
          </p:cNvPr>
          <p:cNvCxnSpPr/>
          <p:nvPr/>
        </p:nvCxnSpPr>
        <p:spPr>
          <a:xfrm>
            <a:off x="6247606" y="2454214"/>
            <a:ext cx="1814264" cy="14788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063552" y="6302086"/>
                <a:ext cx="4511428" cy="351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∆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𝐞𝐕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 </m:t>
                      </m:r>
                      <m:sSup>
                        <m:sSupPr>
                          <m:ctrlP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</m:e>
                        <m:sup>
                          <m:r>
                            <a:rPr lang="en-US" altLang="ko-KR" sz="22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ko-KR" altLang="en-US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𝜽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ko-KR" sz="2200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𝟑𝟐</m:t>
                      </m:r>
                    </m:oMath>
                  </m:oMathPara>
                </a14:m>
                <a:endParaRPr lang="ko-KR" altLang="en-US" sz="2200" b="1" dirty="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552" y="6302086"/>
                <a:ext cx="4511428" cy="351250"/>
              </a:xfrm>
              <a:prstGeom prst="rect">
                <a:avLst/>
              </a:prstGeom>
              <a:blipFill>
                <a:blip r:embed="rId6"/>
                <a:stretch>
                  <a:fillRect l="-405" t="-3509" r="-405" b="-877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 latinLnBrk="0">
              <a:spcBef>
                <a:spcPct val="0"/>
              </a:spcBef>
              <a:spcAft>
                <a:spcPct val="0"/>
              </a:spcAft>
              <a:defRPr/>
            </a:pPr>
            <a:fld id="{FC8E1C5A-C21D-42DA-876D-FA76FF3C07B1}" type="slidenum">
              <a:rPr lang="el-GR" altLang="ko-KR" smtClean="0">
                <a:solidFill>
                  <a:srgbClr val="000000"/>
                </a:solidFill>
              </a:rPr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l-GR" altLang="ko-K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9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6DE53FD-CDCC-270E-3E95-00AFDDE05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967" y="1849516"/>
            <a:ext cx="3680785" cy="4700864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4CFDB4CD-17D1-B723-2287-F3E2762A8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669" y="5533327"/>
            <a:ext cx="4392488" cy="1017053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44C88F-4676-54AB-1B21-01EF3A88CC32}"/>
              </a:ext>
            </a:extLst>
          </p:cNvPr>
          <p:cNvSpPr txBox="1"/>
          <p:nvPr/>
        </p:nvSpPr>
        <p:spPr>
          <a:xfrm>
            <a:off x="8209384" y="1318563"/>
            <a:ext cx="178478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Tahoma" charset="0"/>
              </a:rPr>
              <a:t>M</a:t>
            </a:r>
            <a:r>
              <a:rPr lang="en-CH" sz="2000" dirty="0">
                <a:solidFill>
                  <a:srgbClr val="000000"/>
                </a:solidFill>
                <a:latin typeface="Tahoma" charset="0"/>
              </a:rPr>
              <a:t>ost Probable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8A9248-E1D4-DF5F-36B0-5F9F93445914}"/>
              </a:ext>
            </a:extLst>
          </p:cNvPr>
          <p:cNvSpPr txBox="1"/>
          <p:nvPr/>
        </p:nvSpPr>
        <p:spPr>
          <a:xfrm>
            <a:off x="6275256" y="4484694"/>
            <a:ext cx="11907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Tahoma" charset="0"/>
              </a:rPr>
              <a:t>Excluded</a:t>
            </a:r>
            <a:endParaRPr lang="en-CH" sz="2000" dirty="0">
              <a:solidFill>
                <a:srgbClr val="000000"/>
              </a:solidFill>
              <a:latin typeface="Tahoma" charset="0"/>
            </a:endParaRPr>
          </a:p>
        </p:txBody>
      </p:sp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9CE87FA-A755-A4EB-7816-99F22D228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6278" y="2103162"/>
            <a:ext cx="3990467" cy="32183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0ABAEB-8441-C378-6368-596BC572CB49}"/>
              </a:ext>
            </a:extLst>
          </p:cNvPr>
          <p:cNvSpPr txBox="1"/>
          <p:nvPr/>
        </p:nvSpPr>
        <p:spPr>
          <a:xfrm>
            <a:off x="2104178" y="1272397"/>
            <a:ext cx="4087979" cy="8925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Determination of 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𝞭</a:t>
            </a:r>
            <a:r>
              <a:rPr lang="en-CH" sz="2600" baseline="-25000" dirty="0">
                <a:solidFill>
                  <a:srgbClr val="0000FF"/>
                </a:solidFill>
                <a:latin typeface="Tahoma" charset="0"/>
              </a:rPr>
              <a:t>CP</a:t>
            </a:r>
            <a:r>
              <a:rPr lang="en-US" sz="2600" baseline="-25000" dirty="0">
                <a:solidFill>
                  <a:srgbClr val="0000FF"/>
                </a:solidFill>
                <a:latin typeface="Tahoma" charset="0"/>
              </a:rPr>
              <a:t>  </a:t>
            </a:r>
            <a:r>
              <a:rPr lang="en-US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from 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a</a:t>
            </a: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ppearance of 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𝝼</a:t>
            </a:r>
            <a:r>
              <a:rPr lang="en-CH" sz="2600" baseline="-25000" dirty="0">
                <a:solidFill>
                  <a:srgbClr val="0000FF"/>
                </a:solidFill>
                <a:latin typeface="Tahoma" charset="0"/>
              </a:rPr>
              <a:t>e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 </a:t>
            </a:r>
            <a:r>
              <a:rPr lang="en-CH" sz="24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events</a:t>
            </a:r>
            <a:r>
              <a:rPr lang="en-CH" sz="2600" dirty="0">
                <a:solidFill>
                  <a:srgbClr val="0000FF"/>
                </a:solidFill>
                <a:latin typeface="Tahoma" charset="0"/>
              </a:rPr>
              <a:t>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2D26413-4DCB-E166-6820-BE3CC0566766}"/>
              </a:ext>
            </a:extLst>
          </p:cNvPr>
          <p:cNvSpPr txBox="1">
            <a:spLocks/>
          </p:cNvSpPr>
          <p:nvPr/>
        </p:nvSpPr>
        <p:spPr>
          <a:xfrm>
            <a:off x="2158205" y="56343"/>
            <a:ext cx="8640763" cy="9048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/>
              <a:t>CP Violation: T2K Result </a:t>
            </a:r>
            <a:endParaRPr lang="en-CH" dirty="0"/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DEBDED7-4D41-C33F-DA0E-07D8DCC84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343323F2-CC80-593D-2587-BDAF64A27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: </a:t>
            </a:r>
            <a:r>
              <a:rPr lang="en-US" altLang="ko-KR" sz="3600" b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NO</a:t>
            </a:r>
            <a:r>
              <a:rPr lang="en-US" altLang="ko-KR" sz="3600" b="1" i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</a:t>
            </a:r>
            <a:r>
              <a:rPr lang="en-US" altLang="ko-KR" sz="3600" b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result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3E3F8-60E6-46ED-A380-7772DE1FBFD2}" type="slidenum">
              <a:rPr lang="ko-KR" altLang="en-US" smtClean="0"/>
              <a:t>90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04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362756D2-DFBA-76E7-75DC-49EAB264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44072CF-7C2B-4649-8ABF-C5A89D5935BB}" type="slidenum">
              <a:rPr lang="en-US" sz="2000">
                <a:solidFill>
                  <a:srgbClr val="000000"/>
                </a:solidFill>
                <a:latin typeface="Tahoma" charset="0"/>
              </a:rPr>
              <a:pPr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91</a:t>
            </a:fld>
            <a:endParaRPr lang="en-US" sz="2000" dirty="0">
              <a:solidFill>
                <a:srgbClr val="000000"/>
              </a:solidFill>
              <a:latin typeface="Tahoma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211B1C9-AF61-C995-1204-147547FBD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836712"/>
            <a:ext cx="9144000" cy="50089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603CFF-51D8-956C-572F-8B0AA4A55ABD}"/>
              </a:ext>
            </a:extLst>
          </p:cNvPr>
          <p:cNvSpPr txBox="1"/>
          <p:nvPr/>
        </p:nvSpPr>
        <p:spPr>
          <a:xfrm>
            <a:off x="2063552" y="5984676"/>
            <a:ext cx="737317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CH" sz="2000" dirty="0">
                <a:solidFill>
                  <a:srgbClr val="0000FF"/>
                </a:solidFill>
                <a:latin typeface="Tahoma" charset="0"/>
              </a:rPr>
              <a:t>NOvA/T2K will continue to take data till 2026/2027</a:t>
            </a: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CH" sz="2000" dirty="0">
                <a:solidFill>
                  <a:srgbClr val="0000FF"/>
                </a:solidFill>
                <a:latin typeface="Tahoma" charset="0"/>
              </a:rPr>
              <a:t>-&gt; double the statistics of present analyses, reduce systematics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5EEE5412-8E97-BDAD-C780-CC0DC766A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7B3A26E9-B3E6-195F-D802-4CCF2AFCC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: </a:t>
            </a:r>
            <a:r>
              <a:rPr lang="en-US" altLang="ko-KR" sz="3600" b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NO</a:t>
            </a:r>
            <a:r>
              <a:rPr lang="en-US" altLang="ko-KR" sz="3600" b="1" i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</a:t>
            </a:r>
            <a:r>
              <a:rPr lang="en-US" altLang="ko-KR" sz="3600" b="1" dirty="0" err="1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A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result</a:t>
            </a:r>
          </a:p>
        </p:txBody>
      </p:sp>
    </p:spTree>
    <p:extLst>
      <p:ext uri="{BB962C8B-B14F-4D97-AF65-F5344CB8AC3E}">
        <p14:creationId xmlns:p14="http://schemas.microsoft.com/office/powerpoint/2010/main" val="18849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831" y="1010324"/>
            <a:ext cx="8032384" cy="5721071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F09D7C3-565C-694A-A3F8-604CD4126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28FEEB46-7205-BB30-F821-C8A3D231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CP Violation :Future Experiments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92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0055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BF09D7C3-565C-694A-A3F8-604CD4126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9302" y="-1766887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28FEEB46-7205-BB30-F821-C8A3D231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DUNE Sensitivity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03EDCA9-A121-D847-8063-01C7A03A2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980" y="1681655"/>
            <a:ext cx="9605845" cy="42356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9050E5-BC91-C6D5-283B-6E61916608D3}"/>
              </a:ext>
            </a:extLst>
          </p:cNvPr>
          <p:cNvSpPr txBox="1"/>
          <p:nvPr/>
        </p:nvSpPr>
        <p:spPr>
          <a:xfrm>
            <a:off x="7264957" y="6107668"/>
            <a:ext cx="314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/>
              <a:t>Anatael</a:t>
            </a:r>
            <a:r>
              <a:rPr lang="en-US" altLang="ko-KR" b="1" dirty="0"/>
              <a:t> Cabrera, IMFP-2021 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93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374117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437720" y="6581001"/>
            <a:ext cx="27542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latin typeface="Logic Monospace"/>
              </a:rPr>
              <a:t>DESY, Science Communication Lab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104" y="2729794"/>
            <a:ext cx="4324696" cy="2936953"/>
          </a:xfrm>
          <a:prstGeom prst="rect">
            <a:avLst/>
          </a:prstGeom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F719AC44-7B78-3F13-4A70-CCE0E95B4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2170" y="1324687"/>
            <a:ext cx="5897764" cy="788804"/>
          </a:xfrm>
          <a:prstGeom prst="rect">
            <a:avLst/>
          </a:prstGeom>
          <a:gradFill>
            <a:gsLst>
              <a:gs pos="0">
                <a:srgbClr val="000066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4400" b="1" dirty="0" err="1">
                <a:solidFill>
                  <a:srgbClr val="FFFF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Majorana</a:t>
            </a:r>
            <a:r>
              <a:rPr lang="en-US" altLang="ko-KR" sz="4400" b="1" dirty="0">
                <a:solidFill>
                  <a:srgbClr val="FFFF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   vs. Dirac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9E759-9505-4FF4-9E46-58241556F94C}" type="slidenum">
              <a:rPr lang="el-GR" altLang="ko-KR" smtClean="0"/>
              <a:pPr/>
              <a:t>94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70261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B80ACD8A-C577-52C6-8C0A-284E45BD3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F719AC44-7B78-3F13-4A70-CCE0E95B4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5EAAEA-D420-4DB4-B399-946EB2BF1588}"/>
              </a:ext>
            </a:extLst>
          </p:cNvPr>
          <p:cNvSpPr txBox="1"/>
          <p:nvPr/>
        </p:nvSpPr>
        <p:spPr>
          <a:xfrm>
            <a:off x="602745" y="1212693"/>
            <a:ext cx="114591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If</a:t>
            </a:r>
            <a:r>
              <a:rPr lang="ko-KR" alt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massive neutrinos</a:t>
            </a:r>
            <a:r>
              <a:rPr lang="ko-KR" alt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are</a:t>
            </a:r>
            <a:r>
              <a:rPr lang="ko-KR" alt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Majorana,</a:t>
            </a:r>
            <a:r>
              <a:rPr lang="ko-KR" alt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it</a:t>
            </a:r>
            <a:r>
              <a:rPr lang="ko-KR" altLang="en-US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implies </a:t>
            </a:r>
            <a:r>
              <a:rPr lang="en-US" altLang="ko-KR" sz="24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L</a:t>
            </a: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number is not conserved.</a:t>
            </a:r>
            <a:endParaRPr lang="ko-KR" altLang="en-US" sz="2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2265B7-2157-ACA1-4EB6-CCEFCBD89C04}"/>
                  </a:ext>
                </a:extLst>
              </p:cNvPr>
              <p:cNvSpPr txBox="1"/>
              <p:nvPr/>
            </p:nvSpPr>
            <p:spPr>
              <a:xfrm>
                <a:off x="732824" y="1905584"/>
                <a:ext cx="11459175" cy="2655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  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- L number </a:t>
                </a:r>
                <a:r>
                  <a:rPr lang="en-US" altLang="ko-KR" sz="2400" b="1" dirty="0" smtClean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violating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phenomena :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altLang="ko-KR" sz="24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      </a:t>
                </a:r>
                <a:r>
                  <a:rPr lang="en-US" altLang="ko-KR" sz="2400" b="1" dirty="0" err="1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Neutrinoless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ko-KR" alt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𝜷</m:t>
                    </m:r>
                    <m:r>
                      <a:rPr lang="ko-KR" altLang="en-US" sz="2400" b="1" i="1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decay 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ko-KR" sz="22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2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ko-KR" sz="22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2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ko-KR" sz="2200" b="1" i="1" dirty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ko-KR" sz="2200" b="1" i="1" baseline="30000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𝟏𝟑𝟔</m:t>
                            </m:r>
                            <m:r>
                              <a:rPr lang="en-US" altLang="ko-KR" sz="2200" b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𝐗</m:t>
                            </m:r>
                            <m:r>
                              <a:rPr lang="en-US" altLang="ko-KR" sz="2200" b="1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p>
                        </m:sSubSup>
                        <m: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Sup>
                          <m:sSubSupPr>
                            <m:ctrlPr>
                              <a:rPr lang="en-US" altLang="ko-KR" sz="22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ko-KR" sz="2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2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ko-KR" sz="2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ko-KR" sz="22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𝒕𝒐𝒕𝒂𝒍</m:t>
                            </m:r>
                            <m:r>
                              <a:rPr lang="en-US" altLang="ko-KR" sz="2200" b="1" i="1" baseline="3000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𝟏𝟑𝟔</m:t>
                            </m:r>
                            <m:r>
                              <a:rPr lang="en-US" altLang="ko-KR" sz="2200" b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𝐗</m:t>
                            </m:r>
                            <m:r>
                              <a:rPr lang="en-US" altLang="ko-KR" sz="22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p>
                        </m:sSubSup>
                        <m:r>
                          <a:rPr lang="en-US" altLang="ko-KR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altLang="ko-KR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en-US" altLang="ko-KR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ko-KR" sz="22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        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altLang="ko-KR" sz="2400" b="1" dirty="0">
                    <a:latin typeface="Century Gothic" panose="020B0502020202020204" pitchFamily="34" charset="0"/>
                  </a:rPr>
                  <a:t>     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Muon conversion  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</m:d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ko-KR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:(</m:t>
                    </m:r>
                    <m:r>
                      <a:rPr lang="en-US" altLang="ko-KR" sz="2200" b="1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𝐁𝐫</m:t>
                    </m:r>
                    <m:r>
                      <a:rPr lang="en-US" altLang="ko-KR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r>
                      <a:rPr lang="en-US" altLang="ko-KR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200" b="1" dirty="0">
                  <a:solidFill>
                    <a:schemeClr val="tx1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    Rare Kaon decays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ko-KR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:(</m:t>
                    </m:r>
                    <m:r>
                      <a:rPr lang="en-US" altLang="ko-KR" sz="2200" b="1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𝐁𝐫</m:t>
                    </m:r>
                    <m:r>
                      <a:rPr lang="en-US" altLang="ko-KR" sz="2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ko-KR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ko-KR" sz="2200" b="1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</m:t>
                        </m:r>
                      </m:sup>
                    </m:sSup>
                    <m:r>
                      <a:rPr lang="en-US" altLang="ko-KR" sz="22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200" b="1" dirty="0">
                  <a:solidFill>
                    <a:srgbClr val="C00000"/>
                  </a:solidFill>
                  <a:latin typeface="Century Gothic" panose="020B0502020202020204" pitchFamily="34" charset="0"/>
                  <a:ea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:endParaRPr lang="ko-KR" altLang="en-US" sz="2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2265B7-2157-ACA1-4EB6-CCEFCBD89C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824" y="1905584"/>
                <a:ext cx="11459175" cy="2655022"/>
              </a:xfrm>
              <a:prstGeom prst="rect">
                <a:avLst/>
              </a:prstGeom>
              <a:blipFill>
                <a:blip r:embed="rId3"/>
                <a:stretch>
                  <a:fillRect t="-18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4121C2F6-218A-83D9-FCFE-50B7264C2B29}"/>
              </a:ext>
            </a:extLst>
          </p:cNvPr>
          <p:cNvSpPr/>
          <p:nvPr/>
        </p:nvSpPr>
        <p:spPr bwMode="auto">
          <a:xfrm>
            <a:off x="1360746" y="4675400"/>
            <a:ext cx="536713" cy="337930"/>
          </a:xfrm>
          <a:prstGeom prst="right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2AE044-4CBD-A748-9DBD-D9B07893993E}"/>
                  </a:ext>
                </a:extLst>
              </p:cNvPr>
              <p:cNvSpPr txBox="1"/>
              <p:nvPr/>
            </p:nvSpPr>
            <p:spPr>
              <a:xfrm>
                <a:off x="2077185" y="4320833"/>
                <a:ext cx="8711620" cy="14465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18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2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0</a:t>
                </a:r>
                <a14:m>
                  <m:oMath xmlns:m="http://schemas.openxmlformats.org/officeDocument/2006/math">
                    <m:r>
                      <a:rPr lang="ko-KR" altLang="en-US" sz="2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𝝂𝜷</m:t>
                    </m:r>
                    <m:r>
                      <a:rPr lang="ko-KR" altLang="en-US" sz="22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altLang="ko-KR" sz="22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decay dominates by a huge margin. That is so because many mols of the target can be studied for a long time, and the Avogadro number is much larger than typical beam flux.</a:t>
                </a:r>
                <a:r>
                  <a:rPr lang="en-US" altLang="ko-KR" sz="22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2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 </a:t>
                </a:r>
                <a:r>
                  <a:rPr lang="en-US" altLang="ko-KR" sz="22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</a:t>
                </a:r>
              </a:p>
              <a:p>
                <a:r>
                  <a:rPr lang="en-US" altLang="ko-KR" sz="2200" b="1" dirty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2200" b="1" dirty="0" smtClean="0">
                    <a:latin typeface="Century Gothic" panose="020B0502020202020204" pitchFamily="34" charset="0"/>
                  </a:rPr>
                  <a:t> </a:t>
                </a:r>
                <a:r>
                  <a:rPr lang="en-US" altLang="ko-KR" sz="18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(</a:t>
                </a:r>
                <a:r>
                  <a:rPr lang="en-US" altLang="ko-KR" sz="18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Vogel, 2017)</a:t>
                </a:r>
                <a:endParaRPr lang="ko-KR" altLang="en-US" b="1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2AE044-4CBD-A748-9DBD-D9B078939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185" y="4320833"/>
                <a:ext cx="8711620" cy="1446550"/>
              </a:xfrm>
              <a:prstGeom prst="rect">
                <a:avLst/>
              </a:prstGeom>
              <a:blipFill>
                <a:blip r:embed="rId4"/>
                <a:stretch>
                  <a:fillRect l="-910" t="-2954" b="-506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95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147429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B80ACD8A-C577-52C6-8C0A-284E45BD3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F719AC44-7B78-3F13-4A70-CCE0E95B4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5EAAEA-D420-4DB4-B399-946EB2BF1588}"/>
              </a:ext>
            </a:extLst>
          </p:cNvPr>
          <p:cNvSpPr txBox="1"/>
          <p:nvPr/>
        </p:nvSpPr>
        <p:spPr>
          <a:xfrm>
            <a:off x="626809" y="1152172"/>
            <a:ext cx="7306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altLang="ko-KR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How difficult to test Majorana property  </a:t>
            </a:r>
            <a:endParaRPr lang="ko-KR" altLang="en-US" sz="2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F58DBE7-7BAD-6F73-9776-7D20195FC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441" y="2527657"/>
            <a:ext cx="6806331" cy="20980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A296E3-2585-B46A-2DDA-01ECF2B71CF6}"/>
              </a:ext>
            </a:extLst>
          </p:cNvPr>
          <p:cNvSpPr txBox="1"/>
          <p:nvPr/>
        </p:nvSpPr>
        <p:spPr>
          <a:xfrm>
            <a:off x="626809" y="2009524"/>
            <a:ext cx="114591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dirty="0">
                <a:latin typeface="Century Gothic" panose="020B0502020202020204" pitchFamily="34" charset="0"/>
              </a:rPr>
              <a:t>If</a:t>
            </a:r>
            <a:r>
              <a:rPr lang="ko-KR" altLang="en-US" sz="2400" b="1" dirty="0"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latin typeface="Century Gothic" panose="020B0502020202020204" pitchFamily="34" charset="0"/>
              </a:rPr>
              <a:t>massive neutrinos</a:t>
            </a:r>
            <a:r>
              <a:rPr lang="ko-KR" altLang="en-US" sz="2400" b="1" dirty="0"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latin typeface="Century Gothic" panose="020B0502020202020204" pitchFamily="34" charset="0"/>
              </a:rPr>
              <a:t>are</a:t>
            </a:r>
            <a:r>
              <a:rPr lang="ko-KR" altLang="en-US" sz="2400" b="1" dirty="0"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latin typeface="Century Gothic" panose="020B0502020202020204" pitchFamily="34" charset="0"/>
              </a:rPr>
              <a:t>Majorana,</a:t>
            </a:r>
            <a:r>
              <a:rPr lang="ko-KR" altLang="en-US" sz="2400" b="1" dirty="0">
                <a:latin typeface="Century Gothic" panose="020B0502020202020204" pitchFamily="34" charset="0"/>
              </a:rPr>
              <a:t> </a:t>
            </a:r>
            <a:r>
              <a:rPr lang="en-US" altLang="ko-KR" sz="2400" b="1" dirty="0">
                <a:latin typeface="Century Gothic" panose="020B0502020202020204" pitchFamily="34" charset="0"/>
              </a:rPr>
              <a:t>the following process is allowed</a:t>
            </a:r>
            <a:endParaRPr lang="ko-KR" altLang="en-US" sz="2400" b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96271F-6AAA-38D6-0ACD-AED543129DFD}"/>
                  </a:ext>
                </a:extLst>
              </p:cNvPr>
              <p:cNvSpPr txBox="1"/>
              <p:nvPr/>
            </p:nvSpPr>
            <p:spPr>
              <a:xfrm>
                <a:off x="819089" y="4964920"/>
                <a:ext cx="11459175" cy="7409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But, even rate </a:t>
                </a:r>
                <a14:m>
                  <m:oMath xmlns:m="http://schemas.openxmlformats.org/officeDocument/2006/math">
                    <m:r>
                      <a:rPr lang="en-US" altLang="ko-KR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ko-KR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𝒎</m:t>
                                    </m:r>
                                    <m:r>
                                      <a:rPr lang="en-US" altLang="ko-KR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  <m:sub>
                                    <m:r>
                                      <a:rPr lang="ko-KR" altLang="en-US" sz="2400" b="1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𝝂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ko-KR" sz="2400" b="1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ko-KR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𝟐𝟎</m:t>
                        </m:r>
                      </m:sup>
                    </m:sSup>
                  </m:oMath>
                </a14:m>
                <a:r>
                  <a:rPr lang="ko-KR" altLang="en-US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suppressed.</a:t>
                </a:r>
                <a:endParaRPr lang="ko-KR" altLang="en-US" sz="24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96271F-6AAA-38D6-0ACD-AED543129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89" y="4964920"/>
                <a:ext cx="11459175" cy="740908"/>
              </a:xfrm>
              <a:prstGeom prst="rect">
                <a:avLst/>
              </a:prstGeom>
              <a:blipFill>
                <a:blip r:embed="rId4"/>
                <a:stretch>
                  <a:fillRect l="-798" b="-245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화살표: 아래쪽 22">
            <a:extLst>
              <a:ext uri="{FF2B5EF4-FFF2-40B4-BE49-F238E27FC236}">
                <a16:creationId xmlns:a16="http://schemas.microsoft.com/office/drawing/2014/main" id="{9A0DC92A-990A-8BD5-701C-F15FD19642AC}"/>
              </a:ext>
            </a:extLst>
          </p:cNvPr>
          <p:cNvSpPr/>
          <p:nvPr/>
        </p:nvSpPr>
        <p:spPr bwMode="auto">
          <a:xfrm flipV="1">
            <a:off x="5843751" y="4057362"/>
            <a:ext cx="218856" cy="568380"/>
          </a:xfrm>
          <a:prstGeom prst="down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FE3E8D-4885-531C-9723-9A42BC2ADEF5}"/>
                  </a:ext>
                </a:extLst>
              </p:cNvPr>
              <p:cNvSpPr txBox="1"/>
              <p:nvPr/>
            </p:nvSpPr>
            <p:spPr>
              <a:xfrm>
                <a:off x="5245164" y="3459409"/>
                <a:ext cx="1416029" cy="338554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ko-KR" altLang="en-US" sz="2200" b="1" i="1" smtClean="0">
                              <a:latin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sSub>
                        <m:sSubPr>
                          <m:ctrlP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ko-KR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ko-KR" altLang="en-US" sz="2200" b="1" i="1" smtClean="0"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</m:acc>
                        </m:e>
                        <m:sub>
                          <m: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>
                        <m:sSubPr>
                          <m:ctrlP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ko-KR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R" sz="2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ko-KR" altLang="en-US" sz="2200" b="1" i="1" smtClean="0"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p>
                                  <m:r>
                                    <a:rPr lang="en-US" altLang="ko-KR" sz="2200" b="1" i="1" smtClean="0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altLang="ko-KR" sz="22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ko-KR" altLang="en-US" sz="2200" b="1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FE3E8D-4885-531C-9723-9A42BC2ADE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164" y="3459409"/>
                <a:ext cx="1416029" cy="338554"/>
              </a:xfrm>
              <a:prstGeom prst="rect">
                <a:avLst/>
              </a:prstGeom>
              <a:blipFill>
                <a:blip r:embed="rId5"/>
                <a:stretch>
                  <a:fillRect l="-2146" r="-1288" b="-1607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96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9533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713EF1-F8B4-3EF3-F5E0-D17159558F20}"/>
              </a:ext>
            </a:extLst>
          </p:cNvPr>
          <p:cNvSpPr txBox="1"/>
          <p:nvPr/>
        </p:nvSpPr>
        <p:spPr>
          <a:xfrm>
            <a:off x="895546" y="1339351"/>
            <a:ext cx="681468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6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Neutrinoless</a:t>
            </a:r>
            <a:r>
              <a:rPr lang="en-US" altLang="ko-KR" sz="26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double beta decay </a:t>
            </a:r>
            <a:r>
              <a:rPr lang="en-US" altLang="ko-KR" sz="2600" b="1" dirty="0">
                <a:solidFill>
                  <a:srgbClr val="C00000"/>
                </a:solidFill>
              </a:rPr>
              <a:t>(0</a:t>
            </a:r>
            <a:r>
              <a:rPr lang="el-GR" altLang="ko-KR" sz="2600" b="1" dirty="0">
                <a:solidFill>
                  <a:srgbClr val="C00000"/>
                </a:solidFill>
              </a:rPr>
              <a:t>νββ</a:t>
            </a:r>
            <a:r>
              <a:rPr lang="en-US" altLang="ko-KR" sz="2600" b="1" dirty="0">
                <a:solidFill>
                  <a:srgbClr val="C00000"/>
                </a:solidFill>
              </a:rPr>
              <a:t>)</a:t>
            </a:r>
            <a:endParaRPr lang="ko-KR" altLang="en-US" sz="2600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B7D482-5359-BD99-D22B-D8A82C8D9F08}"/>
              </a:ext>
            </a:extLst>
          </p:cNvPr>
          <p:cNvSpPr txBox="1"/>
          <p:nvPr/>
        </p:nvSpPr>
        <p:spPr>
          <a:xfrm>
            <a:off x="895546" y="2019034"/>
            <a:ext cx="1073899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300" b="1" dirty="0">
                <a:latin typeface="Century Gothic" panose="020B0502020202020204" pitchFamily="34" charset="0"/>
              </a:rPr>
              <a:t>If neutrinos are Majorana, </a:t>
            </a:r>
            <a:r>
              <a:rPr lang="en-US" altLang="ko-KR" sz="2300" kern="0" spc="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2300" b="1" kern="0" spc="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함초롬바탕" panose="02030604000101010101" pitchFamily="18" charset="-127"/>
              </a:rPr>
              <a:t>two outgoing neutrino lines in the double β-decay diagram can be connected.</a:t>
            </a:r>
            <a:endParaRPr lang="ko-KR" altLang="en-US" sz="2300" b="1" dirty="0">
              <a:latin typeface="Century Gothic" panose="020B0502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C7C501B-2AB4-C9FE-76A9-5B77D1217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008" y="2850031"/>
            <a:ext cx="3013108" cy="35493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AB2006-A81C-3147-2BAE-718396082676}"/>
                  </a:ext>
                </a:extLst>
              </p:cNvPr>
              <p:cNvSpPr txBox="1"/>
              <p:nvPr/>
            </p:nvSpPr>
            <p:spPr>
              <a:xfrm>
                <a:off x="4521819" y="3932009"/>
                <a:ext cx="6946759" cy="1322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2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   Amplitude </a:t>
                </a:r>
                <a:r>
                  <a:rPr lang="en-US" altLang="ko-KR" sz="22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of 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0</a:t>
                </a:r>
                <a:r>
                  <a:rPr lang="el-GR" altLang="ko-KR" sz="2400" b="1" dirty="0">
                    <a:solidFill>
                      <a:schemeClr val="tx1"/>
                    </a:solidFill>
                  </a:rPr>
                  <a:t>νββ</a:t>
                </a:r>
                <a:r>
                  <a:rPr lang="en-US" altLang="ko-KR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𝜷𝜷</m:t>
                            </m:r>
                          </m:sub>
                        </m:sSub>
                      </m:e>
                    </m:d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d>
                      <m:dPr>
                        <m:begChr m:val="|"/>
                        <m:endChr m:val="|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ko-KR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𝝂</m:t>
                                    </m:r>
                                  </m:e>
                                  <m:sub>
                                    <m:r>
                                      <a:rPr lang="en-US" altLang="ko-KR" sz="2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sub>
                            </m:sSub>
                            <m:sSubSup>
                              <m:sSubSupPr>
                                <m:ctrlP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𝑼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𝒆𝒊</m:t>
                                </m:r>
                              </m:sub>
                              <m:sup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e>
                        </m:nary>
                      </m:e>
                    </m:d>
                  </m:oMath>
                </a14:m>
                <a:endParaRPr lang="en-US" altLang="ko-KR" sz="2400" b="1" dirty="0">
                  <a:solidFill>
                    <a:schemeClr val="tx1"/>
                  </a:solidFill>
                </a:endParaRPr>
              </a:p>
              <a:p>
                <a:endParaRPr lang="en-US" altLang="ko-KR" sz="2400" dirty="0">
                  <a:solidFill>
                    <a:schemeClr val="tx1"/>
                  </a:solidFill>
                </a:endParaRPr>
              </a:p>
              <a:p>
                <a:r>
                  <a:rPr lang="en-US" altLang="ko-KR" sz="2400" b="1" dirty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  <m:sSubSup>
                          <m:sSubSup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  <m:sup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  <m:sSubSup>
                          <m:sSub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  <m:sup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𝟏𝟑</m:t>
                            </m:r>
                          </m:sub>
                          <m:sup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𝜶</m:t>
                            </m:r>
                          </m:sup>
                        </m:s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ko-KR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ko-KR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b>
                            </m:sSub>
                          </m:sub>
                        </m:sSub>
                        <m:sSubSup>
                          <m:sSub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  <m:sup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e>
                    </m:d>
                  </m:oMath>
                </a14:m>
                <a:endParaRPr lang="ko-KR" altLang="en-US" sz="2400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AB2006-A81C-3147-2BAE-718396082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819" y="3932009"/>
                <a:ext cx="6946759" cy="1322157"/>
              </a:xfrm>
              <a:prstGeom prst="rect">
                <a:avLst/>
              </a:prstGeom>
              <a:blipFill>
                <a:blip r:embed="rId4"/>
                <a:stretch>
                  <a:fillRect l="-1405" t="-1843" b="-691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그림 12">
            <a:extLst>
              <a:ext uri="{FF2B5EF4-FFF2-40B4-BE49-F238E27FC236}">
                <a16:creationId xmlns:a16="http://schemas.microsoft.com/office/drawing/2014/main" id="{4AF5999C-7D5F-D6EC-85E1-E8FD1926B4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401" y="2789009"/>
            <a:ext cx="4924425" cy="1143000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BF597A74-4ED5-3D92-6A00-A21A070EC9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8905" y="5316948"/>
            <a:ext cx="4595318" cy="75866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4457D8A-D85E-1820-1A3C-5852A1AED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76147804-8B8C-B3A8-E76C-37EC28DB6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41808" y="6336144"/>
            <a:ext cx="2540000" cy="457200"/>
          </a:xfrm>
        </p:spPr>
        <p:txBody>
          <a:bodyPr/>
          <a:lstStyle/>
          <a:p>
            <a:fld id="{BEE01C7E-6CCC-42DD-A020-055984254E14}" type="slidenum">
              <a:rPr lang="el-GR" altLang="ko-KR" smtClean="0"/>
              <a:pPr/>
              <a:t>97</a:t>
            </a:fld>
            <a:endParaRPr lang="el-GR" altLang="ko-KR" dirty="0"/>
          </a:p>
        </p:txBody>
      </p:sp>
      <p:cxnSp>
        <p:nvCxnSpPr>
          <p:cNvPr id="8" name="직선 연결선 7"/>
          <p:cNvCxnSpPr>
            <a:stCxn id="23" idx="2"/>
          </p:cNvCxnSpPr>
          <p:nvPr/>
        </p:nvCxnSpPr>
        <p:spPr bwMode="auto">
          <a:xfrm>
            <a:off x="7066564" y="6075609"/>
            <a:ext cx="628445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567061" y="6114555"/>
            <a:ext cx="1890261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Phase space factor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14" name="직선 화살표 연결선 13"/>
          <p:cNvCxnSpPr/>
          <p:nvPr/>
        </p:nvCxnSpPr>
        <p:spPr bwMode="auto">
          <a:xfrm>
            <a:off x="7352386" y="6075609"/>
            <a:ext cx="0" cy="73363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꺾인 연결선 20"/>
          <p:cNvCxnSpPr/>
          <p:nvPr/>
        </p:nvCxnSpPr>
        <p:spPr bwMode="auto">
          <a:xfrm>
            <a:off x="7791737" y="5998014"/>
            <a:ext cx="1230114" cy="150958"/>
          </a:xfrm>
          <a:prstGeom prst="bentConnector3">
            <a:avLst/>
          </a:prstGeom>
          <a:solidFill>
            <a:schemeClr val="accent1"/>
          </a:solidFill>
          <a:ln w="222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9032001" y="5953725"/>
            <a:ext cx="251863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Nuclear Matrix Elements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5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713EF1-F8B4-3EF3-F5E0-D17159558F20}"/>
              </a:ext>
            </a:extLst>
          </p:cNvPr>
          <p:cNvSpPr txBox="1"/>
          <p:nvPr/>
        </p:nvSpPr>
        <p:spPr>
          <a:xfrm>
            <a:off x="206026" y="1278331"/>
            <a:ext cx="11120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There is large uncertainty in the calculation of nuclear matrix elements</a:t>
            </a:r>
            <a:endParaRPr lang="ko-KR" altLang="en-US" sz="24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457D8A-D85E-1820-1A3C-5852A1AED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76147804-8B8C-B3A8-E76C-37EC28DB6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41808" y="6336144"/>
            <a:ext cx="2540000" cy="457200"/>
          </a:xfrm>
        </p:spPr>
        <p:txBody>
          <a:bodyPr/>
          <a:lstStyle/>
          <a:p>
            <a:fld id="{BEE01C7E-6CCC-42DD-A020-055984254E14}" type="slidenum">
              <a:rPr lang="el-GR" altLang="ko-KR" smtClean="0"/>
              <a:pPr/>
              <a:t>98</a:t>
            </a:fld>
            <a:endParaRPr lang="el-GR" altLang="ko-KR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951" y="1874600"/>
            <a:ext cx="7162742" cy="469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48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5B7D482-5359-BD99-D22B-D8A82C8D9F08}"/>
              </a:ext>
            </a:extLst>
          </p:cNvPr>
          <p:cNvSpPr txBox="1"/>
          <p:nvPr/>
        </p:nvSpPr>
        <p:spPr>
          <a:xfrm>
            <a:off x="895546" y="1981371"/>
            <a:ext cx="11296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b="1" dirty="0">
                <a:latin typeface="Century Gothic" panose="020B0502020202020204" pitchFamily="34" charset="0"/>
              </a:rPr>
              <a:t>Why observation of  </a:t>
            </a:r>
            <a:r>
              <a:rPr lang="en-US" altLang="ko-KR" sz="2400" b="1" dirty="0"/>
              <a:t>0</a:t>
            </a:r>
            <a:r>
              <a:rPr lang="el-GR" altLang="ko-KR" sz="2400" b="1" dirty="0"/>
              <a:t>νββ</a:t>
            </a:r>
            <a:r>
              <a:rPr lang="en-US" altLang="ko-KR" sz="2400" b="1" dirty="0"/>
              <a:t> </a:t>
            </a:r>
            <a:r>
              <a:rPr lang="en-US" altLang="ko-KR" sz="2400" b="1" dirty="0">
                <a:latin typeface="Century Gothic" panose="020B0502020202020204" pitchFamily="34" charset="0"/>
              </a:rPr>
              <a:t>may indicate that neutrinos are </a:t>
            </a:r>
            <a:r>
              <a:rPr lang="en-US" altLang="ko-KR" sz="2400" b="1" dirty="0" err="1">
                <a:latin typeface="Century Gothic" panose="020B0502020202020204" pitchFamily="34" charset="0"/>
              </a:rPr>
              <a:t>Majorana</a:t>
            </a:r>
            <a:r>
              <a:rPr lang="ko-KR" altLang="en-US" sz="2400" b="1" dirty="0">
                <a:latin typeface="Century Gothic" panose="020B0502020202020204" pitchFamily="34" charset="0"/>
              </a:rPr>
              <a:t> </a:t>
            </a:r>
            <a:r>
              <a:rPr lang="en-US" altLang="ko-KR" sz="2400" dirty="0" smtClean="0"/>
              <a:t>?</a:t>
            </a:r>
            <a:endParaRPr lang="ko-KR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1963402" y="2673143"/>
                <a:ext cx="5673797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600" b="1" dirty="0">
                    <a:solidFill>
                      <a:schemeClr val="tx1"/>
                    </a:solidFill>
                  </a:rPr>
                  <a:t>0</a:t>
                </a:r>
                <a:r>
                  <a:rPr lang="el-GR" altLang="ko-KR" sz="2600" b="1" dirty="0">
                    <a:solidFill>
                      <a:schemeClr val="tx1"/>
                    </a:solidFill>
                  </a:rPr>
                  <a:t>νββ</a:t>
                </a:r>
                <a:r>
                  <a:rPr lang="en-US" altLang="ko-KR" sz="2600" b="1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is the process </a:t>
                </a:r>
                <a14:m>
                  <m:oMath xmlns:m="http://schemas.openxmlformats.org/officeDocument/2006/math"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𝒅𝒅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𝒖𝒖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sz="2600" dirty="0">
                    <a:solidFill>
                      <a:schemeClr val="tx1"/>
                    </a:solidFill>
                  </a:rPr>
                  <a:t> </a:t>
                </a:r>
                <a:endParaRPr lang="ko-KR" altLang="en-US" sz="2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402" y="2673143"/>
                <a:ext cx="5673797" cy="492443"/>
              </a:xfrm>
              <a:prstGeom prst="rect">
                <a:avLst/>
              </a:prstGeom>
              <a:blipFill>
                <a:blip r:embed="rId3"/>
                <a:stretch>
                  <a:fillRect l="-1933" t="-12500" b="-3125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아래쪽 화살표 3"/>
          <p:cNvSpPr/>
          <p:nvPr/>
        </p:nvSpPr>
        <p:spPr bwMode="auto">
          <a:xfrm>
            <a:off x="5026690" y="3210128"/>
            <a:ext cx="484632" cy="324255"/>
          </a:xfrm>
          <a:prstGeom prst="down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32219" y="3652528"/>
                <a:ext cx="8375370" cy="409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Implies  the amplitude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ko-KR" sz="2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acc>
                      <m:accPr>
                        <m:chr m:val="̅"/>
                        <m:ctrlP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r>
                  <a:rPr lang="ko-KR" altLang="en-US" sz="2600" dirty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is not vanishing</a:t>
                </a:r>
                <a:endParaRPr lang="ko-KR" altLang="en-US" sz="2400" b="1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219" y="3652528"/>
                <a:ext cx="8375370" cy="409279"/>
              </a:xfrm>
              <a:prstGeom prst="rect">
                <a:avLst/>
              </a:prstGeom>
              <a:blipFill>
                <a:blip r:embed="rId4"/>
                <a:stretch>
                  <a:fillRect l="-2183" t="-14925" r="-1310" b="-4328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아래쪽 화살표 11"/>
          <p:cNvSpPr/>
          <p:nvPr/>
        </p:nvSpPr>
        <p:spPr bwMode="auto">
          <a:xfrm>
            <a:off x="5048083" y="4216376"/>
            <a:ext cx="484632" cy="324255"/>
          </a:xfrm>
          <a:prstGeom prst="downArrow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32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09132" y="4651401"/>
                <a:ext cx="9982861" cy="12702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Amplitude for the chain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ko-KR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acc>
                      <m:accPr>
                        <m:chr m:val="̅"/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e>
                    </m:acc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b="1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b>
                      <m:sSubPr>
                        <m:ctrlP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altLang="ko-KR" sz="2400" b="1" dirty="0">
                    <a:latin typeface="Century Gothic" panose="020B0502020202020204" pitchFamily="34" charset="0"/>
                  </a:rPr>
                  <a:t>    </a:t>
                </a:r>
                <a:r>
                  <a:rPr lang="en-US" altLang="ko-KR" sz="2400" b="1" dirty="0">
                    <a:solidFill>
                      <a:schemeClr val="tx1"/>
                    </a:solidFill>
                    <a:latin typeface="Century Gothic" panose="020B0502020202020204" pitchFamily="34" charset="0"/>
                  </a:rPr>
                  <a:t>is not vanishing</a:t>
                </a:r>
              </a:p>
              <a:p>
                <a:pPr marL="342900" indent="-34290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This chain results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4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</m:acc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US" altLang="ko-KR" sz="24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which is the effect of </a:t>
                </a:r>
                <a:r>
                  <a:rPr lang="en-US" altLang="ko-KR" sz="2400" b="1" dirty="0" err="1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Majorana</a:t>
                </a:r>
                <a:r>
                  <a:rPr lang="en-US" altLang="ko-KR" sz="2400" b="1" dirty="0">
                    <a:solidFill>
                      <a:srgbClr val="0070C0"/>
                    </a:solidFill>
                    <a:latin typeface="Century Gothic" panose="020B0502020202020204" pitchFamily="34" charset="0"/>
                  </a:rPr>
                  <a:t> mass</a:t>
                </a:r>
                <a:endParaRPr lang="ko-KR" altLang="en-US" sz="2400" b="1" dirty="0">
                  <a:solidFill>
                    <a:srgbClr val="0070C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132" y="4651401"/>
                <a:ext cx="9982861" cy="1270284"/>
              </a:xfrm>
              <a:prstGeom prst="rect">
                <a:avLst/>
              </a:prstGeom>
              <a:blipFill>
                <a:blip r:embed="rId5"/>
                <a:stretch>
                  <a:fillRect l="-1772" t="-6731" b="-1394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4834A57-5389-E0DC-AD7A-373897F12B01}"/>
              </a:ext>
            </a:extLst>
          </p:cNvPr>
          <p:cNvSpPr txBox="1"/>
          <p:nvPr/>
        </p:nvSpPr>
        <p:spPr>
          <a:xfrm>
            <a:off x="895546" y="1339351"/>
            <a:ext cx="681468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600" b="1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Neutrinoless</a:t>
            </a:r>
            <a:r>
              <a:rPr lang="en-US" altLang="ko-KR" sz="26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double beta decay </a:t>
            </a:r>
            <a:r>
              <a:rPr lang="en-US" altLang="ko-KR" sz="2600" b="1" dirty="0">
                <a:solidFill>
                  <a:srgbClr val="C00000"/>
                </a:solidFill>
              </a:rPr>
              <a:t>(0</a:t>
            </a:r>
            <a:r>
              <a:rPr lang="el-GR" altLang="ko-KR" sz="2600" b="1" dirty="0">
                <a:solidFill>
                  <a:srgbClr val="C00000"/>
                </a:solidFill>
              </a:rPr>
              <a:t>νββ</a:t>
            </a:r>
            <a:r>
              <a:rPr lang="en-US" altLang="ko-KR" sz="2600" b="1" dirty="0">
                <a:solidFill>
                  <a:srgbClr val="C00000"/>
                </a:solidFill>
              </a:rPr>
              <a:t>)</a:t>
            </a:r>
            <a:endParaRPr lang="ko-KR" altLang="en-US" sz="2600" b="1" dirty="0">
              <a:solidFill>
                <a:srgbClr val="C00000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0B96180-08B4-258C-AC58-E892F3C80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219" y="188913"/>
            <a:ext cx="7689850" cy="6715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ko-KR" sz="3700">
              <a:solidFill>
                <a:schemeClr val="tx2"/>
              </a:solidFill>
              <a:ea typeface="굴림" panose="020B0600000101010101" pitchFamily="50" charset="-127"/>
            </a:endParaRPr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444DEDDE-3202-2E49-1E38-2B43A7A96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03" y="71621"/>
            <a:ext cx="8429297" cy="78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Dirac </a:t>
            </a:r>
            <a:r>
              <a:rPr lang="en-US" altLang="ko-KR" sz="3600" b="1" i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vs</a:t>
            </a:r>
            <a:r>
              <a:rPr lang="en-US" altLang="ko-KR" sz="3600" b="1" dirty="0">
                <a:solidFill>
                  <a:srgbClr val="FF0000"/>
                </a:solidFill>
                <a:latin typeface="Century Gothic" panose="020B0502020202020204" pitchFamily="34" charset="0"/>
                <a:ea typeface="굴림" panose="020B0600000101010101" pitchFamily="50" charset="-127"/>
              </a:rPr>
              <a:t>. Majorana</a:t>
            </a: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1C7E-6CCC-42DD-A020-055984254E14}" type="slidenum">
              <a:rPr lang="el-GR" altLang="ko-KR" smtClean="0"/>
              <a:pPr/>
              <a:t>99</a:t>
            </a:fld>
            <a:endParaRPr lang="el-GR" altLang="ko-KR"/>
          </a:p>
        </p:txBody>
      </p:sp>
    </p:spTree>
    <p:extLst>
      <p:ext uri="{BB962C8B-B14F-4D97-AF65-F5344CB8AC3E}">
        <p14:creationId xmlns:p14="http://schemas.microsoft.com/office/powerpoint/2010/main" val="253291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5&quot;&gt;&lt;property id=&quot;20148&quot; value=&quot;5&quot;/&gt;&lt;property id=&quot;20300&quot; value=&quot;슬라이드 45&quot;/&gt;&lt;property id=&quot;20307&quot; value=&quot;723&quot;/&gt;&lt;/object&gt;&lt;object type=&quot;3&quot; unique_id=&quot;10006&quot;&gt;&lt;property id=&quot;20148&quot; value=&quot;5&quot;/&gt;&lt;property id=&quot;20300&quot; value=&quot;슬라이드 47&quot;/&gt;&lt;property id=&quot;20307&quot; value=&quot;724&quot;/&gt;&lt;/object&gt;&lt;object type=&quot;3&quot; unique_id=&quot;10007&quot;&gt;&lt;property id=&quot;20148&quot; value=&quot;5&quot;/&gt;&lt;property id=&quot;20300&quot; value=&quot;슬라이드 48&quot;/&gt;&lt;property id=&quot;20307&quot; value=&quot;746&quot;/&gt;&lt;/object&gt;&lt;object type=&quot;3&quot; unique_id=&quot;10008&quot;&gt;&lt;property id=&quot;20148&quot; value=&quot;5&quot;/&gt;&lt;property id=&quot;20300&quot; value=&quot;슬라이드 49&quot;/&gt;&lt;property id=&quot;20307&quot; value=&quot;725&quot;/&gt;&lt;/object&gt;&lt;object type=&quot;3&quot; unique_id=&quot;10009&quot;&gt;&lt;property id=&quot;20148&quot; value=&quot;5&quot;/&gt;&lt;property id=&quot;20300&quot; value=&quot;슬라이드 50&quot;/&gt;&lt;property id=&quot;20307&quot; value=&quot;726&quot;/&gt;&lt;/object&gt;&lt;object type=&quot;3&quot; unique_id=&quot;10010&quot;&gt;&lt;property id=&quot;20148&quot; value=&quot;5&quot;/&gt;&lt;property id=&quot;20300&quot; value=&quot;슬라이드 51&quot;/&gt;&lt;property id=&quot;20307&quot; value=&quot;727&quot;/&gt;&lt;/object&gt;&lt;object type=&quot;3&quot; unique_id=&quot;10011&quot;&gt;&lt;property id=&quot;20148&quot; value=&quot;5&quot;/&gt;&lt;property id=&quot;20300&quot; value=&quot;슬라이드 52&quot;/&gt;&lt;property id=&quot;20307&quot; value=&quot;729&quot;/&gt;&lt;/object&gt;&lt;object type=&quot;3&quot; unique_id=&quot;10012&quot;&gt;&lt;property id=&quot;20148&quot; value=&quot;5&quot;/&gt;&lt;property id=&quot;20300&quot; value=&quot;슬라이드 53&quot;/&gt;&lt;property id=&quot;20307&quot; value=&quot;730&quot;/&gt;&lt;/object&gt;&lt;object type=&quot;3&quot; unique_id=&quot;10013&quot;&gt;&lt;property id=&quot;20148&quot; value=&quot;5&quot;/&gt;&lt;property id=&quot;20300&quot; value=&quot;슬라이드 54&quot;/&gt;&lt;property id=&quot;20307&quot; value=&quot;731&quot;/&gt;&lt;/object&gt;&lt;object type=&quot;3&quot; unique_id=&quot;10014&quot;&gt;&lt;property id=&quot;20148&quot; value=&quot;5&quot;/&gt;&lt;property id=&quot;20300&quot; value=&quot;슬라이드 55&quot;/&gt;&lt;property id=&quot;20307&quot; value=&quot;732&quot;/&gt;&lt;/object&gt;&lt;object type=&quot;3&quot; unique_id=&quot;10015&quot;&gt;&lt;property id=&quot;20148&quot; value=&quot;5&quot;/&gt;&lt;property id=&quot;20300&quot; value=&quot;슬라이드 56&quot;/&gt;&lt;property id=&quot;20307&quot; value=&quot;733&quot;/&gt;&lt;/object&gt;&lt;object type=&quot;3&quot; unique_id=&quot;10016&quot;&gt;&lt;property id=&quot;20148&quot; value=&quot;5&quot;/&gt;&lt;property id=&quot;20300&quot; value=&quot;슬라이드 57&quot;/&gt;&lt;property id=&quot;20307&quot; value=&quot;734&quot;/&gt;&lt;/object&gt;&lt;object type=&quot;3&quot; unique_id=&quot;10017&quot;&gt;&lt;property id=&quot;20148&quot; value=&quot;5&quot;/&gt;&lt;property id=&quot;20300&quot; value=&quot;슬라이드 58&quot;/&gt;&lt;property id=&quot;20307&quot; value=&quot;735&quot;/&gt;&lt;/object&gt;&lt;object type=&quot;3&quot; unique_id=&quot;10018&quot;&gt;&lt;property id=&quot;20148&quot; value=&quot;5&quot;/&gt;&lt;property id=&quot;20300&quot; value=&quot;슬라이드 59&quot;/&gt;&lt;property id=&quot;20307&quot; value=&quot;736&quot;/&gt;&lt;/object&gt;&lt;object type=&quot;3&quot; unique_id=&quot;10021&quot;&gt;&lt;property id=&quot;20148&quot; value=&quot;5&quot;/&gt;&lt;property id=&quot;20300&quot; value=&quot;슬라이드 60&quot;/&gt;&lt;property id=&quot;20307&quot; value=&quot;747&quot;/&gt;&lt;/object&gt;&lt;object type=&quot;3&quot; unique_id=&quot;10025&quot;&gt;&lt;property id=&quot;20148&quot; value=&quot;5&quot;/&gt;&lt;property id=&quot;20300&quot; value=&quot;슬라이드 62&quot;/&gt;&lt;property id=&quot;20307&quot; value=&quot;742&quot;/&gt;&lt;/object&gt;&lt;object type=&quot;3&quot; unique_id=&quot;10026&quot;&gt;&lt;property id=&quot;20148&quot; value=&quot;5&quot;/&gt;&lt;property id=&quot;20300&quot; value=&quot;슬라이드 63&quot;/&gt;&lt;property id=&quot;20307&quot; value=&quot;743&quot;/&gt;&lt;/object&gt;&lt;object type=&quot;3&quot; unique_id=&quot;10027&quot;&gt;&lt;property id=&quot;20148&quot; value=&quot;5&quot;/&gt;&lt;property id=&quot;20300&quot; value=&quot;슬라이드 75&quot;/&gt;&lt;property id=&quot;20307&quot; value=&quot;744&quot;/&gt;&lt;/object&gt;&lt;object type=&quot;3&quot; unique_id=&quot;21940&quot;&gt;&lt;property id=&quot;20148&quot; value=&quot;5&quot;/&gt;&lt;property id=&quot;20300&quot; value=&quot;슬라이드 76&quot;/&gt;&lt;property id=&quot;20307&quot; value=&quot;749&quot;/&gt;&lt;/object&gt;&lt;object type=&quot;3&quot; unique_id=&quot;21942&quot;&gt;&lt;property id=&quot;20148&quot; value=&quot;5&quot;/&gt;&lt;property id=&quot;20300&quot; value=&quot;슬라이드 78&quot;/&gt;&lt;property id=&quot;20307&quot; value=&quot;751&quot;/&gt;&lt;/object&gt;&lt;object type=&quot;3&quot; unique_id=&quot;21957&quot;&gt;&lt;property id=&quot;20148&quot; value=&quot;5&quot;/&gt;&lt;property id=&quot;20300&quot; value=&quot;슬라이드 92&quot;/&gt;&lt;property id=&quot;20307&quot; value=&quot;766&quot;/&gt;&lt;/object&gt;&lt;object type=&quot;3&quot; unique_id=&quot;22758&quot;&gt;&lt;property id=&quot;20148&quot; value=&quot;5&quot;/&gt;&lt;property id=&quot;20300&quot; value=&quot;슬라이드 74&quot;/&gt;&lt;property id=&quot;20307&quot; value=&quot;769&quot;/&gt;&lt;/object&gt;&lt;object type=&quot;3&quot; unique_id=&quot;22949&quot;&gt;&lt;property id=&quot;20148&quot; value=&quot;5&quot;/&gt;&lt;property id=&quot;20300&quot; value=&quot;슬라이드 77&quot;/&gt;&lt;property id=&quot;20307&quot; value=&quot;770&quot;/&gt;&lt;/object&gt;&lt;object type=&quot;3&quot; unique_id=&quot;23186&quot;&gt;&lt;property id=&quot;20148&quot; value=&quot;5&quot;/&gt;&lt;property id=&quot;20300&quot; value=&quot;슬라이드 79&quot;/&gt;&lt;property id=&quot;20307&quot; value=&quot;771&quot;/&gt;&lt;/object&gt;&lt;object type=&quot;3&quot; unique_id=&quot;23716&quot;&gt;&lt;property id=&quot;20148&quot; value=&quot;5&quot;/&gt;&lt;property id=&quot;20300&quot; value=&quot;슬라이드 86&quot;/&gt;&lt;property id=&quot;20307&quot; value=&quot;773&quot;/&gt;&lt;/object&gt;&lt;object type=&quot;3&quot; unique_id=&quot;23717&quot;&gt;&lt;property id=&quot;20148&quot; value=&quot;5&quot;/&gt;&lt;property id=&quot;20300&quot; value=&quot;슬라이드 85&quot;/&gt;&lt;property id=&quot;20307&quot; value=&quot;774&quot;/&gt;&lt;/object&gt;&lt;object type=&quot;3&quot; unique_id=&quot;23970&quot;&gt;&lt;property id=&quot;20148&quot; value=&quot;5&quot;/&gt;&lt;property id=&quot;20300&quot; value=&quot;슬라이드 64&quot;/&gt;&lt;property id=&quot;20307&quot; value=&quot;777&quot;/&gt;&lt;/object&gt;&lt;object type=&quot;3&quot; unique_id=&quot;23971&quot;&gt;&lt;property id=&quot;20148&quot; value=&quot;5&quot;/&gt;&lt;property id=&quot;20300&quot; value=&quot;슬라이드 66&quot;/&gt;&lt;property id=&quot;20307&quot; value=&quot;778&quot;/&gt;&lt;/object&gt;&lt;object type=&quot;3&quot; unique_id=&quot;23973&quot;&gt;&lt;property id=&quot;20148&quot; value=&quot;5&quot;/&gt;&lt;property id=&quot;20300&quot; value=&quot;슬라이드 61&quot;/&gt;&lt;property id=&quot;20307&quot; value=&quot;793&quot;/&gt;&lt;/object&gt;&lt;object type=&quot;3&quot; unique_id=&quot;23974&quot;&gt;&lt;property id=&quot;20148&quot; value=&quot;5&quot;/&gt;&lt;property id=&quot;20300&quot; value=&quot;슬라이드 80&quot;/&gt;&lt;property id=&quot;20307&quot; value=&quot;779&quot;/&gt;&lt;/object&gt;&lt;object type=&quot;3&quot; unique_id=&quot;23975&quot;&gt;&lt;property id=&quot;20148&quot; value=&quot;5&quot;/&gt;&lt;property id=&quot;20300&quot; value=&quot;슬라이드 82&quot;/&gt;&lt;property id=&quot;20307&quot; value=&quot;780&quot;/&gt;&lt;/object&gt;&lt;object type=&quot;3&quot; unique_id=&quot;23977&quot;&gt;&lt;property id=&quot;20148&quot; value=&quot;5&quot;/&gt;&lt;property id=&quot;20300&quot; value=&quot;슬라이드 87&quot;/&gt;&lt;property id=&quot;20307&quot; value=&quot;782&quot;/&gt;&lt;/object&gt;&lt;object type=&quot;3&quot; unique_id=&quot;23979&quot;&gt;&lt;property id=&quot;20148&quot; value=&quot;5&quot;/&gt;&lt;property id=&quot;20300&quot; value=&quot;슬라이드 68 - &amp;quot;Determination of neutrino mass&amp;quot;&quot;/&gt;&lt;property id=&quot;20307&quot; value=&quot;784&quot;/&gt;&lt;/object&gt;&lt;object type=&quot;3&quot; unique_id=&quot;23980&quot;&gt;&lt;property id=&quot;20148&quot; value=&quot;5&quot;/&gt;&lt;property id=&quot;20300&quot; value=&quot;슬라이드 69 - &amp;quot;Determination of neutrino mass&amp;quot;&quot;/&gt;&lt;property id=&quot;20307&quot; value=&quot;794&quot;/&gt;&lt;/object&gt;&lt;object type=&quot;3&quot; unique_id=&quot;23981&quot;&gt;&lt;property id=&quot;20148&quot; value=&quot;5&quot;/&gt;&lt;property id=&quot;20300&quot; value=&quot;슬라이드 71 - &amp;quot;Determination of neutrino mass&amp;quot;&quot;/&gt;&lt;property id=&quot;20307&quot; value=&quot;785&quot;/&gt;&lt;/object&gt;&lt;object type=&quot;3&quot; unique_id=&quot;23982&quot;&gt;&lt;property id=&quot;20148&quot; value=&quot;5&quot;/&gt;&lt;property id=&quot;20300&quot; value=&quot;슬라이드 72 - &amp;quot;Determination of neutrino mass&amp;quot;&quot;/&gt;&lt;property id=&quot;20307&quot; value=&quot;786&quot;/&gt;&lt;/object&gt;&lt;object type=&quot;3&quot; unique_id=&quot;23983&quot;&gt;&lt;property id=&quot;20148&quot; value=&quot;5&quot;/&gt;&lt;property id=&quot;20300&quot; value=&quot;슬라이드 70 - &amp;quot;Determination of neutrino mass&amp;quot;&quot;/&gt;&lt;property id=&quot;20307&quot; value=&quot;787&quot;/&gt;&lt;/object&gt;&lt;object type=&quot;3&quot; unique_id=&quot;23984&quot;&gt;&lt;property id=&quot;20148&quot; value=&quot;5&quot;/&gt;&lt;property id=&quot;20300&quot; value=&quot;슬라이드 73 - &amp;quot;Determination of neutrino mass&amp;quot;&quot;/&gt;&lt;property id=&quot;20307&quot; value=&quot;788&quot;/&gt;&lt;/object&gt;&lt;object type=&quot;3&quot; unique_id=&quot;23985&quot;&gt;&lt;property id=&quot;20148&quot; value=&quot;5&quot;/&gt;&lt;property id=&quot;20300&quot; value=&quot;슬라이드 96&quot;/&gt;&lt;property id=&quot;20307&quot; value=&quot;789&quot;/&gt;&lt;/object&gt;&lt;object type=&quot;3&quot; unique_id=&quot;23987&quot;&gt;&lt;property id=&quot;20148&quot; value=&quot;5&quot;/&gt;&lt;property id=&quot;20300&quot; value=&quot;슬라이드 101&quot;/&gt;&lt;property id=&quot;20307&quot; value=&quot;791&quot;/&gt;&lt;/object&gt;&lt;object type=&quot;3&quot; unique_id=&quot;23988&quot;&gt;&lt;property id=&quot;20148&quot; value=&quot;5&quot;/&gt;&lt;property id=&quot;20300&quot; value=&quot;슬라이드 105&quot;/&gt;&lt;property id=&quot;20307&quot; value=&quot;792&quot;/&gt;&lt;/object&gt;&lt;object type=&quot;3&quot; unique_id=&quot;24541&quot;&gt;&lt;property id=&quot;20148&quot; value=&quot;5&quot;/&gt;&lt;property id=&quot;20300&quot; value=&quot;슬라이드 97&quot;/&gt;&lt;property id=&quot;20307&quot; value=&quot;795&quot;/&gt;&lt;/object&gt;&lt;object type=&quot;3&quot; unique_id=&quot;24542&quot;&gt;&lt;property id=&quot;20148&quot; value=&quot;5&quot;/&gt;&lt;property id=&quot;20300&quot; value=&quot;슬라이드 99&quot;/&gt;&lt;property id=&quot;20307&quot; value=&quot;796&quot;/&gt;&lt;/object&gt;&lt;object type=&quot;3&quot; unique_id=&quot;24544&quot;&gt;&lt;property id=&quot;20148&quot; value=&quot;5&quot;/&gt;&lt;property id=&quot;20300&quot; value=&quot;슬라이드 34 - &amp;quot;Neutrino Masses&amp;quot;&quot;/&gt;&lt;property id=&quot;20307&quot; value=&quot;721&quot;/&gt;&lt;/object&gt;&lt;object type=&quot;3&quot; unique_id=&quot;24545&quot;&gt;&lt;property id=&quot;20148&quot; value=&quot;5&quot;/&gt;&lt;property id=&quot;20300&quot; value=&quot;슬라이드 35&quot;/&gt;&lt;property id=&quot;20307&quot; value=&quot;717&quot;/&gt;&lt;/object&gt;&lt;object type=&quot;3&quot; unique_id=&quot;24548&quot;&gt;&lt;property id=&quot;20148&quot; value=&quot;5&quot;/&gt;&lt;property id=&quot;20300&quot; value=&quot;슬라이드 36 - &amp;quot;How small  Neutrino Mass ?&amp;quot;&quot;/&gt;&lt;property id=&quot;20307&quot; value=&quot;720&quot;/&gt;&lt;/object&gt;&lt;object type=&quot;3&quot; unique_id=&quot;24549&quot;&gt;&lt;property id=&quot;20148&quot; value=&quot;5&quot;/&gt;&lt;property id=&quot;20300&quot; value=&quot;슬라이드 44&quot;/&gt;&lt;property id=&quot;20307&quot; value=&quot;722&quot;/&gt;&lt;/object&gt;&lt;object type=&quot;3&quot; unique_id=&quot;24551&quot;&gt;&lt;property id=&quot;20148&quot; value=&quot;5&quot;/&gt;&lt;property id=&quot;20300&quot; value=&quot;슬라이드 88&quot;/&gt;&lt;property id=&quot;20307&quot; value=&quot;5699&quot;/&gt;&lt;/object&gt;&lt;object type=&quot;3&quot; unique_id=&quot;24553&quot;&gt;&lt;property id=&quot;20148&quot; value=&quot;5&quot;/&gt;&lt;property id=&quot;20300&quot; value=&quot;슬라이드 89 - &amp;quot;CP Violation: T2K Result &amp;quot;&quot;/&gt;&lt;property id=&quot;20307&quot; value=&quot;5538&quot;/&gt;&lt;/object&gt;&lt;object type=&quot;3&quot; unique_id=&quot;24554&quot;&gt;&lt;property id=&quot;20148&quot; value=&quot;5&quot;/&gt;&lt;property id=&quot;20300&quot; value=&quot;슬라이드 90&quot;/&gt;&lt;property id=&quot;20307&quot; value=&quot;5593&quot;/&gt;&lt;/object&gt;&lt;object type=&quot;3&quot; unique_id=&quot;24555&quot;&gt;&lt;property id=&quot;20148&quot; value=&quot;5&quot;/&gt;&lt;property id=&quot;20300&quot; value=&quot;슬라이드 91&quot;/&gt;&lt;property id=&quot;20307&quot; value=&quot;5596&quot;/&gt;&lt;/object&gt;&lt;object type=&quot;3&quot; unique_id=&quot;24558&quot;&gt;&lt;property id=&quot;20148&quot; value=&quot;5&quot;/&gt;&lt;property id=&quot;20300&quot; value=&quot;슬라이드 100&quot;/&gt;&lt;property id=&quot;20307&quot; value=&quot;5695&quot;/&gt;&lt;/object&gt;&lt;object type=&quot;3&quot; unique_id=&quot;24559&quot;&gt;&lt;property id=&quot;20148&quot; value=&quot;5&quot;/&gt;&lt;property id=&quot;20300&quot; value=&quot;슬라이드 104&quot;/&gt;&lt;property id=&quot;20307&quot; value=&quot;5608&quot;/&gt;&lt;/object&gt;&lt;object type=&quot;3&quot; unique_id=&quot;24560&quot;&gt;&lt;property id=&quot;20148&quot; value=&quot;5&quot;/&gt;&lt;property id=&quot;20300&quot; value=&quot;슬라이드 106&quot;/&gt;&lt;property id=&quot;20307&quot; value=&quot;5692&quot;/&gt;&lt;/object&gt;&lt;object type=&quot;3&quot; unique_id=&quot;25261&quot;&gt;&lt;property id=&quot;20148&quot; value=&quot;5&quot;/&gt;&lt;property id=&quot;20300&quot; value=&quot;슬라이드 37&quot;/&gt;&lt;property id=&quot;20307&quot; value=&quot;5701&quot;/&gt;&lt;/object&gt;&lt;object type=&quot;3&quot; unique_id=&quot;25262&quot;&gt;&lt;property id=&quot;20148&quot; value=&quot;5&quot;/&gt;&lt;property id=&quot;20300&quot; value=&quot;슬라이드 38&quot;/&gt;&lt;property id=&quot;20307&quot; value=&quot;5703&quot;/&gt;&lt;/object&gt;&lt;object type=&quot;3&quot; unique_id=&quot;25263&quot;&gt;&lt;property id=&quot;20148&quot; value=&quot;5&quot;/&gt;&lt;property id=&quot;20300&quot; value=&quot;슬라이드 39 - &amp;quot;How to discriminate between two ?                           accelerator-based LBL experiments.&amp;quot;&quot;/&gt;&lt;property id=&quot;20307&quot; value=&quot;5767&quot;/&gt;&lt;/object&gt;&lt;object type=&quot;3&quot; unique_id=&quot;25264&quot;&gt;&lt;property id=&quot;20148&quot; value=&quot;5&quot;/&gt;&lt;property id=&quot;20300&quot; value=&quot;슬라이드 40&quot;/&gt;&lt;property id=&quot;20307&quot; value=&quot;5769&quot;/&gt;&lt;/object&gt;&lt;object type=&quot;3&quot; unique_id=&quot;25266&quot;&gt;&lt;property id=&quot;20148&quot; value=&quot;5&quot;/&gt;&lt;property id=&quot;20300&quot; value=&quot;슬라이드 41 - &amp;quot;Short &amp;amp; medium base line experiments&amp;quot;&quot;/&gt;&lt;property id=&quot;20307&quot; value=&quot;5770&quot;/&gt;&lt;/object&gt;&lt;object type=&quot;3&quot; unique_id=&quot;25267&quot;&gt;&lt;property id=&quot;20148&quot; value=&quot;5&quot;/&gt;&lt;property id=&quot;20300&quot; value=&quot;슬라이드 42&quot;/&gt;&lt;property id=&quot;20307&quot; value=&quot;5771&quot;/&gt;&lt;/object&gt;&lt;object type=&quot;3&quot; unique_id=&quot;25268&quot;&gt;&lt;property id=&quot;20148&quot; value=&quot;5&quot;/&gt;&lt;property id=&quot;20300&quot; value=&quot;슬라이드 43&quot;/&gt;&lt;property id=&quot;20307&quot; value=&quot;5689&quot;/&gt;&lt;/object&gt;&lt;object type=&quot;3&quot; unique_id=&quot;25269&quot;&gt;&lt;property id=&quot;20148&quot; value=&quot;5&quot;/&gt;&lt;property id=&quot;20300&quot; value=&quot;슬라이드 93&quot;/&gt;&lt;property id=&quot;20307&quot; value=&quot;5772&quot;/&gt;&lt;/object&gt;&lt;object type=&quot;3&quot; unique_id=&quot;31841&quot;&gt;&lt;property id=&quot;20148&quot; value=&quot;5&quot;/&gt;&lt;property id=&quot;20300&quot; value=&quot;슬라이드 81&quot;/&gt;&lt;property id=&quot;20307&quot; value=&quot;5778&quot;/&gt;&lt;/object&gt;&lt;object type=&quot;3&quot; unique_id=&quot;31842&quot;&gt;&lt;property id=&quot;20148&quot; value=&quot;5&quot;/&gt;&lt;property id=&quot;20300&quot; value=&quot;슬라이드 83&quot;/&gt;&lt;property id=&quot;20307&quot; value=&quot;5779&quot;/&gt;&lt;/object&gt;&lt;object type=&quot;3&quot; unique_id=&quot;31843&quot;&gt;&lt;property id=&quot;20148&quot; value=&quot;5&quot;/&gt;&lt;property id=&quot;20300&quot; value=&quot;슬라이드 84&quot;/&gt;&lt;property id=&quot;20307&quot; value=&quot;5780&quot;/&gt;&lt;/object&gt;&lt;object type=&quot;3&quot; unique_id=&quot;31844&quot;&gt;&lt;property id=&quot;20148&quot; value=&quot;5&quot;/&gt;&lt;property id=&quot;20300&quot; value=&quot;슬라이드 94&quot;/&gt;&lt;property id=&quot;20307&quot; value=&quot;5781&quot;/&gt;&lt;/object&gt;&lt;object type=&quot;3&quot; unique_id=&quot;31848&quot;&gt;&lt;property id=&quot;20148&quot; value=&quot;5&quot;/&gt;&lt;property id=&quot;20300&quot; value=&quot;슬라이드 65&quot;/&gt;&lt;property id=&quot;20307&quot; value=&quot;5782&quot;/&gt;&lt;/object&gt;&lt;object type=&quot;3&quot; unique_id=&quot;31849&quot;&gt;&lt;property id=&quot;20148&quot; value=&quot;5&quot;/&gt;&lt;property id=&quot;20300&quot; value=&quot;슬라이드 102&quot;/&gt;&lt;property id=&quot;20307&quot; value=&quot;5784&quot;/&gt;&lt;/object&gt;&lt;object type=&quot;3&quot; unique_id=&quot;31850&quot;&gt;&lt;property id=&quot;20148&quot; value=&quot;5&quot;/&gt;&lt;property id=&quot;20300&quot; value=&quot;슬라이드 103&quot;/&gt;&lt;property id=&quot;20307&quot; value=&quot;5783&quot;/&gt;&lt;/object&gt;&lt;object type=&quot;3&quot; unique_id=&quot;32107&quot;&gt;&lt;property id=&quot;20148&quot; value=&quot;5&quot;/&gt;&lt;property id=&quot;20300&quot; value=&quot;슬라이드 46&quot;/&gt;&lt;property id=&quot;20307&quot; value=&quot;5785&quot;/&gt;&lt;/object&gt;&lt;object type=&quot;3&quot; unique_id=&quot;32454&quot;&gt;&lt;property id=&quot;20148&quot; value=&quot;5&quot;/&gt;&lt;property id=&quot;20300&quot; value=&quot;슬라이드 95&quot;/&gt;&lt;property id=&quot;20307&quot; value=&quot;5787&quot;/&gt;&lt;/object&gt;&lt;object type=&quot;3&quot; unique_id=&quot;32457&quot;&gt;&lt;property id=&quot;20148&quot; value=&quot;5&quot;/&gt;&lt;property id=&quot;20300&quot; value=&quot;슬라이드 67&quot;/&gt;&lt;property id=&quot;20307&quot; value=&quot;5789&quot;/&gt;&lt;/object&gt;&lt;object type=&quot;3&quot; unique_id=&quot;32459&quot;&gt;&lt;property id=&quot;20148&quot; value=&quot;5&quot;/&gt;&lt;property id=&quot;20300&quot; value=&quot;슬라이드 1&quot;/&gt;&lt;property id=&quot;20307&quot; value=&quot;5790&quot;/&gt;&lt;/object&gt;&lt;object type=&quot;3&quot; unique_id=&quot;32460&quot;&gt;&lt;property id=&quot;20148&quot; value=&quot;5&quot;/&gt;&lt;property id=&quot;20300&quot; value=&quot;슬라이드 3&quot;/&gt;&lt;property id=&quot;20307&quot; value=&quot;5792&quot;/&gt;&lt;/object&gt;&lt;object type=&quot;3&quot; unique_id=&quot;32461&quot;&gt;&lt;property id=&quot;20148&quot; value=&quot;5&quot;/&gt;&lt;property id=&quot;20300&quot; value=&quot;슬라이드 4&quot;/&gt;&lt;property id=&quot;20307&quot; value=&quot;5793&quot;/&gt;&lt;/object&gt;&lt;object type=&quot;3&quot; unique_id=&quot;32462&quot;&gt;&lt;property id=&quot;20148&quot; value=&quot;5&quot;/&gt;&lt;property id=&quot;20300&quot; value=&quot;슬라이드 5&quot;/&gt;&lt;property id=&quot;20307&quot; value=&quot;5794&quot;/&gt;&lt;/object&gt;&lt;object type=&quot;3&quot; unique_id=&quot;32463&quot;&gt;&lt;property id=&quot;20148&quot; value=&quot;5&quot;/&gt;&lt;property id=&quot;20300&quot; value=&quot;슬라이드 6&quot;/&gt;&lt;property id=&quot;20307&quot; value=&quot;5795&quot;/&gt;&lt;/object&gt;&lt;object type=&quot;3&quot; unique_id=&quot;32464&quot;&gt;&lt;property id=&quot;20148&quot; value=&quot;5&quot;/&gt;&lt;property id=&quot;20300&quot; value=&quot;슬라이드 7&quot;/&gt;&lt;property id=&quot;20307&quot; value=&quot;5796&quot;/&gt;&lt;/object&gt;&lt;object type=&quot;3&quot; unique_id=&quot;32465&quot;&gt;&lt;property id=&quot;20148&quot; value=&quot;5&quot;/&gt;&lt;property id=&quot;20300&quot; value=&quot;슬라이드 8&quot;/&gt;&lt;property id=&quot;20307&quot; value=&quot;5797&quot;/&gt;&lt;/object&gt;&lt;object type=&quot;3&quot; unique_id=&quot;32466&quot;&gt;&lt;property id=&quot;20148&quot; value=&quot;5&quot;/&gt;&lt;property id=&quot;20300&quot; value=&quot;슬라이드 9&quot;/&gt;&lt;property id=&quot;20307&quot; value=&quot;5798&quot;/&gt;&lt;/object&gt;&lt;object type=&quot;3&quot; unique_id=&quot;32467&quot;&gt;&lt;property id=&quot;20148&quot; value=&quot;5&quot;/&gt;&lt;property id=&quot;20300&quot; value=&quot;슬라이드 10&quot;/&gt;&lt;property id=&quot;20307&quot; value=&quot;5799&quot;/&gt;&lt;/object&gt;&lt;object type=&quot;3&quot; unique_id=&quot;32468&quot;&gt;&lt;property id=&quot;20148&quot; value=&quot;5&quot;/&gt;&lt;property id=&quot;20300&quot; value=&quot;슬라이드 11 - &amp;quot;Matter Effect       (Wolfestein ‘79)            &amp;quot;&quot;/&gt;&lt;property id=&quot;20307&quot; value=&quot;5800&quot;/&gt;&lt;/object&gt;&lt;object type=&quot;3&quot; unique_id=&quot;32469&quot;&gt;&lt;property id=&quot;20148&quot; value=&quot;5&quot;/&gt;&lt;property id=&quot;20300&quot; value=&quot;슬라이드 12&quot;/&gt;&lt;property id=&quot;20307&quot; value=&quot;5801&quot;/&gt;&lt;/object&gt;&lt;object type=&quot;3&quot; unique_id=&quot;32470&quot;&gt;&lt;property id=&quot;20148&quot; value=&quot;5&quot;/&gt;&lt;property id=&quot;20300&quot; value=&quot;슬라이드 13&quot;/&gt;&lt;property id=&quot;20307&quot; value=&quot;5802&quot;/&gt;&lt;/object&gt;&lt;object type=&quot;3&quot; unique_id=&quot;32471&quot;&gt;&lt;property id=&quot;20148&quot; value=&quot;5&quot;/&gt;&lt;property id=&quot;20300&quot; value=&quot;슬라이드 14&quot;/&gt;&lt;property id=&quot;20307&quot; value=&quot;5803&quot;/&gt;&lt;/object&gt;&lt;object type=&quot;3&quot; unique_id=&quot;32472&quot;&gt;&lt;property id=&quot;20148&quot; value=&quot;5&quot;/&gt;&lt;property id=&quot;20300&quot; value=&quot;슬라이드 15&quot;/&gt;&lt;property id=&quot;20307&quot; value=&quot;5804&quot;/&gt;&lt;/object&gt;&lt;object type=&quot;3&quot; unique_id=&quot;32473&quot;&gt;&lt;property id=&quot;20148&quot; value=&quot;5&quot;/&gt;&lt;property id=&quot;20300&quot; value=&quot;슬라이드 16&quot;/&gt;&lt;property id=&quot;20307&quot; value=&quot;5805&quot;/&gt;&lt;/object&gt;&lt;object type=&quot;3&quot; unique_id=&quot;32474&quot;&gt;&lt;property id=&quot;20148&quot; value=&quot;5&quot;/&gt;&lt;property id=&quot;20300&quot; value=&quot;슬라이드 17 - &amp;quot;(Mikheyev, Smirnov ‘85)            &amp;quot;&quot;/&gt;&lt;property id=&quot;20307&quot; value=&quot;5806&quot;/&gt;&lt;/object&gt;&lt;object type=&quot;3&quot; unique_id=&quot;32475&quot;&gt;&lt;property id=&quot;20148&quot; value=&quot;5&quot;/&gt;&lt;property id=&quot;20300&quot; value=&quot;슬라이드 18&quot;/&gt;&lt;property id=&quot;20307&quot; value=&quot;5807&quot;/&gt;&lt;/object&gt;&lt;object type=&quot;3&quot; unique_id=&quot;32476&quot;&gt;&lt;property id=&quot;20148&quot; value=&quot;5&quot;/&gt;&lt;property id=&quot;20300&quot; value=&quot;슬라이드 19&quot;/&gt;&lt;property id=&quot;20307&quot; value=&quot;5808&quot;/&gt;&lt;/object&gt;&lt;object type=&quot;3&quot; unique_id=&quot;32477&quot;&gt;&lt;property id=&quot;20148&quot; value=&quot;5&quot;/&gt;&lt;property id=&quot;20300&quot; value=&quot;슬라이드 20&quot;/&gt;&lt;property id=&quot;20307&quot; value=&quot;5809&quot;/&gt;&lt;/object&gt;&lt;object type=&quot;3&quot; unique_id=&quot;32478&quot;&gt;&lt;property id=&quot;20148&quot; value=&quot;5&quot;/&gt;&lt;property id=&quot;20300&quot; value=&quot;슬라이드 21&quot;/&gt;&lt;property id=&quot;20307&quot; value=&quot;5810&quot;/&gt;&lt;/object&gt;&lt;object type=&quot;3&quot; unique_id=&quot;32479&quot;&gt;&lt;property id=&quot;20148&quot; value=&quot;5&quot;/&gt;&lt;property id=&quot;20300&quot; value=&quot;슬라이드 22&quot;/&gt;&lt;property id=&quot;20307&quot; value=&quot;5811&quot;/&gt;&lt;/object&gt;&lt;object type=&quot;3&quot; unique_id=&quot;32480&quot;&gt;&lt;property id=&quot;20148&quot; value=&quot;5&quot;/&gt;&lt;property id=&quot;20300&quot; value=&quot;슬라이드 23&quot;/&gt;&lt;property id=&quot;20307&quot; value=&quot;5812&quot;/&gt;&lt;/object&gt;&lt;object type=&quot;3&quot; unique_id=&quot;32481&quot;&gt;&lt;property id=&quot;20148&quot; value=&quot;5&quot;/&gt;&lt;property id=&quot;20300&quot; value=&quot;슬라이드 24&quot;/&gt;&lt;property id=&quot;20307&quot; value=&quot;5813&quot;/&gt;&lt;/object&gt;&lt;object type=&quot;3&quot; unique_id=&quot;32482&quot;&gt;&lt;property id=&quot;20148&quot; value=&quot;5&quot;/&gt;&lt;property id=&quot;20300&quot; value=&quot;슬라이드 25&quot;/&gt;&lt;property id=&quot;20307&quot; value=&quot;5814&quot;/&gt;&lt;/object&gt;&lt;object type=&quot;3&quot; unique_id=&quot;32483&quot;&gt;&lt;property id=&quot;20148&quot; value=&quot;5&quot;/&gt;&lt;property id=&quot;20300&quot; value=&quot;슬라이드 26&quot;/&gt;&lt;property id=&quot;20307&quot; value=&quot;5815&quot;/&gt;&lt;/object&gt;&lt;object type=&quot;3&quot; unique_id=&quot;32484&quot;&gt;&lt;property id=&quot;20148&quot; value=&quot;5&quot;/&gt;&lt;property id=&quot;20300&quot; value=&quot;슬라이드 27&quot;/&gt;&lt;property id=&quot;20307&quot; value=&quot;5816&quot;/&gt;&lt;/object&gt;&lt;object type=&quot;3&quot; unique_id=&quot;32485&quot;&gt;&lt;property id=&quot;20148&quot; value=&quot;5&quot;/&gt;&lt;property id=&quot;20300&quot; value=&quot;슬라이드 28&quot;/&gt;&lt;property id=&quot;20307&quot; value=&quot;5817&quot;/&gt;&lt;/object&gt;&lt;object type=&quot;3&quot; unique_id=&quot;32486&quot;&gt;&lt;property id=&quot;20148&quot; value=&quot;5&quot;/&gt;&lt;property id=&quot;20300&quot; value=&quot;슬라이드 29&quot;/&gt;&lt;property id=&quot;20307&quot; value=&quot;5818&quot;/&gt;&lt;/object&gt;&lt;object type=&quot;3&quot; unique_id=&quot;32487&quot;&gt;&lt;property id=&quot;20148&quot; value=&quot;5&quot;/&gt;&lt;property id=&quot;20300&quot; value=&quot;슬라이드 30&quot;/&gt;&lt;property id=&quot;20307&quot; value=&quot;5819&quot;/&gt;&lt;/object&gt;&lt;object type=&quot;3&quot; unique_id=&quot;32488&quot;&gt;&lt;property id=&quot;20148&quot; value=&quot;5&quot;/&gt;&lt;property id=&quot;20300&quot; value=&quot;슬라이드 31&quot;/&gt;&lt;property id=&quot;20307&quot; value=&quot;5820&quot;/&gt;&lt;/object&gt;&lt;object type=&quot;3&quot; unique_id=&quot;32489&quot;&gt;&lt;property id=&quot;20148&quot; value=&quot;5&quot;/&gt;&lt;property id=&quot;20300&quot; value=&quot;슬라이드 32&quot;/&gt;&lt;property id=&quot;20307&quot; value=&quot;5821&quot;/&gt;&lt;/object&gt;&lt;object type=&quot;3&quot; unique_id=&quot;32490&quot;&gt;&lt;property id=&quot;20148&quot; value=&quot;5&quot;/&gt;&lt;property id=&quot;20300&quot; value=&quot;슬라이드 33&quot;/&gt;&lt;property id=&quot;20307&quot; value=&quot;5822&quot;/&gt;&lt;/object&gt;&lt;object type=&quot;3&quot; unique_id=&quot;33223&quot;&gt;&lt;property id=&quot;20148&quot; value=&quot;5&quot;/&gt;&lt;property id=&quot;20300&quot; value=&quot;슬라이드 98&quot;/&gt;&lt;property id=&quot;20307&quot; value=&quot;5823&quot;/&gt;&lt;/object&gt;&lt;object type=&quot;3&quot; unique_id=&quot;34154&quot;&gt;&lt;property id=&quot;20148&quot; value=&quot;5&quot;/&gt;&lt;property id=&quot;20300&quot; value=&quot;슬라이드 107&quot;/&gt;&lt;property id=&quot;20307&quot; value=&quot;5824&quot;/&gt;&lt;/object&gt;&lt;object type=&quot;3&quot; unique_id=&quot;34803&quot;&gt;&lt;property id=&quot;20148&quot; value=&quot;5&quot;/&gt;&lt;property id=&quot;20300&quot; value=&quot;슬라이드 2&quot;/&gt;&lt;property id=&quot;20307&quot; value=&quot;5825&quot;/&gt;&lt;/object&gt;&lt;/object&gt;&lt;object type=&quot;8&quot; unique_id=&quot;1005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22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l-GR" altLang="ko-KR" sz="32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22081</TotalTime>
  <Words>9144</Words>
  <Application>Microsoft Office PowerPoint</Application>
  <PresentationFormat>와이드스크린</PresentationFormat>
  <Paragraphs>915</Paragraphs>
  <Slides>107</Slides>
  <Notes>107</Notes>
  <HiddenSlides>0</HiddenSlides>
  <MMClips>0</MMClips>
  <ScaleCrop>false</ScaleCrop>
  <HeadingPairs>
    <vt:vector size="8" baseType="variant">
      <vt:variant>
        <vt:lpstr>사용한 글꼴</vt:lpstr>
      </vt:variant>
      <vt:variant>
        <vt:i4>21</vt:i4>
      </vt:variant>
      <vt:variant>
        <vt:lpstr>테마</vt:lpstr>
      </vt:variant>
      <vt:variant>
        <vt:i4>11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107</vt:i4>
      </vt:variant>
    </vt:vector>
  </HeadingPairs>
  <TitlesOfParts>
    <vt:vector size="141" baseType="lpstr">
      <vt:lpstr>Helvetica-Light</vt:lpstr>
      <vt:lpstr>Logic Monospace</vt:lpstr>
      <vt:lpstr>MS PGothic</vt:lpstr>
      <vt:lpstr>굴림</vt:lpstr>
      <vt:lpstr>궁서체</vt:lpstr>
      <vt:lpstr>맑은 고딕</vt:lpstr>
      <vt:lpstr>맑은 고딕</vt:lpstr>
      <vt:lpstr>함초롬바탕</vt:lpstr>
      <vt:lpstr>Arial</vt:lpstr>
      <vt:lpstr>Arial Black</vt:lpstr>
      <vt:lpstr>Arial Rounded MT Bold</vt:lpstr>
      <vt:lpstr>Cambria Math</vt:lpstr>
      <vt:lpstr>Candara</vt:lpstr>
      <vt:lpstr>Century Gothic</vt:lpstr>
      <vt:lpstr>Comic Sans MS</vt:lpstr>
      <vt:lpstr>Helvetica</vt:lpstr>
      <vt:lpstr>Symbol</vt:lpstr>
      <vt:lpstr>Tahoma</vt:lpstr>
      <vt:lpstr>Times New Roman</vt:lpstr>
      <vt:lpstr>Verdana</vt:lpstr>
      <vt:lpstr>Wingdings</vt:lpstr>
      <vt:lpstr>Office 테마</vt:lpstr>
      <vt:lpstr>1_기본 디자인</vt:lpstr>
      <vt:lpstr>2_기본 디자인</vt:lpstr>
      <vt:lpstr>1_Office 테마</vt:lpstr>
      <vt:lpstr>기본 디자인</vt:lpstr>
      <vt:lpstr>3_기본 디자인</vt:lpstr>
      <vt:lpstr>4_기본 디자인</vt:lpstr>
      <vt:lpstr>2_Office 테마</vt:lpstr>
      <vt:lpstr>3_Office 테마</vt:lpstr>
      <vt:lpstr>4_Office 테마</vt:lpstr>
      <vt:lpstr>5_Office 테마</vt:lpstr>
      <vt:lpstr>수식</vt:lpstr>
      <vt:lpstr>Equation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Matter Effect       (Wolfestein ‘79)          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(Mikheyev, Smirnov ‘85)           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Neutrino Masses</vt:lpstr>
      <vt:lpstr>PowerPoint 프레젠테이션</vt:lpstr>
      <vt:lpstr>How small  Neutrino Mass ?</vt:lpstr>
      <vt:lpstr>PowerPoint 프레젠테이션</vt:lpstr>
      <vt:lpstr>PowerPoint 프레젠테이션</vt:lpstr>
      <vt:lpstr>How to discriminate between two ?                           accelerator-based LBL experiments.</vt:lpstr>
      <vt:lpstr>PowerPoint 프레젠테이션</vt:lpstr>
      <vt:lpstr>Short &amp; medium base line experiments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Determination of neutrino mass</vt:lpstr>
      <vt:lpstr>Determination of neutrino mass</vt:lpstr>
      <vt:lpstr>Determination of neutrino mass</vt:lpstr>
      <vt:lpstr>Determination of neutrino mass</vt:lpstr>
      <vt:lpstr>Determination of neutrino mass</vt:lpstr>
      <vt:lpstr>Determination of neutrino mass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CP Violation: T2K Result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 Sin Kyu</dc:creator>
  <cp:lastModifiedBy>user</cp:lastModifiedBy>
  <cp:revision>203</cp:revision>
  <dcterms:created xsi:type="dcterms:W3CDTF">2022-08-21T04:51:35Z</dcterms:created>
  <dcterms:modified xsi:type="dcterms:W3CDTF">2022-10-13T23:37:17Z</dcterms:modified>
</cp:coreProperties>
</file>