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handoutMasterIdLst>
    <p:handoutMasterId r:id="rId31"/>
  </p:handoutMasterIdLst>
  <p:sldIdLst>
    <p:sldId id="286" r:id="rId2"/>
    <p:sldId id="288" r:id="rId3"/>
    <p:sldId id="274" r:id="rId4"/>
    <p:sldId id="267" r:id="rId5"/>
    <p:sldId id="307" r:id="rId6"/>
    <p:sldId id="308" r:id="rId7"/>
    <p:sldId id="309" r:id="rId8"/>
    <p:sldId id="289" r:id="rId9"/>
    <p:sldId id="291" r:id="rId10"/>
    <p:sldId id="292" r:id="rId11"/>
    <p:sldId id="290" r:id="rId12"/>
    <p:sldId id="287" r:id="rId13"/>
    <p:sldId id="293" r:id="rId14"/>
    <p:sldId id="294" r:id="rId15"/>
    <p:sldId id="306" r:id="rId16"/>
    <p:sldId id="295" r:id="rId17"/>
    <p:sldId id="298" r:id="rId18"/>
    <p:sldId id="310" r:id="rId19"/>
    <p:sldId id="312" r:id="rId20"/>
    <p:sldId id="313" r:id="rId21"/>
    <p:sldId id="299" r:id="rId22"/>
    <p:sldId id="311" r:id="rId23"/>
    <p:sldId id="301" r:id="rId24"/>
    <p:sldId id="304" r:id="rId25"/>
    <p:sldId id="302" r:id="rId26"/>
    <p:sldId id="303" r:id="rId27"/>
    <p:sldId id="285" r:id="rId28"/>
    <p:sldId id="30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lissa Gaillard" initials="MG"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60A33"/>
    <a:srgbClr val="060A0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0" autoAdjust="0"/>
    <p:restoredTop sz="94611"/>
  </p:normalViewPr>
  <p:slideViewPr>
    <p:cSldViewPr snapToGrid="0">
      <p:cViewPr varScale="1">
        <p:scale>
          <a:sx n="99" d="100"/>
          <a:sy n="99" d="100"/>
        </p:scale>
        <p:origin x="-480" y="-112"/>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commentAuthors" Target="commentAuthor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A732798-BBB7-9443-8467-EF981E485AB6}" type="datetimeFigureOut">
              <a:rPr lang="en-US" smtClean="0"/>
              <a:t>05.02.20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0FB46C-144F-3343-9400-9C9EEAA69BD8}" type="slidenum">
              <a:rPr lang="en-US" smtClean="0"/>
              <a:t>‹#›</a:t>
            </a:fld>
            <a:endParaRPr lang="en-US"/>
          </a:p>
        </p:txBody>
      </p:sp>
    </p:spTree>
    <p:extLst>
      <p:ext uri="{BB962C8B-B14F-4D97-AF65-F5344CB8AC3E}">
        <p14:creationId xmlns:p14="http://schemas.microsoft.com/office/powerpoint/2010/main" val="13890354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1E0F6-951C-425C-9332-0C102B531294}" type="datetimeFigureOut">
              <a:rPr lang="en-GB" smtClean="0"/>
              <a:t>05.02.20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presentation I am going to talk about how to improve the data durability in EOS systems.</a:t>
            </a:r>
            <a:endParaRPr lang="en-US" dirty="0"/>
          </a:p>
        </p:txBody>
      </p:sp>
      <p:sp>
        <p:nvSpPr>
          <p:cNvPr id="4" name="Slide Number Placeholder 3"/>
          <p:cNvSpPr>
            <a:spLocks noGrp="1"/>
          </p:cNvSpPr>
          <p:nvPr>
            <p:ph type="sldNum" sz="quarter" idx="10"/>
          </p:nvPr>
        </p:nvSpPr>
        <p:spPr/>
        <p:txBody>
          <a:bodyPr/>
          <a:lstStyle/>
          <a:p>
            <a:fld id="{3AAFAC84-B53D-4C74-88DB-C6F7F1D6CFFE}" type="slidenum">
              <a:rPr lang="en-GB" smtClean="0"/>
              <a:t>1</a:t>
            </a:fld>
            <a:endParaRPr lang="en-GB"/>
          </a:p>
        </p:txBody>
      </p:sp>
    </p:spTree>
    <p:extLst>
      <p:ext uri="{BB962C8B-B14F-4D97-AF65-F5344CB8AC3E}">
        <p14:creationId xmlns:p14="http://schemas.microsoft.com/office/powerpoint/2010/main" val="1936824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can see the graph that</a:t>
            </a:r>
            <a:r>
              <a:rPr lang="en-US" baseline="0" dirty="0" smtClean="0"/>
              <a:t> summarize the Data Durability process. The goal is that data is never lost or compromised (except double disk failure). We are going to go through all these steps during the presentation. </a:t>
            </a:r>
            <a:endParaRPr lang="en-US" dirty="0"/>
          </a:p>
        </p:txBody>
      </p:sp>
      <p:sp>
        <p:nvSpPr>
          <p:cNvPr id="4" name="Slide Number Placeholder 3"/>
          <p:cNvSpPr>
            <a:spLocks noGrp="1"/>
          </p:cNvSpPr>
          <p:nvPr>
            <p:ph type="sldNum" sz="quarter" idx="10"/>
          </p:nvPr>
        </p:nvSpPr>
        <p:spPr/>
        <p:txBody>
          <a:bodyPr/>
          <a:lstStyle/>
          <a:p>
            <a:fld id="{3AAFAC84-B53D-4C74-88DB-C6F7F1D6CFFE}" type="slidenum">
              <a:rPr lang="en-GB" smtClean="0"/>
              <a:t>2</a:t>
            </a:fld>
            <a:endParaRPr lang="en-GB"/>
          </a:p>
        </p:txBody>
      </p:sp>
    </p:spTree>
    <p:extLst>
      <p:ext uri="{BB962C8B-B14F-4D97-AF65-F5344CB8AC3E}">
        <p14:creationId xmlns:p14="http://schemas.microsoft.com/office/powerpoint/2010/main" val="2261628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year ago I joined the EOS team, being part of the operations support and the Wigner draining project. </a:t>
            </a:r>
          </a:p>
          <a:p>
            <a:endParaRPr lang="en-US" dirty="0" smtClean="0"/>
          </a:p>
          <a:p>
            <a:r>
              <a:rPr lang="en-US" dirty="0" smtClean="0"/>
              <a:t>It was at that moment when, as the rest of the team, I noticed the lost of files during the draining processes and I wondered myself, how many files are we missing? Is there any tool to allow us a post-mortem and historical analysis? No, there was not, and that was my motivation to </a:t>
            </a:r>
            <a:r>
              <a:rPr lang="en-US" dirty="0" err="1" smtClean="0"/>
              <a:t>implemente</a:t>
            </a:r>
            <a:r>
              <a:rPr lang="en-US" dirty="0" smtClean="0"/>
              <a:t> it!</a:t>
            </a:r>
            <a:endParaRPr lang="en-US" dirty="0"/>
          </a:p>
        </p:txBody>
      </p:sp>
      <p:sp>
        <p:nvSpPr>
          <p:cNvPr id="4" name="Slide Number Placeholder 3"/>
          <p:cNvSpPr>
            <a:spLocks noGrp="1"/>
          </p:cNvSpPr>
          <p:nvPr>
            <p:ph type="sldNum" sz="quarter" idx="10"/>
          </p:nvPr>
        </p:nvSpPr>
        <p:spPr/>
        <p:txBody>
          <a:bodyPr/>
          <a:lstStyle/>
          <a:p>
            <a:fld id="{3AAFAC84-B53D-4C74-88DB-C6F7F1D6CFFE}" type="slidenum">
              <a:rPr lang="en-GB" smtClean="0"/>
              <a:t>3</a:t>
            </a:fld>
            <a:endParaRPr lang="en-GB"/>
          </a:p>
        </p:txBody>
      </p:sp>
    </p:spTree>
    <p:extLst>
      <p:ext uri="{BB962C8B-B14F-4D97-AF65-F5344CB8AC3E}">
        <p14:creationId xmlns:p14="http://schemas.microsoft.com/office/powerpoint/2010/main" val="37878839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hyperlink" Target="http://information-technology.web.cern.ch/" TargetMode="External"/><Relationship Id="rId5" Type="http://schemas.openxmlformats.org/officeDocument/2006/relationships/image" Target="../media/image7.jpeg"/><Relationship Id="rId6" Type="http://schemas.openxmlformats.org/officeDocument/2006/relationships/image" Target="../media/image2.emf"/><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information-technology.web.cern.ch/" TargetMode="External"/><Relationship Id="rId4" Type="http://schemas.openxmlformats.org/officeDocument/2006/relationships/image" Target="../media/image7.jpeg"/><Relationship Id="rId1" Type="http://schemas.openxmlformats.org/officeDocument/2006/relationships/slideMaster" Target="../slideMasters/slideMaster1.xml"/><Relationship Id="rId2" Type="http://schemas.openxmlformats.org/officeDocument/2006/relationships/image" Target="../media/image6.emf"/></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information-technology.web.cern.ch/" TargetMode="External"/><Relationship Id="rId4" Type="http://schemas.openxmlformats.org/officeDocument/2006/relationships/image" Target="../media/image7.jpeg"/><Relationship Id="rId1" Type="http://schemas.openxmlformats.org/officeDocument/2006/relationships/slideMaster" Target="../slideMasters/slideMaster1.xml"/><Relationship Id="rId2" Type="http://schemas.openxmlformats.org/officeDocument/2006/relationships/image" Target="../media/image6.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information-technology.web.cern.ch/" TargetMode="External"/><Relationship Id="rId4" Type="http://schemas.openxmlformats.org/officeDocument/2006/relationships/image" Target="../media/image7.jpeg"/><Relationship Id="rId1" Type="http://schemas.openxmlformats.org/officeDocument/2006/relationships/slideMaster" Target="../slideMasters/slideMaster1.xml"/><Relationship Id="rId2" Type="http://schemas.openxmlformats.org/officeDocument/2006/relationships/image" Target="../media/image6.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with Presentation Tit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033556E8-5D5D-1E4F-82B2-F6787ADA1355}"/>
              </a:ext>
            </a:extLst>
          </p:cNvPr>
          <p:cNvSpPr/>
          <p:nvPr userDrawn="1"/>
        </p:nvSpPr>
        <p:spPr>
          <a:xfrm>
            <a:off x="0" y="0"/>
            <a:ext cx="12192000" cy="6858000"/>
          </a:xfrm>
          <a:prstGeom prst="rect">
            <a:avLst/>
          </a:prstGeom>
          <a:solidFill>
            <a:srgbClr val="060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9" name="Image 8">
            <a:extLst>
              <a:ext uri="{FF2B5EF4-FFF2-40B4-BE49-F238E27FC236}">
                <a16:creationId xmlns:a16="http://schemas.microsoft.com/office/drawing/2014/main" xmlns="" id="{7F09D175-BBD3-A242-A58C-A9B227287BA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51302" y="5342721"/>
            <a:ext cx="6045200" cy="1500505"/>
          </a:xfrm>
          <a:prstGeom prst="rect">
            <a:avLst/>
          </a:prstGeom>
        </p:spPr>
      </p:pic>
      <p:sp>
        <p:nvSpPr>
          <p:cNvPr id="2" name="Title 1"/>
          <p:cNvSpPr>
            <a:spLocks noGrp="1"/>
          </p:cNvSpPr>
          <p:nvPr>
            <p:ph type="ctrTitle" hasCustomPrompt="1"/>
          </p:nvPr>
        </p:nvSpPr>
        <p:spPr>
          <a:xfrm>
            <a:off x="470580" y="3389038"/>
            <a:ext cx="10515600" cy="1364911"/>
          </a:xfrm>
        </p:spPr>
        <p:txBody>
          <a:bodyPr anchor="b">
            <a:normAutofit/>
          </a:bodyPr>
          <a:lstStyle>
            <a:lvl1pPr algn="l">
              <a:defRPr sz="4600">
                <a:solidFill>
                  <a:schemeClr val="bg1"/>
                </a:solidFill>
                <a:latin typeface="+mj-lt"/>
              </a:defRPr>
            </a:lvl1pPr>
          </a:lstStyle>
          <a:p>
            <a:r>
              <a:rPr lang="en-US" dirty="0"/>
              <a:t>Presentation Title </a:t>
            </a:r>
            <a:endParaRPr lang="en-GB" dirty="0"/>
          </a:p>
        </p:txBody>
      </p:sp>
      <p:sp>
        <p:nvSpPr>
          <p:cNvPr id="3" name="Subtitle 2"/>
          <p:cNvSpPr>
            <a:spLocks noGrp="1"/>
          </p:cNvSpPr>
          <p:nvPr>
            <p:ph type="subTitle" idx="1" hasCustomPrompt="1"/>
          </p:nvPr>
        </p:nvSpPr>
        <p:spPr>
          <a:xfrm>
            <a:off x="470580" y="4782292"/>
            <a:ext cx="10515600" cy="682455"/>
          </a:xfrm>
        </p:spPr>
        <p:txBody>
          <a:bodyPr>
            <a:normAutofit/>
          </a:bodyPr>
          <a:lstStyle>
            <a:lvl1pPr marL="0" indent="0" algn="l">
              <a:buNone/>
              <a:defRPr sz="20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Presenter Name</a:t>
            </a:r>
            <a:endParaRPr lang="en-GB" dirty="0"/>
          </a:p>
        </p:txBody>
      </p:sp>
      <p:pic>
        <p:nvPicPr>
          <p:cNvPr id="13" name="Image 12">
            <a:extLst>
              <a:ext uri="{FF2B5EF4-FFF2-40B4-BE49-F238E27FC236}">
                <a16:creationId xmlns:a16="http://schemas.microsoft.com/office/drawing/2014/main" xmlns="" id="{70E12902-83B9-D04D-9767-8C7803F497C2}"/>
              </a:ext>
            </a:extLst>
          </p:cNvPr>
          <p:cNvPicPr>
            <a:picLocks noChangeAspect="1"/>
          </p:cNvPicPr>
          <p:nvPr userDrawn="1"/>
        </p:nvPicPr>
        <p:blipFill>
          <a:blip r:embed="rId3"/>
          <a:stretch>
            <a:fillRect/>
          </a:stretch>
        </p:blipFill>
        <p:spPr>
          <a:xfrm>
            <a:off x="9369372" y="7958470"/>
            <a:ext cx="4592578" cy="3946747"/>
          </a:xfrm>
          <a:prstGeom prst="rect">
            <a:avLst/>
          </a:prstGeom>
        </p:spPr>
      </p:pic>
      <p:pic>
        <p:nvPicPr>
          <p:cNvPr id="7" name="Picture 6">
            <a:extLst>
              <a:ext uri="{FF2B5EF4-FFF2-40B4-BE49-F238E27FC236}">
                <a16:creationId xmlns:a16="http://schemas.microsoft.com/office/drawing/2014/main" xmlns="" id="{CEC45E32-3507-5C4D-9AF8-E3B1E82E5881}"/>
              </a:ext>
            </a:extLst>
          </p:cNvPr>
          <p:cNvPicPr>
            <a:picLocks noChangeAspect="1"/>
          </p:cNvPicPr>
          <p:nvPr userDrawn="1"/>
        </p:nvPicPr>
        <p:blipFill>
          <a:blip r:embed="rId4"/>
          <a:stretch>
            <a:fillRect/>
          </a:stretch>
        </p:blipFill>
        <p:spPr>
          <a:xfrm>
            <a:off x="1747810" y="540862"/>
            <a:ext cx="6092045" cy="2525705"/>
          </a:xfrm>
          <a:prstGeom prst="rect">
            <a:avLst/>
          </a:prstGeom>
        </p:spPr>
      </p:pic>
    </p:spTree>
    <p:extLst>
      <p:ext uri="{BB962C8B-B14F-4D97-AF65-F5344CB8AC3E}">
        <p14:creationId xmlns:p14="http://schemas.microsoft.com/office/powerpoint/2010/main" val="28098838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1669696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4211213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033556E8-5D5D-1E4F-82B2-F6787ADA1355}"/>
              </a:ext>
            </a:extLst>
          </p:cNvPr>
          <p:cNvSpPr/>
          <p:nvPr userDrawn="1"/>
        </p:nvSpPr>
        <p:spPr>
          <a:xfrm>
            <a:off x="0" y="0"/>
            <a:ext cx="12192000" cy="6858000"/>
          </a:xfrm>
          <a:prstGeom prst="rect">
            <a:avLst/>
          </a:prstGeom>
          <a:solidFill>
            <a:srgbClr val="060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9" name="Image 8">
            <a:extLst>
              <a:ext uri="{FF2B5EF4-FFF2-40B4-BE49-F238E27FC236}">
                <a16:creationId xmlns:a16="http://schemas.microsoft.com/office/drawing/2014/main" xmlns="" id="{7F09D175-BBD3-A242-A58C-A9B227287BA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86546" y="5256385"/>
            <a:ext cx="5818909" cy="1444336"/>
          </a:xfrm>
          <a:prstGeom prst="rect">
            <a:avLst/>
          </a:prstGeom>
        </p:spPr>
      </p:pic>
      <p:pic>
        <p:nvPicPr>
          <p:cNvPr id="13" name="Image 12">
            <a:extLst>
              <a:ext uri="{FF2B5EF4-FFF2-40B4-BE49-F238E27FC236}">
                <a16:creationId xmlns:a16="http://schemas.microsoft.com/office/drawing/2014/main" xmlns="" id="{70E12902-83B9-D04D-9767-8C7803F497C2}"/>
              </a:ext>
            </a:extLst>
          </p:cNvPr>
          <p:cNvPicPr>
            <a:picLocks noChangeAspect="1"/>
          </p:cNvPicPr>
          <p:nvPr userDrawn="1"/>
        </p:nvPicPr>
        <p:blipFill>
          <a:blip r:embed="rId3"/>
          <a:stretch>
            <a:fillRect/>
          </a:stretch>
        </p:blipFill>
        <p:spPr>
          <a:xfrm>
            <a:off x="9369372" y="7958470"/>
            <a:ext cx="4592578" cy="3946747"/>
          </a:xfrm>
          <a:prstGeom prst="rect">
            <a:avLst/>
          </a:prstGeom>
        </p:spPr>
      </p:pic>
      <p:pic>
        <p:nvPicPr>
          <p:cNvPr id="2" name="Picture 1">
            <a:extLst>
              <a:ext uri="{FF2B5EF4-FFF2-40B4-BE49-F238E27FC236}">
                <a16:creationId xmlns:a16="http://schemas.microsoft.com/office/drawing/2014/main" xmlns="" id="{7883CC31-F416-964F-9231-9F6DFF398010}"/>
              </a:ext>
            </a:extLst>
          </p:cNvPr>
          <p:cNvPicPr>
            <a:picLocks noChangeAspect="1"/>
          </p:cNvPicPr>
          <p:nvPr userDrawn="1"/>
        </p:nvPicPr>
        <p:blipFill>
          <a:blip r:embed="rId4"/>
          <a:stretch>
            <a:fillRect/>
          </a:stretch>
        </p:blipFill>
        <p:spPr>
          <a:xfrm>
            <a:off x="2210045" y="1488735"/>
            <a:ext cx="7771910" cy="3222162"/>
          </a:xfrm>
          <a:prstGeom prst="rect">
            <a:avLst/>
          </a:prstGeom>
        </p:spPr>
      </p:pic>
    </p:spTree>
    <p:extLst>
      <p:ext uri="{BB962C8B-B14F-4D97-AF65-F5344CB8AC3E}">
        <p14:creationId xmlns:p14="http://schemas.microsoft.com/office/powerpoint/2010/main" val="2838786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Presentation 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38200" y="1122363"/>
            <a:ext cx="10515600" cy="2387600"/>
          </a:xfrm>
        </p:spPr>
        <p:txBody>
          <a:bodyPr anchor="b">
            <a:normAutofit/>
          </a:bodyPr>
          <a:lstStyle>
            <a:lvl1pPr algn="l">
              <a:defRPr sz="4600">
                <a:solidFill>
                  <a:schemeClr val="tx1"/>
                </a:solidFill>
                <a:latin typeface="+mj-lt"/>
              </a:defRPr>
            </a:lvl1pPr>
          </a:lstStyle>
          <a:p>
            <a:r>
              <a:rPr lang="en-US" dirty="0"/>
              <a:t>Presentation Title</a:t>
            </a:r>
            <a:endParaRPr lang="en-GB" dirty="0"/>
          </a:p>
        </p:txBody>
      </p:sp>
      <p:sp>
        <p:nvSpPr>
          <p:cNvPr id="3" name="Subtitle 2"/>
          <p:cNvSpPr>
            <a:spLocks noGrp="1"/>
          </p:cNvSpPr>
          <p:nvPr>
            <p:ph type="subTitle" idx="1"/>
          </p:nvPr>
        </p:nvSpPr>
        <p:spPr>
          <a:xfrm>
            <a:off x="838200" y="3602038"/>
            <a:ext cx="10515600" cy="831739"/>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8" name="Subtitle 2">
            <a:extLst>
              <a:ext uri="{FF2B5EF4-FFF2-40B4-BE49-F238E27FC236}">
                <a16:creationId xmlns:a16="http://schemas.microsoft.com/office/drawing/2014/main" xmlns="" id="{A5C95B7D-2AC5-A744-BAB4-6C9E7CCC4F3A}"/>
              </a:ext>
            </a:extLst>
          </p:cNvPr>
          <p:cNvSpPr txBox="1">
            <a:spLocks/>
          </p:cNvSpPr>
          <p:nvPr userDrawn="1"/>
        </p:nvSpPr>
        <p:spPr>
          <a:xfrm>
            <a:off x="8505151" y="5328343"/>
            <a:ext cx="3233497" cy="83173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j-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2000" dirty="0" smtClean="0"/>
              <a:t>Maria</a:t>
            </a:r>
            <a:r>
              <a:rPr lang="en-GB" sz="2000" baseline="0" dirty="0" smtClean="0"/>
              <a:t> Arsuaga-Rios</a:t>
            </a:r>
          </a:p>
          <a:p>
            <a:r>
              <a:rPr lang="en-GB" sz="2000" baseline="0" dirty="0" smtClean="0"/>
              <a:t> IT-ST-PDS</a:t>
            </a:r>
            <a:endParaRPr lang="en-GB" sz="2000" dirty="0"/>
          </a:p>
        </p:txBody>
      </p:sp>
      <p:pic>
        <p:nvPicPr>
          <p:cNvPr id="10" name="Picture 9" descr="EOS_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67604" y="91999"/>
            <a:ext cx="4962924" cy="2047757"/>
          </a:xfrm>
          <a:prstGeom prst="rect">
            <a:avLst/>
          </a:prstGeom>
        </p:spPr>
      </p:pic>
      <p:pic>
        <p:nvPicPr>
          <p:cNvPr id="11" name="Image 10" descr="bande-02.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76567"/>
            <a:ext cx="9267151" cy="681433"/>
          </a:xfrm>
          <a:prstGeom prst="rect">
            <a:avLst/>
          </a:prstGeom>
        </p:spPr>
      </p:pic>
      <p:pic>
        <p:nvPicPr>
          <p:cNvPr id="12" name="Picture 2" descr="Logo">
            <a:hlinkClick r:id="rId4"/>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50827" y="6390413"/>
            <a:ext cx="4817553" cy="307503"/>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a:extLst>
              <a:ext uri="{FF2B5EF4-FFF2-40B4-BE49-F238E27FC236}">
                <a16:creationId xmlns:a16="http://schemas.microsoft.com/office/drawing/2014/main" xmlns="" id="{70E12902-83B9-D04D-9767-8C7803F497C2}"/>
              </a:ext>
            </a:extLst>
          </p:cNvPr>
          <p:cNvPicPr>
            <a:picLocks noChangeAspect="1"/>
          </p:cNvPicPr>
          <p:nvPr userDrawn="1"/>
        </p:nvPicPr>
        <p:blipFill>
          <a:blip r:embed="rId6"/>
          <a:stretch>
            <a:fillRect/>
          </a:stretch>
        </p:blipFill>
        <p:spPr>
          <a:xfrm>
            <a:off x="9369372" y="7958470"/>
            <a:ext cx="4592578" cy="3946747"/>
          </a:xfrm>
          <a:prstGeom prst="rect">
            <a:avLst/>
          </a:prstGeom>
        </p:spPr>
      </p:pic>
    </p:spTree>
    <p:extLst>
      <p:ext uri="{BB962C8B-B14F-4D97-AF65-F5344CB8AC3E}">
        <p14:creationId xmlns:p14="http://schemas.microsoft.com/office/powerpoint/2010/main" val="1565066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a:t>Click to edit Master title style</a:t>
            </a:r>
            <a:endParaRPr lang="en-GB" dirty="0"/>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p:txBody>
      </p:sp>
      <p:sp>
        <p:nvSpPr>
          <p:cNvPr id="9" name="Date Placeholder 3"/>
          <p:cNvSpPr txBox="1">
            <a:spLocks/>
          </p:cNvSpPr>
          <p:nvPr userDrawn="1"/>
        </p:nvSpPr>
        <p:spPr>
          <a:xfrm>
            <a:off x="5462035" y="6331575"/>
            <a:ext cx="1229292"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mtClean="0"/>
              <a:t>14-15 / 09 / 2019</a:t>
            </a:r>
            <a:endParaRPr lang="en-GB"/>
          </a:p>
        </p:txBody>
      </p:sp>
      <p:pic>
        <p:nvPicPr>
          <p:cNvPr id="10" name="Image 10" descr="bande-02.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00" y="6205815"/>
            <a:ext cx="9267151" cy="681433"/>
          </a:xfrm>
          <a:prstGeom prst="rect">
            <a:avLst/>
          </a:prstGeom>
        </p:spPr>
      </p:pic>
      <p:pic>
        <p:nvPicPr>
          <p:cNvPr id="11" name="Picture 2" descr="Logo">
            <a:hlinkClick r:id="rId3"/>
          </p:cNvPr>
          <p:cNvPicPr>
            <a:picLocks noChangeAspect="1" noChangeArrowheads="1"/>
          </p:cNvPicPr>
          <p:nvPr userDrawn="1"/>
        </p:nvPicPr>
        <p:blipFill rotWithShape="1">
          <a:blip r:embed="rId4" cstate="print">
            <a:extLst>
              <a:ext uri="{28A0092B-C50C-407E-A947-70E740481C1C}">
                <a14:useLocalDpi xmlns:a14="http://schemas.microsoft.com/office/drawing/2010/main" val="0"/>
              </a:ext>
            </a:extLst>
          </a:blip>
          <a:srcRect r="37659" b="-3756"/>
          <a:stretch/>
        </p:blipFill>
        <p:spPr bwMode="auto">
          <a:xfrm>
            <a:off x="1203228" y="6419661"/>
            <a:ext cx="3003316" cy="319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03869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a:xfrm>
            <a:off x="4115065" y="6262302"/>
            <a:ext cx="1051739" cy="365125"/>
          </a:xfrm>
          <a:prstGeom prst="rect">
            <a:avLst/>
          </a:prstGeom>
        </p:spPr>
        <p:txBody>
          <a:bodyPr/>
          <a:lstStyle/>
          <a:p>
            <a:endParaRPr lang="en-GB"/>
          </a:p>
        </p:txBody>
      </p:sp>
      <p:sp>
        <p:nvSpPr>
          <p:cNvPr id="6" name="Footer Placeholder 5"/>
          <p:cNvSpPr>
            <a:spLocks noGrp="1"/>
          </p:cNvSpPr>
          <p:nvPr>
            <p:ph type="ftr" sz="quarter" idx="11"/>
          </p:nvPr>
        </p:nvSpPr>
        <p:spPr>
          <a:xfrm>
            <a:off x="5723045" y="6262302"/>
            <a:ext cx="4572000" cy="365125"/>
          </a:xfrm>
          <a:prstGeom prst="rect">
            <a:avLst/>
          </a:prstGeom>
        </p:spPr>
        <p:txBody>
          <a:bodyPr/>
          <a:lstStyle/>
          <a:p>
            <a:endParaRPr lang="en-GB" dirty="0"/>
          </a:p>
        </p:txBody>
      </p:sp>
      <p:pic>
        <p:nvPicPr>
          <p:cNvPr id="7" name="Image 10" descr="bande-02.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176567"/>
            <a:ext cx="9267151" cy="681433"/>
          </a:xfrm>
          <a:prstGeom prst="rect">
            <a:avLst/>
          </a:prstGeom>
        </p:spPr>
      </p:pic>
      <p:pic>
        <p:nvPicPr>
          <p:cNvPr id="8" name="Picture 2" descr="Logo">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827" y="6390413"/>
            <a:ext cx="4817553" cy="307503"/>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4"/>
          <p:cNvSpPr txBox="1">
            <a:spLocks/>
          </p:cNvSpPr>
          <p:nvPr userDrawn="1"/>
        </p:nvSpPr>
        <p:spPr>
          <a:xfrm>
            <a:off x="6769833" y="6339272"/>
            <a:ext cx="4572000" cy="365125"/>
          </a:xfrm>
          <a:prstGeom prst="rect">
            <a:avLst/>
          </a:prstGeom>
        </p:spPr>
        <p:txBody>
          <a:bodyPr vert="horz" lIns="91440" tIns="45720" rIns="91440" bIns="45720" rtlCol="0" anchor="ctr"/>
          <a:lstStyle>
            <a:defPPr>
              <a:defRPr lang="en-US"/>
            </a:defPPr>
            <a:lvl1pPr marL="0" algn="ct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The CERN Data Centre - Where data becomes knowledge</a:t>
            </a:r>
            <a:endParaRPr lang="en-GB" dirty="0"/>
          </a:p>
        </p:txBody>
      </p:sp>
      <p:sp>
        <p:nvSpPr>
          <p:cNvPr id="10" name="Date Placeholder 3"/>
          <p:cNvSpPr txBox="1">
            <a:spLocks/>
          </p:cNvSpPr>
          <p:nvPr userDrawn="1"/>
        </p:nvSpPr>
        <p:spPr>
          <a:xfrm>
            <a:off x="5462035" y="6331575"/>
            <a:ext cx="1229292"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mtClean="0"/>
              <a:t>14-15 / 09 / 2019</a:t>
            </a:r>
            <a:endParaRPr lang="en-GB"/>
          </a:p>
        </p:txBody>
      </p:sp>
    </p:spTree>
    <p:extLst>
      <p:ext uri="{BB962C8B-B14F-4D97-AF65-F5344CB8AC3E}">
        <p14:creationId xmlns:p14="http://schemas.microsoft.com/office/powerpoint/2010/main" val="914988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a:xfrm>
            <a:off x="4115065" y="6262302"/>
            <a:ext cx="1282558" cy="365125"/>
          </a:xfrm>
          <a:prstGeom prst="rect">
            <a:avLst/>
          </a:prstGeom>
        </p:spPr>
        <p:txBody>
          <a:bodyPr/>
          <a:lstStyle/>
          <a:p>
            <a:endParaRPr lang="en-GB"/>
          </a:p>
        </p:txBody>
      </p:sp>
      <p:sp>
        <p:nvSpPr>
          <p:cNvPr id="6" name="Footer Placeholder 5"/>
          <p:cNvSpPr>
            <a:spLocks noGrp="1"/>
          </p:cNvSpPr>
          <p:nvPr>
            <p:ph type="ftr" sz="quarter" idx="11"/>
          </p:nvPr>
        </p:nvSpPr>
        <p:spPr>
          <a:xfrm>
            <a:off x="5723045" y="6262302"/>
            <a:ext cx="4572000" cy="365125"/>
          </a:xfrm>
          <a:prstGeom prst="rect">
            <a:avLst/>
          </a:prstGeom>
        </p:spPr>
        <p:txBody>
          <a:bodyPr/>
          <a:lstStyle/>
          <a:p>
            <a:endParaRPr lang="en-GB" dirty="0"/>
          </a:p>
        </p:txBody>
      </p:sp>
      <p:sp>
        <p:nvSpPr>
          <p:cNvPr id="8" name="Content Placeholder 3">
            <a:extLst>
              <a:ext uri="{FF2B5EF4-FFF2-40B4-BE49-F238E27FC236}">
                <a16:creationId xmlns:a16="http://schemas.microsoft.com/office/drawing/2014/main" xmlns="" id="{18668C51-C960-0D4C-BFF7-F96E45146457}"/>
              </a:ext>
            </a:extLst>
          </p:cNvPr>
          <p:cNvSpPr>
            <a:spLocks noGrp="1"/>
          </p:cNvSpPr>
          <p:nvPr>
            <p:ph sz="half" idx="13" hasCustomPrompt="1"/>
          </p:nvPr>
        </p:nvSpPr>
        <p:spPr>
          <a:xfrm>
            <a:off x="79338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69601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161315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2273954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8" name="Image 10" descr="bande-02.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176567"/>
            <a:ext cx="9267151" cy="681433"/>
          </a:xfrm>
          <a:prstGeom prst="rect">
            <a:avLst/>
          </a:prstGeom>
        </p:spPr>
      </p:pic>
      <p:pic>
        <p:nvPicPr>
          <p:cNvPr id="9" name="Picture 2" descr="Logo">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827" y="6390413"/>
            <a:ext cx="4817553" cy="307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816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4"/>
          </p:nvPr>
        </p:nvSpPr>
        <p:spPr>
          <a:xfrm>
            <a:off x="11030955" y="6262302"/>
            <a:ext cx="482600" cy="337895"/>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a:t>
            </a:fld>
            <a:endParaRPr lang="en-GB" dirty="0"/>
          </a:p>
        </p:txBody>
      </p:sp>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76" r:id="rId3"/>
    <p:sldLayoutId id="2147483650" r:id="rId4"/>
    <p:sldLayoutId id="2147483652" r:id="rId5"/>
    <p:sldLayoutId id="2147483662" r:id="rId6"/>
    <p:sldLayoutId id="2147483653" r:id="rId7"/>
    <p:sldLayoutId id="2147483654" r:id="rId8"/>
    <p:sldLayoutId id="2147483655" r:id="rId9"/>
    <p:sldLayoutId id="2147483656" r:id="rId10"/>
    <p:sldLayoutId id="2147483657" r:id="rId11"/>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hf hdr="0" ftr="0" dt="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hyperlink" Target="https://cern.service-now.com/service-portal/view-outage.do?n=OTG0040840" TargetMode="External"/><Relationship Id="rId4" Type="http://schemas.openxmlformats.org/officeDocument/2006/relationships/hyperlink" Target="https://ggus.eu/index.php?mode=ticket_info&amp;ticket_id=131749" TargetMode="External"/><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25.png"/><Relationship Id="rId5" Type="http://schemas.openxmlformats.org/officeDocument/2006/relationships/image" Target="../media/image26.png"/><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25.png"/><Relationship Id="rId5" Type="http://schemas.openxmlformats.org/officeDocument/2006/relationships/image" Target="../media/image26.png"/><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hyperlink" Target="https://gitlab.cern.ch/eos/eos-ops-durability" TargetMode="External"/><Relationship Id="rId4" Type="http://schemas.openxmlformats.org/officeDocument/2006/relationships/hyperlink" Target="https://cernbox.cern.ch/index.php/apps/files/?dir=/__myprojects/eos/Durability&amp;" TargetMode="External"/><Relationship Id="rId5" Type="http://schemas.openxmlformats.org/officeDocument/2006/relationships/hyperlink" Target="https://es-eosmon.cern.ch/kibana/app/kibana%23/discover" TargetMode="External"/><Relationship Id="rId6" Type="http://schemas.openxmlformats.org/officeDocument/2006/relationships/hyperlink" Target="https://filer-carbon.cern.ch/grafana/d/JzDQWU7Zz/durability-classification" TargetMode="External"/><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29.png"/><Relationship Id="rId5" Type="http://schemas.openxmlformats.org/officeDocument/2006/relationships/image" Target="../media/image30.png"/><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1.jp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image" Target="../media/image31.jpg"/></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png"/><Relationship Id="rId5"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9.png"/><Relationship Id="rId1" Type="http://schemas.openxmlformats.org/officeDocument/2006/relationships/slideLayout" Target="../slideLayouts/slideLayout4.xml"/><Relationship Id="rId2" Type="http://schemas.openxmlformats.org/officeDocument/2006/relationships/image" Target="../media/image12.jp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9.png"/><Relationship Id="rId1" Type="http://schemas.openxmlformats.org/officeDocument/2006/relationships/slideLayout" Target="../slideLayouts/slideLayout4.xml"/><Relationship Id="rId2"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9.png"/><Relationship Id="rId9" Type="http://schemas.openxmlformats.org/officeDocument/2006/relationships/image" Target="../media/image18.png"/><Relationship Id="rId1" Type="http://schemas.openxmlformats.org/officeDocument/2006/relationships/slideLayout" Target="../slideLayouts/slideLayout4.xml"/><Relationship Id="rId2"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9.png"/><Relationship Id="rId9" Type="http://schemas.openxmlformats.org/officeDocument/2006/relationships/image" Target="../media/image19.png"/><Relationship Id="rId1" Type="http://schemas.openxmlformats.org/officeDocument/2006/relationships/slideLayout" Target="../slideLayouts/slideLayout4.xml"/><Relationship Id="rId2"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jpg"/><Relationship Id="rId3"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dirty="0" smtClean="0"/>
              <a:t>Ensuring Data Durability in EOS Systems</a:t>
            </a:r>
            <a:endParaRPr lang="en-US" sz="4400" dirty="0"/>
          </a:p>
        </p:txBody>
      </p:sp>
      <p:sp>
        <p:nvSpPr>
          <p:cNvPr id="3" name="TextBox 2"/>
          <p:cNvSpPr txBox="1"/>
          <p:nvPr/>
        </p:nvSpPr>
        <p:spPr>
          <a:xfrm>
            <a:off x="10120178" y="555187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891855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shot 2020-01-30 at 12.47.27.png"/>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1" y="0"/>
            <a:ext cx="12192000" cy="6311324"/>
          </a:xfrm>
          <a:prstGeom prst="rect">
            <a:avLst/>
          </a:prstGeom>
          <a:ln>
            <a:noFill/>
          </a:ln>
          <a:effectLst>
            <a:outerShdw blurRad="292100" dist="139700" dir="2700000" algn="tl" rotWithShape="0">
              <a:srgbClr val="333333">
                <a:alpha val="65000"/>
              </a:srgbClr>
            </a:outerShdw>
          </a:effectLst>
        </p:spPr>
      </p:pic>
      <p:sp>
        <p:nvSpPr>
          <p:cNvPr id="3" name="Rectangle 2"/>
          <p:cNvSpPr/>
          <p:nvPr/>
        </p:nvSpPr>
        <p:spPr>
          <a:xfrm>
            <a:off x="2679700" y="756335"/>
            <a:ext cx="8699500" cy="1246495"/>
          </a:xfrm>
          <a:prstGeom prst="rect">
            <a:avLst/>
          </a:prstGeom>
        </p:spPr>
        <p:txBody>
          <a:bodyPr wrap="square">
            <a:spAutoFit/>
          </a:bodyPr>
          <a:lstStyle/>
          <a:p>
            <a:pPr marL="971550" lvl="1" indent="-514350">
              <a:spcBef>
                <a:spcPts val="1800"/>
              </a:spcBef>
              <a:buFont typeface="+mj-lt"/>
              <a:buAutoNum type="arabicPeriod" startAt="2"/>
            </a:pPr>
            <a:r>
              <a:rPr lang="en-GB" sz="3000" dirty="0"/>
              <a:t>Which is </a:t>
            </a:r>
            <a:r>
              <a:rPr lang="en-GB" sz="3000" dirty="0" smtClean="0"/>
              <a:t>the distribution over </a:t>
            </a:r>
            <a:r>
              <a:rPr lang="en-GB" sz="3000" dirty="0" err="1" smtClean="0"/>
              <a:t>mtime</a:t>
            </a:r>
            <a:r>
              <a:rPr lang="en-GB" sz="3000" dirty="0" smtClean="0"/>
              <a:t>?</a:t>
            </a:r>
          </a:p>
          <a:p>
            <a:pPr lvl="2">
              <a:spcBef>
                <a:spcPts val="1800"/>
              </a:spcBef>
            </a:pPr>
            <a:r>
              <a:rPr lang="en-GB" sz="3000" dirty="0" smtClean="0"/>
              <a:t>2013 to 2017</a:t>
            </a:r>
            <a:endParaRPr lang="en-GB" sz="3000" dirty="0"/>
          </a:p>
        </p:txBody>
      </p:sp>
      <p:sp>
        <p:nvSpPr>
          <p:cNvPr id="10"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12" name="TextBox 11"/>
          <p:cNvSpPr txBox="1"/>
          <p:nvPr/>
        </p:nvSpPr>
        <p:spPr>
          <a:xfrm>
            <a:off x="11684000" y="6337300"/>
            <a:ext cx="313044" cy="369332"/>
          </a:xfrm>
          <a:prstGeom prst="rect">
            <a:avLst/>
          </a:prstGeom>
          <a:noFill/>
        </p:spPr>
        <p:txBody>
          <a:bodyPr wrap="none" rtlCol="0">
            <a:spAutoFit/>
          </a:bodyPr>
          <a:lstStyle/>
          <a:p>
            <a:r>
              <a:rPr lang="en-GB" dirty="0"/>
              <a:t>6</a:t>
            </a:r>
          </a:p>
        </p:txBody>
      </p:sp>
    </p:spTree>
    <p:extLst>
      <p:ext uri="{BB962C8B-B14F-4D97-AF65-F5344CB8AC3E}">
        <p14:creationId xmlns:p14="http://schemas.microsoft.com/office/powerpoint/2010/main" val="26335942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1115872" y="298668"/>
            <a:ext cx="9734512" cy="1325563"/>
          </a:xfrm>
        </p:spPr>
        <p:txBody>
          <a:bodyPr>
            <a:noAutofit/>
          </a:bodyPr>
          <a:lstStyle/>
          <a:p>
            <a:pPr algn="ctr"/>
            <a:r>
              <a:rPr lang="en-GB" dirty="0" smtClean="0"/>
              <a:t>7th May 2019 - we discovered 32K missing files when draining ALICE</a:t>
            </a:r>
            <a:endParaRPr lang="en-GB" dirty="0"/>
          </a:p>
        </p:txBody>
      </p:sp>
      <p:pic>
        <p:nvPicPr>
          <p:cNvPr id="10" name="Picture 9" descr="Screenshot 2020-01-30 at 12.47.27.png"/>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126823" y="1576049"/>
            <a:ext cx="11963577" cy="4452631"/>
          </a:xfrm>
          <a:prstGeom prst="rect">
            <a:avLst/>
          </a:prstGeom>
          <a:ln>
            <a:noFill/>
          </a:ln>
          <a:effectLst>
            <a:outerShdw blurRad="292100" dist="139700" dir="2700000" algn="tl" rotWithShape="0">
              <a:srgbClr val="333333">
                <a:alpha val="65000"/>
              </a:srgbClr>
            </a:outerShdw>
          </a:effectLst>
        </p:spPr>
      </p:pic>
      <p:sp>
        <p:nvSpPr>
          <p:cNvPr id="3" name="Rectangle 2"/>
          <p:cNvSpPr/>
          <p:nvPr/>
        </p:nvSpPr>
        <p:spPr>
          <a:xfrm>
            <a:off x="1866900" y="2166035"/>
            <a:ext cx="8229600" cy="3123932"/>
          </a:xfrm>
          <a:prstGeom prst="rect">
            <a:avLst/>
          </a:prstGeom>
        </p:spPr>
        <p:txBody>
          <a:bodyPr wrap="square">
            <a:spAutoFit/>
          </a:bodyPr>
          <a:lstStyle/>
          <a:p>
            <a:pPr marL="971550" lvl="1" indent="-514350">
              <a:spcBef>
                <a:spcPts val="1800"/>
              </a:spcBef>
              <a:buFont typeface="+mj-lt"/>
              <a:buAutoNum type="arabicPeriod" startAt="3"/>
            </a:pPr>
            <a:r>
              <a:rPr lang="en-GB" sz="3000" dirty="0"/>
              <a:t>Is there a correlation with an incident, ticket or known bug</a:t>
            </a:r>
            <a:r>
              <a:rPr lang="en-GB" sz="3000" dirty="0" smtClean="0"/>
              <a:t>?</a:t>
            </a:r>
          </a:p>
          <a:p>
            <a:pPr marL="1257300" lvl="2" indent="-342900">
              <a:buFont typeface="Arial"/>
              <a:buChar char="•"/>
            </a:pPr>
            <a:r>
              <a:rPr lang="en-GB" sz="2200" dirty="0" smtClean="0"/>
              <a:t>10/11/2017 Incident: “</a:t>
            </a:r>
            <a:r>
              <a:rPr lang="en-GB" b="1" dirty="0"/>
              <a:t>Root cause</a:t>
            </a:r>
            <a:r>
              <a:rPr lang="en-GB" b="1" dirty="0" smtClean="0"/>
              <a:t>:</a:t>
            </a:r>
            <a:r>
              <a:rPr lang="en-GB" dirty="0" smtClean="0"/>
              <a:t> Crash </a:t>
            </a:r>
            <a:r>
              <a:rPr lang="en-GB" dirty="0"/>
              <a:t>caused the namespace to be </a:t>
            </a:r>
            <a:r>
              <a:rPr lang="en-GB" dirty="0" smtClean="0"/>
              <a:t>corrupted</a:t>
            </a:r>
            <a:r>
              <a:rPr lang="en-GB" sz="2200" dirty="0" smtClean="0"/>
              <a:t>” </a:t>
            </a:r>
            <a:r>
              <a:rPr lang="is-IS" sz="2400" dirty="0" smtClean="0">
                <a:hlinkClick r:id="rId3"/>
              </a:rPr>
              <a:t>OTG0040840</a:t>
            </a:r>
            <a:endParaRPr lang="is-IS" sz="2400" dirty="0" smtClean="0"/>
          </a:p>
          <a:p>
            <a:pPr marL="1257300" lvl="2" indent="-342900">
              <a:buFont typeface="Arial"/>
              <a:buChar char="•"/>
            </a:pPr>
            <a:r>
              <a:rPr lang="en-GB" sz="2200" dirty="0" smtClean="0"/>
              <a:t>10/11/2017 to 14/12/2017 GGUS Ticket:”</a:t>
            </a:r>
            <a:r>
              <a:rPr lang="en-GB" sz="2200" dirty="0" err="1" smtClean="0"/>
              <a:t>eosalice</a:t>
            </a:r>
            <a:r>
              <a:rPr lang="en-GB" sz="2200" dirty="0" smtClean="0"/>
              <a:t> manual restore, missing condition files” </a:t>
            </a:r>
            <a:r>
              <a:rPr lang="is-IS" sz="2400" dirty="0">
                <a:hlinkClick r:id="rId4"/>
              </a:rPr>
              <a:t>GGUS ticket</a:t>
            </a:r>
            <a:r>
              <a:rPr lang="en-GB" sz="2400" dirty="0">
                <a:hlinkClick r:id="rId4"/>
              </a:rPr>
              <a:t> </a:t>
            </a:r>
            <a:endParaRPr lang="en-GB" sz="2200" dirty="0" smtClean="0"/>
          </a:p>
          <a:p>
            <a:pPr marL="1428750" lvl="2" indent="-514350">
              <a:spcBef>
                <a:spcPts val="1800"/>
              </a:spcBef>
              <a:buFont typeface="Arial"/>
              <a:buChar char="•"/>
            </a:pPr>
            <a:endParaRPr lang="en-GB" sz="3000" dirty="0"/>
          </a:p>
        </p:txBody>
      </p:sp>
      <p:sp>
        <p:nvSpPr>
          <p:cNvPr id="11"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12" name="TextBox 11"/>
          <p:cNvSpPr txBox="1"/>
          <p:nvPr/>
        </p:nvSpPr>
        <p:spPr>
          <a:xfrm>
            <a:off x="11684000" y="6337300"/>
            <a:ext cx="313044" cy="369332"/>
          </a:xfrm>
          <a:prstGeom prst="rect">
            <a:avLst/>
          </a:prstGeom>
          <a:noFill/>
        </p:spPr>
        <p:txBody>
          <a:bodyPr wrap="none" rtlCol="0">
            <a:spAutoFit/>
          </a:bodyPr>
          <a:lstStyle/>
          <a:p>
            <a:r>
              <a:rPr lang="en-GB" dirty="0" smtClean="0"/>
              <a:t>7</a:t>
            </a:r>
            <a:endParaRPr lang="en-GB" dirty="0"/>
          </a:p>
        </p:txBody>
      </p:sp>
    </p:spTree>
    <p:extLst>
      <p:ext uri="{BB962C8B-B14F-4D97-AF65-F5344CB8AC3E}">
        <p14:creationId xmlns:p14="http://schemas.microsoft.com/office/powerpoint/2010/main" val="1038139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Automatic detection of </a:t>
            </a:r>
            <a:r>
              <a:rPr lang="en-GB" b="1" i="1" dirty="0" smtClean="0"/>
              <a:t>high risk </a:t>
            </a:r>
            <a:r>
              <a:rPr lang="en-GB" dirty="0" smtClean="0"/>
              <a:t>files</a:t>
            </a:r>
            <a:endParaRPr lang="en-GB" dirty="0"/>
          </a:p>
        </p:txBody>
      </p:sp>
      <p:pic>
        <p:nvPicPr>
          <p:cNvPr id="21" name="Picture 20" descr="Screenshot 2019-09-16 at 16.23.27.png"/>
          <p:cNvPicPr>
            <a:picLocks noChangeAspect="1"/>
          </p:cNvPicPr>
          <p:nvPr/>
        </p:nvPicPr>
        <p:blipFill rotWithShape="1">
          <a:blip r:embed="rId3">
            <a:extLst>
              <a:ext uri="{28A0092B-C50C-407E-A947-70E740481C1C}">
                <a14:useLocalDpi xmlns:a14="http://schemas.microsoft.com/office/drawing/2010/main" val="0"/>
              </a:ext>
            </a:extLst>
          </a:blip>
          <a:srcRect l="40497" t="17049" r="-1" b="39298"/>
          <a:stretch/>
        </p:blipFill>
        <p:spPr>
          <a:xfrm>
            <a:off x="0" y="2095046"/>
            <a:ext cx="4712858" cy="3456824"/>
          </a:xfrm>
          <a:prstGeom prst="rect">
            <a:avLst/>
          </a:prstGeom>
        </p:spPr>
      </p:pic>
      <p:sp>
        <p:nvSpPr>
          <p:cNvPr id="22"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4765516" y="2428276"/>
            <a:ext cx="7261383" cy="2416516"/>
          </a:xfrm>
        </p:spPr>
        <p:txBody>
          <a:bodyPr>
            <a:normAutofit/>
          </a:bodyPr>
          <a:lstStyle/>
          <a:p>
            <a:pPr>
              <a:spcBef>
                <a:spcPts val="1800"/>
              </a:spcBef>
            </a:pPr>
            <a:r>
              <a:rPr lang="en-GB" sz="2000" b="1" dirty="0" smtClean="0"/>
              <a:t>Detection is the first step, make it visible!</a:t>
            </a:r>
            <a:r>
              <a:rPr lang="en-GB" sz="2000" dirty="0"/>
              <a:t> </a:t>
            </a:r>
            <a:endParaRPr lang="en-GB" sz="2000" dirty="0" smtClean="0"/>
          </a:p>
          <a:p>
            <a:pPr lvl="1">
              <a:spcBef>
                <a:spcPts val="1800"/>
              </a:spcBef>
              <a:buFont typeface="Courier New"/>
              <a:buChar char="o"/>
            </a:pPr>
            <a:r>
              <a:rPr lang="en-GB" sz="1800" dirty="0" smtClean="0"/>
              <a:t>Detect one replica files (non corrupted, corrupted, missing, </a:t>
            </a:r>
            <a:r>
              <a:rPr lang="mr-IN" sz="1800" dirty="0" smtClean="0"/>
              <a:t>…</a:t>
            </a:r>
            <a:r>
              <a:rPr lang="en-GB" sz="1800" dirty="0" smtClean="0"/>
              <a:t>)</a:t>
            </a:r>
          </a:p>
          <a:p>
            <a:pPr lvl="1">
              <a:spcBef>
                <a:spcPts val="1800"/>
              </a:spcBef>
              <a:buFont typeface="Courier New"/>
              <a:buChar char="o"/>
            </a:pPr>
            <a:r>
              <a:rPr lang="en-GB" sz="1800" dirty="0" smtClean="0"/>
              <a:t>Detect mismatching checksums and sizes (one replica, both replicas, metadata corrupted, </a:t>
            </a:r>
            <a:r>
              <a:rPr lang="mr-IN" sz="1800" dirty="0" smtClean="0"/>
              <a:t>…</a:t>
            </a:r>
            <a:r>
              <a:rPr lang="en-GB" sz="1800" dirty="0" smtClean="0"/>
              <a:t>)</a:t>
            </a:r>
          </a:p>
          <a:p>
            <a:pPr marL="0" indent="0">
              <a:spcBef>
                <a:spcPts val="1800"/>
              </a:spcBef>
              <a:buNone/>
            </a:pPr>
            <a:endParaRPr lang="fr-FR" sz="2600" dirty="0"/>
          </a:p>
          <a:p>
            <a:pPr marL="0" indent="0">
              <a:spcBef>
                <a:spcPts val="1800"/>
              </a:spcBef>
              <a:buNone/>
            </a:pPr>
            <a:endParaRPr lang="fr-FR" sz="2600" dirty="0"/>
          </a:p>
        </p:txBody>
      </p:sp>
      <p:sp>
        <p:nvSpPr>
          <p:cNvPr id="23"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24" name="TextBox 23"/>
          <p:cNvSpPr txBox="1"/>
          <p:nvPr/>
        </p:nvSpPr>
        <p:spPr>
          <a:xfrm>
            <a:off x="11684000" y="6337300"/>
            <a:ext cx="313044" cy="369332"/>
          </a:xfrm>
          <a:prstGeom prst="rect">
            <a:avLst/>
          </a:prstGeom>
          <a:noFill/>
        </p:spPr>
        <p:txBody>
          <a:bodyPr wrap="none" rtlCol="0">
            <a:spAutoFit/>
          </a:bodyPr>
          <a:lstStyle/>
          <a:p>
            <a:r>
              <a:rPr lang="en-GB" dirty="0"/>
              <a:t>8</a:t>
            </a:r>
          </a:p>
        </p:txBody>
      </p:sp>
    </p:spTree>
    <p:extLst>
      <p:ext uri="{BB962C8B-B14F-4D97-AF65-F5344CB8AC3E}">
        <p14:creationId xmlns:p14="http://schemas.microsoft.com/office/powerpoint/2010/main" val="2467859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Automatic detection of </a:t>
            </a:r>
            <a:r>
              <a:rPr lang="en-GB" b="1" i="1" dirty="0" smtClean="0"/>
              <a:t>high risk </a:t>
            </a:r>
            <a:r>
              <a:rPr lang="en-GB" dirty="0" smtClean="0"/>
              <a:t>files</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317501" y="1498600"/>
            <a:ext cx="11036300" cy="4610100"/>
          </a:xfrm>
        </p:spPr>
        <p:txBody>
          <a:bodyPr>
            <a:normAutofit lnSpcReduction="10000"/>
          </a:bodyPr>
          <a:lstStyle/>
          <a:p>
            <a:pPr>
              <a:spcBef>
                <a:spcPts val="1800"/>
              </a:spcBef>
            </a:pPr>
            <a:r>
              <a:rPr lang="en-GB" dirty="0" smtClean="0"/>
              <a:t>One replica files (one replica layouts included):</a:t>
            </a:r>
          </a:p>
          <a:p>
            <a:pPr lvl="1">
              <a:spcBef>
                <a:spcPts val="1800"/>
              </a:spcBef>
              <a:buFont typeface="Courier New"/>
              <a:buChar char="o"/>
            </a:pPr>
            <a:r>
              <a:rPr lang="en-GB" dirty="0" smtClean="0"/>
              <a:t>Automatic and daily full scan in all EOS </a:t>
            </a:r>
            <a:r>
              <a:rPr lang="en-GB" dirty="0" err="1" smtClean="0"/>
              <a:t>quarkDB</a:t>
            </a:r>
            <a:r>
              <a:rPr lang="en-GB" dirty="0" smtClean="0"/>
              <a:t> instances</a:t>
            </a:r>
          </a:p>
          <a:p>
            <a:pPr lvl="2">
              <a:spcBef>
                <a:spcPts val="1800"/>
              </a:spcBef>
              <a:buFont typeface="Wingdings" charset="2"/>
              <a:buChar char="ü"/>
            </a:pPr>
            <a:r>
              <a:rPr lang="en-GB" dirty="0" err="1"/>
              <a:t>s</a:t>
            </a:r>
            <a:r>
              <a:rPr lang="en-GB" dirty="0" err="1" smtClean="0"/>
              <a:t>tripediff</a:t>
            </a:r>
            <a:r>
              <a:rPr lang="en-GB" dirty="0" smtClean="0"/>
              <a:t> option requested to </a:t>
            </a:r>
            <a:r>
              <a:rPr lang="en-GB" dirty="0" err="1" smtClean="0"/>
              <a:t>Georgios</a:t>
            </a:r>
            <a:r>
              <a:rPr lang="en-GB" dirty="0" smtClean="0"/>
              <a:t> for the </a:t>
            </a:r>
            <a:r>
              <a:rPr lang="en-GB" dirty="0" err="1" smtClean="0"/>
              <a:t>eos</a:t>
            </a:r>
            <a:r>
              <a:rPr lang="en-GB" dirty="0" smtClean="0"/>
              <a:t>-ns-</a:t>
            </a:r>
            <a:r>
              <a:rPr lang="en-GB" dirty="0" err="1" smtClean="0"/>
              <a:t>inpect</a:t>
            </a:r>
            <a:r>
              <a:rPr lang="en-GB" dirty="0" smtClean="0"/>
              <a:t>-tool</a:t>
            </a:r>
          </a:p>
          <a:p>
            <a:pPr>
              <a:spcBef>
                <a:spcPts val="1800"/>
              </a:spcBef>
            </a:pPr>
            <a:r>
              <a:rPr lang="en-GB" dirty="0"/>
              <a:t> </a:t>
            </a:r>
            <a:r>
              <a:rPr lang="en-GB" dirty="0" smtClean="0"/>
              <a:t>Draining failures</a:t>
            </a:r>
          </a:p>
          <a:p>
            <a:pPr lvl="1">
              <a:spcBef>
                <a:spcPts val="1800"/>
              </a:spcBef>
              <a:buFont typeface="Courier New"/>
              <a:buChar char="o"/>
            </a:pPr>
            <a:r>
              <a:rPr lang="en-GB" dirty="0" smtClean="0"/>
              <a:t>Automatic and daily full scan in all file systems marked as drained failure (which have problematic files that prevent the completion of the draining process)</a:t>
            </a:r>
          </a:p>
          <a:p>
            <a:pPr>
              <a:spcBef>
                <a:spcPts val="1800"/>
              </a:spcBef>
            </a:pPr>
            <a:r>
              <a:rPr lang="en-GB" dirty="0" smtClean="0"/>
              <a:t>Backup errors</a:t>
            </a:r>
          </a:p>
          <a:p>
            <a:pPr lvl="1">
              <a:spcBef>
                <a:spcPts val="1800"/>
              </a:spcBef>
              <a:buFont typeface="Courier New"/>
              <a:buChar char="o"/>
            </a:pPr>
            <a:r>
              <a:rPr lang="en-GB" dirty="0" smtClean="0"/>
              <a:t>Automatic and daily detection of files that couldn’t be backup </a:t>
            </a:r>
          </a:p>
          <a:p>
            <a:pPr>
              <a:spcBef>
                <a:spcPts val="1800"/>
              </a:spcBef>
            </a:pPr>
            <a:endParaRPr lang="en-GB" sz="2000" dirty="0" smtClean="0"/>
          </a:p>
          <a:p>
            <a:pPr marL="0" indent="0">
              <a:spcBef>
                <a:spcPts val="1800"/>
              </a:spcBef>
              <a:buNone/>
            </a:pPr>
            <a:endParaRPr lang="fr-FR" sz="2600" dirty="0"/>
          </a:p>
          <a:p>
            <a:pPr marL="0" indent="0">
              <a:spcBef>
                <a:spcPts val="1800"/>
              </a:spcBef>
              <a:buNone/>
            </a:pPr>
            <a:endParaRPr lang="fr-FR" sz="2600" dirty="0"/>
          </a:p>
        </p:txBody>
      </p:sp>
      <p:sp>
        <p:nvSpPr>
          <p:cNvPr id="6"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7" name="TextBox 6"/>
          <p:cNvSpPr txBox="1"/>
          <p:nvPr/>
        </p:nvSpPr>
        <p:spPr>
          <a:xfrm>
            <a:off x="11684000" y="6350000"/>
            <a:ext cx="313044" cy="369332"/>
          </a:xfrm>
          <a:prstGeom prst="rect">
            <a:avLst/>
          </a:prstGeom>
          <a:noFill/>
        </p:spPr>
        <p:txBody>
          <a:bodyPr wrap="none" rtlCol="0">
            <a:spAutoFit/>
          </a:bodyPr>
          <a:lstStyle/>
          <a:p>
            <a:r>
              <a:rPr lang="en-GB" dirty="0" smtClean="0"/>
              <a:t>9</a:t>
            </a:r>
            <a:endParaRPr lang="en-GB" dirty="0"/>
          </a:p>
        </p:txBody>
      </p:sp>
    </p:spTree>
    <p:extLst>
      <p:ext uri="{BB962C8B-B14F-4D97-AF65-F5344CB8AC3E}">
        <p14:creationId xmlns:p14="http://schemas.microsoft.com/office/powerpoint/2010/main" val="3925197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Automatic detection of </a:t>
            </a:r>
            <a:r>
              <a:rPr lang="en-GB" b="1" i="1" dirty="0" smtClean="0"/>
              <a:t>high risk </a:t>
            </a:r>
            <a:r>
              <a:rPr lang="en-GB" dirty="0" smtClean="0"/>
              <a:t>files</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pic>
        <p:nvPicPr>
          <p:cNvPr id="4" name="Picture 3" descr="Screenshot 2020-02-01 15.18.2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00" y="1328266"/>
            <a:ext cx="10934700" cy="4913943"/>
          </a:xfrm>
          <a:prstGeom prst="rect">
            <a:avLst/>
          </a:prstGeom>
        </p:spPr>
      </p:pic>
      <p:sp>
        <p:nvSpPr>
          <p:cNvPr id="6" name="TextBox 5"/>
          <p:cNvSpPr txBox="1"/>
          <p:nvPr/>
        </p:nvSpPr>
        <p:spPr>
          <a:xfrm>
            <a:off x="3035300" y="2870200"/>
            <a:ext cx="7861300" cy="1415772"/>
          </a:xfrm>
          <a:prstGeom prst="rect">
            <a:avLst/>
          </a:prstGeom>
          <a:noFill/>
        </p:spPr>
        <p:txBody>
          <a:bodyPr wrap="square" rtlCol="0">
            <a:spAutoFit/>
          </a:bodyPr>
          <a:lstStyle/>
          <a:p>
            <a:r>
              <a:rPr lang="en-GB" sz="3000" dirty="0" smtClean="0"/>
              <a:t>29</a:t>
            </a:r>
            <a:r>
              <a:rPr lang="en-GB" sz="3000" baseline="30000" dirty="0" smtClean="0"/>
              <a:t>th</a:t>
            </a:r>
            <a:r>
              <a:rPr lang="en-GB" sz="3000" dirty="0" smtClean="0"/>
              <a:t> May 2019 </a:t>
            </a:r>
            <a:r>
              <a:rPr lang="mr-IN" sz="3000" dirty="0" smtClean="0"/>
              <a:t>–</a:t>
            </a:r>
            <a:r>
              <a:rPr lang="en-GB" sz="3000" dirty="0" smtClean="0"/>
              <a:t> Alice: 3.93M* with only one replica registered in the namespace</a:t>
            </a:r>
          </a:p>
          <a:p>
            <a:r>
              <a:rPr lang="en-GB" sz="2600" dirty="0" smtClean="0"/>
              <a:t>*: 0.58% of the files stored</a:t>
            </a:r>
            <a:endParaRPr lang="en-GB" sz="2600" dirty="0"/>
          </a:p>
        </p:txBody>
      </p:sp>
      <p:sp>
        <p:nvSpPr>
          <p:cNvPr id="7"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8" name="TextBox 7"/>
          <p:cNvSpPr txBox="1"/>
          <p:nvPr/>
        </p:nvSpPr>
        <p:spPr>
          <a:xfrm>
            <a:off x="11684000" y="6337300"/>
            <a:ext cx="441422" cy="369332"/>
          </a:xfrm>
          <a:prstGeom prst="rect">
            <a:avLst/>
          </a:prstGeom>
          <a:noFill/>
        </p:spPr>
        <p:txBody>
          <a:bodyPr wrap="none" rtlCol="0">
            <a:spAutoFit/>
          </a:bodyPr>
          <a:lstStyle/>
          <a:p>
            <a:r>
              <a:rPr lang="en-GB" dirty="0" smtClean="0"/>
              <a:t>10</a:t>
            </a:r>
            <a:endParaRPr lang="en-GB" dirty="0"/>
          </a:p>
        </p:txBody>
      </p:sp>
      <p:sp>
        <p:nvSpPr>
          <p:cNvPr id="9" name="Snip Single Corner Rectangle 8"/>
          <p:cNvSpPr/>
          <p:nvPr/>
        </p:nvSpPr>
        <p:spPr>
          <a:xfrm>
            <a:off x="4114064" y="4312155"/>
            <a:ext cx="6456266" cy="882204"/>
          </a:xfrm>
          <a:prstGeom prst="snip1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err="1"/>
              <a:t>eos</a:t>
            </a:r>
            <a:r>
              <a:rPr lang="en-GB" dirty="0"/>
              <a:t>-ops-collect-</a:t>
            </a:r>
            <a:r>
              <a:rPr lang="en-GB" dirty="0" err="1"/>
              <a:t>stripediff</a:t>
            </a:r>
            <a:r>
              <a:rPr lang="en-GB" dirty="0"/>
              <a:t>-files --instance "$</a:t>
            </a:r>
            <a:r>
              <a:rPr lang="en-GB" dirty="0" err="1"/>
              <a:t>i</a:t>
            </a:r>
            <a:r>
              <a:rPr lang="en-GB" dirty="0"/>
              <a:t>" </a:t>
            </a:r>
            <a:r>
              <a:rPr lang="mr-IN" dirty="0" smtClean="0"/>
              <a:t>–</a:t>
            </a:r>
            <a:r>
              <a:rPr lang="en-GB" dirty="0" smtClean="0"/>
              <a:t>send</a:t>
            </a:r>
          </a:p>
        </p:txBody>
      </p:sp>
    </p:spTree>
    <p:extLst>
      <p:ext uri="{BB962C8B-B14F-4D97-AF65-F5344CB8AC3E}">
        <p14:creationId xmlns:p14="http://schemas.microsoft.com/office/powerpoint/2010/main" val="4199504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Automatic detection of </a:t>
            </a:r>
            <a:r>
              <a:rPr lang="en-GB" b="1" i="1" dirty="0" smtClean="0"/>
              <a:t>high risk </a:t>
            </a:r>
            <a:r>
              <a:rPr lang="en-GB" dirty="0" smtClean="0"/>
              <a:t>files</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sp>
        <p:nvSpPr>
          <p:cNvPr id="6" name="TextBox 5"/>
          <p:cNvSpPr txBox="1"/>
          <p:nvPr/>
        </p:nvSpPr>
        <p:spPr>
          <a:xfrm>
            <a:off x="2825474" y="1522897"/>
            <a:ext cx="7861300" cy="553998"/>
          </a:xfrm>
          <a:prstGeom prst="rect">
            <a:avLst/>
          </a:prstGeom>
          <a:noFill/>
        </p:spPr>
        <p:txBody>
          <a:bodyPr wrap="square" rtlCol="0">
            <a:spAutoFit/>
          </a:bodyPr>
          <a:lstStyle/>
          <a:p>
            <a:r>
              <a:rPr lang="en-US" sz="3000" dirty="0" smtClean="0"/>
              <a:t>Under-replication of Rain files in </a:t>
            </a:r>
            <a:r>
              <a:rPr lang="en-US" sz="3000" dirty="0" err="1" smtClean="0"/>
              <a:t>Alicedaq</a:t>
            </a:r>
            <a:endParaRPr lang="en-GB" sz="2600" dirty="0"/>
          </a:p>
        </p:txBody>
      </p:sp>
      <p:sp>
        <p:nvSpPr>
          <p:cNvPr id="7"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10" name="Rectangle 9"/>
          <p:cNvSpPr/>
          <p:nvPr/>
        </p:nvSpPr>
        <p:spPr>
          <a:xfrm>
            <a:off x="7627404" y="2351486"/>
            <a:ext cx="2879251" cy="369332"/>
          </a:xfrm>
          <a:prstGeom prst="rect">
            <a:avLst/>
          </a:prstGeom>
        </p:spPr>
        <p:txBody>
          <a:bodyPr wrap="none">
            <a:spAutoFit/>
          </a:bodyPr>
          <a:lstStyle/>
          <a:p>
            <a:r>
              <a:rPr lang="en-GB" dirty="0"/>
              <a:t>*: </a:t>
            </a:r>
            <a:r>
              <a:rPr lang="en-GB" dirty="0" smtClean="0"/>
              <a:t>0.47% </a:t>
            </a:r>
            <a:r>
              <a:rPr lang="en-GB" dirty="0"/>
              <a:t>of the files stored</a:t>
            </a:r>
            <a:endParaRPr lang="en-GB" dirty="0"/>
          </a:p>
        </p:txBody>
      </p:sp>
      <p:pic>
        <p:nvPicPr>
          <p:cNvPr id="11" name="Picture 10" descr="Screenshot 2020-02-06 at 10.09.4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00" y="2038350"/>
            <a:ext cx="8496300" cy="3924300"/>
          </a:xfrm>
          <a:prstGeom prst="rect">
            <a:avLst/>
          </a:prstGeom>
        </p:spPr>
      </p:pic>
      <p:sp>
        <p:nvSpPr>
          <p:cNvPr id="9" name="Snip Single Corner Rectangle 8"/>
          <p:cNvSpPr/>
          <p:nvPr/>
        </p:nvSpPr>
        <p:spPr>
          <a:xfrm>
            <a:off x="4017713" y="5975796"/>
            <a:ext cx="6456266" cy="882204"/>
          </a:xfrm>
          <a:prstGeom prst="snip1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err="1"/>
              <a:t>eos</a:t>
            </a:r>
            <a:r>
              <a:rPr lang="en-GB" dirty="0"/>
              <a:t>-ops-collect-</a:t>
            </a:r>
            <a:r>
              <a:rPr lang="en-GB" dirty="0" err="1"/>
              <a:t>stripediff</a:t>
            </a:r>
            <a:r>
              <a:rPr lang="en-GB" dirty="0"/>
              <a:t>-files --instance "$</a:t>
            </a:r>
            <a:r>
              <a:rPr lang="en-GB" dirty="0" err="1"/>
              <a:t>i</a:t>
            </a:r>
            <a:r>
              <a:rPr lang="en-GB" dirty="0"/>
              <a:t>" </a:t>
            </a:r>
            <a:r>
              <a:rPr lang="mr-IN" dirty="0" smtClean="0"/>
              <a:t>–</a:t>
            </a:r>
            <a:r>
              <a:rPr lang="en-GB" dirty="0" smtClean="0"/>
              <a:t>send</a:t>
            </a:r>
          </a:p>
        </p:txBody>
      </p:sp>
      <p:sp>
        <p:nvSpPr>
          <p:cNvPr id="8" name="TextBox 7"/>
          <p:cNvSpPr txBox="1"/>
          <p:nvPr/>
        </p:nvSpPr>
        <p:spPr>
          <a:xfrm>
            <a:off x="11684000" y="6337300"/>
            <a:ext cx="441422" cy="369332"/>
          </a:xfrm>
          <a:prstGeom prst="rect">
            <a:avLst/>
          </a:prstGeom>
          <a:noFill/>
        </p:spPr>
        <p:txBody>
          <a:bodyPr wrap="none" rtlCol="0">
            <a:spAutoFit/>
          </a:bodyPr>
          <a:lstStyle/>
          <a:p>
            <a:r>
              <a:rPr lang="en-GB" dirty="0" smtClean="0"/>
              <a:t>10</a:t>
            </a:r>
            <a:endParaRPr lang="en-GB" dirty="0"/>
          </a:p>
        </p:txBody>
      </p:sp>
    </p:spTree>
    <p:extLst>
      <p:ext uri="{BB962C8B-B14F-4D97-AF65-F5344CB8AC3E}">
        <p14:creationId xmlns:p14="http://schemas.microsoft.com/office/powerpoint/2010/main" val="710709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44253"/>
            <a:ext cx="10429018" cy="1325563"/>
          </a:xfrm>
        </p:spPr>
        <p:txBody>
          <a:bodyPr>
            <a:noAutofit/>
          </a:bodyPr>
          <a:lstStyle/>
          <a:p>
            <a:pPr algn="ctr"/>
            <a:r>
              <a:rPr lang="en-GB" dirty="0" smtClean="0"/>
              <a:t>Automatic detection of </a:t>
            </a:r>
            <a:r>
              <a:rPr lang="en-GB" b="1" i="1" dirty="0" smtClean="0"/>
              <a:t>high risk </a:t>
            </a:r>
            <a:r>
              <a:rPr lang="en-GB" dirty="0" smtClean="0"/>
              <a:t>files</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982" y="1200389"/>
            <a:ext cx="10790450" cy="5082635"/>
          </a:xfrm>
          <a:prstGeom prst="rect">
            <a:avLst/>
          </a:prstGeom>
        </p:spPr>
      </p:pic>
      <p:sp>
        <p:nvSpPr>
          <p:cNvPr id="8" name="TextBox 7"/>
          <p:cNvSpPr txBox="1"/>
          <p:nvPr/>
        </p:nvSpPr>
        <p:spPr>
          <a:xfrm>
            <a:off x="2082800" y="660400"/>
            <a:ext cx="7861300" cy="553998"/>
          </a:xfrm>
          <a:prstGeom prst="rect">
            <a:avLst/>
          </a:prstGeom>
          <a:noFill/>
        </p:spPr>
        <p:txBody>
          <a:bodyPr wrap="square" rtlCol="0">
            <a:spAutoFit/>
          </a:bodyPr>
          <a:lstStyle/>
          <a:p>
            <a:r>
              <a:rPr lang="en-US" sz="3000" dirty="0" smtClean="0"/>
              <a:t>Draining failures </a:t>
            </a:r>
            <a:r>
              <a:rPr lang="mr-IN" sz="3000" dirty="0" smtClean="0"/>
              <a:t>–</a:t>
            </a:r>
            <a:r>
              <a:rPr lang="en-US" sz="3000" dirty="0" smtClean="0"/>
              <a:t> last month (January 2020)</a:t>
            </a:r>
            <a:endParaRPr lang="en-GB" sz="3000" dirty="0"/>
          </a:p>
        </p:txBody>
      </p:sp>
      <p:sp>
        <p:nvSpPr>
          <p:cNvPr id="9"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10" name="TextBox 9"/>
          <p:cNvSpPr txBox="1"/>
          <p:nvPr/>
        </p:nvSpPr>
        <p:spPr>
          <a:xfrm>
            <a:off x="11684000" y="6337300"/>
            <a:ext cx="424290" cy="369332"/>
          </a:xfrm>
          <a:prstGeom prst="rect">
            <a:avLst/>
          </a:prstGeom>
          <a:noFill/>
        </p:spPr>
        <p:txBody>
          <a:bodyPr wrap="none" rtlCol="0">
            <a:spAutoFit/>
          </a:bodyPr>
          <a:lstStyle/>
          <a:p>
            <a:r>
              <a:rPr lang="en-GB" dirty="0" smtClean="0"/>
              <a:t>11</a:t>
            </a:r>
            <a:endParaRPr lang="en-GB" dirty="0"/>
          </a:p>
        </p:txBody>
      </p:sp>
      <p:sp>
        <p:nvSpPr>
          <p:cNvPr id="11" name="Snip Single Corner Rectangle 10"/>
          <p:cNvSpPr/>
          <p:nvPr/>
        </p:nvSpPr>
        <p:spPr>
          <a:xfrm>
            <a:off x="3231935" y="5422516"/>
            <a:ext cx="6456266" cy="882204"/>
          </a:xfrm>
          <a:prstGeom prst="snip1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eos</a:t>
            </a:r>
            <a:r>
              <a:rPr lang="en-US" dirty="0"/>
              <a:t>-ops-collect-drain-failed -</a:t>
            </a:r>
            <a:r>
              <a:rPr lang="en-US" dirty="0" err="1"/>
              <a:t>i</a:t>
            </a:r>
            <a:r>
              <a:rPr lang="en-US" dirty="0"/>
              <a:t> </a:t>
            </a:r>
            <a:r>
              <a:rPr lang="en-US" dirty="0" smtClean="0"/>
              <a:t>$instance -</a:t>
            </a:r>
            <a:r>
              <a:rPr lang="en-US" dirty="0"/>
              <a:t>-repair --send</a:t>
            </a:r>
            <a:endParaRPr lang="en-GB" dirty="0" smtClean="0"/>
          </a:p>
        </p:txBody>
      </p:sp>
    </p:spTree>
    <p:extLst>
      <p:ext uri="{BB962C8B-B14F-4D97-AF65-F5344CB8AC3E}">
        <p14:creationId xmlns:p14="http://schemas.microsoft.com/office/powerpoint/2010/main" val="309505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Automatic reparation</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pic>
        <p:nvPicPr>
          <p:cNvPr id="8" name="Picture 7" descr="Screenshot 2019-09-16 at 16.23.27.png"/>
          <p:cNvPicPr>
            <a:picLocks noChangeAspect="1"/>
          </p:cNvPicPr>
          <p:nvPr/>
        </p:nvPicPr>
        <p:blipFill rotWithShape="1">
          <a:blip r:embed="rId3">
            <a:extLst>
              <a:ext uri="{28A0092B-C50C-407E-A947-70E740481C1C}">
                <a14:useLocalDpi xmlns:a14="http://schemas.microsoft.com/office/drawing/2010/main" val="0"/>
              </a:ext>
            </a:extLst>
          </a:blip>
          <a:srcRect l="53220" t="17013" b="15156"/>
          <a:stretch/>
        </p:blipFill>
        <p:spPr>
          <a:xfrm>
            <a:off x="0" y="1267726"/>
            <a:ext cx="3424294" cy="4978127"/>
          </a:xfrm>
          <a:prstGeom prst="rect">
            <a:avLst/>
          </a:prstGeom>
        </p:spPr>
      </p:pic>
      <p:sp>
        <p:nvSpPr>
          <p:cNvPr id="11" name="Espace réservé du contenu 2">
            <a:extLst>
              <a:ext uri="{FF2B5EF4-FFF2-40B4-BE49-F238E27FC236}">
                <a16:creationId xmlns:a16="http://schemas.microsoft.com/office/drawing/2014/main" xmlns="" id="{D75FD983-ADF5-CC4B-A77D-6267E5E1ACC3}"/>
              </a:ext>
            </a:extLst>
          </p:cNvPr>
          <p:cNvSpPr txBox="1">
            <a:spLocks/>
          </p:cNvSpPr>
          <p:nvPr/>
        </p:nvSpPr>
        <p:spPr>
          <a:xfrm>
            <a:off x="3430125" y="1335591"/>
            <a:ext cx="8761875" cy="3168756"/>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800"/>
              </a:spcBef>
            </a:pPr>
            <a:r>
              <a:rPr lang="en-GB" dirty="0" smtClean="0"/>
              <a:t>Namespace full scan is not enough</a:t>
            </a:r>
          </a:p>
          <a:p>
            <a:pPr lvl="1">
              <a:spcBef>
                <a:spcPts val="1800"/>
              </a:spcBef>
              <a:buFont typeface="Courier New"/>
              <a:buChar char="o"/>
            </a:pPr>
            <a:r>
              <a:rPr lang="en-GB" dirty="0" smtClean="0"/>
              <a:t>We need to go deeper and get the storage nodes information</a:t>
            </a:r>
          </a:p>
          <a:p>
            <a:pPr>
              <a:spcBef>
                <a:spcPts val="1800"/>
              </a:spcBef>
            </a:pPr>
            <a:r>
              <a:rPr lang="en-GB" dirty="0" smtClean="0"/>
              <a:t>Classify the possible errors and repair accordingly</a:t>
            </a:r>
          </a:p>
          <a:p>
            <a:pPr lvl="1">
              <a:spcBef>
                <a:spcPts val="1800"/>
              </a:spcBef>
              <a:buFont typeface="Courier New"/>
              <a:buChar char="o"/>
            </a:pPr>
            <a:r>
              <a:rPr lang="en-GB" dirty="0" smtClean="0"/>
              <a:t> </a:t>
            </a:r>
            <a:r>
              <a:rPr lang="en-GB" b="1" dirty="0" smtClean="0"/>
              <a:t>Divide &amp; Conquer: </a:t>
            </a:r>
            <a:r>
              <a:rPr lang="en-GB" dirty="0" smtClean="0"/>
              <a:t>14 </a:t>
            </a:r>
            <a:r>
              <a:rPr lang="en-GB" dirty="0"/>
              <a:t>categories for one replica files out of 21 categories in </a:t>
            </a:r>
            <a:r>
              <a:rPr lang="en-GB" dirty="0" smtClean="0"/>
              <a:t>total</a:t>
            </a:r>
            <a:endParaRPr lang="en-GB" b="1" dirty="0" smtClean="0"/>
          </a:p>
          <a:p>
            <a:pPr>
              <a:spcBef>
                <a:spcPts val="1800"/>
              </a:spcBef>
            </a:pPr>
            <a:r>
              <a:rPr lang="en-GB" dirty="0" smtClean="0"/>
              <a:t>Repair files affected for older versions and well-known issues/cases</a:t>
            </a:r>
            <a:endParaRPr lang="en-GB" sz="2000" dirty="0" smtClean="0"/>
          </a:p>
          <a:p>
            <a:pPr marL="0" indent="0">
              <a:spcBef>
                <a:spcPts val="1800"/>
              </a:spcBef>
              <a:buFont typeface="Arial" panose="020B0604020202020204" pitchFamily="34" charset="0"/>
              <a:buNone/>
            </a:pPr>
            <a:endParaRPr lang="fr-FR" sz="2600" dirty="0" smtClean="0"/>
          </a:p>
          <a:p>
            <a:pPr marL="0" indent="0">
              <a:spcBef>
                <a:spcPts val="1800"/>
              </a:spcBef>
              <a:buFont typeface="Arial" panose="020B0604020202020204" pitchFamily="34" charset="0"/>
              <a:buNone/>
            </a:pPr>
            <a:endParaRPr lang="fr-FR" sz="2600" dirty="0"/>
          </a:p>
        </p:txBody>
      </p:sp>
      <p:grpSp>
        <p:nvGrpSpPr>
          <p:cNvPr id="13" name="Group 12"/>
          <p:cNvGrpSpPr/>
          <p:nvPr/>
        </p:nvGrpSpPr>
        <p:grpSpPr>
          <a:xfrm>
            <a:off x="10641817" y="4578820"/>
            <a:ext cx="1257300" cy="1612899"/>
            <a:chOff x="6464371" y="4634499"/>
            <a:chExt cx="1386727" cy="1820005"/>
          </a:xfrm>
        </p:grpSpPr>
        <p:grpSp>
          <p:nvGrpSpPr>
            <p:cNvPr id="23" name="Group 22"/>
            <p:cNvGrpSpPr/>
            <p:nvPr/>
          </p:nvGrpSpPr>
          <p:grpSpPr>
            <a:xfrm>
              <a:off x="6691832" y="4634499"/>
              <a:ext cx="854366" cy="1407876"/>
              <a:chOff x="1487247" y="2854068"/>
              <a:chExt cx="854366" cy="1407876"/>
            </a:xfrm>
          </p:grpSpPr>
          <p:pic>
            <p:nvPicPr>
              <p:cNvPr id="26" name="Picture 25" descr="Screenshot 2019-06-19 at 13.50.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7" name="Picture 26" descr="Screenshot 2019-06-19 at 13.50.1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cxnSp>
            <p:nvCxnSpPr>
              <p:cNvPr id="28" name="Straight Arrow Connector 27"/>
              <p:cNvCxnSpPr>
                <a:stCxn id="27" idx="0"/>
                <a:endCxn id="26" idx="1"/>
              </p:cNvCxnSpPr>
              <p:nvPr/>
            </p:nvCxnSpPr>
            <p:spPr>
              <a:xfrm flipV="1">
                <a:off x="1695935" y="3198016"/>
                <a:ext cx="207399" cy="396127"/>
              </a:xfrm>
              <a:prstGeom prst="straightConnector1">
                <a:avLst/>
              </a:prstGeom>
              <a:ln>
                <a:solidFill>
                  <a:srgbClr val="70AD47"/>
                </a:solidFill>
                <a:headEnd type="arrow"/>
                <a:tailEnd type="arrow"/>
              </a:ln>
            </p:spPr>
            <p:style>
              <a:lnRef idx="2">
                <a:schemeClr val="accent6"/>
              </a:lnRef>
              <a:fillRef idx="0">
                <a:schemeClr val="accent6"/>
              </a:fillRef>
              <a:effectRef idx="1">
                <a:schemeClr val="accent6"/>
              </a:effectRef>
              <a:fontRef idx="minor">
                <a:schemeClr val="tx1"/>
              </a:fontRef>
            </p:style>
          </p:cxnSp>
        </p:grpSp>
        <p:sp>
          <p:nvSpPr>
            <p:cNvPr id="24" name="Multiply 23"/>
            <p:cNvSpPr/>
            <p:nvPr/>
          </p:nvSpPr>
          <p:spPr>
            <a:xfrm>
              <a:off x="6554578" y="5442581"/>
              <a:ext cx="614757" cy="542007"/>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6464371" y="6082482"/>
              <a:ext cx="1386727" cy="372022"/>
            </a:xfrm>
            <a:prstGeom prst="rect">
              <a:avLst/>
            </a:prstGeom>
            <a:noFill/>
          </p:spPr>
          <p:txBody>
            <a:bodyPr wrap="none" rtlCol="0">
              <a:spAutoFit/>
            </a:bodyPr>
            <a:lstStyle/>
            <a:p>
              <a:pPr algn="ctr"/>
              <a:r>
                <a:rPr lang="en-US" sz="1000" dirty="0" smtClean="0"/>
                <a:t>Missing replica</a:t>
              </a:r>
              <a:endParaRPr lang="en-US" sz="1000" dirty="0"/>
            </a:p>
          </p:txBody>
        </p:sp>
      </p:grpSp>
      <p:grpSp>
        <p:nvGrpSpPr>
          <p:cNvPr id="29" name="Group 28"/>
          <p:cNvGrpSpPr/>
          <p:nvPr/>
        </p:nvGrpSpPr>
        <p:grpSpPr>
          <a:xfrm>
            <a:off x="6144449" y="4551527"/>
            <a:ext cx="1828799" cy="1499705"/>
            <a:chOff x="3006830" y="2293686"/>
            <a:chExt cx="2264329" cy="1634317"/>
          </a:xfrm>
        </p:grpSpPr>
        <p:pic>
          <p:nvPicPr>
            <p:cNvPr id="30" name="Picture 29" descr="Screenshot 2019-06-19 at 13.50.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7367" y="2293686"/>
              <a:ext cx="438279" cy="687895"/>
            </a:xfrm>
            <a:prstGeom prst="rect">
              <a:avLst/>
            </a:prstGeom>
          </p:spPr>
        </p:pic>
        <p:pic>
          <p:nvPicPr>
            <p:cNvPr id="31" name="Picture 30" descr="Screenshot 2019-06-19 at 13.50.1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7411" y="3061513"/>
              <a:ext cx="417376" cy="667801"/>
            </a:xfrm>
            <a:prstGeom prst="rect">
              <a:avLst/>
            </a:prstGeom>
          </p:spPr>
        </p:pic>
        <p:cxnSp>
          <p:nvCxnSpPr>
            <p:cNvPr id="32" name="Straight Arrow Connector 31"/>
            <p:cNvCxnSpPr/>
            <p:nvPr/>
          </p:nvCxnSpPr>
          <p:spPr>
            <a:xfrm flipV="1">
              <a:off x="3776099" y="2665386"/>
              <a:ext cx="207399" cy="396127"/>
            </a:xfrm>
            <a:prstGeom prst="straightConnector1">
              <a:avLst/>
            </a:prstGeom>
            <a:ln>
              <a:solidFill>
                <a:schemeClr val="accent3">
                  <a:lumMod val="60000"/>
                  <a:lumOff val="40000"/>
                </a:schemeClr>
              </a:solidFill>
              <a:headEnd type="arrow"/>
              <a:tailEnd type="arrow"/>
            </a:ln>
          </p:spPr>
          <p:style>
            <a:lnRef idx="2">
              <a:schemeClr val="accent6"/>
            </a:lnRef>
            <a:fillRef idx="0">
              <a:schemeClr val="accent6"/>
            </a:fillRef>
            <a:effectRef idx="1">
              <a:schemeClr val="accent6"/>
            </a:effectRef>
            <a:fontRef idx="minor">
              <a:schemeClr val="tx1"/>
            </a:fontRef>
          </p:style>
        </p:cxnSp>
        <p:sp>
          <p:nvSpPr>
            <p:cNvPr id="33" name="TextBox 32"/>
            <p:cNvSpPr txBox="1"/>
            <p:nvPr/>
          </p:nvSpPr>
          <p:spPr>
            <a:xfrm>
              <a:off x="3006830" y="3721222"/>
              <a:ext cx="2264329" cy="206781"/>
            </a:xfrm>
            <a:prstGeom prst="rect">
              <a:avLst/>
            </a:prstGeom>
            <a:noFill/>
          </p:spPr>
          <p:txBody>
            <a:bodyPr wrap="none" rtlCol="0">
              <a:spAutoFit/>
            </a:bodyPr>
            <a:lstStyle/>
            <a:p>
              <a:pPr algn="ctr"/>
              <a:r>
                <a:rPr lang="en-US" sz="1000" kern="1200" dirty="0" smtClean="0"/>
                <a:t>One replica with checksum 0 in namespace</a:t>
              </a:r>
              <a:endParaRPr lang="en-US" sz="1000" kern="1200" dirty="0"/>
            </a:p>
          </p:txBody>
        </p:sp>
      </p:grpSp>
      <p:grpSp>
        <p:nvGrpSpPr>
          <p:cNvPr id="34" name="Group 33"/>
          <p:cNvGrpSpPr/>
          <p:nvPr/>
        </p:nvGrpSpPr>
        <p:grpSpPr>
          <a:xfrm>
            <a:off x="8643549" y="4512679"/>
            <a:ext cx="1610991" cy="1641335"/>
            <a:chOff x="4927008" y="4663551"/>
            <a:chExt cx="2123558" cy="1786563"/>
          </a:xfrm>
        </p:grpSpPr>
        <p:grpSp>
          <p:nvGrpSpPr>
            <p:cNvPr id="35" name="Group 34"/>
            <p:cNvGrpSpPr/>
            <p:nvPr/>
          </p:nvGrpSpPr>
          <p:grpSpPr>
            <a:xfrm>
              <a:off x="5440155" y="4663551"/>
              <a:ext cx="854366" cy="1407877"/>
              <a:chOff x="1487247" y="2854068"/>
              <a:chExt cx="854366" cy="1407877"/>
            </a:xfrm>
          </p:grpSpPr>
          <p:pic>
            <p:nvPicPr>
              <p:cNvPr id="37" name="Picture 36" descr="Screenshot 2019-06-19 at 13.50.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38" name="Picture 37" descr="Screenshot 2019-06-19 at 13.50.1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87247" y="3594143"/>
                <a:ext cx="417376" cy="667802"/>
              </a:xfrm>
              <a:prstGeom prst="rect">
                <a:avLst/>
              </a:prstGeom>
            </p:spPr>
          </p:pic>
          <p:cxnSp>
            <p:nvCxnSpPr>
              <p:cNvPr id="39" name="Straight Arrow Connector 38"/>
              <p:cNvCxnSpPr>
                <a:stCxn id="38" idx="0"/>
                <a:endCxn id="37"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grpSp>
        <p:sp>
          <p:nvSpPr>
            <p:cNvPr id="36" name="TextBox 35"/>
            <p:cNvSpPr txBox="1"/>
            <p:nvPr/>
          </p:nvSpPr>
          <p:spPr>
            <a:xfrm>
              <a:off x="4927008" y="6121242"/>
              <a:ext cx="2123558" cy="328872"/>
            </a:xfrm>
            <a:prstGeom prst="rect">
              <a:avLst/>
            </a:prstGeom>
            <a:noFill/>
          </p:spPr>
          <p:txBody>
            <a:bodyPr wrap="none" rtlCol="0">
              <a:spAutoFit/>
            </a:bodyPr>
            <a:lstStyle/>
            <a:p>
              <a:pPr algn="ctr"/>
              <a:r>
                <a:rPr lang="en-US" sz="1000" dirty="0" smtClean="0"/>
                <a:t>One replica with size and checksum </a:t>
              </a:r>
            </a:p>
            <a:p>
              <a:pPr algn="ctr"/>
              <a:r>
                <a:rPr lang="en-US" sz="1000" dirty="0" smtClean="0"/>
                <a:t>mismatch with namespace</a:t>
              </a:r>
              <a:endParaRPr lang="en-US" sz="1000" dirty="0"/>
            </a:p>
          </p:txBody>
        </p:sp>
      </p:grpSp>
      <p:grpSp>
        <p:nvGrpSpPr>
          <p:cNvPr id="40" name="Group 39"/>
          <p:cNvGrpSpPr/>
          <p:nvPr/>
        </p:nvGrpSpPr>
        <p:grpSpPr>
          <a:xfrm>
            <a:off x="3537183" y="4677176"/>
            <a:ext cx="2216222" cy="1573968"/>
            <a:chOff x="2419113" y="2293686"/>
            <a:chExt cx="3439834" cy="1914113"/>
          </a:xfrm>
        </p:grpSpPr>
        <p:pic>
          <p:nvPicPr>
            <p:cNvPr id="41" name="Picture 40" descr="Screenshot 2019-06-19 at 13.50.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7367" y="2293686"/>
              <a:ext cx="438279" cy="687895"/>
            </a:xfrm>
            <a:prstGeom prst="rect">
              <a:avLst/>
            </a:prstGeom>
          </p:spPr>
        </p:pic>
        <p:pic>
          <p:nvPicPr>
            <p:cNvPr id="42" name="Picture 41" descr="Screenshot 2019-06-19 at 13.50.1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7411" y="3061513"/>
              <a:ext cx="417376" cy="667801"/>
            </a:xfrm>
            <a:prstGeom prst="rect">
              <a:avLst/>
            </a:prstGeom>
          </p:spPr>
        </p:pic>
        <p:cxnSp>
          <p:nvCxnSpPr>
            <p:cNvPr id="43" name="Straight Arrow Connector 42"/>
            <p:cNvCxnSpPr/>
            <p:nvPr/>
          </p:nvCxnSpPr>
          <p:spPr>
            <a:xfrm flipV="1">
              <a:off x="3776099" y="2665386"/>
              <a:ext cx="207399" cy="396127"/>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sp>
          <p:nvSpPr>
            <p:cNvPr id="44" name="TextBox 43"/>
            <p:cNvSpPr txBox="1"/>
            <p:nvPr/>
          </p:nvSpPr>
          <p:spPr>
            <a:xfrm>
              <a:off x="2419113" y="3721223"/>
              <a:ext cx="3439834" cy="486576"/>
            </a:xfrm>
            <a:prstGeom prst="rect">
              <a:avLst/>
            </a:prstGeom>
            <a:noFill/>
          </p:spPr>
          <p:txBody>
            <a:bodyPr wrap="none" rtlCol="0">
              <a:spAutoFit/>
            </a:bodyPr>
            <a:lstStyle/>
            <a:p>
              <a:pPr algn="ctr"/>
              <a:r>
                <a:rPr lang="en-US" sz="1000" kern="1200" dirty="0" smtClean="0"/>
                <a:t>One replica and size and checksum </a:t>
              </a:r>
            </a:p>
            <a:p>
              <a:pPr algn="ctr"/>
              <a:r>
                <a:rPr lang="en-US" sz="1000" kern="1200" dirty="0" smtClean="0"/>
                <a:t>match the namespace</a:t>
              </a:r>
              <a:endParaRPr lang="en-US" sz="1000" kern="1200" dirty="0"/>
            </a:p>
          </p:txBody>
        </p:sp>
      </p:grpSp>
      <p:sp>
        <p:nvSpPr>
          <p:cNvPr id="55"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56" name="TextBox 55"/>
          <p:cNvSpPr txBox="1"/>
          <p:nvPr/>
        </p:nvSpPr>
        <p:spPr>
          <a:xfrm>
            <a:off x="11684000" y="6337300"/>
            <a:ext cx="441422" cy="369332"/>
          </a:xfrm>
          <a:prstGeom prst="rect">
            <a:avLst/>
          </a:prstGeom>
          <a:noFill/>
        </p:spPr>
        <p:txBody>
          <a:bodyPr wrap="none" rtlCol="0">
            <a:spAutoFit/>
          </a:bodyPr>
          <a:lstStyle/>
          <a:p>
            <a:r>
              <a:rPr lang="en-GB" dirty="0" smtClean="0"/>
              <a:t>12</a:t>
            </a:r>
            <a:endParaRPr lang="en-GB" dirty="0"/>
          </a:p>
        </p:txBody>
      </p:sp>
    </p:spTree>
    <p:extLst>
      <p:ext uri="{BB962C8B-B14F-4D97-AF65-F5344CB8AC3E}">
        <p14:creationId xmlns:p14="http://schemas.microsoft.com/office/powerpoint/2010/main" val="229151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Automatic reparation</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pic>
        <p:nvPicPr>
          <p:cNvPr id="8" name="Picture 7" descr="Screenshot 2019-09-16 at 16.23.27.png"/>
          <p:cNvPicPr>
            <a:picLocks noChangeAspect="1"/>
          </p:cNvPicPr>
          <p:nvPr/>
        </p:nvPicPr>
        <p:blipFill rotWithShape="1">
          <a:blip r:embed="rId3">
            <a:extLst>
              <a:ext uri="{28A0092B-C50C-407E-A947-70E740481C1C}">
                <a14:useLocalDpi xmlns:a14="http://schemas.microsoft.com/office/drawing/2010/main" val="0"/>
              </a:ext>
            </a:extLst>
          </a:blip>
          <a:srcRect l="53220" t="17013" b="15156"/>
          <a:stretch/>
        </p:blipFill>
        <p:spPr>
          <a:xfrm>
            <a:off x="0" y="1267726"/>
            <a:ext cx="3424294" cy="4978127"/>
          </a:xfrm>
          <a:prstGeom prst="rect">
            <a:avLst/>
          </a:prstGeom>
        </p:spPr>
      </p:pic>
      <p:sp>
        <p:nvSpPr>
          <p:cNvPr id="11" name="Espace réservé du contenu 2">
            <a:extLst>
              <a:ext uri="{FF2B5EF4-FFF2-40B4-BE49-F238E27FC236}">
                <a16:creationId xmlns:a16="http://schemas.microsoft.com/office/drawing/2014/main" xmlns="" id="{D75FD983-ADF5-CC4B-A77D-6267E5E1ACC3}"/>
              </a:ext>
            </a:extLst>
          </p:cNvPr>
          <p:cNvSpPr txBox="1">
            <a:spLocks/>
          </p:cNvSpPr>
          <p:nvPr/>
        </p:nvSpPr>
        <p:spPr>
          <a:xfrm>
            <a:off x="3430125" y="1335591"/>
            <a:ext cx="8761875" cy="3168756"/>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800"/>
              </a:spcBef>
            </a:pPr>
            <a:r>
              <a:rPr lang="en-GB" dirty="0" smtClean="0"/>
              <a:t>Namespace full scan is not enough</a:t>
            </a:r>
          </a:p>
          <a:p>
            <a:pPr lvl="1">
              <a:spcBef>
                <a:spcPts val="1800"/>
              </a:spcBef>
              <a:buFont typeface="Courier New"/>
              <a:buChar char="o"/>
            </a:pPr>
            <a:r>
              <a:rPr lang="en-GB" dirty="0" smtClean="0"/>
              <a:t>We need to go deeper and get the storage nodes information</a:t>
            </a:r>
          </a:p>
          <a:p>
            <a:pPr>
              <a:spcBef>
                <a:spcPts val="1800"/>
              </a:spcBef>
            </a:pPr>
            <a:r>
              <a:rPr lang="en-GB" dirty="0" smtClean="0"/>
              <a:t>Classify the possible errors and repair accordingly</a:t>
            </a:r>
          </a:p>
          <a:p>
            <a:pPr lvl="1">
              <a:spcBef>
                <a:spcPts val="1800"/>
              </a:spcBef>
              <a:buFont typeface="Courier New"/>
              <a:buChar char="o"/>
            </a:pPr>
            <a:r>
              <a:rPr lang="en-GB" dirty="0" smtClean="0"/>
              <a:t> </a:t>
            </a:r>
            <a:r>
              <a:rPr lang="en-GB" b="1" dirty="0" smtClean="0"/>
              <a:t>Divide &amp; Conquer: </a:t>
            </a:r>
            <a:r>
              <a:rPr lang="en-GB" dirty="0" smtClean="0"/>
              <a:t>14 </a:t>
            </a:r>
            <a:r>
              <a:rPr lang="en-GB" dirty="0"/>
              <a:t>categories for one replica files out of 21 categories in </a:t>
            </a:r>
            <a:r>
              <a:rPr lang="en-GB" dirty="0" smtClean="0"/>
              <a:t>total</a:t>
            </a:r>
            <a:endParaRPr lang="en-GB" b="1" dirty="0" smtClean="0"/>
          </a:p>
          <a:p>
            <a:pPr>
              <a:spcBef>
                <a:spcPts val="1800"/>
              </a:spcBef>
            </a:pPr>
            <a:r>
              <a:rPr lang="en-GB" dirty="0" smtClean="0"/>
              <a:t>Repair files affected for older versions and well-known issues/cases</a:t>
            </a:r>
            <a:endParaRPr lang="en-GB" sz="2000" dirty="0" smtClean="0"/>
          </a:p>
          <a:p>
            <a:pPr marL="0" indent="0">
              <a:spcBef>
                <a:spcPts val="1800"/>
              </a:spcBef>
              <a:buFont typeface="Arial" panose="020B0604020202020204" pitchFamily="34" charset="0"/>
              <a:buNone/>
            </a:pPr>
            <a:endParaRPr lang="fr-FR" sz="2600" dirty="0" smtClean="0"/>
          </a:p>
          <a:p>
            <a:pPr marL="0" indent="0">
              <a:spcBef>
                <a:spcPts val="1800"/>
              </a:spcBef>
              <a:buFont typeface="Arial" panose="020B0604020202020204" pitchFamily="34" charset="0"/>
              <a:buNone/>
            </a:pPr>
            <a:endParaRPr lang="fr-FR" sz="2600" dirty="0"/>
          </a:p>
        </p:txBody>
      </p:sp>
      <p:grpSp>
        <p:nvGrpSpPr>
          <p:cNvPr id="13" name="Group 12"/>
          <p:cNvGrpSpPr/>
          <p:nvPr/>
        </p:nvGrpSpPr>
        <p:grpSpPr>
          <a:xfrm>
            <a:off x="10641817" y="4578820"/>
            <a:ext cx="1257300" cy="1612899"/>
            <a:chOff x="6464371" y="4634499"/>
            <a:chExt cx="1386727" cy="1820005"/>
          </a:xfrm>
        </p:grpSpPr>
        <p:grpSp>
          <p:nvGrpSpPr>
            <p:cNvPr id="23" name="Group 22"/>
            <p:cNvGrpSpPr/>
            <p:nvPr/>
          </p:nvGrpSpPr>
          <p:grpSpPr>
            <a:xfrm>
              <a:off x="6691832" y="4634499"/>
              <a:ext cx="854366" cy="1407876"/>
              <a:chOff x="1487247" y="2854068"/>
              <a:chExt cx="854366" cy="1407876"/>
            </a:xfrm>
          </p:grpSpPr>
          <p:pic>
            <p:nvPicPr>
              <p:cNvPr id="26" name="Picture 25" descr="Screenshot 2019-06-19 at 13.50.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7" name="Picture 26" descr="Screenshot 2019-06-19 at 13.50.1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cxnSp>
            <p:nvCxnSpPr>
              <p:cNvPr id="28" name="Straight Arrow Connector 27"/>
              <p:cNvCxnSpPr>
                <a:stCxn id="27" idx="0"/>
                <a:endCxn id="26" idx="1"/>
              </p:cNvCxnSpPr>
              <p:nvPr/>
            </p:nvCxnSpPr>
            <p:spPr>
              <a:xfrm flipV="1">
                <a:off x="1695935" y="3198016"/>
                <a:ext cx="207399" cy="396127"/>
              </a:xfrm>
              <a:prstGeom prst="straightConnector1">
                <a:avLst/>
              </a:prstGeom>
              <a:ln>
                <a:solidFill>
                  <a:srgbClr val="70AD47"/>
                </a:solidFill>
                <a:headEnd type="arrow"/>
                <a:tailEnd type="arrow"/>
              </a:ln>
            </p:spPr>
            <p:style>
              <a:lnRef idx="2">
                <a:schemeClr val="accent6"/>
              </a:lnRef>
              <a:fillRef idx="0">
                <a:schemeClr val="accent6"/>
              </a:fillRef>
              <a:effectRef idx="1">
                <a:schemeClr val="accent6"/>
              </a:effectRef>
              <a:fontRef idx="minor">
                <a:schemeClr val="tx1"/>
              </a:fontRef>
            </p:style>
          </p:cxnSp>
        </p:grpSp>
        <p:sp>
          <p:nvSpPr>
            <p:cNvPr id="24" name="Multiply 23"/>
            <p:cNvSpPr/>
            <p:nvPr/>
          </p:nvSpPr>
          <p:spPr>
            <a:xfrm>
              <a:off x="6554578" y="5442581"/>
              <a:ext cx="614757" cy="542007"/>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6464371" y="6082482"/>
              <a:ext cx="1386727" cy="372022"/>
            </a:xfrm>
            <a:prstGeom prst="rect">
              <a:avLst/>
            </a:prstGeom>
            <a:noFill/>
          </p:spPr>
          <p:txBody>
            <a:bodyPr wrap="none" rtlCol="0">
              <a:spAutoFit/>
            </a:bodyPr>
            <a:lstStyle/>
            <a:p>
              <a:pPr algn="ctr"/>
              <a:r>
                <a:rPr lang="en-US" sz="1000" dirty="0" smtClean="0"/>
                <a:t>Missing replica</a:t>
              </a:r>
              <a:endParaRPr lang="en-US" sz="1000" dirty="0"/>
            </a:p>
          </p:txBody>
        </p:sp>
      </p:grpSp>
      <p:grpSp>
        <p:nvGrpSpPr>
          <p:cNvPr id="29" name="Group 28"/>
          <p:cNvGrpSpPr/>
          <p:nvPr/>
        </p:nvGrpSpPr>
        <p:grpSpPr>
          <a:xfrm>
            <a:off x="6144449" y="4551527"/>
            <a:ext cx="1828799" cy="1499705"/>
            <a:chOff x="3006830" y="2293686"/>
            <a:chExt cx="2264329" cy="1634317"/>
          </a:xfrm>
        </p:grpSpPr>
        <p:pic>
          <p:nvPicPr>
            <p:cNvPr id="30" name="Picture 29" descr="Screenshot 2019-06-19 at 13.50.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7367" y="2293686"/>
              <a:ext cx="438279" cy="687895"/>
            </a:xfrm>
            <a:prstGeom prst="rect">
              <a:avLst/>
            </a:prstGeom>
          </p:spPr>
        </p:pic>
        <p:pic>
          <p:nvPicPr>
            <p:cNvPr id="31" name="Picture 30" descr="Screenshot 2019-06-19 at 13.50.1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7411" y="3061513"/>
              <a:ext cx="417376" cy="667801"/>
            </a:xfrm>
            <a:prstGeom prst="rect">
              <a:avLst/>
            </a:prstGeom>
          </p:spPr>
        </p:pic>
        <p:cxnSp>
          <p:nvCxnSpPr>
            <p:cNvPr id="32" name="Straight Arrow Connector 31"/>
            <p:cNvCxnSpPr/>
            <p:nvPr/>
          </p:nvCxnSpPr>
          <p:spPr>
            <a:xfrm flipV="1">
              <a:off x="3776099" y="2665386"/>
              <a:ext cx="207399" cy="396127"/>
            </a:xfrm>
            <a:prstGeom prst="straightConnector1">
              <a:avLst/>
            </a:prstGeom>
            <a:ln>
              <a:solidFill>
                <a:schemeClr val="accent3">
                  <a:lumMod val="60000"/>
                  <a:lumOff val="40000"/>
                </a:schemeClr>
              </a:solidFill>
              <a:headEnd type="arrow"/>
              <a:tailEnd type="arrow"/>
            </a:ln>
          </p:spPr>
          <p:style>
            <a:lnRef idx="2">
              <a:schemeClr val="accent6"/>
            </a:lnRef>
            <a:fillRef idx="0">
              <a:schemeClr val="accent6"/>
            </a:fillRef>
            <a:effectRef idx="1">
              <a:schemeClr val="accent6"/>
            </a:effectRef>
            <a:fontRef idx="minor">
              <a:schemeClr val="tx1"/>
            </a:fontRef>
          </p:style>
        </p:cxnSp>
        <p:sp>
          <p:nvSpPr>
            <p:cNvPr id="33" name="TextBox 32"/>
            <p:cNvSpPr txBox="1"/>
            <p:nvPr/>
          </p:nvSpPr>
          <p:spPr>
            <a:xfrm>
              <a:off x="3006830" y="3721222"/>
              <a:ext cx="2264329" cy="206781"/>
            </a:xfrm>
            <a:prstGeom prst="rect">
              <a:avLst/>
            </a:prstGeom>
            <a:noFill/>
          </p:spPr>
          <p:txBody>
            <a:bodyPr wrap="none" rtlCol="0">
              <a:spAutoFit/>
            </a:bodyPr>
            <a:lstStyle/>
            <a:p>
              <a:pPr algn="ctr"/>
              <a:r>
                <a:rPr lang="en-US" sz="1000" kern="1200" dirty="0" smtClean="0"/>
                <a:t>One replica with checksum 0 in namespace</a:t>
              </a:r>
              <a:endParaRPr lang="en-US" sz="1000" kern="1200" dirty="0"/>
            </a:p>
          </p:txBody>
        </p:sp>
      </p:grpSp>
      <p:grpSp>
        <p:nvGrpSpPr>
          <p:cNvPr id="34" name="Group 33"/>
          <p:cNvGrpSpPr/>
          <p:nvPr/>
        </p:nvGrpSpPr>
        <p:grpSpPr>
          <a:xfrm>
            <a:off x="8643549" y="4512679"/>
            <a:ext cx="1610991" cy="1641335"/>
            <a:chOff x="4927008" y="4663551"/>
            <a:chExt cx="2123558" cy="1786563"/>
          </a:xfrm>
        </p:grpSpPr>
        <p:grpSp>
          <p:nvGrpSpPr>
            <p:cNvPr id="35" name="Group 34"/>
            <p:cNvGrpSpPr/>
            <p:nvPr/>
          </p:nvGrpSpPr>
          <p:grpSpPr>
            <a:xfrm>
              <a:off x="5440155" y="4663551"/>
              <a:ext cx="854366" cy="1407877"/>
              <a:chOff x="1487247" y="2854068"/>
              <a:chExt cx="854366" cy="1407877"/>
            </a:xfrm>
          </p:grpSpPr>
          <p:pic>
            <p:nvPicPr>
              <p:cNvPr id="37" name="Picture 36" descr="Screenshot 2019-06-19 at 13.50.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38" name="Picture 37" descr="Screenshot 2019-06-19 at 13.50.1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87247" y="3594143"/>
                <a:ext cx="417376" cy="667802"/>
              </a:xfrm>
              <a:prstGeom prst="rect">
                <a:avLst/>
              </a:prstGeom>
            </p:spPr>
          </p:pic>
          <p:cxnSp>
            <p:nvCxnSpPr>
              <p:cNvPr id="39" name="Straight Arrow Connector 38"/>
              <p:cNvCxnSpPr>
                <a:stCxn id="38" idx="0"/>
                <a:endCxn id="37"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grpSp>
        <p:sp>
          <p:nvSpPr>
            <p:cNvPr id="36" name="TextBox 35"/>
            <p:cNvSpPr txBox="1"/>
            <p:nvPr/>
          </p:nvSpPr>
          <p:spPr>
            <a:xfrm>
              <a:off x="4927008" y="6121242"/>
              <a:ext cx="2123558" cy="328872"/>
            </a:xfrm>
            <a:prstGeom prst="rect">
              <a:avLst/>
            </a:prstGeom>
            <a:noFill/>
          </p:spPr>
          <p:txBody>
            <a:bodyPr wrap="none" rtlCol="0">
              <a:spAutoFit/>
            </a:bodyPr>
            <a:lstStyle/>
            <a:p>
              <a:pPr algn="ctr"/>
              <a:r>
                <a:rPr lang="en-US" sz="1000" dirty="0" smtClean="0"/>
                <a:t>One replica with size and checksum </a:t>
              </a:r>
            </a:p>
            <a:p>
              <a:pPr algn="ctr"/>
              <a:r>
                <a:rPr lang="en-US" sz="1000" dirty="0" smtClean="0"/>
                <a:t>mismatch with namespace</a:t>
              </a:r>
              <a:endParaRPr lang="en-US" sz="1000" dirty="0"/>
            </a:p>
          </p:txBody>
        </p:sp>
      </p:grpSp>
      <p:grpSp>
        <p:nvGrpSpPr>
          <p:cNvPr id="40" name="Group 39"/>
          <p:cNvGrpSpPr/>
          <p:nvPr/>
        </p:nvGrpSpPr>
        <p:grpSpPr>
          <a:xfrm>
            <a:off x="3537183" y="4677176"/>
            <a:ext cx="2216222" cy="1573968"/>
            <a:chOff x="2419113" y="2293686"/>
            <a:chExt cx="3439834" cy="1914113"/>
          </a:xfrm>
        </p:grpSpPr>
        <p:pic>
          <p:nvPicPr>
            <p:cNvPr id="41" name="Picture 40" descr="Screenshot 2019-06-19 at 13.50.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7367" y="2293686"/>
              <a:ext cx="438279" cy="687895"/>
            </a:xfrm>
            <a:prstGeom prst="rect">
              <a:avLst/>
            </a:prstGeom>
          </p:spPr>
        </p:pic>
        <p:pic>
          <p:nvPicPr>
            <p:cNvPr id="42" name="Picture 41" descr="Screenshot 2019-06-19 at 13.50.1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7411" y="3061513"/>
              <a:ext cx="417376" cy="667801"/>
            </a:xfrm>
            <a:prstGeom prst="rect">
              <a:avLst/>
            </a:prstGeom>
          </p:spPr>
        </p:pic>
        <p:cxnSp>
          <p:nvCxnSpPr>
            <p:cNvPr id="43" name="Straight Arrow Connector 42"/>
            <p:cNvCxnSpPr/>
            <p:nvPr/>
          </p:nvCxnSpPr>
          <p:spPr>
            <a:xfrm flipV="1">
              <a:off x="3776099" y="2665386"/>
              <a:ext cx="207399" cy="396127"/>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sp>
          <p:nvSpPr>
            <p:cNvPr id="44" name="TextBox 43"/>
            <p:cNvSpPr txBox="1"/>
            <p:nvPr/>
          </p:nvSpPr>
          <p:spPr>
            <a:xfrm>
              <a:off x="2419113" y="3721223"/>
              <a:ext cx="3439834" cy="486576"/>
            </a:xfrm>
            <a:prstGeom prst="rect">
              <a:avLst/>
            </a:prstGeom>
            <a:noFill/>
          </p:spPr>
          <p:txBody>
            <a:bodyPr wrap="none" rtlCol="0">
              <a:spAutoFit/>
            </a:bodyPr>
            <a:lstStyle/>
            <a:p>
              <a:pPr algn="ctr"/>
              <a:r>
                <a:rPr lang="en-US" sz="1000" kern="1200" dirty="0" smtClean="0"/>
                <a:t>One replica and size and checksum </a:t>
              </a:r>
            </a:p>
            <a:p>
              <a:pPr algn="ctr"/>
              <a:r>
                <a:rPr lang="en-US" sz="1000" kern="1200" dirty="0" smtClean="0"/>
                <a:t>match the namespace</a:t>
              </a:r>
              <a:endParaRPr lang="en-US" sz="1000" kern="1200" dirty="0"/>
            </a:p>
          </p:txBody>
        </p:sp>
      </p:grpSp>
      <p:sp>
        <p:nvSpPr>
          <p:cNvPr id="55"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56" name="TextBox 55"/>
          <p:cNvSpPr txBox="1"/>
          <p:nvPr/>
        </p:nvSpPr>
        <p:spPr>
          <a:xfrm>
            <a:off x="11684000" y="6337300"/>
            <a:ext cx="441422" cy="369332"/>
          </a:xfrm>
          <a:prstGeom prst="rect">
            <a:avLst/>
          </a:prstGeom>
          <a:noFill/>
        </p:spPr>
        <p:txBody>
          <a:bodyPr wrap="none" rtlCol="0">
            <a:spAutoFit/>
          </a:bodyPr>
          <a:lstStyle/>
          <a:p>
            <a:r>
              <a:rPr lang="en-GB" dirty="0" smtClean="0"/>
              <a:t>12</a:t>
            </a:r>
            <a:endParaRPr lang="en-GB" dirty="0"/>
          </a:p>
        </p:txBody>
      </p:sp>
    </p:spTree>
    <p:extLst>
      <p:ext uri="{BB962C8B-B14F-4D97-AF65-F5344CB8AC3E}">
        <p14:creationId xmlns:p14="http://schemas.microsoft.com/office/powerpoint/2010/main" val="92490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Automatic </a:t>
            </a:r>
            <a:r>
              <a:rPr lang="en-GB" dirty="0" smtClean="0"/>
              <a:t>reparation</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sp>
        <p:nvSpPr>
          <p:cNvPr id="55"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56" name="TextBox 55"/>
          <p:cNvSpPr txBox="1"/>
          <p:nvPr/>
        </p:nvSpPr>
        <p:spPr>
          <a:xfrm>
            <a:off x="11684000" y="6337300"/>
            <a:ext cx="441422" cy="369332"/>
          </a:xfrm>
          <a:prstGeom prst="rect">
            <a:avLst/>
          </a:prstGeom>
          <a:noFill/>
        </p:spPr>
        <p:txBody>
          <a:bodyPr wrap="none" rtlCol="0">
            <a:spAutoFit/>
          </a:bodyPr>
          <a:lstStyle/>
          <a:p>
            <a:r>
              <a:rPr lang="en-GB" dirty="0" smtClean="0"/>
              <a:t>12</a:t>
            </a:r>
            <a:endParaRPr lang="en-GB" dirty="0"/>
          </a:p>
        </p:txBody>
      </p:sp>
      <p:grpSp>
        <p:nvGrpSpPr>
          <p:cNvPr id="159" name="Group 158"/>
          <p:cNvGrpSpPr/>
          <p:nvPr/>
        </p:nvGrpSpPr>
        <p:grpSpPr>
          <a:xfrm>
            <a:off x="1023206" y="1220372"/>
            <a:ext cx="8736418" cy="5061392"/>
            <a:chOff x="299691" y="1405100"/>
            <a:chExt cx="8736418" cy="5061392"/>
          </a:xfrm>
        </p:grpSpPr>
        <p:grpSp>
          <p:nvGrpSpPr>
            <p:cNvPr id="160" name="Group 159"/>
            <p:cNvGrpSpPr/>
            <p:nvPr/>
          </p:nvGrpSpPr>
          <p:grpSpPr>
            <a:xfrm>
              <a:off x="361523" y="2462679"/>
              <a:ext cx="812964" cy="815676"/>
              <a:chOff x="1487247" y="2854068"/>
              <a:chExt cx="1249243" cy="1407876"/>
            </a:xfrm>
          </p:grpSpPr>
          <p:pic>
            <p:nvPicPr>
              <p:cNvPr id="266" name="Picture 265"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67" name="Picture 266"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68" name="Picture 267"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39649"/>
                <a:ext cx="417376" cy="667801"/>
              </a:xfrm>
              <a:prstGeom prst="rect">
                <a:avLst/>
              </a:prstGeom>
            </p:spPr>
          </p:pic>
          <p:cxnSp>
            <p:nvCxnSpPr>
              <p:cNvPr id="269" name="Straight Arrow Connector 268"/>
              <p:cNvCxnSpPr>
                <a:stCxn id="267" idx="0"/>
                <a:endCxn id="266" idx="1"/>
              </p:cNvCxnSpPr>
              <p:nvPr/>
            </p:nvCxnSpPr>
            <p:spPr>
              <a:xfrm flipV="1">
                <a:off x="1695935" y="3198016"/>
                <a:ext cx="207399" cy="396127"/>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70" name="Straight Arrow Connector 269"/>
              <p:cNvCxnSpPr>
                <a:stCxn id="268" idx="0"/>
                <a:endCxn id="266" idx="3"/>
              </p:cNvCxnSpPr>
              <p:nvPr/>
            </p:nvCxnSpPr>
            <p:spPr>
              <a:xfrm flipH="1" flipV="1">
                <a:off x="2341612" y="3198016"/>
                <a:ext cx="186190" cy="341633"/>
              </a:xfrm>
              <a:prstGeom prst="straightConnector1">
                <a:avLst/>
              </a:prstGeom>
              <a:ln>
                <a:solidFill>
                  <a:srgbClr val="9BBB59"/>
                </a:solidFill>
                <a:headEnd type="arrow"/>
                <a:tailEnd type="arrow"/>
              </a:ln>
            </p:spPr>
            <p:style>
              <a:lnRef idx="2">
                <a:schemeClr val="accent1"/>
              </a:lnRef>
              <a:fillRef idx="0">
                <a:schemeClr val="accent1"/>
              </a:fillRef>
              <a:effectRef idx="1">
                <a:schemeClr val="accent1"/>
              </a:effectRef>
              <a:fontRef idx="minor">
                <a:schemeClr val="tx1"/>
              </a:fontRef>
            </p:style>
          </p:cxnSp>
        </p:grpSp>
        <p:cxnSp>
          <p:nvCxnSpPr>
            <p:cNvPr id="161" name="Straight Arrow Connector 160"/>
            <p:cNvCxnSpPr>
              <a:stCxn id="267" idx="3"/>
              <a:endCxn id="268" idx="1"/>
            </p:cNvCxnSpPr>
            <p:nvPr/>
          </p:nvCxnSpPr>
          <p:spPr>
            <a:xfrm flipV="1">
              <a:off x="633137" y="3053333"/>
              <a:ext cx="269736" cy="31572"/>
            </a:xfrm>
            <a:prstGeom prst="straightConnector1">
              <a:avLst/>
            </a:prstGeom>
            <a:ln>
              <a:solidFill>
                <a:srgbClr val="9BBB59"/>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62" name="TextBox 161"/>
            <p:cNvSpPr txBox="1"/>
            <p:nvPr/>
          </p:nvSpPr>
          <p:spPr>
            <a:xfrm>
              <a:off x="299691" y="3372091"/>
              <a:ext cx="905444" cy="230816"/>
            </a:xfrm>
            <a:prstGeom prst="rect">
              <a:avLst/>
            </a:prstGeom>
            <a:noFill/>
          </p:spPr>
          <p:txBody>
            <a:bodyPr wrap="none" rtlCol="0">
              <a:spAutoFit/>
            </a:bodyPr>
            <a:lstStyle/>
            <a:p>
              <a:pPr algn="ctr"/>
              <a:r>
                <a:rPr lang="en-US" sz="1000" dirty="0"/>
                <a:t>ALL REP OK</a:t>
              </a:r>
            </a:p>
          </p:txBody>
        </p:sp>
        <p:grpSp>
          <p:nvGrpSpPr>
            <p:cNvPr id="163" name="Group 162"/>
            <p:cNvGrpSpPr/>
            <p:nvPr/>
          </p:nvGrpSpPr>
          <p:grpSpPr>
            <a:xfrm>
              <a:off x="307179" y="3977393"/>
              <a:ext cx="1010554" cy="1141062"/>
              <a:chOff x="6554578" y="4634499"/>
              <a:chExt cx="1356917" cy="1724061"/>
            </a:xfrm>
          </p:grpSpPr>
          <p:grpSp>
            <p:nvGrpSpPr>
              <p:cNvPr id="260" name="Group 259"/>
              <p:cNvGrpSpPr/>
              <p:nvPr/>
            </p:nvGrpSpPr>
            <p:grpSpPr>
              <a:xfrm>
                <a:off x="6691832" y="4634499"/>
                <a:ext cx="854366" cy="1407876"/>
                <a:chOff x="1487247" y="2854068"/>
                <a:chExt cx="854366" cy="1407876"/>
              </a:xfrm>
            </p:grpSpPr>
            <p:pic>
              <p:nvPicPr>
                <p:cNvPr id="263" name="Picture 262"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64" name="Picture 263"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cxnSp>
              <p:nvCxnSpPr>
                <p:cNvPr id="265" name="Straight Arrow Connector 264"/>
                <p:cNvCxnSpPr>
                  <a:stCxn id="264" idx="0"/>
                  <a:endCxn id="263" idx="1"/>
                </p:cNvCxnSpPr>
                <p:nvPr/>
              </p:nvCxnSpPr>
              <p:spPr>
                <a:xfrm flipV="1">
                  <a:off x="1695935" y="3198016"/>
                  <a:ext cx="207399" cy="396127"/>
                </a:xfrm>
                <a:prstGeom prst="straightConnector1">
                  <a:avLst/>
                </a:prstGeom>
                <a:ln>
                  <a:solidFill>
                    <a:srgbClr val="70AD47"/>
                  </a:solidFill>
                  <a:headEnd type="arrow"/>
                  <a:tailEnd type="arrow"/>
                </a:ln>
              </p:spPr>
              <p:style>
                <a:lnRef idx="2">
                  <a:schemeClr val="accent6"/>
                </a:lnRef>
                <a:fillRef idx="0">
                  <a:schemeClr val="accent6"/>
                </a:fillRef>
                <a:effectRef idx="1">
                  <a:schemeClr val="accent6"/>
                </a:effectRef>
                <a:fontRef idx="minor">
                  <a:schemeClr val="tx1"/>
                </a:fontRef>
              </p:style>
            </p:cxnSp>
          </p:grpSp>
          <p:sp>
            <p:nvSpPr>
              <p:cNvPr id="261" name="Multiply 260"/>
              <p:cNvSpPr/>
              <p:nvPr/>
            </p:nvSpPr>
            <p:spPr>
              <a:xfrm>
                <a:off x="6554578" y="5442581"/>
                <a:ext cx="614757" cy="542007"/>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2" name="TextBox 261"/>
              <p:cNvSpPr txBox="1"/>
              <p:nvPr/>
            </p:nvSpPr>
            <p:spPr>
              <a:xfrm>
                <a:off x="7086080" y="5986538"/>
                <a:ext cx="825415" cy="372022"/>
              </a:xfrm>
              <a:prstGeom prst="rect">
                <a:avLst/>
              </a:prstGeom>
              <a:noFill/>
            </p:spPr>
            <p:txBody>
              <a:bodyPr wrap="none" rtlCol="0">
                <a:spAutoFit/>
              </a:bodyPr>
              <a:lstStyle/>
              <a:p>
                <a:pPr algn="ctr"/>
                <a:r>
                  <a:rPr lang="en-US" sz="1000" dirty="0"/>
                  <a:t>NO_REP</a:t>
                </a:r>
              </a:p>
            </p:txBody>
          </p:sp>
        </p:grpSp>
        <p:grpSp>
          <p:nvGrpSpPr>
            <p:cNvPr id="164" name="Group 163"/>
            <p:cNvGrpSpPr/>
            <p:nvPr/>
          </p:nvGrpSpPr>
          <p:grpSpPr>
            <a:xfrm>
              <a:off x="1085820" y="3944824"/>
              <a:ext cx="1017270" cy="926119"/>
              <a:chOff x="3007028" y="4643125"/>
              <a:chExt cx="1477743" cy="1407876"/>
            </a:xfrm>
          </p:grpSpPr>
          <p:grpSp>
            <p:nvGrpSpPr>
              <p:cNvPr id="252" name="Group 251"/>
              <p:cNvGrpSpPr/>
              <p:nvPr/>
            </p:nvGrpSpPr>
            <p:grpSpPr>
              <a:xfrm>
                <a:off x="3119608" y="4643125"/>
                <a:ext cx="1249243" cy="1407876"/>
                <a:chOff x="1487247" y="2854068"/>
                <a:chExt cx="1249243" cy="1407876"/>
              </a:xfrm>
            </p:grpSpPr>
            <p:pic>
              <p:nvPicPr>
                <p:cNvPr id="255" name="Picture 254"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56" name="Picture 255"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57" name="Picture 256"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92835"/>
                  <a:ext cx="417376" cy="667801"/>
                </a:xfrm>
                <a:prstGeom prst="rect">
                  <a:avLst/>
                </a:prstGeom>
              </p:spPr>
            </p:pic>
            <p:cxnSp>
              <p:nvCxnSpPr>
                <p:cNvPr id="258" name="Straight Arrow Connector 257"/>
                <p:cNvCxnSpPr>
                  <a:stCxn id="256" idx="0"/>
                  <a:endCxn id="255" idx="1"/>
                </p:cNvCxnSpPr>
                <p:nvPr/>
              </p:nvCxnSpPr>
              <p:spPr>
                <a:xfrm flipV="1">
                  <a:off x="1695935" y="3198016"/>
                  <a:ext cx="207399" cy="396127"/>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59" name="Straight Arrow Connector 258"/>
                <p:cNvCxnSpPr>
                  <a:stCxn id="257" idx="0"/>
                  <a:endCxn id="255" idx="3"/>
                </p:cNvCxnSpPr>
                <p:nvPr/>
              </p:nvCxnSpPr>
              <p:spPr>
                <a:xfrm flipH="1" flipV="1">
                  <a:off x="2341613" y="3198016"/>
                  <a:ext cx="186189" cy="394819"/>
                </a:xfrm>
                <a:prstGeom prst="straightConnector1">
                  <a:avLst/>
                </a:prstGeom>
                <a:ln>
                  <a:solidFill>
                    <a:srgbClr val="70AD47"/>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253" name="Multiply 252"/>
              <p:cNvSpPr/>
              <p:nvPr/>
            </p:nvSpPr>
            <p:spPr>
              <a:xfrm>
                <a:off x="3870014" y="5436650"/>
                <a:ext cx="614757" cy="542007"/>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4" name="Multiply 253"/>
              <p:cNvSpPr/>
              <p:nvPr/>
            </p:nvSpPr>
            <p:spPr>
              <a:xfrm>
                <a:off x="3007028" y="5450671"/>
                <a:ext cx="614757" cy="542007"/>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65" name="Group 164"/>
            <p:cNvGrpSpPr/>
            <p:nvPr/>
          </p:nvGrpSpPr>
          <p:grpSpPr>
            <a:xfrm>
              <a:off x="2667888" y="3880627"/>
              <a:ext cx="753743" cy="1030523"/>
              <a:chOff x="1487247" y="2854068"/>
              <a:chExt cx="1249243" cy="1407876"/>
            </a:xfrm>
          </p:grpSpPr>
          <p:pic>
            <p:nvPicPr>
              <p:cNvPr id="247" name="Picture 246"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48" name="Picture 247"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49" name="Picture 248"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92835"/>
                <a:ext cx="417376" cy="667801"/>
              </a:xfrm>
              <a:prstGeom prst="rect">
                <a:avLst/>
              </a:prstGeom>
            </p:spPr>
          </p:pic>
          <p:cxnSp>
            <p:nvCxnSpPr>
              <p:cNvPr id="250" name="Straight Arrow Connector 249"/>
              <p:cNvCxnSpPr>
                <a:stCxn id="248" idx="0"/>
                <a:endCxn id="247"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51" name="Straight Arrow Connector 250"/>
              <p:cNvCxnSpPr>
                <a:stCxn id="249" idx="0"/>
                <a:endCxn id="247" idx="3"/>
              </p:cNvCxnSpPr>
              <p:nvPr/>
            </p:nvCxnSpPr>
            <p:spPr>
              <a:xfrm flipH="1" flipV="1">
                <a:off x="2341613" y="3198016"/>
                <a:ext cx="186189" cy="394819"/>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grpSp>
        <p:cxnSp>
          <p:nvCxnSpPr>
            <p:cNvPr id="166" name="Straight Arrow Connector 165"/>
            <p:cNvCxnSpPr/>
            <p:nvPr/>
          </p:nvCxnSpPr>
          <p:spPr>
            <a:xfrm flipV="1">
              <a:off x="2919716" y="4659855"/>
              <a:ext cx="250087" cy="957"/>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67" name="TextBox 166"/>
            <p:cNvSpPr txBox="1"/>
            <p:nvPr/>
          </p:nvSpPr>
          <p:spPr>
            <a:xfrm>
              <a:off x="2389170" y="4929849"/>
              <a:ext cx="1268258" cy="246221"/>
            </a:xfrm>
            <a:prstGeom prst="rect">
              <a:avLst/>
            </a:prstGeom>
            <a:noFill/>
          </p:spPr>
          <p:txBody>
            <a:bodyPr wrap="none" rtlCol="0">
              <a:spAutoFit/>
            </a:bodyPr>
            <a:lstStyle/>
            <a:p>
              <a:pPr algn="ctr"/>
              <a:r>
                <a:rPr lang="en-US" sz="1000" dirty="0"/>
                <a:t>ALL REP CORRUPTED</a:t>
              </a:r>
            </a:p>
          </p:txBody>
        </p:sp>
        <p:grpSp>
          <p:nvGrpSpPr>
            <p:cNvPr id="168" name="Group 167"/>
            <p:cNvGrpSpPr/>
            <p:nvPr/>
          </p:nvGrpSpPr>
          <p:grpSpPr>
            <a:xfrm>
              <a:off x="3287342" y="2431644"/>
              <a:ext cx="919233" cy="870116"/>
              <a:chOff x="1487247" y="2854068"/>
              <a:chExt cx="1249243" cy="1407876"/>
            </a:xfrm>
          </p:grpSpPr>
          <p:pic>
            <p:nvPicPr>
              <p:cNvPr id="242" name="Picture 241"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43" name="Picture 242"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44" name="Picture 243"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92835"/>
                <a:ext cx="417376" cy="667801"/>
              </a:xfrm>
              <a:prstGeom prst="rect">
                <a:avLst/>
              </a:prstGeom>
            </p:spPr>
          </p:pic>
          <p:cxnSp>
            <p:nvCxnSpPr>
              <p:cNvPr id="245" name="Straight Arrow Connector 244"/>
              <p:cNvCxnSpPr>
                <a:stCxn id="243" idx="0"/>
                <a:endCxn id="242"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46" name="Straight Arrow Connector 245"/>
              <p:cNvCxnSpPr>
                <a:stCxn id="244" idx="0"/>
                <a:endCxn id="242" idx="3"/>
              </p:cNvCxnSpPr>
              <p:nvPr/>
            </p:nvCxnSpPr>
            <p:spPr>
              <a:xfrm flipH="1" flipV="1">
                <a:off x="2341613" y="3198016"/>
                <a:ext cx="186189" cy="394819"/>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grpSp>
        <p:cxnSp>
          <p:nvCxnSpPr>
            <p:cNvPr id="169" name="Straight Arrow Connector 168"/>
            <p:cNvCxnSpPr>
              <a:stCxn id="243" idx="3"/>
              <a:endCxn id="244" idx="1"/>
            </p:cNvCxnSpPr>
            <p:nvPr/>
          </p:nvCxnSpPr>
          <p:spPr>
            <a:xfrm flipV="1">
              <a:off x="3594460" y="3094590"/>
              <a:ext cx="304996" cy="808"/>
            </a:xfrm>
            <a:prstGeom prst="straightConnector1">
              <a:avLst/>
            </a:prstGeom>
            <a:ln>
              <a:solidFill>
                <a:srgbClr val="008000"/>
              </a:solidFill>
              <a:headEnd type="arrow"/>
              <a:tailEnd type="arrow"/>
            </a:ln>
          </p:spPr>
          <p:style>
            <a:lnRef idx="1">
              <a:schemeClr val="accent3"/>
            </a:lnRef>
            <a:fillRef idx="0">
              <a:schemeClr val="accent3"/>
            </a:fillRef>
            <a:effectRef idx="0">
              <a:schemeClr val="accent3"/>
            </a:effectRef>
            <a:fontRef idx="minor">
              <a:schemeClr val="tx1"/>
            </a:fontRef>
          </p:style>
        </p:cxnSp>
        <p:sp>
          <p:nvSpPr>
            <p:cNvPr id="170" name="Oval 169"/>
            <p:cNvSpPr/>
            <p:nvPr/>
          </p:nvSpPr>
          <p:spPr>
            <a:xfrm>
              <a:off x="3144360" y="2821789"/>
              <a:ext cx="1197316" cy="604962"/>
            </a:xfrm>
            <a:prstGeom prst="ellipse">
              <a:avLst/>
            </a:prstGeom>
            <a:noFill/>
            <a:ln>
              <a:solidFill>
                <a:srgbClr val="008000"/>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71" name="TextBox 170"/>
            <p:cNvSpPr txBox="1"/>
            <p:nvPr/>
          </p:nvSpPr>
          <p:spPr>
            <a:xfrm>
              <a:off x="3179699" y="3401752"/>
              <a:ext cx="1099254" cy="400110"/>
            </a:xfrm>
            <a:prstGeom prst="rect">
              <a:avLst/>
            </a:prstGeom>
            <a:noFill/>
          </p:spPr>
          <p:txBody>
            <a:bodyPr wrap="none" rtlCol="0">
              <a:spAutoFit/>
            </a:bodyPr>
            <a:lstStyle/>
            <a:p>
              <a:pPr algn="ctr"/>
              <a:r>
                <a:rPr lang="en-US" sz="1000" dirty="0"/>
                <a:t>MULTIPLE </a:t>
              </a:r>
              <a:r>
                <a:rPr lang="en-US" sz="1000" dirty="0" smtClean="0"/>
                <a:t>REP</a:t>
              </a:r>
            </a:p>
            <a:p>
              <a:pPr algn="ctr"/>
              <a:r>
                <a:rPr lang="en-US" sz="1000" dirty="0" smtClean="0"/>
                <a:t> </a:t>
              </a:r>
              <a:r>
                <a:rPr lang="en-US" sz="1000" dirty="0"/>
                <a:t>NS XS 0 OR 1</a:t>
              </a:r>
            </a:p>
          </p:txBody>
        </p:sp>
        <p:pic>
          <p:nvPicPr>
            <p:cNvPr id="172" name="Picture 171"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854" y="2386495"/>
              <a:ext cx="264801" cy="426389"/>
            </a:xfrm>
            <a:prstGeom prst="rect">
              <a:avLst/>
            </a:prstGeom>
          </p:spPr>
        </p:pic>
        <p:pic>
          <p:nvPicPr>
            <p:cNvPr id="173" name="Picture 172"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1998" y="2862430"/>
              <a:ext cx="252172" cy="413934"/>
            </a:xfrm>
            <a:prstGeom prst="rect">
              <a:avLst/>
            </a:prstGeom>
          </p:spPr>
        </p:pic>
        <p:cxnSp>
          <p:nvCxnSpPr>
            <p:cNvPr id="174" name="Straight Arrow Connector 173"/>
            <p:cNvCxnSpPr/>
            <p:nvPr/>
          </p:nvCxnSpPr>
          <p:spPr>
            <a:xfrm flipV="1">
              <a:off x="6078084" y="2616892"/>
              <a:ext cx="125307" cy="245538"/>
            </a:xfrm>
            <a:prstGeom prst="straightConnector1">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175" name="TextBox 174"/>
            <p:cNvSpPr txBox="1"/>
            <p:nvPr/>
          </p:nvSpPr>
          <p:spPr>
            <a:xfrm>
              <a:off x="5791635" y="3271348"/>
              <a:ext cx="1011402" cy="400110"/>
            </a:xfrm>
            <a:prstGeom prst="rect">
              <a:avLst/>
            </a:prstGeom>
            <a:noFill/>
          </p:spPr>
          <p:txBody>
            <a:bodyPr wrap="none" rtlCol="0">
              <a:spAutoFit/>
            </a:bodyPr>
            <a:lstStyle/>
            <a:p>
              <a:pPr algn="ctr"/>
              <a:r>
                <a:rPr lang="en-US" sz="1000" kern="1200" dirty="0"/>
                <a:t>ONE REP </a:t>
              </a:r>
              <a:endParaRPr lang="en-US" sz="1000" kern="1200" dirty="0" smtClean="0"/>
            </a:p>
            <a:p>
              <a:pPr algn="ctr"/>
              <a:r>
                <a:rPr lang="en-US" sz="1000" kern="1200" dirty="0" smtClean="0"/>
                <a:t>NS </a:t>
              </a:r>
              <a:r>
                <a:rPr lang="en-US" sz="1000" kern="1200" dirty="0"/>
                <a:t>XS 0 OR 1</a:t>
              </a:r>
            </a:p>
          </p:txBody>
        </p:sp>
        <p:grpSp>
          <p:nvGrpSpPr>
            <p:cNvPr id="176" name="Group 175"/>
            <p:cNvGrpSpPr/>
            <p:nvPr/>
          </p:nvGrpSpPr>
          <p:grpSpPr>
            <a:xfrm>
              <a:off x="7018753" y="2282963"/>
              <a:ext cx="554150" cy="850810"/>
              <a:chOff x="1487247" y="2854068"/>
              <a:chExt cx="854366" cy="1407877"/>
            </a:xfrm>
          </p:grpSpPr>
          <p:pic>
            <p:nvPicPr>
              <p:cNvPr id="239" name="Picture 238"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40" name="Picture 239"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2"/>
              </a:xfrm>
              <a:prstGeom prst="rect">
                <a:avLst/>
              </a:prstGeom>
            </p:spPr>
          </p:pic>
          <p:cxnSp>
            <p:nvCxnSpPr>
              <p:cNvPr id="241" name="Straight Arrow Connector 240"/>
              <p:cNvCxnSpPr>
                <a:stCxn id="240" idx="0"/>
                <a:endCxn id="239"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grpSp>
        <p:sp>
          <p:nvSpPr>
            <p:cNvPr id="177" name="TextBox 176"/>
            <p:cNvSpPr txBox="1"/>
            <p:nvPr/>
          </p:nvSpPr>
          <p:spPr>
            <a:xfrm>
              <a:off x="6990634" y="3163877"/>
              <a:ext cx="767908" cy="350732"/>
            </a:xfrm>
            <a:prstGeom prst="rect">
              <a:avLst/>
            </a:prstGeom>
            <a:noFill/>
          </p:spPr>
          <p:txBody>
            <a:bodyPr wrap="none" rtlCol="0">
              <a:spAutoFit/>
            </a:bodyPr>
            <a:lstStyle/>
            <a:p>
              <a:pPr algn="ctr"/>
              <a:r>
                <a:rPr lang="en-US" sz="1000" dirty="0"/>
                <a:t>ONE REP</a:t>
              </a:r>
            </a:p>
            <a:p>
              <a:pPr algn="ctr"/>
              <a:r>
                <a:rPr lang="en-US" sz="1000" dirty="0"/>
                <a:t> CORRUPTED</a:t>
              </a:r>
            </a:p>
          </p:txBody>
        </p:sp>
        <p:grpSp>
          <p:nvGrpSpPr>
            <p:cNvPr id="178" name="Group 177"/>
            <p:cNvGrpSpPr/>
            <p:nvPr/>
          </p:nvGrpSpPr>
          <p:grpSpPr>
            <a:xfrm>
              <a:off x="1606282" y="2339940"/>
              <a:ext cx="1270513" cy="1414554"/>
              <a:chOff x="7562311" y="3547197"/>
              <a:chExt cx="1270513" cy="1414554"/>
            </a:xfrm>
          </p:grpSpPr>
          <p:grpSp>
            <p:nvGrpSpPr>
              <p:cNvPr id="230" name="Group 229"/>
              <p:cNvGrpSpPr/>
              <p:nvPr/>
            </p:nvGrpSpPr>
            <p:grpSpPr>
              <a:xfrm>
                <a:off x="7562311" y="3547197"/>
                <a:ext cx="1270513" cy="1414554"/>
                <a:chOff x="4116464" y="2206879"/>
                <a:chExt cx="2383849" cy="2154926"/>
              </a:xfrm>
            </p:grpSpPr>
            <p:grpSp>
              <p:nvGrpSpPr>
                <p:cNvPr id="232" name="Group 231"/>
                <p:cNvGrpSpPr/>
                <p:nvPr/>
              </p:nvGrpSpPr>
              <p:grpSpPr>
                <a:xfrm>
                  <a:off x="4496332" y="2206879"/>
                  <a:ext cx="1249243" cy="1407876"/>
                  <a:chOff x="1487247" y="2854068"/>
                  <a:chExt cx="1249243" cy="1407876"/>
                </a:xfrm>
              </p:grpSpPr>
              <p:pic>
                <p:nvPicPr>
                  <p:cNvPr id="234" name="Picture 233"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35" name="Picture 234"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36" name="Picture 235"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92835"/>
                    <a:ext cx="417376" cy="667801"/>
                  </a:xfrm>
                  <a:prstGeom prst="rect">
                    <a:avLst/>
                  </a:prstGeom>
                </p:spPr>
              </p:pic>
              <p:cxnSp>
                <p:nvCxnSpPr>
                  <p:cNvPr id="237" name="Straight Arrow Connector 236"/>
                  <p:cNvCxnSpPr>
                    <a:stCxn id="235" idx="0"/>
                    <a:endCxn id="234"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38" name="Straight Arrow Connector 237"/>
                  <p:cNvCxnSpPr>
                    <a:stCxn id="236" idx="0"/>
                    <a:endCxn id="234" idx="3"/>
                  </p:cNvCxnSpPr>
                  <p:nvPr/>
                </p:nvCxnSpPr>
                <p:spPr>
                  <a:xfrm flipH="1" flipV="1">
                    <a:off x="2341613" y="3198016"/>
                    <a:ext cx="186189" cy="394819"/>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233" name="TextBox 232"/>
                <p:cNvSpPr txBox="1"/>
                <p:nvPr/>
              </p:nvSpPr>
              <p:spPr>
                <a:xfrm>
                  <a:off x="4116464" y="3752279"/>
                  <a:ext cx="2383849" cy="609526"/>
                </a:xfrm>
                <a:prstGeom prst="rect">
                  <a:avLst/>
                </a:prstGeom>
                <a:noFill/>
              </p:spPr>
              <p:txBody>
                <a:bodyPr wrap="none" rtlCol="0">
                  <a:spAutoFit/>
                </a:bodyPr>
                <a:lstStyle/>
                <a:p>
                  <a:pPr algn="ctr"/>
                  <a:r>
                    <a:rPr lang="en-US" sz="1000" dirty="0"/>
                    <a:t>ALL REP CORRUPTED</a:t>
                  </a:r>
                </a:p>
                <a:p>
                  <a:pPr algn="ctr"/>
                  <a:r>
                    <a:rPr lang="en-US" sz="1000" dirty="0"/>
                    <a:t> MATCH XS AND SIZE</a:t>
                  </a:r>
                </a:p>
              </p:txBody>
            </p:sp>
          </p:grpSp>
          <p:sp>
            <p:nvSpPr>
              <p:cNvPr id="231" name="Oval 230"/>
              <p:cNvSpPr/>
              <p:nvPr/>
            </p:nvSpPr>
            <p:spPr>
              <a:xfrm>
                <a:off x="7562311" y="3995877"/>
                <a:ext cx="1145887" cy="597833"/>
              </a:xfrm>
              <a:prstGeom prst="ellipse">
                <a:avLst/>
              </a:prstGeom>
              <a:noFill/>
              <a:ln>
                <a:solidFill>
                  <a:srgbClr val="008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solidFill>
                    <a:schemeClr val="accent3"/>
                  </a:solidFill>
                </a:endParaRPr>
              </a:p>
            </p:txBody>
          </p:sp>
        </p:grpSp>
        <p:cxnSp>
          <p:nvCxnSpPr>
            <p:cNvPr id="179" name="Straight Arrow Connector 178"/>
            <p:cNvCxnSpPr>
              <a:stCxn id="235" idx="3"/>
              <a:endCxn id="236" idx="1"/>
            </p:cNvCxnSpPr>
            <p:nvPr/>
          </p:nvCxnSpPr>
          <p:spPr>
            <a:xfrm flipV="1">
              <a:off x="2031187" y="3044069"/>
              <a:ext cx="220909" cy="859"/>
            </a:xfrm>
            <a:prstGeom prst="straightConnector1">
              <a:avLst/>
            </a:prstGeom>
            <a:ln>
              <a:solidFill>
                <a:srgbClr val="008000"/>
              </a:solidFill>
              <a:headEnd type="arrow"/>
              <a:tailEnd type="arrow"/>
            </a:ln>
          </p:spPr>
          <p:style>
            <a:lnRef idx="1">
              <a:schemeClr val="accent3"/>
            </a:lnRef>
            <a:fillRef idx="0">
              <a:schemeClr val="accent3"/>
            </a:fillRef>
            <a:effectRef idx="0">
              <a:schemeClr val="accent3"/>
            </a:effectRef>
            <a:fontRef idx="minor">
              <a:schemeClr val="tx1"/>
            </a:fontRef>
          </p:style>
        </p:cxnSp>
        <p:pic>
          <p:nvPicPr>
            <p:cNvPr id="180" name="Picture 179"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73" y="3981053"/>
              <a:ext cx="227365" cy="401329"/>
            </a:xfrm>
            <a:prstGeom prst="rect">
              <a:avLst/>
            </a:prstGeom>
          </p:spPr>
        </p:pic>
        <p:pic>
          <p:nvPicPr>
            <p:cNvPr id="181" name="Picture 180"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0921" y="4412824"/>
              <a:ext cx="216521" cy="389605"/>
            </a:xfrm>
            <a:prstGeom prst="rect">
              <a:avLst/>
            </a:prstGeom>
          </p:spPr>
        </p:pic>
        <p:pic>
          <p:nvPicPr>
            <p:cNvPr id="182" name="Picture 181"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4074" y="4397902"/>
              <a:ext cx="216521" cy="389605"/>
            </a:xfrm>
            <a:prstGeom prst="rect">
              <a:avLst/>
            </a:prstGeom>
          </p:spPr>
        </p:pic>
        <p:cxnSp>
          <p:nvCxnSpPr>
            <p:cNvPr id="183" name="Straight Arrow Connector 182"/>
            <p:cNvCxnSpPr>
              <a:stCxn id="181" idx="0"/>
              <a:endCxn id="180" idx="1"/>
            </p:cNvCxnSpPr>
            <p:nvPr/>
          </p:nvCxnSpPr>
          <p:spPr>
            <a:xfrm flipV="1">
              <a:off x="4159182" y="4181717"/>
              <a:ext cx="107592" cy="231107"/>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184" name="Straight Arrow Connector 183"/>
            <p:cNvCxnSpPr>
              <a:stCxn id="182" idx="0"/>
              <a:endCxn id="180" idx="3"/>
            </p:cNvCxnSpPr>
            <p:nvPr/>
          </p:nvCxnSpPr>
          <p:spPr>
            <a:xfrm flipH="1" flipV="1">
              <a:off x="4494138" y="4181717"/>
              <a:ext cx="88196" cy="216185"/>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85" name="TextBox 184"/>
            <p:cNvSpPr txBox="1"/>
            <p:nvPr/>
          </p:nvSpPr>
          <p:spPr>
            <a:xfrm>
              <a:off x="3974252" y="4802428"/>
              <a:ext cx="838691" cy="368224"/>
            </a:xfrm>
            <a:prstGeom prst="rect">
              <a:avLst/>
            </a:prstGeom>
            <a:noFill/>
          </p:spPr>
          <p:txBody>
            <a:bodyPr wrap="none" rtlCol="0">
              <a:spAutoFit/>
            </a:bodyPr>
            <a:lstStyle/>
            <a:p>
              <a:pPr algn="ctr"/>
              <a:r>
                <a:rPr lang="en-US" sz="1000" dirty="0"/>
                <a:t>AT LEAST </a:t>
              </a:r>
            </a:p>
            <a:p>
              <a:pPr algn="ctr"/>
              <a:r>
                <a:rPr lang="en-US" sz="1000" dirty="0"/>
                <a:t>ONE REP OK</a:t>
              </a:r>
            </a:p>
          </p:txBody>
        </p:sp>
        <p:sp>
          <p:nvSpPr>
            <p:cNvPr id="186" name="Oval 185"/>
            <p:cNvSpPr/>
            <p:nvPr/>
          </p:nvSpPr>
          <p:spPr>
            <a:xfrm>
              <a:off x="4096988" y="3853783"/>
              <a:ext cx="566495" cy="571075"/>
            </a:xfrm>
            <a:prstGeom prst="ellipse">
              <a:avLst/>
            </a:prstGeom>
            <a:noFill/>
            <a:ln>
              <a:solidFill>
                <a:srgbClr val="9BBB59"/>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pic>
          <p:nvPicPr>
            <p:cNvPr id="187" name="Picture 186"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4800" y="2422851"/>
              <a:ext cx="264801" cy="426389"/>
            </a:xfrm>
            <a:prstGeom prst="rect">
              <a:avLst/>
            </a:prstGeom>
          </p:spPr>
        </p:pic>
        <p:pic>
          <p:nvPicPr>
            <p:cNvPr id="188" name="Picture 187"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2943" y="2898786"/>
              <a:ext cx="252172" cy="413934"/>
            </a:xfrm>
            <a:prstGeom prst="rect">
              <a:avLst/>
            </a:prstGeom>
          </p:spPr>
        </p:pic>
        <p:cxnSp>
          <p:nvCxnSpPr>
            <p:cNvPr id="189" name="Straight Arrow Connector 188"/>
            <p:cNvCxnSpPr/>
            <p:nvPr/>
          </p:nvCxnSpPr>
          <p:spPr>
            <a:xfrm flipV="1">
              <a:off x="4939029" y="2653248"/>
              <a:ext cx="125307" cy="245538"/>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sp>
          <p:nvSpPr>
            <p:cNvPr id="190" name="TextBox 189"/>
            <p:cNvSpPr txBox="1"/>
            <p:nvPr/>
          </p:nvSpPr>
          <p:spPr>
            <a:xfrm>
              <a:off x="4738936" y="3307704"/>
              <a:ext cx="838691" cy="246221"/>
            </a:xfrm>
            <a:prstGeom prst="rect">
              <a:avLst/>
            </a:prstGeom>
            <a:noFill/>
          </p:spPr>
          <p:txBody>
            <a:bodyPr wrap="none" rtlCol="0">
              <a:spAutoFit/>
            </a:bodyPr>
            <a:lstStyle/>
            <a:p>
              <a:pPr algn="ctr"/>
              <a:r>
                <a:rPr lang="en-US" sz="1000" kern="1200" dirty="0"/>
                <a:t>ONE REP OK</a:t>
              </a:r>
            </a:p>
          </p:txBody>
        </p:sp>
        <p:grpSp>
          <p:nvGrpSpPr>
            <p:cNvPr id="191" name="Group 190"/>
            <p:cNvGrpSpPr/>
            <p:nvPr/>
          </p:nvGrpSpPr>
          <p:grpSpPr>
            <a:xfrm>
              <a:off x="5064336" y="3804941"/>
              <a:ext cx="1301070" cy="1414554"/>
              <a:chOff x="4087799" y="2206879"/>
              <a:chExt cx="2441183" cy="2154926"/>
            </a:xfrm>
          </p:grpSpPr>
          <p:grpSp>
            <p:nvGrpSpPr>
              <p:cNvPr id="223" name="Group 222"/>
              <p:cNvGrpSpPr/>
              <p:nvPr/>
            </p:nvGrpSpPr>
            <p:grpSpPr>
              <a:xfrm>
                <a:off x="4496332" y="2206879"/>
                <a:ext cx="1249243" cy="1407876"/>
                <a:chOff x="1487247" y="2854068"/>
                <a:chExt cx="1249243" cy="1407876"/>
              </a:xfrm>
            </p:grpSpPr>
            <p:pic>
              <p:nvPicPr>
                <p:cNvPr id="225" name="Picture 224"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26" name="Picture 225"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27" name="Picture 226"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92835"/>
                  <a:ext cx="417376" cy="667801"/>
                </a:xfrm>
                <a:prstGeom prst="rect">
                  <a:avLst/>
                </a:prstGeom>
              </p:spPr>
            </p:pic>
            <p:cxnSp>
              <p:nvCxnSpPr>
                <p:cNvPr id="228" name="Straight Arrow Connector 227"/>
                <p:cNvCxnSpPr>
                  <a:stCxn id="226" idx="0"/>
                  <a:endCxn id="225"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29" name="Straight Arrow Connector 228"/>
                <p:cNvCxnSpPr>
                  <a:stCxn id="227" idx="0"/>
                  <a:endCxn id="225" idx="3"/>
                </p:cNvCxnSpPr>
                <p:nvPr/>
              </p:nvCxnSpPr>
              <p:spPr>
                <a:xfrm flipH="1" flipV="1">
                  <a:off x="2341613" y="3198016"/>
                  <a:ext cx="186189" cy="394819"/>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224" name="TextBox 223"/>
              <p:cNvSpPr txBox="1"/>
              <p:nvPr/>
            </p:nvSpPr>
            <p:spPr>
              <a:xfrm>
                <a:off x="4087799" y="3752279"/>
                <a:ext cx="2441183" cy="609526"/>
              </a:xfrm>
              <a:prstGeom prst="rect">
                <a:avLst/>
              </a:prstGeom>
              <a:noFill/>
            </p:spPr>
            <p:txBody>
              <a:bodyPr wrap="none" rtlCol="0">
                <a:spAutoFit/>
              </a:bodyPr>
              <a:lstStyle/>
              <a:p>
                <a:pPr algn="ctr"/>
                <a:r>
                  <a:rPr lang="en-US" sz="1000" dirty="0"/>
                  <a:t>ALL REP CORRUPTED</a:t>
                </a:r>
              </a:p>
              <a:p>
                <a:pPr algn="ctr"/>
                <a:r>
                  <a:rPr lang="en-US" sz="1000" dirty="0"/>
                  <a:t> MATCH XS  NO SIZE</a:t>
                </a:r>
              </a:p>
            </p:txBody>
          </p:sp>
        </p:grpSp>
        <p:sp>
          <p:nvSpPr>
            <p:cNvPr id="192" name="Oval 191"/>
            <p:cNvSpPr/>
            <p:nvPr/>
          </p:nvSpPr>
          <p:spPr>
            <a:xfrm>
              <a:off x="5079614" y="4253621"/>
              <a:ext cx="1145887" cy="59783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US">
                <a:solidFill>
                  <a:schemeClr val="accent3"/>
                </a:solidFill>
              </a:endParaRPr>
            </a:p>
          </p:txBody>
        </p:sp>
        <p:grpSp>
          <p:nvGrpSpPr>
            <p:cNvPr id="193" name="Group 192"/>
            <p:cNvGrpSpPr/>
            <p:nvPr/>
          </p:nvGrpSpPr>
          <p:grpSpPr>
            <a:xfrm>
              <a:off x="7472430" y="5284015"/>
              <a:ext cx="957273" cy="834624"/>
              <a:chOff x="1487247" y="2854068"/>
              <a:chExt cx="1249243" cy="1407876"/>
            </a:xfrm>
          </p:grpSpPr>
          <p:pic>
            <p:nvPicPr>
              <p:cNvPr id="220" name="Picture 219"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21" name="Picture 220"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22" name="Picture 221"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39649"/>
                <a:ext cx="417376" cy="667801"/>
              </a:xfrm>
              <a:prstGeom prst="rect">
                <a:avLst/>
              </a:prstGeom>
            </p:spPr>
          </p:pic>
        </p:grpSp>
        <p:sp>
          <p:nvSpPr>
            <p:cNvPr id="194" name="TextBox 193"/>
            <p:cNvSpPr txBox="1"/>
            <p:nvPr/>
          </p:nvSpPr>
          <p:spPr>
            <a:xfrm>
              <a:off x="7115493" y="6214552"/>
              <a:ext cx="1634437" cy="251940"/>
            </a:xfrm>
            <a:prstGeom prst="rect">
              <a:avLst/>
            </a:prstGeom>
            <a:noFill/>
          </p:spPr>
          <p:txBody>
            <a:bodyPr wrap="none" rtlCol="0">
              <a:spAutoFit/>
            </a:bodyPr>
            <a:lstStyle/>
            <a:p>
              <a:pPr algn="ctr"/>
              <a:r>
                <a:rPr lang="en-US" sz="1000" dirty="0"/>
                <a:t>BIG FILE (&gt;3m timeout)</a:t>
              </a:r>
            </a:p>
          </p:txBody>
        </p:sp>
        <p:sp>
          <p:nvSpPr>
            <p:cNvPr id="195" name="TextBox 194"/>
            <p:cNvSpPr txBox="1"/>
            <p:nvPr/>
          </p:nvSpPr>
          <p:spPr>
            <a:xfrm>
              <a:off x="5607792" y="1917571"/>
              <a:ext cx="813043" cy="400110"/>
            </a:xfrm>
            <a:prstGeom prst="rect">
              <a:avLst/>
            </a:prstGeom>
            <a:noFill/>
          </p:spPr>
          <p:txBody>
            <a:bodyPr wrap="none" rtlCol="0">
              <a:spAutoFit/>
            </a:bodyPr>
            <a:lstStyle/>
            <a:p>
              <a:pPr algn="ctr"/>
              <a:r>
                <a:rPr lang="en-US" sz="1000" dirty="0"/>
                <a:t>MISSING </a:t>
              </a:r>
            </a:p>
            <a:p>
              <a:pPr algn="ctr"/>
              <a:r>
                <a:rPr lang="en-US" sz="1000" dirty="0"/>
                <a:t>CONTAINER</a:t>
              </a:r>
            </a:p>
          </p:txBody>
        </p:sp>
        <p:pic>
          <p:nvPicPr>
            <p:cNvPr id="196" name="Picture 195"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7449" y="1417638"/>
              <a:ext cx="301708" cy="452507"/>
            </a:xfrm>
            <a:prstGeom prst="rect">
              <a:avLst/>
            </a:prstGeom>
          </p:spPr>
        </p:pic>
        <p:sp>
          <p:nvSpPr>
            <p:cNvPr id="197" name="TextBox 196"/>
            <p:cNvSpPr txBox="1"/>
            <p:nvPr/>
          </p:nvSpPr>
          <p:spPr>
            <a:xfrm>
              <a:off x="2814468" y="5897166"/>
              <a:ext cx="962498" cy="246221"/>
            </a:xfrm>
            <a:prstGeom prst="rect">
              <a:avLst/>
            </a:prstGeom>
            <a:noFill/>
          </p:spPr>
          <p:txBody>
            <a:bodyPr wrap="none" rtlCol="0">
              <a:spAutoFit/>
            </a:bodyPr>
            <a:lstStyle/>
            <a:p>
              <a:pPr algn="ctr"/>
              <a:r>
                <a:rPr lang="en-US" sz="1000" dirty="0"/>
                <a:t>REMOVED FILE</a:t>
              </a:r>
            </a:p>
          </p:txBody>
        </p:sp>
        <p:pic>
          <p:nvPicPr>
            <p:cNvPr id="198" name="Picture 197"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8852" y="5397233"/>
              <a:ext cx="301709" cy="452507"/>
            </a:xfrm>
            <a:prstGeom prst="rect">
              <a:avLst/>
            </a:prstGeom>
          </p:spPr>
        </p:pic>
        <p:sp>
          <p:nvSpPr>
            <p:cNvPr id="199" name="TextBox 198"/>
            <p:cNvSpPr txBox="1"/>
            <p:nvPr/>
          </p:nvSpPr>
          <p:spPr>
            <a:xfrm>
              <a:off x="3846393" y="5897166"/>
              <a:ext cx="966931" cy="246221"/>
            </a:xfrm>
            <a:prstGeom prst="rect">
              <a:avLst/>
            </a:prstGeom>
            <a:noFill/>
          </p:spPr>
          <p:txBody>
            <a:bodyPr wrap="none" rtlCol="0">
              <a:spAutoFit/>
            </a:bodyPr>
            <a:lstStyle/>
            <a:p>
              <a:pPr algn="ctr"/>
              <a:r>
                <a:rPr lang="en-US" sz="1000" dirty="0"/>
                <a:t>FILE NOT EXIST</a:t>
              </a:r>
            </a:p>
          </p:txBody>
        </p:sp>
        <p:pic>
          <p:nvPicPr>
            <p:cNvPr id="200" name="Picture 199"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2993" y="5397233"/>
              <a:ext cx="301709" cy="452507"/>
            </a:xfrm>
            <a:prstGeom prst="rect">
              <a:avLst/>
            </a:prstGeom>
          </p:spPr>
        </p:pic>
        <p:sp>
          <p:nvSpPr>
            <p:cNvPr id="201" name="TextBox 200"/>
            <p:cNvSpPr txBox="1"/>
            <p:nvPr/>
          </p:nvSpPr>
          <p:spPr>
            <a:xfrm>
              <a:off x="4939029" y="5897166"/>
              <a:ext cx="941521" cy="246221"/>
            </a:xfrm>
            <a:prstGeom prst="rect">
              <a:avLst/>
            </a:prstGeom>
            <a:noFill/>
          </p:spPr>
          <p:txBody>
            <a:bodyPr wrap="none" rtlCol="0">
              <a:spAutoFit/>
            </a:bodyPr>
            <a:lstStyle/>
            <a:p>
              <a:pPr algn="ctr"/>
              <a:r>
                <a:rPr lang="en-US" sz="1000" dirty="0"/>
                <a:t>ZERO FILE SIZE</a:t>
              </a:r>
            </a:p>
          </p:txBody>
        </p:sp>
        <p:pic>
          <p:nvPicPr>
            <p:cNvPr id="202" name="Picture 201"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2921" y="5397233"/>
              <a:ext cx="301710" cy="452507"/>
            </a:xfrm>
            <a:prstGeom prst="rect">
              <a:avLst/>
            </a:prstGeom>
          </p:spPr>
        </p:pic>
        <p:sp>
          <p:nvSpPr>
            <p:cNvPr id="203" name="TextBox 202"/>
            <p:cNvSpPr txBox="1"/>
            <p:nvPr/>
          </p:nvSpPr>
          <p:spPr>
            <a:xfrm>
              <a:off x="6204170" y="6007991"/>
              <a:ext cx="920169" cy="246221"/>
            </a:xfrm>
            <a:prstGeom prst="rect">
              <a:avLst/>
            </a:prstGeom>
            <a:noFill/>
          </p:spPr>
          <p:txBody>
            <a:bodyPr wrap="none" rtlCol="0">
              <a:spAutoFit/>
            </a:bodyPr>
            <a:lstStyle/>
            <a:p>
              <a:pPr algn="ctr"/>
              <a:r>
                <a:rPr lang="en-US" sz="1000" dirty="0"/>
                <a:t>LOST&amp;FOUND</a:t>
              </a:r>
            </a:p>
          </p:txBody>
        </p:sp>
        <p:pic>
          <p:nvPicPr>
            <p:cNvPr id="204" name="Picture 203"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7384" y="5508058"/>
              <a:ext cx="301710" cy="452507"/>
            </a:xfrm>
            <a:prstGeom prst="rect">
              <a:avLst/>
            </a:prstGeom>
          </p:spPr>
        </p:pic>
        <p:grpSp>
          <p:nvGrpSpPr>
            <p:cNvPr id="205" name="Group 204"/>
            <p:cNvGrpSpPr/>
            <p:nvPr/>
          </p:nvGrpSpPr>
          <p:grpSpPr>
            <a:xfrm>
              <a:off x="7848940" y="2312840"/>
              <a:ext cx="1187169" cy="1242802"/>
              <a:chOff x="7167665" y="2194290"/>
              <a:chExt cx="1549260" cy="2096407"/>
            </a:xfrm>
          </p:grpSpPr>
          <p:grpSp>
            <p:nvGrpSpPr>
              <p:cNvPr id="215" name="Group 214"/>
              <p:cNvGrpSpPr/>
              <p:nvPr/>
            </p:nvGrpSpPr>
            <p:grpSpPr>
              <a:xfrm>
                <a:off x="7328207" y="2194290"/>
                <a:ext cx="1045213" cy="1407876"/>
                <a:chOff x="1788584" y="2867052"/>
                <a:chExt cx="1045213" cy="1407876"/>
              </a:xfrm>
            </p:grpSpPr>
            <p:pic>
              <p:nvPicPr>
                <p:cNvPr id="217" name="Picture 216"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5518" y="2867052"/>
                  <a:ext cx="438279" cy="687895"/>
                </a:xfrm>
                <a:prstGeom prst="rect">
                  <a:avLst/>
                </a:prstGeom>
              </p:spPr>
            </p:pic>
            <p:pic>
              <p:nvPicPr>
                <p:cNvPr id="218" name="Picture 217"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8584" y="3594143"/>
                  <a:ext cx="417375" cy="667801"/>
                </a:xfrm>
                <a:prstGeom prst="rect">
                  <a:avLst/>
                </a:prstGeom>
              </p:spPr>
            </p:pic>
            <p:pic>
              <p:nvPicPr>
                <p:cNvPr id="219" name="Picture 218"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0721" y="3607127"/>
                  <a:ext cx="417377" cy="667801"/>
                </a:xfrm>
                <a:prstGeom prst="rect">
                  <a:avLst/>
                </a:prstGeom>
              </p:spPr>
            </p:pic>
          </p:grpSp>
          <p:sp>
            <p:nvSpPr>
              <p:cNvPr id="216" name="TextBox 215"/>
              <p:cNvSpPr txBox="1"/>
              <p:nvPr/>
            </p:nvSpPr>
            <p:spPr>
              <a:xfrm>
                <a:off x="7167665" y="3615776"/>
                <a:ext cx="1549260" cy="674921"/>
              </a:xfrm>
              <a:prstGeom prst="rect">
                <a:avLst/>
              </a:prstGeom>
              <a:noFill/>
            </p:spPr>
            <p:txBody>
              <a:bodyPr wrap="none" rtlCol="0">
                <a:spAutoFit/>
              </a:bodyPr>
              <a:lstStyle/>
              <a:p>
                <a:pPr algn="ctr"/>
                <a:r>
                  <a:rPr lang="en-US" sz="1000" dirty="0"/>
                  <a:t>REP EXCEEDED </a:t>
                </a:r>
                <a:endParaRPr lang="en-US" sz="1000" dirty="0" smtClean="0"/>
              </a:p>
              <a:p>
                <a:pPr algn="ctr"/>
                <a:r>
                  <a:rPr lang="en-US" sz="1000" dirty="0" smtClean="0"/>
                  <a:t>ONE </a:t>
                </a:r>
                <a:r>
                  <a:rPr lang="en-US" sz="1000" dirty="0"/>
                  <a:t>OK</a:t>
                </a:r>
              </a:p>
            </p:txBody>
          </p:sp>
        </p:grpSp>
        <p:pic>
          <p:nvPicPr>
            <p:cNvPr id="206" name="Picture 205"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49032" y="2736180"/>
              <a:ext cx="319828" cy="395889"/>
            </a:xfrm>
            <a:prstGeom prst="rect">
              <a:avLst/>
            </a:prstGeom>
          </p:spPr>
        </p:pic>
        <p:cxnSp>
          <p:nvCxnSpPr>
            <p:cNvPr id="207" name="Straight Arrow Connector 206"/>
            <p:cNvCxnSpPr>
              <a:stCxn id="218" idx="0"/>
              <a:endCxn id="217" idx="1"/>
            </p:cNvCxnSpPr>
            <p:nvPr/>
          </p:nvCxnSpPr>
          <p:spPr>
            <a:xfrm flipV="1">
              <a:off x="8131876" y="2516741"/>
              <a:ext cx="305168" cy="227137"/>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sp>
          <p:nvSpPr>
            <p:cNvPr id="209" name="TextBox 208"/>
            <p:cNvSpPr txBox="1"/>
            <p:nvPr/>
          </p:nvSpPr>
          <p:spPr>
            <a:xfrm>
              <a:off x="7957009" y="1905033"/>
              <a:ext cx="1063500" cy="400110"/>
            </a:xfrm>
            <a:prstGeom prst="rect">
              <a:avLst/>
            </a:prstGeom>
            <a:noFill/>
          </p:spPr>
          <p:txBody>
            <a:bodyPr wrap="none" rtlCol="0">
              <a:spAutoFit/>
            </a:bodyPr>
            <a:lstStyle/>
            <a:p>
              <a:pPr algn="ctr"/>
              <a:r>
                <a:rPr lang="en-US" sz="1000" dirty="0" smtClean="0"/>
                <a:t>NON-PURGED </a:t>
              </a:r>
            </a:p>
            <a:p>
              <a:pPr algn="ctr"/>
              <a:r>
                <a:rPr lang="en-US" sz="1000" dirty="0" smtClean="0"/>
                <a:t>ATOMIC FILES</a:t>
              </a:r>
              <a:endParaRPr lang="en-US" sz="1000" dirty="0"/>
            </a:p>
          </p:txBody>
        </p:sp>
        <p:pic>
          <p:nvPicPr>
            <p:cNvPr id="210" name="Picture 209"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1882" y="1405100"/>
              <a:ext cx="301708" cy="452507"/>
            </a:xfrm>
            <a:prstGeom prst="rect">
              <a:avLst/>
            </a:prstGeom>
          </p:spPr>
        </p:pic>
        <p:sp>
          <p:nvSpPr>
            <p:cNvPr id="211" name="TextBox 210"/>
            <p:cNvSpPr txBox="1"/>
            <p:nvPr/>
          </p:nvSpPr>
          <p:spPr>
            <a:xfrm>
              <a:off x="6763558" y="1905033"/>
              <a:ext cx="1030313" cy="246221"/>
            </a:xfrm>
            <a:prstGeom prst="rect">
              <a:avLst/>
            </a:prstGeom>
            <a:noFill/>
          </p:spPr>
          <p:txBody>
            <a:bodyPr wrap="none" rtlCol="0">
              <a:spAutoFit/>
            </a:bodyPr>
            <a:lstStyle/>
            <a:p>
              <a:pPr algn="ctr"/>
              <a:r>
                <a:rPr lang="en-US" sz="1000" dirty="0" smtClean="0"/>
                <a:t>GHOST FILES</a:t>
              </a:r>
              <a:endParaRPr lang="en-US" sz="1000" dirty="0"/>
            </a:p>
          </p:txBody>
        </p:sp>
        <p:pic>
          <p:nvPicPr>
            <p:cNvPr id="212" name="Picture 211"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1842" y="1405100"/>
              <a:ext cx="301708" cy="452507"/>
            </a:xfrm>
            <a:prstGeom prst="rect">
              <a:avLst/>
            </a:prstGeom>
          </p:spPr>
        </p:pic>
        <p:sp>
          <p:nvSpPr>
            <p:cNvPr id="213" name="TextBox 212"/>
            <p:cNvSpPr txBox="1"/>
            <p:nvPr/>
          </p:nvSpPr>
          <p:spPr>
            <a:xfrm>
              <a:off x="3268340" y="1905033"/>
              <a:ext cx="2123047" cy="246221"/>
            </a:xfrm>
            <a:prstGeom prst="rect">
              <a:avLst/>
            </a:prstGeom>
            <a:noFill/>
          </p:spPr>
          <p:txBody>
            <a:bodyPr wrap="none" rtlCol="0">
              <a:spAutoFit/>
            </a:bodyPr>
            <a:lstStyle/>
            <a:p>
              <a:pPr algn="ctr"/>
              <a:r>
                <a:rPr lang="en-US" sz="1000" dirty="0" smtClean="0"/>
                <a:t>NOT EXPECTED PLAIN LAYOUT</a:t>
              </a:r>
              <a:endParaRPr lang="en-US" sz="1000" dirty="0"/>
            </a:p>
          </p:txBody>
        </p:sp>
        <p:pic>
          <p:nvPicPr>
            <p:cNvPr id="214" name="Picture 213"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2986" y="1405100"/>
              <a:ext cx="301708" cy="452507"/>
            </a:xfrm>
            <a:prstGeom prst="rect">
              <a:avLst/>
            </a:prstGeom>
          </p:spPr>
        </p:pic>
      </p:grpSp>
      <p:sp>
        <p:nvSpPr>
          <p:cNvPr id="7" name="Rectangle 6"/>
          <p:cNvSpPr/>
          <p:nvPr/>
        </p:nvSpPr>
        <p:spPr>
          <a:xfrm>
            <a:off x="161636" y="1146848"/>
            <a:ext cx="10083031" cy="2555394"/>
          </a:xfrm>
          <a:prstGeom prst="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Rectangle 271"/>
          <p:cNvSpPr/>
          <p:nvPr/>
        </p:nvSpPr>
        <p:spPr>
          <a:xfrm>
            <a:off x="165332" y="3754494"/>
            <a:ext cx="4406668" cy="1302415"/>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73" name="TextBox 272"/>
          <p:cNvSpPr txBox="1"/>
          <p:nvPr/>
        </p:nvSpPr>
        <p:spPr>
          <a:xfrm>
            <a:off x="1415037" y="4911150"/>
            <a:ext cx="948284" cy="646331"/>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none" rtlCol="0">
            <a:spAutoFit/>
          </a:bodyPr>
          <a:lstStyle/>
          <a:p>
            <a:pPr algn="ctr"/>
            <a:r>
              <a:rPr lang="en-US" dirty="0"/>
              <a:t>Possible</a:t>
            </a:r>
          </a:p>
          <a:p>
            <a:pPr algn="ctr"/>
            <a:r>
              <a:rPr lang="en-US" dirty="0"/>
              <a:t>loss</a:t>
            </a:r>
          </a:p>
        </p:txBody>
      </p:sp>
      <p:sp>
        <p:nvSpPr>
          <p:cNvPr id="274" name="Rectangle 273"/>
          <p:cNvSpPr/>
          <p:nvPr/>
        </p:nvSpPr>
        <p:spPr>
          <a:xfrm>
            <a:off x="4624134" y="3756121"/>
            <a:ext cx="2865018" cy="1303422"/>
          </a:xfrm>
          <a:prstGeom prst="rect">
            <a:avLst/>
          </a:prstGeom>
          <a:noFill/>
          <a:ln>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275" name="TextBox 274"/>
          <p:cNvSpPr txBox="1"/>
          <p:nvPr/>
        </p:nvSpPr>
        <p:spPr>
          <a:xfrm>
            <a:off x="7291648" y="4082822"/>
            <a:ext cx="826556" cy="646331"/>
          </a:xfrm>
          <a:prstGeom prst="rect">
            <a:avLst/>
          </a:prstGeom>
          <a:ln>
            <a:solidFill>
              <a:srgbClr val="E8501D"/>
            </a:solidFill>
          </a:ln>
        </p:spPr>
        <p:style>
          <a:lnRef idx="2">
            <a:schemeClr val="accent6"/>
          </a:lnRef>
          <a:fillRef idx="1">
            <a:schemeClr val="lt1"/>
          </a:fillRef>
          <a:effectRef idx="0">
            <a:schemeClr val="accent6"/>
          </a:effectRef>
          <a:fontRef idx="minor">
            <a:schemeClr val="dk1"/>
          </a:fontRef>
        </p:style>
        <p:txBody>
          <a:bodyPr wrap="none" rtlCol="0">
            <a:spAutoFit/>
          </a:bodyPr>
          <a:lstStyle/>
          <a:p>
            <a:pPr algn="ctr"/>
            <a:r>
              <a:rPr lang="en-US" dirty="0"/>
              <a:t>Corner</a:t>
            </a:r>
          </a:p>
          <a:p>
            <a:pPr algn="ctr"/>
            <a:r>
              <a:rPr lang="en-US" dirty="0"/>
              <a:t> cases</a:t>
            </a:r>
          </a:p>
        </p:txBody>
      </p:sp>
      <p:sp>
        <p:nvSpPr>
          <p:cNvPr id="276" name="Rectangle 275"/>
          <p:cNvSpPr/>
          <p:nvPr/>
        </p:nvSpPr>
        <p:spPr>
          <a:xfrm>
            <a:off x="3266624" y="5130076"/>
            <a:ext cx="3562828" cy="1050591"/>
          </a:xfrm>
          <a:prstGeom prst="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277" name="TextBox 276"/>
          <p:cNvSpPr txBox="1"/>
          <p:nvPr/>
        </p:nvSpPr>
        <p:spPr>
          <a:xfrm>
            <a:off x="1663093" y="5849368"/>
            <a:ext cx="1800944" cy="369332"/>
          </a:xfrm>
          <a:prstGeom prst="rect">
            <a:avLst/>
          </a:prstGeom>
          <a:ln/>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dirty="0"/>
              <a:t>Nothing to repair</a:t>
            </a:r>
          </a:p>
        </p:txBody>
      </p:sp>
      <p:sp>
        <p:nvSpPr>
          <p:cNvPr id="278" name="Rectangle 277"/>
          <p:cNvSpPr/>
          <p:nvPr/>
        </p:nvSpPr>
        <p:spPr>
          <a:xfrm>
            <a:off x="6944907" y="5068500"/>
            <a:ext cx="3144266" cy="1182477"/>
          </a:xfrm>
          <a:prstGeom prst="rect">
            <a:avLst/>
          </a:prstGeom>
          <a:noFill/>
          <a:ln>
            <a:solidFill>
              <a:srgbClr val="060A33"/>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9" name="TextBox 278"/>
          <p:cNvSpPr txBox="1"/>
          <p:nvPr/>
        </p:nvSpPr>
        <p:spPr>
          <a:xfrm>
            <a:off x="9642763" y="5474950"/>
            <a:ext cx="1326004" cy="369332"/>
          </a:xfrm>
          <a:prstGeom prst="rect">
            <a:avLst/>
          </a:prstGeom>
          <a:ln>
            <a:solidFill>
              <a:srgbClr val="060A33"/>
            </a:solidFill>
          </a:ln>
        </p:spPr>
        <p:style>
          <a:lnRef idx="2">
            <a:schemeClr val="dk1"/>
          </a:lnRef>
          <a:fillRef idx="1">
            <a:schemeClr val="lt1"/>
          </a:fillRef>
          <a:effectRef idx="0">
            <a:schemeClr val="dk1"/>
          </a:effectRef>
          <a:fontRef idx="minor">
            <a:schemeClr val="dk1"/>
          </a:fontRef>
        </p:style>
        <p:txBody>
          <a:bodyPr wrap="none" rtlCol="0">
            <a:spAutoFit/>
          </a:bodyPr>
          <a:lstStyle/>
          <a:p>
            <a:pPr algn="ctr"/>
            <a:r>
              <a:rPr lang="en-US" dirty="0"/>
              <a:t>Other filters</a:t>
            </a:r>
          </a:p>
        </p:txBody>
      </p:sp>
      <p:sp>
        <p:nvSpPr>
          <p:cNvPr id="271" name="TextBox 270"/>
          <p:cNvSpPr txBox="1"/>
          <p:nvPr/>
        </p:nvSpPr>
        <p:spPr>
          <a:xfrm>
            <a:off x="5093740" y="3413386"/>
            <a:ext cx="2503169" cy="369332"/>
          </a:xfrm>
          <a:prstGeom prst="rect">
            <a:avLst/>
          </a:prstGeom>
          <a:ln>
            <a:solidFill>
              <a:srgbClr val="008000"/>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t>Repaired automatically</a:t>
            </a:r>
          </a:p>
        </p:txBody>
      </p:sp>
      <p:sp>
        <p:nvSpPr>
          <p:cNvPr id="9" name="TextBox 8"/>
          <p:cNvSpPr txBox="1"/>
          <p:nvPr/>
        </p:nvSpPr>
        <p:spPr>
          <a:xfrm>
            <a:off x="9690485" y="600364"/>
            <a:ext cx="1962008" cy="369332"/>
          </a:xfrm>
          <a:prstGeom prst="rect">
            <a:avLst/>
          </a:prstGeom>
          <a:noFill/>
        </p:spPr>
        <p:txBody>
          <a:bodyPr wrap="none" rtlCol="0">
            <a:spAutoFit/>
          </a:bodyPr>
          <a:lstStyle/>
          <a:p>
            <a:r>
              <a:rPr lang="en-GB" dirty="0" smtClean="0"/>
              <a:t>21 + 1 categories</a:t>
            </a:r>
            <a:endParaRPr lang="en-GB" dirty="0"/>
          </a:p>
        </p:txBody>
      </p:sp>
    </p:spTree>
    <p:extLst>
      <p:ext uri="{BB962C8B-B14F-4D97-AF65-F5344CB8AC3E}">
        <p14:creationId xmlns:p14="http://schemas.microsoft.com/office/powerpoint/2010/main" val="2228438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 grpId="0" animBg="1"/>
      <p:bldP spid="273" grpId="0" animBg="1"/>
      <p:bldP spid="274" grpId="0" animBg="1"/>
      <p:bldP spid="275" grpId="0" animBg="1"/>
      <p:bldP spid="276" grpId="0" animBg="1"/>
      <p:bldP spid="277" grpId="0" animBg="1"/>
      <p:bldP spid="278" grpId="0" animBg="1"/>
      <p:bldP spid="279" grpId="0" animBg="1"/>
      <p:bldP spid="27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grpSp>
        <p:nvGrpSpPr>
          <p:cNvPr id="2" name="Group 1"/>
          <p:cNvGrpSpPr/>
          <p:nvPr/>
        </p:nvGrpSpPr>
        <p:grpSpPr>
          <a:xfrm>
            <a:off x="0" y="0"/>
            <a:ext cx="6246541" cy="6259098"/>
            <a:chOff x="2857500" y="-9544"/>
            <a:chExt cx="6246541" cy="6259098"/>
          </a:xfrm>
        </p:grpSpPr>
        <p:pic>
          <p:nvPicPr>
            <p:cNvPr id="9" name="Picture 8" descr="Screenshot 2019-09-16 at 16.23.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7500" y="-9544"/>
              <a:ext cx="6246541" cy="6259098"/>
            </a:xfrm>
            <a:prstGeom prst="rect">
              <a:avLst/>
            </a:prstGeom>
          </p:spPr>
        </p:pic>
        <p:pic>
          <p:nvPicPr>
            <p:cNvPr id="10" name="Picture 9" descr="EOS_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0023" y="75023"/>
              <a:ext cx="1756531" cy="724764"/>
            </a:xfrm>
            <a:prstGeom prst="rect">
              <a:avLst/>
            </a:prstGeom>
          </p:spPr>
        </p:pic>
      </p:grpSp>
      <p:sp>
        <p:nvSpPr>
          <p:cNvPr id="6"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4" name="TextBox 3"/>
          <p:cNvSpPr txBox="1"/>
          <p:nvPr/>
        </p:nvSpPr>
        <p:spPr>
          <a:xfrm>
            <a:off x="11684000" y="6337300"/>
            <a:ext cx="313044" cy="369332"/>
          </a:xfrm>
          <a:prstGeom prst="rect">
            <a:avLst/>
          </a:prstGeom>
          <a:noFill/>
        </p:spPr>
        <p:txBody>
          <a:bodyPr wrap="none" rtlCol="0">
            <a:spAutoFit/>
          </a:bodyPr>
          <a:lstStyle/>
          <a:p>
            <a:r>
              <a:rPr lang="en-GB" dirty="0" smtClean="0"/>
              <a:t>1</a:t>
            </a:r>
            <a:endParaRPr lang="en-GB" dirty="0"/>
          </a:p>
        </p:txBody>
      </p:sp>
      <p:sp>
        <p:nvSpPr>
          <p:cNvPr id="5" name="TextBox 4"/>
          <p:cNvSpPr txBox="1"/>
          <p:nvPr/>
        </p:nvSpPr>
        <p:spPr>
          <a:xfrm>
            <a:off x="6564119" y="969671"/>
            <a:ext cx="5171729" cy="3416320"/>
          </a:xfrm>
          <a:prstGeom prst="rect">
            <a:avLst/>
          </a:prstGeom>
          <a:noFill/>
        </p:spPr>
        <p:txBody>
          <a:bodyPr wrap="square" rtlCol="0">
            <a:spAutoFit/>
          </a:bodyPr>
          <a:lstStyle/>
          <a:p>
            <a:pPr algn="just"/>
            <a:r>
              <a:rPr lang="en-GB" dirty="0"/>
              <a:t>EOSPHYSICS: </a:t>
            </a:r>
            <a:r>
              <a:rPr lang="en-GB" dirty="0" smtClean="0"/>
              <a:t>minimal fraction of </a:t>
            </a:r>
            <a:r>
              <a:rPr lang="en-GB" dirty="0"/>
              <a:t>files may be lost “by design” in certain situations (e.g. double disk failure) — this is a deliberate choice due to the sheer size of the system (100s PBs) and it </a:t>
            </a:r>
            <a:r>
              <a:rPr lang="en-GB" dirty="0" smtClean="0"/>
              <a:t>is trade-off </a:t>
            </a:r>
            <a:r>
              <a:rPr lang="en-GB" dirty="0"/>
              <a:t>between the cost of storage and required </a:t>
            </a:r>
            <a:r>
              <a:rPr lang="en-GB" dirty="0" smtClean="0"/>
              <a:t>reliability.</a:t>
            </a:r>
            <a:endParaRPr lang="en-GB" dirty="0"/>
          </a:p>
          <a:p>
            <a:pPr algn="just"/>
            <a:endParaRPr lang="en-GB" dirty="0"/>
          </a:p>
          <a:p>
            <a:pPr algn="just"/>
            <a:r>
              <a:rPr lang="en-GB" dirty="0"/>
              <a:t>EOSUSER: we guarantee better reliability (and we don’t expect the file loss at </a:t>
            </a:r>
            <a:r>
              <a:rPr lang="en-GB" dirty="0" smtClean="0"/>
              <a:t>all) </a:t>
            </a:r>
            <a:r>
              <a:rPr lang="en-GB" dirty="0"/>
              <a:t>by increasing the cost of the service. </a:t>
            </a:r>
            <a:r>
              <a:rPr lang="en-GB" dirty="0" smtClean="0"/>
              <a:t>This may be done in several ways (e.g. higher replication, additional backup, </a:t>
            </a:r>
            <a:r>
              <a:rPr lang="mr-IN" dirty="0" smtClean="0"/>
              <a:t>…</a:t>
            </a:r>
            <a:r>
              <a:rPr lang="en-GB" dirty="0" smtClean="0"/>
              <a:t>).</a:t>
            </a:r>
            <a:endParaRPr lang="en-GB" dirty="0"/>
          </a:p>
        </p:txBody>
      </p:sp>
    </p:spTree>
    <p:extLst>
      <p:ext uri="{BB962C8B-B14F-4D97-AF65-F5344CB8AC3E}">
        <p14:creationId xmlns:p14="http://schemas.microsoft.com/office/powerpoint/2010/main" val="611240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Automatic </a:t>
            </a:r>
            <a:r>
              <a:rPr lang="en-GB" dirty="0" smtClean="0"/>
              <a:t>reparation</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sp>
        <p:nvSpPr>
          <p:cNvPr id="55"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56" name="TextBox 55"/>
          <p:cNvSpPr txBox="1"/>
          <p:nvPr/>
        </p:nvSpPr>
        <p:spPr>
          <a:xfrm>
            <a:off x="11684000" y="6337300"/>
            <a:ext cx="441422" cy="369332"/>
          </a:xfrm>
          <a:prstGeom prst="rect">
            <a:avLst/>
          </a:prstGeom>
          <a:noFill/>
        </p:spPr>
        <p:txBody>
          <a:bodyPr wrap="none" rtlCol="0">
            <a:spAutoFit/>
          </a:bodyPr>
          <a:lstStyle/>
          <a:p>
            <a:r>
              <a:rPr lang="en-GB" dirty="0" smtClean="0"/>
              <a:t>12</a:t>
            </a:r>
            <a:endParaRPr lang="en-GB" dirty="0"/>
          </a:p>
        </p:txBody>
      </p:sp>
      <p:grpSp>
        <p:nvGrpSpPr>
          <p:cNvPr id="159" name="Group 158"/>
          <p:cNvGrpSpPr/>
          <p:nvPr/>
        </p:nvGrpSpPr>
        <p:grpSpPr>
          <a:xfrm>
            <a:off x="1023206" y="1220372"/>
            <a:ext cx="8736418" cy="5061392"/>
            <a:chOff x="299691" y="1405100"/>
            <a:chExt cx="8736418" cy="5061392"/>
          </a:xfrm>
        </p:grpSpPr>
        <p:grpSp>
          <p:nvGrpSpPr>
            <p:cNvPr id="160" name="Group 159"/>
            <p:cNvGrpSpPr/>
            <p:nvPr/>
          </p:nvGrpSpPr>
          <p:grpSpPr>
            <a:xfrm>
              <a:off x="361523" y="2462679"/>
              <a:ext cx="812964" cy="815676"/>
              <a:chOff x="1487247" y="2854068"/>
              <a:chExt cx="1249243" cy="1407876"/>
            </a:xfrm>
          </p:grpSpPr>
          <p:pic>
            <p:nvPicPr>
              <p:cNvPr id="266" name="Picture 265"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67" name="Picture 266"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68" name="Picture 267"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39649"/>
                <a:ext cx="417376" cy="667801"/>
              </a:xfrm>
              <a:prstGeom prst="rect">
                <a:avLst/>
              </a:prstGeom>
            </p:spPr>
          </p:pic>
          <p:cxnSp>
            <p:nvCxnSpPr>
              <p:cNvPr id="269" name="Straight Arrow Connector 268"/>
              <p:cNvCxnSpPr>
                <a:stCxn id="267" idx="0"/>
                <a:endCxn id="266" idx="1"/>
              </p:cNvCxnSpPr>
              <p:nvPr/>
            </p:nvCxnSpPr>
            <p:spPr>
              <a:xfrm flipV="1">
                <a:off x="1695935" y="3198016"/>
                <a:ext cx="207399" cy="396127"/>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70" name="Straight Arrow Connector 269"/>
              <p:cNvCxnSpPr>
                <a:stCxn id="268" idx="0"/>
                <a:endCxn id="266" idx="3"/>
              </p:cNvCxnSpPr>
              <p:nvPr/>
            </p:nvCxnSpPr>
            <p:spPr>
              <a:xfrm flipH="1" flipV="1">
                <a:off x="2341612" y="3198016"/>
                <a:ext cx="186190" cy="341633"/>
              </a:xfrm>
              <a:prstGeom prst="straightConnector1">
                <a:avLst/>
              </a:prstGeom>
              <a:ln>
                <a:solidFill>
                  <a:srgbClr val="9BBB59"/>
                </a:solidFill>
                <a:headEnd type="arrow"/>
                <a:tailEnd type="arrow"/>
              </a:ln>
            </p:spPr>
            <p:style>
              <a:lnRef idx="2">
                <a:schemeClr val="accent1"/>
              </a:lnRef>
              <a:fillRef idx="0">
                <a:schemeClr val="accent1"/>
              </a:fillRef>
              <a:effectRef idx="1">
                <a:schemeClr val="accent1"/>
              </a:effectRef>
              <a:fontRef idx="minor">
                <a:schemeClr val="tx1"/>
              </a:fontRef>
            </p:style>
          </p:cxnSp>
        </p:grpSp>
        <p:cxnSp>
          <p:nvCxnSpPr>
            <p:cNvPr id="161" name="Straight Arrow Connector 160"/>
            <p:cNvCxnSpPr>
              <a:stCxn id="267" idx="3"/>
              <a:endCxn id="268" idx="1"/>
            </p:cNvCxnSpPr>
            <p:nvPr/>
          </p:nvCxnSpPr>
          <p:spPr>
            <a:xfrm flipV="1">
              <a:off x="633137" y="3053333"/>
              <a:ext cx="269736" cy="31572"/>
            </a:xfrm>
            <a:prstGeom prst="straightConnector1">
              <a:avLst/>
            </a:prstGeom>
            <a:ln>
              <a:solidFill>
                <a:srgbClr val="9BBB59"/>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62" name="TextBox 161"/>
            <p:cNvSpPr txBox="1"/>
            <p:nvPr/>
          </p:nvSpPr>
          <p:spPr>
            <a:xfrm>
              <a:off x="299691" y="3372091"/>
              <a:ext cx="905444" cy="230816"/>
            </a:xfrm>
            <a:prstGeom prst="rect">
              <a:avLst/>
            </a:prstGeom>
            <a:noFill/>
          </p:spPr>
          <p:txBody>
            <a:bodyPr wrap="none" rtlCol="0">
              <a:spAutoFit/>
            </a:bodyPr>
            <a:lstStyle/>
            <a:p>
              <a:pPr algn="ctr"/>
              <a:r>
                <a:rPr lang="en-US" sz="1000" dirty="0"/>
                <a:t>ALL REP OK</a:t>
              </a:r>
            </a:p>
          </p:txBody>
        </p:sp>
        <p:grpSp>
          <p:nvGrpSpPr>
            <p:cNvPr id="163" name="Group 162"/>
            <p:cNvGrpSpPr/>
            <p:nvPr/>
          </p:nvGrpSpPr>
          <p:grpSpPr>
            <a:xfrm>
              <a:off x="307179" y="3977393"/>
              <a:ext cx="1010554" cy="1141062"/>
              <a:chOff x="6554578" y="4634499"/>
              <a:chExt cx="1356917" cy="1724061"/>
            </a:xfrm>
          </p:grpSpPr>
          <p:grpSp>
            <p:nvGrpSpPr>
              <p:cNvPr id="260" name="Group 259"/>
              <p:cNvGrpSpPr/>
              <p:nvPr/>
            </p:nvGrpSpPr>
            <p:grpSpPr>
              <a:xfrm>
                <a:off x="6691832" y="4634499"/>
                <a:ext cx="854366" cy="1407876"/>
                <a:chOff x="1487247" y="2854068"/>
                <a:chExt cx="854366" cy="1407876"/>
              </a:xfrm>
            </p:grpSpPr>
            <p:pic>
              <p:nvPicPr>
                <p:cNvPr id="263" name="Picture 262"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64" name="Picture 263"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cxnSp>
              <p:nvCxnSpPr>
                <p:cNvPr id="265" name="Straight Arrow Connector 264"/>
                <p:cNvCxnSpPr>
                  <a:stCxn id="264" idx="0"/>
                  <a:endCxn id="263" idx="1"/>
                </p:cNvCxnSpPr>
                <p:nvPr/>
              </p:nvCxnSpPr>
              <p:spPr>
                <a:xfrm flipV="1">
                  <a:off x="1695935" y="3198016"/>
                  <a:ext cx="207399" cy="396127"/>
                </a:xfrm>
                <a:prstGeom prst="straightConnector1">
                  <a:avLst/>
                </a:prstGeom>
                <a:ln>
                  <a:solidFill>
                    <a:srgbClr val="70AD47"/>
                  </a:solidFill>
                  <a:headEnd type="arrow"/>
                  <a:tailEnd type="arrow"/>
                </a:ln>
              </p:spPr>
              <p:style>
                <a:lnRef idx="2">
                  <a:schemeClr val="accent6"/>
                </a:lnRef>
                <a:fillRef idx="0">
                  <a:schemeClr val="accent6"/>
                </a:fillRef>
                <a:effectRef idx="1">
                  <a:schemeClr val="accent6"/>
                </a:effectRef>
                <a:fontRef idx="minor">
                  <a:schemeClr val="tx1"/>
                </a:fontRef>
              </p:style>
            </p:cxnSp>
          </p:grpSp>
          <p:sp>
            <p:nvSpPr>
              <p:cNvPr id="261" name="Multiply 260"/>
              <p:cNvSpPr/>
              <p:nvPr/>
            </p:nvSpPr>
            <p:spPr>
              <a:xfrm>
                <a:off x="6554578" y="5442581"/>
                <a:ext cx="614757" cy="542007"/>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2" name="TextBox 261"/>
              <p:cNvSpPr txBox="1"/>
              <p:nvPr/>
            </p:nvSpPr>
            <p:spPr>
              <a:xfrm>
                <a:off x="7086080" y="5986538"/>
                <a:ext cx="825415" cy="372022"/>
              </a:xfrm>
              <a:prstGeom prst="rect">
                <a:avLst/>
              </a:prstGeom>
              <a:noFill/>
            </p:spPr>
            <p:txBody>
              <a:bodyPr wrap="none" rtlCol="0">
                <a:spAutoFit/>
              </a:bodyPr>
              <a:lstStyle/>
              <a:p>
                <a:pPr algn="ctr"/>
                <a:r>
                  <a:rPr lang="en-US" sz="1000" dirty="0"/>
                  <a:t>NO_REP</a:t>
                </a:r>
              </a:p>
            </p:txBody>
          </p:sp>
        </p:grpSp>
        <p:grpSp>
          <p:nvGrpSpPr>
            <p:cNvPr id="164" name="Group 163"/>
            <p:cNvGrpSpPr/>
            <p:nvPr/>
          </p:nvGrpSpPr>
          <p:grpSpPr>
            <a:xfrm>
              <a:off x="1085820" y="3944824"/>
              <a:ext cx="1017270" cy="926119"/>
              <a:chOff x="3007028" y="4643125"/>
              <a:chExt cx="1477743" cy="1407876"/>
            </a:xfrm>
          </p:grpSpPr>
          <p:grpSp>
            <p:nvGrpSpPr>
              <p:cNvPr id="252" name="Group 251"/>
              <p:cNvGrpSpPr/>
              <p:nvPr/>
            </p:nvGrpSpPr>
            <p:grpSpPr>
              <a:xfrm>
                <a:off x="3119608" y="4643125"/>
                <a:ext cx="1249243" cy="1407876"/>
                <a:chOff x="1487247" y="2854068"/>
                <a:chExt cx="1249243" cy="1407876"/>
              </a:xfrm>
            </p:grpSpPr>
            <p:pic>
              <p:nvPicPr>
                <p:cNvPr id="255" name="Picture 254"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56" name="Picture 255"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57" name="Picture 256"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92835"/>
                  <a:ext cx="417376" cy="667801"/>
                </a:xfrm>
                <a:prstGeom prst="rect">
                  <a:avLst/>
                </a:prstGeom>
              </p:spPr>
            </p:pic>
            <p:cxnSp>
              <p:nvCxnSpPr>
                <p:cNvPr id="258" name="Straight Arrow Connector 257"/>
                <p:cNvCxnSpPr>
                  <a:stCxn id="256" idx="0"/>
                  <a:endCxn id="255" idx="1"/>
                </p:cNvCxnSpPr>
                <p:nvPr/>
              </p:nvCxnSpPr>
              <p:spPr>
                <a:xfrm flipV="1">
                  <a:off x="1695935" y="3198016"/>
                  <a:ext cx="207399" cy="396127"/>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59" name="Straight Arrow Connector 258"/>
                <p:cNvCxnSpPr>
                  <a:stCxn id="257" idx="0"/>
                  <a:endCxn id="255" idx="3"/>
                </p:cNvCxnSpPr>
                <p:nvPr/>
              </p:nvCxnSpPr>
              <p:spPr>
                <a:xfrm flipH="1" flipV="1">
                  <a:off x="2341613" y="3198016"/>
                  <a:ext cx="186189" cy="394819"/>
                </a:xfrm>
                <a:prstGeom prst="straightConnector1">
                  <a:avLst/>
                </a:prstGeom>
                <a:ln>
                  <a:solidFill>
                    <a:srgbClr val="70AD47"/>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253" name="Multiply 252"/>
              <p:cNvSpPr/>
              <p:nvPr/>
            </p:nvSpPr>
            <p:spPr>
              <a:xfrm>
                <a:off x="3870014" y="5436650"/>
                <a:ext cx="614757" cy="542007"/>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4" name="Multiply 253"/>
              <p:cNvSpPr/>
              <p:nvPr/>
            </p:nvSpPr>
            <p:spPr>
              <a:xfrm>
                <a:off x="3007028" y="5450671"/>
                <a:ext cx="614757" cy="542007"/>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65" name="Group 164"/>
            <p:cNvGrpSpPr/>
            <p:nvPr/>
          </p:nvGrpSpPr>
          <p:grpSpPr>
            <a:xfrm>
              <a:off x="2667888" y="3880627"/>
              <a:ext cx="753743" cy="1030523"/>
              <a:chOff x="1487247" y="2854068"/>
              <a:chExt cx="1249243" cy="1407876"/>
            </a:xfrm>
          </p:grpSpPr>
          <p:pic>
            <p:nvPicPr>
              <p:cNvPr id="247" name="Picture 246"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48" name="Picture 247"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49" name="Picture 248"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92835"/>
                <a:ext cx="417376" cy="667801"/>
              </a:xfrm>
              <a:prstGeom prst="rect">
                <a:avLst/>
              </a:prstGeom>
            </p:spPr>
          </p:pic>
          <p:cxnSp>
            <p:nvCxnSpPr>
              <p:cNvPr id="250" name="Straight Arrow Connector 249"/>
              <p:cNvCxnSpPr>
                <a:stCxn id="248" idx="0"/>
                <a:endCxn id="247"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51" name="Straight Arrow Connector 250"/>
              <p:cNvCxnSpPr>
                <a:stCxn id="249" idx="0"/>
                <a:endCxn id="247" idx="3"/>
              </p:cNvCxnSpPr>
              <p:nvPr/>
            </p:nvCxnSpPr>
            <p:spPr>
              <a:xfrm flipH="1" flipV="1">
                <a:off x="2341613" y="3198016"/>
                <a:ext cx="186189" cy="394819"/>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grpSp>
        <p:cxnSp>
          <p:nvCxnSpPr>
            <p:cNvPr id="166" name="Straight Arrow Connector 165"/>
            <p:cNvCxnSpPr/>
            <p:nvPr/>
          </p:nvCxnSpPr>
          <p:spPr>
            <a:xfrm flipV="1">
              <a:off x="2919716" y="4659855"/>
              <a:ext cx="250087" cy="957"/>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67" name="TextBox 166"/>
            <p:cNvSpPr txBox="1"/>
            <p:nvPr/>
          </p:nvSpPr>
          <p:spPr>
            <a:xfrm>
              <a:off x="2389170" y="4929849"/>
              <a:ext cx="1268258" cy="246221"/>
            </a:xfrm>
            <a:prstGeom prst="rect">
              <a:avLst/>
            </a:prstGeom>
            <a:noFill/>
          </p:spPr>
          <p:txBody>
            <a:bodyPr wrap="none" rtlCol="0">
              <a:spAutoFit/>
            </a:bodyPr>
            <a:lstStyle/>
            <a:p>
              <a:pPr algn="ctr"/>
              <a:r>
                <a:rPr lang="en-US" sz="1000" dirty="0"/>
                <a:t>ALL REP CORRUPTED</a:t>
              </a:r>
            </a:p>
          </p:txBody>
        </p:sp>
        <p:grpSp>
          <p:nvGrpSpPr>
            <p:cNvPr id="168" name="Group 167"/>
            <p:cNvGrpSpPr/>
            <p:nvPr/>
          </p:nvGrpSpPr>
          <p:grpSpPr>
            <a:xfrm>
              <a:off x="3287342" y="2431644"/>
              <a:ext cx="919233" cy="870116"/>
              <a:chOff x="1487247" y="2854068"/>
              <a:chExt cx="1249243" cy="1407876"/>
            </a:xfrm>
          </p:grpSpPr>
          <p:pic>
            <p:nvPicPr>
              <p:cNvPr id="242" name="Picture 241"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43" name="Picture 242"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44" name="Picture 243"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92835"/>
                <a:ext cx="417376" cy="667801"/>
              </a:xfrm>
              <a:prstGeom prst="rect">
                <a:avLst/>
              </a:prstGeom>
            </p:spPr>
          </p:pic>
          <p:cxnSp>
            <p:nvCxnSpPr>
              <p:cNvPr id="245" name="Straight Arrow Connector 244"/>
              <p:cNvCxnSpPr>
                <a:stCxn id="243" idx="0"/>
                <a:endCxn id="242"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46" name="Straight Arrow Connector 245"/>
              <p:cNvCxnSpPr>
                <a:stCxn id="244" idx="0"/>
                <a:endCxn id="242" idx="3"/>
              </p:cNvCxnSpPr>
              <p:nvPr/>
            </p:nvCxnSpPr>
            <p:spPr>
              <a:xfrm flipH="1" flipV="1">
                <a:off x="2341613" y="3198016"/>
                <a:ext cx="186189" cy="394819"/>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grpSp>
        <p:cxnSp>
          <p:nvCxnSpPr>
            <p:cNvPr id="169" name="Straight Arrow Connector 168"/>
            <p:cNvCxnSpPr>
              <a:stCxn id="243" idx="3"/>
              <a:endCxn id="244" idx="1"/>
            </p:cNvCxnSpPr>
            <p:nvPr/>
          </p:nvCxnSpPr>
          <p:spPr>
            <a:xfrm flipV="1">
              <a:off x="3594460" y="3094590"/>
              <a:ext cx="304996" cy="808"/>
            </a:xfrm>
            <a:prstGeom prst="straightConnector1">
              <a:avLst/>
            </a:prstGeom>
            <a:ln>
              <a:solidFill>
                <a:srgbClr val="008000"/>
              </a:solidFill>
              <a:headEnd type="arrow"/>
              <a:tailEnd type="arrow"/>
            </a:ln>
          </p:spPr>
          <p:style>
            <a:lnRef idx="1">
              <a:schemeClr val="accent3"/>
            </a:lnRef>
            <a:fillRef idx="0">
              <a:schemeClr val="accent3"/>
            </a:fillRef>
            <a:effectRef idx="0">
              <a:schemeClr val="accent3"/>
            </a:effectRef>
            <a:fontRef idx="minor">
              <a:schemeClr val="tx1"/>
            </a:fontRef>
          </p:style>
        </p:cxnSp>
        <p:sp>
          <p:nvSpPr>
            <p:cNvPr id="170" name="Oval 169"/>
            <p:cNvSpPr/>
            <p:nvPr/>
          </p:nvSpPr>
          <p:spPr>
            <a:xfrm>
              <a:off x="3144360" y="2821789"/>
              <a:ext cx="1197316" cy="604962"/>
            </a:xfrm>
            <a:prstGeom prst="ellipse">
              <a:avLst/>
            </a:prstGeom>
            <a:noFill/>
            <a:ln>
              <a:solidFill>
                <a:srgbClr val="008000"/>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71" name="TextBox 170"/>
            <p:cNvSpPr txBox="1"/>
            <p:nvPr/>
          </p:nvSpPr>
          <p:spPr>
            <a:xfrm>
              <a:off x="3179699" y="3401752"/>
              <a:ext cx="1099254" cy="400110"/>
            </a:xfrm>
            <a:prstGeom prst="rect">
              <a:avLst/>
            </a:prstGeom>
            <a:noFill/>
          </p:spPr>
          <p:txBody>
            <a:bodyPr wrap="none" rtlCol="0">
              <a:spAutoFit/>
            </a:bodyPr>
            <a:lstStyle/>
            <a:p>
              <a:pPr algn="ctr"/>
              <a:r>
                <a:rPr lang="en-US" sz="1000" dirty="0"/>
                <a:t>MULTIPLE </a:t>
              </a:r>
              <a:r>
                <a:rPr lang="en-US" sz="1000" dirty="0" smtClean="0"/>
                <a:t>REP</a:t>
              </a:r>
            </a:p>
            <a:p>
              <a:pPr algn="ctr"/>
              <a:r>
                <a:rPr lang="en-US" sz="1000" dirty="0" smtClean="0"/>
                <a:t> </a:t>
              </a:r>
              <a:r>
                <a:rPr lang="en-US" sz="1000" dirty="0"/>
                <a:t>NS XS 0 OR 1</a:t>
              </a:r>
            </a:p>
          </p:txBody>
        </p:sp>
        <p:pic>
          <p:nvPicPr>
            <p:cNvPr id="172" name="Picture 171"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854" y="2386495"/>
              <a:ext cx="264801" cy="426389"/>
            </a:xfrm>
            <a:prstGeom prst="rect">
              <a:avLst/>
            </a:prstGeom>
          </p:spPr>
        </p:pic>
        <p:pic>
          <p:nvPicPr>
            <p:cNvPr id="173" name="Picture 172"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1998" y="2862430"/>
              <a:ext cx="252172" cy="413934"/>
            </a:xfrm>
            <a:prstGeom prst="rect">
              <a:avLst/>
            </a:prstGeom>
          </p:spPr>
        </p:pic>
        <p:cxnSp>
          <p:nvCxnSpPr>
            <p:cNvPr id="174" name="Straight Arrow Connector 173"/>
            <p:cNvCxnSpPr/>
            <p:nvPr/>
          </p:nvCxnSpPr>
          <p:spPr>
            <a:xfrm flipV="1">
              <a:off x="6078084" y="2616892"/>
              <a:ext cx="125307" cy="245538"/>
            </a:xfrm>
            <a:prstGeom prst="straightConnector1">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175" name="TextBox 174"/>
            <p:cNvSpPr txBox="1"/>
            <p:nvPr/>
          </p:nvSpPr>
          <p:spPr>
            <a:xfrm>
              <a:off x="5791635" y="3271348"/>
              <a:ext cx="1011402" cy="400110"/>
            </a:xfrm>
            <a:prstGeom prst="rect">
              <a:avLst/>
            </a:prstGeom>
            <a:noFill/>
          </p:spPr>
          <p:txBody>
            <a:bodyPr wrap="none" rtlCol="0">
              <a:spAutoFit/>
            </a:bodyPr>
            <a:lstStyle/>
            <a:p>
              <a:pPr algn="ctr"/>
              <a:r>
                <a:rPr lang="en-US" sz="1000" kern="1200" dirty="0"/>
                <a:t>ONE REP </a:t>
              </a:r>
              <a:endParaRPr lang="en-US" sz="1000" kern="1200" dirty="0" smtClean="0"/>
            </a:p>
            <a:p>
              <a:pPr algn="ctr"/>
              <a:r>
                <a:rPr lang="en-US" sz="1000" kern="1200" dirty="0" smtClean="0"/>
                <a:t>NS </a:t>
              </a:r>
              <a:r>
                <a:rPr lang="en-US" sz="1000" kern="1200" dirty="0"/>
                <a:t>XS 0 OR 1</a:t>
              </a:r>
            </a:p>
          </p:txBody>
        </p:sp>
        <p:grpSp>
          <p:nvGrpSpPr>
            <p:cNvPr id="176" name="Group 175"/>
            <p:cNvGrpSpPr/>
            <p:nvPr/>
          </p:nvGrpSpPr>
          <p:grpSpPr>
            <a:xfrm>
              <a:off x="7018753" y="2282963"/>
              <a:ext cx="554150" cy="850810"/>
              <a:chOff x="1487247" y="2854068"/>
              <a:chExt cx="854366" cy="1407877"/>
            </a:xfrm>
          </p:grpSpPr>
          <p:pic>
            <p:nvPicPr>
              <p:cNvPr id="239" name="Picture 238"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40" name="Picture 239"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2"/>
              </a:xfrm>
              <a:prstGeom prst="rect">
                <a:avLst/>
              </a:prstGeom>
            </p:spPr>
          </p:pic>
          <p:cxnSp>
            <p:nvCxnSpPr>
              <p:cNvPr id="241" name="Straight Arrow Connector 240"/>
              <p:cNvCxnSpPr>
                <a:stCxn id="240" idx="0"/>
                <a:endCxn id="239"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grpSp>
        <p:sp>
          <p:nvSpPr>
            <p:cNvPr id="177" name="TextBox 176"/>
            <p:cNvSpPr txBox="1"/>
            <p:nvPr/>
          </p:nvSpPr>
          <p:spPr>
            <a:xfrm>
              <a:off x="6990634" y="3163877"/>
              <a:ext cx="767908" cy="350732"/>
            </a:xfrm>
            <a:prstGeom prst="rect">
              <a:avLst/>
            </a:prstGeom>
            <a:noFill/>
          </p:spPr>
          <p:txBody>
            <a:bodyPr wrap="none" rtlCol="0">
              <a:spAutoFit/>
            </a:bodyPr>
            <a:lstStyle/>
            <a:p>
              <a:pPr algn="ctr"/>
              <a:r>
                <a:rPr lang="en-US" sz="1000" dirty="0"/>
                <a:t>ONE REP</a:t>
              </a:r>
            </a:p>
            <a:p>
              <a:pPr algn="ctr"/>
              <a:r>
                <a:rPr lang="en-US" sz="1000" dirty="0"/>
                <a:t> CORRUPTED</a:t>
              </a:r>
            </a:p>
          </p:txBody>
        </p:sp>
        <p:grpSp>
          <p:nvGrpSpPr>
            <p:cNvPr id="178" name="Group 177"/>
            <p:cNvGrpSpPr/>
            <p:nvPr/>
          </p:nvGrpSpPr>
          <p:grpSpPr>
            <a:xfrm>
              <a:off x="1606282" y="2339940"/>
              <a:ext cx="1270513" cy="1414554"/>
              <a:chOff x="7562311" y="3547197"/>
              <a:chExt cx="1270513" cy="1414554"/>
            </a:xfrm>
          </p:grpSpPr>
          <p:grpSp>
            <p:nvGrpSpPr>
              <p:cNvPr id="230" name="Group 229"/>
              <p:cNvGrpSpPr/>
              <p:nvPr/>
            </p:nvGrpSpPr>
            <p:grpSpPr>
              <a:xfrm>
                <a:off x="7562311" y="3547197"/>
                <a:ext cx="1270513" cy="1414554"/>
                <a:chOff x="4116464" y="2206879"/>
                <a:chExt cx="2383849" cy="2154926"/>
              </a:xfrm>
            </p:grpSpPr>
            <p:grpSp>
              <p:nvGrpSpPr>
                <p:cNvPr id="232" name="Group 231"/>
                <p:cNvGrpSpPr/>
                <p:nvPr/>
              </p:nvGrpSpPr>
              <p:grpSpPr>
                <a:xfrm>
                  <a:off x="4496332" y="2206879"/>
                  <a:ext cx="1249243" cy="1407876"/>
                  <a:chOff x="1487247" y="2854068"/>
                  <a:chExt cx="1249243" cy="1407876"/>
                </a:xfrm>
              </p:grpSpPr>
              <p:pic>
                <p:nvPicPr>
                  <p:cNvPr id="234" name="Picture 233"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35" name="Picture 234"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36" name="Picture 235"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92835"/>
                    <a:ext cx="417376" cy="667801"/>
                  </a:xfrm>
                  <a:prstGeom prst="rect">
                    <a:avLst/>
                  </a:prstGeom>
                </p:spPr>
              </p:pic>
              <p:cxnSp>
                <p:nvCxnSpPr>
                  <p:cNvPr id="237" name="Straight Arrow Connector 236"/>
                  <p:cNvCxnSpPr>
                    <a:stCxn id="235" idx="0"/>
                    <a:endCxn id="234"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38" name="Straight Arrow Connector 237"/>
                  <p:cNvCxnSpPr>
                    <a:stCxn id="236" idx="0"/>
                    <a:endCxn id="234" idx="3"/>
                  </p:cNvCxnSpPr>
                  <p:nvPr/>
                </p:nvCxnSpPr>
                <p:spPr>
                  <a:xfrm flipH="1" flipV="1">
                    <a:off x="2341613" y="3198016"/>
                    <a:ext cx="186189" cy="394819"/>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233" name="TextBox 232"/>
                <p:cNvSpPr txBox="1"/>
                <p:nvPr/>
              </p:nvSpPr>
              <p:spPr>
                <a:xfrm>
                  <a:off x="4116464" y="3752279"/>
                  <a:ext cx="2383849" cy="609526"/>
                </a:xfrm>
                <a:prstGeom prst="rect">
                  <a:avLst/>
                </a:prstGeom>
                <a:noFill/>
              </p:spPr>
              <p:txBody>
                <a:bodyPr wrap="none" rtlCol="0">
                  <a:spAutoFit/>
                </a:bodyPr>
                <a:lstStyle/>
                <a:p>
                  <a:pPr algn="ctr"/>
                  <a:r>
                    <a:rPr lang="en-US" sz="1000" dirty="0"/>
                    <a:t>ALL REP CORRUPTED</a:t>
                  </a:r>
                </a:p>
                <a:p>
                  <a:pPr algn="ctr"/>
                  <a:r>
                    <a:rPr lang="en-US" sz="1000" dirty="0"/>
                    <a:t> MATCH XS AND SIZE</a:t>
                  </a:r>
                </a:p>
              </p:txBody>
            </p:sp>
          </p:grpSp>
          <p:sp>
            <p:nvSpPr>
              <p:cNvPr id="231" name="Oval 230"/>
              <p:cNvSpPr/>
              <p:nvPr/>
            </p:nvSpPr>
            <p:spPr>
              <a:xfrm>
                <a:off x="7562311" y="3995877"/>
                <a:ext cx="1145887" cy="597833"/>
              </a:xfrm>
              <a:prstGeom prst="ellipse">
                <a:avLst/>
              </a:prstGeom>
              <a:noFill/>
              <a:ln>
                <a:solidFill>
                  <a:srgbClr val="008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solidFill>
                    <a:schemeClr val="accent3"/>
                  </a:solidFill>
                </a:endParaRPr>
              </a:p>
            </p:txBody>
          </p:sp>
        </p:grpSp>
        <p:cxnSp>
          <p:nvCxnSpPr>
            <p:cNvPr id="179" name="Straight Arrow Connector 178"/>
            <p:cNvCxnSpPr>
              <a:stCxn id="235" idx="3"/>
              <a:endCxn id="236" idx="1"/>
            </p:cNvCxnSpPr>
            <p:nvPr/>
          </p:nvCxnSpPr>
          <p:spPr>
            <a:xfrm flipV="1">
              <a:off x="2031187" y="3044069"/>
              <a:ext cx="220909" cy="859"/>
            </a:xfrm>
            <a:prstGeom prst="straightConnector1">
              <a:avLst/>
            </a:prstGeom>
            <a:ln>
              <a:solidFill>
                <a:srgbClr val="008000"/>
              </a:solidFill>
              <a:headEnd type="arrow"/>
              <a:tailEnd type="arrow"/>
            </a:ln>
          </p:spPr>
          <p:style>
            <a:lnRef idx="1">
              <a:schemeClr val="accent3"/>
            </a:lnRef>
            <a:fillRef idx="0">
              <a:schemeClr val="accent3"/>
            </a:fillRef>
            <a:effectRef idx="0">
              <a:schemeClr val="accent3"/>
            </a:effectRef>
            <a:fontRef idx="minor">
              <a:schemeClr val="tx1"/>
            </a:fontRef>
          </p:style>
        </p:cxnSp>
        <p:pic>
          <p:nvPicPr>
            <p:cNvPr id="180" name="Picture 179"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773" y="3981053"/>
              <a:ext cx="227365" cy="401329"/>
            </a:xfrm>
            <a:prstGeom prst="rect">
              <a:avLst/>
            </a:prstGeom>
          </p:spPr>
        </p:pic>
        <p:pic>
          <p:nvPicPr>
            <p:cNvPr id="181" name="Picture 180"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0921" y="4412824"/>
              <a:ext cx="216521" cy="389605"/>
            </a:xfrm>
            <a:prstGeom prst="rect">
              <a:avLst/>
            </a:prstGeom>
          </p:spPr>
        </p:pic>
        <p:pic>
          <p:nvPicPr>
            <p:cNvPr id="182" name="Picture 181"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4074" y="4397902"/>
              <a:ext cx="216521" cy="389605"/>
            </a:xfrm>
            <a:prstGeom prst="rect">
              <a:avLst/>
            </a:prstGeom>
          </p:spPr>
        </p:pic>
        <p:cxnSp>
          <p:nvCxnSpPr>
            <p:cNvPr id="183" name="Straight Arrow Connector 182"/>
            <p:cNvCxnSpPr>
              <a:stCxn id="181" idx="0"/>
              <a:endCxn id="180" idx="1"/>
            </p:cNvCxnSpPr>
            <p:nvPr/>
          </p:nvCxnSpPr>
          <p:spPr>
            <a:xfrm flipV="1">
              <a:off x="4159182" y="4181717"/>
              <a:ext cx="107592" cy="231107"/>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184" name="Straight Arrow Connector 183"/>
            <p:cNvCxnSpPr>
              <a:stCxn id="182" idx="0"/>
              <a:endCxn id="180" idx="3"/>
            </p:cNvCxnSpPr>
            <p:nvPr/>
          </p:nvCxnSpPr>
          <p:spPr>
            <a:xfrm flipH="1" flipV="1">
              <a:off x="4494138" y="4181717"/>
              <a:ext cx="88196" cy="216185"/>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85" name="TextBox 184"/>
            <p:cNvSpPr txBox="1"/>
            <p:nvPr/>
          </p:nvSpPr>
          <p:spPr>
            <a:xfrm>
              <a:off x="3974252" y="4802428"/>
              <a:ext cx="838691" cy="368224"/>
            </a:xfrm>
            <a:prstGeom prst="rect">
              <a:avLst/>
            </a:prstGeom>
            <a:noFill/>
          </p:spPr>
          <p:txBody>
            <a:bodyPr wrap="none" rtlCol="0">
              <a:spAutoFit/>
            </a:bodyPr>
            <a:lstStyle/>
            <a:p>
              <a:pPr algn="ctr"/>
              <a:r>
                <a:rPr lang="en-US" sz="1000" dirty="0"/>
                <a:t>AT LEAST </a:t>
              </a:r>
            </a:p>
            <a:p>
              <a:pPr algn="ctr"/>
              <a:r>
                <a:rPr lang="en-US" sz="1000" dirty="0"/>
                <a:t>ONE REP OK</a:t>
              </a:r>
            </a:p>
          </p:txBody>
        </p:sp>
        <p:sp>
          <p:nvSpPr>
            <p:cNvPr id="186" name="Oval 185"/>
            <p:cNvSpPr/>
            <p:nvPr/>
          </p:nvSpPr>
          <p:spPr>
            <a:xfrm>
              <a:off x="4096988" y="3853783"/>
              <a:ext cx="566495" cy="571075"/>
            </a:xfrm>
            <a:prstGeom prst="ellipse">
              <a:avLst/>
            </a:prstGeom>
            <a:noFill/>
            <a:ln>
              <a:solidFill>
                <a:srgbClr val="9BBB59"/>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pic>
          <p:nvPicPr>
            <p:cNvPr id="187" name="Picture 186"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4800" y="2422851"/>
              <a:ext cx="264801" cy="426389"/>
            </a:xfrm>
            <a:prstGeom prst="rect">
              <a:avLst/>
            </a:prstGeom>
          </p:spPr>
        </p:pic>
        <p:pic>
          <p:nvPicPr>
            <p:cNvPr id="188" name="Picture 187"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2943" y="2898786"/>
              <a:ext cx="252172" cy="413934"/>
            </a:xfrm>
            <a:prstGeom prst="rect">
              <a:avLst/>
            </a:prstGeom>
          </p:spPr>
        </p:pic>
        <p:cxnSp>
          <p:nvCxnSpPr>
            <p:cNvPr id="189" name="Straight Arrow Connector 188"/>
            <p:cNvCxnSpPr/>
            <p:nvPr/>
          </p:nvCxnSpPr>
          <p:spPr>
            <a:xfrm flipV="1">
              <a:off x="4939029" y="2653248"/>
              <a:ext cx="125307" cy="245538"/>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sp>
          <p:nvSpPr>
            <p:cNvPr id="190" name="TextBox 189"/>
            <p:cNvSpPr txBox="1"/>
            <p:nvPr/>
          </p:nvSpPr>
          <p:spPr>
            <a:xfrm>
              <a:off x="4738936" y="3307704"/>
              <a:ext cx="838691" cy="246221"/>
            </a:xfrm>
            <a:prstGeom prst="rect">
              <a:avLst/>
            </a:prstGeom>
            <a:noFill/>
          </p:spPr>
          <p:txBody>
            <a:bodyPr wrap="none" rtlCol="0">
              <a:spAutoFit/>
            </a:bodyPr>
            <a:lstStyle/>
            <a:p>
              <a:pPr algn="ctr"/>
              <a:r>
                <a:rPr lang="en-US" sz="1000" kern="1200" dirty="0"/>
                <a:t>ONE REP OK</a:t>
              </a:r>
            </a:p>
          </p:txBody>
        </p:sp>
        <p:grpSp>
          <p:nvGrpSpPr>
            <p:cNvPr id="191" name="Group 190"/>
            <p:cNvGrpSpPr/>
            <p:nvPr/>
          </p:nvGrpSpPr>
          <p:grpSpPr>
            <a:xfrm>
              <a:off x="5064336" y="3804941"/>
              <a:ext cx="1301070" cy="1414554"/>
              <a:chOff x="4087799" y="2206879"/>
              <a:chExt cx="2441183" cy="2154926"/>
            </a:xfrm>
          </p:grpSpPr>
          <p:grpSp>
            <p:nvGrpSpPr>
              <p:cNvPr id="223" name="Group 222"/>
              <p:cNvGrpSpPr/>
              <p:nvPr/>
            </p:nvGrpSpPr>
            <p:grpSpPr>
              <a:xfrm>
                <a:off x="4496332" y="2206879"/>
                <a:ext cx="1249243" cy="1407876"/>
                <a:chOff x="1487247" y="2854068"/>
                <a:chExt cx="1249243" cy="1407876"/>
              </a:xfrm>
            </p:grpSpPr>
            <p:pic>
              <p:nvPicPr>
                <p:cNvPr id="225" name="Picture 224"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26" name="Picture 225"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27" name="Picture 226"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92835"/>
                  <a:ext cx="417376" cy="667801"/>
                </a:xfrm>
                <a:prstGeom prst="rect">
                  <a:avLst/>
                </a:prstGeom>
              </p:spPr>
            </p:pic>
            <p:cxnSp>
              <p:nvCxnSpPr>
                <p:cNvPr id="228" name="Straight Arrow Connector 227"/>
                <p:cNvCxnSpPr>
                  <a:stCxn id="226" idx="0"/>
                  <a:endCxn id="225" idx="1"/>
                </p:cNvCxnSpPr>
                <p:nvPr/>
              </p:nvCxnSpPr>
              <p:spPr>
                <a:xfrm flipV="1">
                  <a:off x="1695935" y="3198016"/>
                  <a:ext cx="207399" cy="396127"/>
                </a:xfrm>
                <a:prstGeom prst="straightConnector1">
                  <a:avLst/>
                </a:prstGeom>
                <a:ln>
                  <a:solidFill>
                    <a:srgbClr val="FF0000"/>
                  </a:solidFill>
                  <a:headEnd type="arrow"/>
                  <a:tailEnd type="arrow"/>
                </a:ln>
              </p:spPr>
              <p:style>
                <a:lnRef idx="2">
                  <a:schemeClr val="accent6"/>
                </a:lnRef>
                <a:fillRef idx="0">
                  <a:schemeClr val="accent6"/>
                </a:fillRef>
                <a:effectRef idx="1">
                  <a:schemeClr val="accent6"/>
                </a:effectRef>
                <a:fontRef idx="minor">
                  <a:schemeClr val="tx1"/>
                </a:fontRef>
              </p:style>
            </p:cxnSp>
            <p:cxnSp>
              <p:nvCxnSpPr>
                <p:cNvPr id="229" name="Straight Arrow Connector 228"/>
                <p:cNvCxnSpPr>
                  <a:stCxn id="227" idx="0"/>
                  <a:endCxn id="225" idx="3"/>
                </p:cNvCxnSpPr>
                <p:nvPr/>
              </p:nvCxnSpPr>
              <p:spPr>
                <a:xfrm flipH="1" flipV="1">
                  <a:off x="2341613" y="3198016"/>
                  <a:ext cx="186189" cy="394819"/>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224" name="TextBox 223"/>
              <p:cNvSpPr txBox="1"/>
              <p:nvPr/>
            </p:nvSpPr>
            <p:spPr>
              <a:xfrm>
                <a:off x="4087799" y="3752279"/>
                <a:ext cx="2441183" cy="609526"/>
              </a:xfrm>
              <a:prstGeom prst="rect">
                <a:avLst/>
              </a:prstGeom>
              <a:noFill/>
            </p:spPr>
            <p:txBody>
              <a:bodyPr wrap="none" rtlCol="0">
                <a:spAutoFit/>
              </a:bodyPr>
              <a:lstStyle/>
              <a:p>
                <a:pPr algn="ctr"/>
                <a:r>
                  <a:rPr lang="en-US" sz="1000" dirty="0"/>
                  <a:t>ALL REP CORRUPTED</a:t>
                </a:r>
              </a:p>
              <a:p>
                <a:pPr algn="ctr"/>
                <a:r>
                  <a:rPr lang="en-US" sz="1000" dirty="0"/>
                  <a:t> MATCH XS  NO SIZE</a:t>
                </a:r>
              </a:p>
            </p:txBody>
          </p:sp>
        </p:grpSp>
        <p:sp>
          <p:nvSpPr>
            <p:cNvPr id="192" name="Oval 191"/>
            <p:cNvSpPr/>
            <p:nvPr/>
          </p:nvSpPr>
          <p:spPr>
            <a:xfrm>
              <a:off x="5079614" y="4253621"/>
              <a:ext cx="1145887" cy="59783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US">
                <a:solidFill>
                  <a:schemeClr val="accent3"/>
                </a:solidFill>
              </a:endParaRPr>
            </a:p>
          </p:txBody>
        </p:sp>
        <p:grpSp>
          <p:nvGrpSpPr>
            <p:cNvPr id="193" name="Group 192"/>
            <p:cNvGrpSpPr/>
            <p:nvPr/>
          </p:nvGrpSpPr>
          <p:grpSpPr>
            <a:xfrm>
              <a:off x="7472430" y="5284015"/>
              <a:ext cx="957273" cy="834624"/>
              <a:chOff x="1487247" y="2854068"/>
              <a:chExt cx="1249243" cy="1407876"/>
            </a:xfrm>
          </p:grpSpPr>
          <p:pic>
            <p:nvPicPr>
              <p:cNvPr id="220" name="Picture 219"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334" y="2854068"/>
                <a:ext cx="438279" cy="687895"/>
              </a:xfrm>
              <a:prstGeom prst="rect">
                <a:avLst/>
              </a:prstGeom>
            </p:spPr>
          </p:pic>
          <p:pic>
            <p:nvPicPr>
              <p:cNvPr id="221" name="Picture 220"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7247" y="3594143"/>
                <a:ext cx="417376" cy="667801"/>
              </a:xfrm>
              <a:prstGeom prst="rect">
                <a:avLst/>
              </a:prstGeom>
            </p:spPr>
          </p:pic>
          <p:pic>
            <p:nvPicPr>
              <p:cNvPr id="222" name="Picture 221"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9114" y="3539649"/>
                <a:ext cx="417376" cy="667801"/>
              </a:xfrm>
              <a:prstGeom prst="rect">
                <a:avLst/>
              </a:prstGeom>
            </p:spPr>
          </p:pic>
        </p:grpSp>
        <p:sp>
          <p:nvSpPr>
            <p:cNvPr id="194" name="TextBox 193"/>
            <p:cNvSpPr txBox="1"/>
            <p:nvPr/>
          </p:nvSpPr>
          <p:spPr>
            <a:xfrm>
              <a:off x="7115493" y="6214552"/>
              <a:ext cx="1634437" cy="251940"/>
            </a:xfrm>
            <a:prstGeom prst="rect">
              <a:avLst/>
            </a:prstGeom>
            <a:noFill/>
          </p:spPr>
          <p:txBody>
            <a:bodyPr wrap="none" rtlCol="0">
              <a:spAutoFit/>
            </a:bodyPr>
            <a:lstStyle/>
            <a:p>
              <a:pPr algn="ctr"/>
              <a:r>
                <a:rPr lang="en-US" sz="1000" dirty="0"/>
                <a:t>BIG FILE (&gt;3m timeout)</a:t>
              </a:r>
            </a:p>
          </p:txBody>
        </p:sp>
        <p:sp>
          <p:nvSpPr>
            <p:cNvPr id="195" name="TextBox 194"/>
            <p:cNvSpPr txBox="1"/>
            <p:nvPr/>
          </p:nvSpPr>
          <p:spPr>
            <a:xfrm>
              <a:off x="5607792" y="1917571"/>
              <a:ext cx="813043" cy="400110"/>
            </a:xfrm>
            <a:prstGeom prst="rect">
              <a:avLst/>
            </a:prstGeom>
            <a:noFill/>
          </p:spPr>
          <p:txBody>
            <a:bodyPr wrap="none" rtlCol="0">
              <a:spAutoFit/>
            </a:bodyPr>
            <a:lstStyle/>
            <a:p>
              <a:pPr algn="ctr"/>
              <a:r>
                <a:rPr lang="en-US" sz="1000" dirty="0"/>
                <a:t>MISSING </a:t>
              </a:r>
            </a:p>
            <a:p>
              <a:pPr algn="ctr"/>
              <a:r>
                <a:rPr lang="en-US" sz="1000" dirty="0"/>
                <a:t>CONTAINER</a:t>
              </a:r>
            </a:p>
          </p:txBody>
        </p:sp>
        <p:pic>
          <p:nvPicPr>
            <p:cNvPr id="196" name="Picture 195"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7449" y="1417638"/>
              <a:ext cx="301708" cy="452507"/>
            </a:xfrm>
            <a:prstGeom prst="rect">
              <a:avLst/>
            </a:prstGeom>
          </p:spPr>
        </p:pic>
        <p:sp>
          <p:nvSpPr>
            <p:cNvPr id="197" name="TextBox 196"/>
            <p:cNvSpPr txBox="1"/>
            <p:nvPr/>
          </p:nvSpPr>
          <p:spPr>
            <a:xfrm>
              <a:off x="2814468" y="5897166"/>
              <a:ext cx="962498" cy="246221"/>
            </a:xfrm>
            <a:prstGeom prst="rect">
              <a:avLst/>
            </a:prstGeom>
            <a:noFill/>
          </p:spPr>
          <p:txBody>
            <a:bodyPr wrap="none" rtlCol="0">
              <a:spAutoFit/>
            </a:bodyPr>
            <a:lstStyle/>
            <a:p>
              <a:pPr algn="ctr"/>
              <a:r>
                <a:rPr lang="en-US" sz="1000" dirty="0"/>
                <a:t>REMOVED FILE</a:t>
              </a:r>
            </a:p>
          </p:txBody>
        </p:sp>
        <p:pic>
          <p:nvPicPr>
            <p:cNvPr id="198" name="Picture 197"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8852" y="5397233"/>
              <a:ext cx="301709" cy="452507"/>
            </a:xfrm>
            <a:prstGeom prst="rect">
              <a:avLst/>
            </a:prstGeom>
          </p:spPr>
        </p:pic>
        <p:sp>
          <p:nvSpPr>
            <p:cNvPr id="199" name="TextBox 198"/>
            <p:cNvSpPr txBox="1"/>
            <p:nvPr/>
          </p:nvSpPr>
          <p:spPr>
            <a:xfrm>
              <a:off x="3846393" y="5897166"/>
              <a:ext cx="966931" cy="246221"/>
            </a:xfrm>
            <a:prstGeom prst="rect">
              <a:avLst/>
            </a:prstGeom>
            <a:noFill/>
          </p:spPr>
          <p:txBody>
            <a:bodyPr wrap="none" rtlCol="0">
              <a:spAutoFit/>
            </a:bodyPr>
            <a:lstStyle/>
            <a:p>
              <a:pPr algn="ctr"/>
              <a:r>
                <a:rPr lang="en-US" sz="1000" dirty="0"/>
                <a:t>FILE NOT EXIST</a:t>
              </a:r>
            </a:p>
          </p:txBody>
        </p:sp>
        <p:pic>
          <p:nvPicPr>
            <p:cNvPr id="200" name="Picture 199"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2993" y="5397233"/>
              <a:ext cx="301709" cy="452507"/>
            </a:xfrm>
            <a:prstGeom prst="rect">
              <a:avLst/>
            </a:prstGeom>
          </p:spPr>
        </p:pic>
        <p:sp>
          <p:nvSpPr>
            <p:cNvPr id="201" name="TextBox 200"/>
            <p:cNvSpPr txBox="1"/>
            <p:nvPr/>
          </p:nvSpPr>
          <p:spPr>
            <a:xfrm>
              <a:off x="4939029" y="5897166"/>
              <a:ext cx="941521" cy="246221"/>
            </a:xfrm>
            <a:prstGeom prst="rect">
              <a:avLst/>
            </a:prstGeom>
            <a:noFill/>
          </p:spPr>
          <p:txBody>
            <a:bodyPr wrap="none" rtlCol="0">
              <a:spAutoFit/>
            </a:bodyPr>
            <a:lstStyle/>
            <a:p>
              <a:pPr algn="ctr"/>
              <a:r>
                <a:rPr lang="en-US" sz="1000" dirty="0"/>
                <a:t>ZERO FILE SIZE</a:t>
              </a:r>
            </a:p>
          </p:txBody>
        </p:sp>
        <p:pic>
          <p:nvPicPr>
            <p:cNvPr id="202" name="Picture 201"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2921" y="5397233"/>
              <a:ext cx="301710" cy="452507"/>
            </a:xfrm>
            <a:prstGeom prst="rect">
              <a:avLst/>
            </a:prstGeom>
          </p:spPr>
        </p:pic>
        <p:sp>
          <p:nvSpPr>
            <p:cNvPr id="203" name="TextBox 202"/>
            <p:cNvSpPr txBox="1"/>
            <p:nvPr/>
          </p:nvSpPr>
          <p:spPr>
            <a:xfrm>
              <a:off x="6204170" y="6007991"/>
              <a:ext cx="920169" cy="246221"/>
            </a:xfrm>
            <a:prstGeom prst="rect">
              <a:avLst/>
            </a:prstGeom>
            <a:noFill/>
          </p:spPr>
          <p:txBody>
            <a:bodyPr wrap="none" rtlCol="0">
              <a:spAutoFit/>
            </a:bodyPr>
            <a:lstStyle/>
            <a:p>
              <a:pPr algn="ctr"/>
              <a:r>
                <a:rPr lang="en-US" sz="1000" dirty="0"/>
                <a:t>LOST&amp;FOUND</a:t>
              </a:r>
            </a:p>
          </p:txBody>
        </p:sp>
        <p:pic>
          <p:nvPicPr>
            <p:cNvPr id="204" name="Picture 203"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7384" y="5508058"/>
              <a:ext cx="301710" cy="452507"/>
            </a:xfrm>
            <a:prstGeom prst="rect">
              <a:avLst/>
            </a:prstGeom>
          </p:spPr>
        </p:pic>
        <p:grpSp>
          <p:nvGrpSpPr>
            <p:cNvPr id="205" name="Group 204"/>
            <p:cNvGrpSpPr/>
            <p:nvPr/>
          </p:nvGrpSpPr>
          <p:grpSpPr>
            <a:xfrm>
              <a:off x="7848940" y="2312840"/>
              <a:ext cx="1187169" cy="1242802"/>
              <a:chOff x="7167665" y="2194290"/>
              <a:chExt cx="1549260" cy="2096407"/>
            </a:xfrm>
          </p:grpSpPr>
          <p:grpSp>
            <p:nvGrpSpPr>
              <p:cNvPr id="215" name="Group 214"/>
              <p:cNvGrpSpPr/>
              <p:nvPr/>
            </p:nvGrpSpPr>
            <p:grpSpPr>
              <a:xfrm>
                <a:off x="7328207" y="2194290"/>
                <a:ext cx="1045213" cy="1407876"/>
                <a:chOff x="1788584" y="2867052"/>
                <a:chExt cx="1045213" cy="1407876"/>
              </a:xfrm>
            </p:grpSpPr>
            <p:pic>
              <p:nvPicPr>
                <p:cNvPr id="217" name="Picture 216"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5518" y="2867052"/>
                  <a:ext cx="438279" cy="687895"/>
                </a:xfrm>
                <a:prstGeom prst="rect">
                  <a:avLst/>
                </a:prstGeom>
              </p:spPr>
            </p:pic>
            <p:pic>
              <p:nvPicPr>
                <p:cNvPr id="218" name="Picture 217"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8584" y="3594143"/>
                  <a:ext cx="417375" cy="667801"/>
                </a:xfrm>
                <a:prstGeom prst="rect">
                  <a:avLst/>
                </a:prstGeom>
              </p:spPr>
            </p:pic>
            <p:pic>
              <p:nvPicPr>
                <p:cNvPr id="219" name="Picture 218"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0721" y="3607127"/>
                  <a:ext cx="417377" cy="667801"/>
                </a:xfrm>
                <a:prstGeom prst="rect">
                  <a:avLst/>
                </a:prstGeom>
              </p:spPr>
            </p:pic>
          </p:grpSp>
          <p:sp>
            <p:nvSpPr>
              <p:cNvPr id="216" name="TextBox 215"/>
              <p:cNvSpPr txBox="1"/>
              <p:nvPr/>
            </p:nvSpPr>
            <p:spPr>
              <a:xfrm>
                <a:off x="7167665" y="3615776"/>
                <a:ext cx="1549260" cy="674921"/>
              </a:xfrm>
              <a:prstGeom prst="rect">
                <a:avLst/>
              </a:prstGeom>
              <a:noFill/>
            </p:spPr>
            <p:txBody>
              <a:bodyPr wrap="none" rtlCol="0">
                <a:spAutoFit/>
              </a:bodyPr>
              <a:lstStyle/>
              <a:p>
                <a:pPr algn="ctr"/>
                <a:r>
                  <a:rPr lang="en-US" sz="1000" dirty="0"/>
                  <a:t>REP EXCEEDED </a:t>
                </a:r>
                <a:endParaRPr lang="en-US" sz="1000" dirty="0" smtClean="0"/>
              </a:p>
              <a:p>
                <a:pPr algn="ctr"/>
                <a:r>
                  <a:rPr lang="en-US" sz="1000" dirty="0" smtClean="0"/>
                  <a:t>ONE </a:t>
                </a:r>
                <a:r>
                  <a:rPr lang="en-US" sz="1000" dirty="0"/>
                  <a:t>OK</a:t>
                </a:r>
              </a:p>
            </p:txBody>
          </p:sp>
        </p:grpSp>
        <p:pic>
          <p:nvPicPr>
            <p:cNvPr id="206" name="Picture 205" descr="Screenshot 2019-06-19 at 13.50.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49032" y="2736180"/>
              <a:ext cx="319828" cy="395889"/>
            </a:xfrm>
            <a:prstGeom prst="rect">
              <a:avLst/>
            </a:prstGeom>
          </p:spPr>
        </p:pic>
        <p:cxnSp>
          <p:nvCxnSpPr>
            <p:cNvPr id="207" name="Straight Arrow Connector 206"/>
            <p:cNvCxnSpPr>
              <a:stCxn id="218" idx="0"/>
              <a:endCxn id="217" idx="1"/>
            </p:cNvCxnSpPr>
            <p:nvPr/>
          </p:nvCxnSpPr>
          <p:spPr>
            <a:xfrm flipV="1">
              <a:off x="8131876" y="2516741"/>
              <a:ext cx="305168" cy="227137"/>
            </a:xfrm>
            <a:prstGeom prst="straightConnector1">
              <a:avLst/>
            </a:prstGeom>
            <a:ln>
              <a:solidFill>
                <a:srgbClr val="9BBB59"/>
              </a:solidFill>
              <a:headEnd type="arrow"/>
              <a:tailEnd type="arrow"/>
            </a:ln>
          </p:spPr>
          <p:style>
            <a:lnRef idx="2">
              <a:schemeClr val="accent6"/>
            </a:lnRef>
            <a:fillRef idx="0">
              <a:schemeClr val="accent6"/>
            </a:fillRef>
            <a:effectRef idx="1">
              <a:schemeClr val="accent6"/>
            </a:effectRef>
            <a:fontRef idx="minor">
              <a:schemeClr val="tx1"/>
            </a:fontRef>
          </p:style>
        </p:cxnSp>
        <p:sp>
          <p:nvSpPr>
            <p:cNvPr id="209" name="TextBox 208"/>
            <p:cNvSpPr txBox="1"/>
            <p:nvPr/>
          </p:nvSpPr>
          <p:spPr>
            <a:xfrm>
              <a:off x="7957009" y="1905033"/>
              <a:ext cx="1063500" cy="400110"/>
            </a:xfrm>
            <a:prstGeom prst="rect">
              <a:avLst/>
            </a:prstGeom>
            <a:noFill/>
          </p:spPr>
          <p:txBody>
            <a:bodyPr wrap="none" rtlCol="0">
              <a:spAutoFit/>
            </a:bodyPr>
            <a:lstStyle/>
            <a:p>
              <a:pPr algn="ctr"/>
              <a:r>
                <a:rPr lang="en-US" sz="1000" dirty="0" smtClean="0"/>
                <a:t>NON-PURGED </a:t>
              </a:r>
            </a:p>
            <a:p>
              <a:pPr algn="ctr"/>
              <a:r>
                <a:rPr lang="en-US" sz="1000" dirty="0" smtClean="0"/>
                <a:t>ATOMIC FILES</a:t>
              </a:r>
              <a:endParaRPr lang="en-US" sz="1000" dirty="0"/>
            </a:p>
          </p:txBody>
        </p:sp>
        <p:pic>
          <p:nvPicPr>
            <p:cNvPr id="210" name="Picture 209"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1882" y="1405100"/>
              <a:ext cx="301708" cy="452507"/>
            </a:xfrm>
            <a:prstGeom prst="rect">
              <a:avLst/>
            </a:prstGeom>
          </p:spPr>
        </p:pic>
        <p:sp>
          <p:nvSpPr>
            <p:cNvPr id="211" name="TextBox 210"/>
            <p:cNvSpPr txBox="1"/>
            <p:nvPr/>
          </p:nvSpPr>
          <p:spPr>
            <a:xfrm>
              <a:off x="6763558" y="1905033"/>
              <a:ext cx="1030313" cy="246221"/>
            </a:xfrm>
            <a:prstGeom prst="rect">
              <a:avLst/>
            </a:prstGeom>
            <a:noFill/>
          </p:spPr>
          <p:txBody>
            <a:bodyPr wrap="none" rtlCol="0">
              <a:spAutoFit/>
            </a:bodyPr>
            <a:lstStyle/>
            <a:p>
              <a:pPr algn="ctr"/>
              <a:r>
                <a:rPr lang="en-US" sz="1000" dirty="0" smtClean="0"/>
                <a:t>GHOST FILES</a:t>
              </a:r>
              <a:endParaRPr lang="en-US" sz="1000" dirty="0"/>
            </a:p>
          </p:txBody>
        </p:sp>
        <p:pic>
          <p:nvPicPr>
            <p:cNvPr id="212" name="Picture 211"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1842" y="1405100"/>
              <a:ext cx="301708" cy="452507"/>
            </a:xfrm>
            <a:prstGeom prst="rect">
              <a:avLst/>
            </a:prstGeom>
          </p:spPr>
        </p:pic>
        <p:sp>
          <p:nvSpPr>
            <p:cNvPr id="213" name="TextBox 212"/>
            <p:cNvSpPr txBox="1"/>
            <p:nvPr/>
          </p:nvSpPr>
          <p:spPr>
            <a:xfrm>
              <a:off x="3268340" y="1905033"/>
              <a:ext cx="2123047" cy="246221"/>
            </a:xfrm>
            <a:prstGeom prst="rect">
              <a:avLst/>
            </a:prstGeom>
            <a:noFill/>
          </p:spPr>
          <p:txBody>
            <a:bodyPr wrap="none" rtlCol="0">
              <a:spAutoFit/>
            </a:bodyPr>
            <a:lstStyle/>
            <a:p>
              <a:pPr algn="ctr"/>
              <a:r>
                <a:rPr lang="en-US" sz="1000" dirty="0" smtClean="0"/>
                <a:t>NOT EXPECTED PLAIN LAYOUT</a:t>
              </a:r>
              <a:endParaRPr lang="en-US" sz="1000" dirty="0"/>
            </a:p>
          </p:txBody>
        </p:sp>
        <p:pic>
          <p:nvPicPr>
            <p:cNvPr id="214" name="Picture 213" descr="Screenshot 2019-06-19 at 13.5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2986" y="1405100"/>
              <a:ext cx="301708" cy="452507"/>
            </a:xfrm>
            <a:prstGeom prst="rect">
              <a:avLst/>
            </a:prstGeom>
          </p:spPr>
        </p:pic>
      </p:grpSp>
      <p:sp>
        <p:nvSpPr>
          <p:cNvPr id="7" name="Rectangle 6"/>
          <p:cNvSpPr/>
          <p:nvPr/>
        </p:nvSpPr>
        <p:spPr>
          <a:xfrm>
            <a:off x="161636" y="1146848"/>
            <a:ext cx="10083031" cy="2555394"/>
          </a:xfrm>
          <a:prstGeom prst="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Rectangle 271"/>
          <p:cNvSpPr/>
          <p:nvPr/>
        </p:nvSpPr>
        <p:spPr>
          <a:xfrm>
            <a:off x="165332" y="3754494"/>
            <a:ext cx="4406668" cy="1302415"/>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73" name="TextBox 272"/>
          <p:cNvSpPr txBox="1"/>
          <p:nvPr/>
        </p:nvSpPr>
        <p:spPr>
          <a:xfrm>
            <a:off x="1415037" y="4911150"/>
            <a:ext cx="948284" cy="646331"/>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none" rtlCol="0">
            <a:spAutoFit/>
          </a:bodyPr>
          <a:lstStyle/>
          <a:p>
            <a:pPr algn="ctr"/>
            <a:r>
              <a:rPr lang="en-US" dirty="0"/>
              <a:t>Possible</a:t>
            </a:r>
          </a:p>
          <a:p>
            <a:pPr algn="ctr"/>
            <a:r>
              <a:rPr lang="en-US" dirty="0"/>
              <a:t>loss</a:t>
            </a:r>
          </a:p>
        </p:txBody>
      </p:sp>
      <p:sp>
        <p:nvSpPr>
          <p:cNvPr id="274" name="Rectangle 273"/>
          <p:cNvSpPr/>
          <p:nvPr/>
        </p:nvSpPr>
        <p:spPr>
          <a:xfrm>
            <a:off x="4624134" y="3756121"/>
            <a:ext cx="2865018" cy="1303422"/>
          </a:xfrm>
          <a:prstGeom prst="rect">
            <a:avLst/>
          </a:prstGeom>
          <a:noFill/>
          <a:ln>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275" name="TextBox 274"/>
          <p:cNvSpPr txBox="1"/>
          <p:nvPr/>
        </p:nvSpPr>
        <p:spPr>
          <a:xfrm>
            <a:off x="7291648" y="4082822"/>
            <a:ext cx="826556" cy="646331"/>
          </a:xfrm>
          <a:prstGeom prst="rect">
            <a:avLst/>
          </a:prstGeom>
          <a:ln>
            <a:solidFill>
              <a:srgbClr val="E8501D"/>
            </a:solidFill>
          </a:ln>
        </p:spPr>
        <p:style>
          <a:lnRef idx="2">
            <a:schemeClr val="accent6"/>
          </a:lnRef>
          <a:fillRef idx="1">
            <a:schemeClr val="lt1"/>
          </a:fillRef>
          <a:effectRef idx="0">
            <a:schemeClr val="accent6"/>
          </a:effectRef>
          <a:fontRef idx="minor">
            <a:schemeClr val="dk1"/>
          </a:fontRef>
        </p:style>
        <p:txBody>
          <a:bodyPr wrap="none" rtlCol="0">
            <a:spAutoFit/>
          </a:bodyPr>
          <a:lstStyle/>
          <a:p>
            <a:pPr algn="ctr"/>
            <a:r>
              <a:rPr lang="en-US" dirty="0"/>
              <a:t>Corner</a:t>
            </a:r>
          </a:p>
          <a:p>
            <a:pPr algn="ctr"/>
            <a:r>
              <a:rPr lang="en-US" dirty="0"/>
              <a:t> cases</a:t>
            </a:r>
          </a:p>
        </p:txBody>
      </p:sp>
      <p:sp>
        <p:nvSpPr>
          <p:cNvPr id="276" name="Rectangle 275"/>
          <p:cNvSpPr/>
          <p:nvPr/>
        </p:nvSpPr>
        <p:spPr>
          <a:xfrm>
            <a:off x="3266624" y="5130076"/>
            <a:ext cx="3562828" cy="1050591"/>
          </a:xfrm>
          <a:prstGeom prst="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277" name="TextBox 276"/>
          <p:cNvSpPr txBox="1"/>
          <p:nvPr/>
        </p:nvSpPr>
        <p:spPr>
          <a:xfrm>
            <a:off x="1663093" y="5849368"/>
            <a:ext cx="1800944" cy="369332"/>
          </a:xfrm>
          <a:prstGeom prst="rect">
            <a:avLst/>
          </a:prstGeom>
          <a:ln/>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dirty="0"/>
              <a:t>Nothing to repair</a:t>
            </a:r>
          </a:p>
        </p:txBody>
      </p:sp>
      <p:sp>
        <p:nvSpPr>
          <p:cNvPr id="278" name="Rectangle 277"/>
          <p:cNvSpPr/>
          <p:nvPr/>
        </p:nvSpPr>
        <p:spPr>
          <a:xfrm>
            <a:off x="6944907" y="5068500"/>
            <a:ext cx="3144266" cy="1182477"/>
          </a:xfrm>
          <a:prstGeom prst="rect">
            <a:avLst/>
          </a:prstGeom>
          <a:noFill/>
          <a:ln>
            <a:solidFill>
              <a:srgbClr val="060A33"/>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9" name="TextBox 278"/>
          <p:cNvSpPr txBox="1"/>
          <p:nvPr/>
        </p:nvSpPr>
        <p:spPr>
          <a:xfrm>
            <a:off x="9642763" y="5474950"/>
            <a:ext cx="1326004" cy="369332"/>
          </a:xfrm>
          <a:prstGeom prst="rect">
            <a:avLst/>
          </a:prstGeom>
          <a:ln>
            <a:solidFill>
              <a:srgbClr val="060A33"/>
            </a:solidFill>
          </a:ln>
        </p:spPr>
        <p:style>
          <a:lnRef idx="2">
            <a:schemeClr val="dk1"/>
          </a:lnRef>
          <a:fillRef idx="1">
            <a:schemeClr val="lt1"/>
          </a:fillRef>
          <a:effectRef idx="0">
            <a:schemeClr val="dk1"/>
          </a:effectRef>
          <a:fontRef idx="minor">
            <a:schemeClr val="dk1"/>
          </a:fontRef>
        </p:style>
        <p:txBody>
          <a:bodyPr wrap="none" rtlCol="0">
            <a:spAutoFit/>
          </a:bodyPr>
          <a:lstStyle/>
          <a:p>
            <a:pPr algn="ctr"/>
            <a:r>
              <a:rPr lang="en-US" dirty="0"/>
              <a:t>Other filters</a:t>
            </a:r>
          </a:p>
        </p:txBody>
      </p:sp>
      <p:sp>
        <p:nvSpPr>
          <p:cNvPr id="271" name="TextBox 270"/>
          <p:cNvSpPr txBox="1"/>
          <p:nvPr/>
        </p:nvSpPr>
        <p:spPr>
          <a:xfrm>
            <a:off x="5093740" y="3413386"/>
            <a:ext cx="2503169" cy="369332"/>
          </a:xfrm>
          <a:prstGeom prst="rect">
            <a:avLst/>
          </a:prstGeom>
          <a:ln>
            <a:solidFill>
              <a:srgbClr val="008000"/>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t>Repaired automatically</a:t>
            </a:r>
          </a:p>
        </p:txBody>
      </p:sp>
      <p:sp>
        <p:nvSpPr>
          <p:cNvPr id="9" name="TextBox 8"/>
          <p:cNvSpPr txBox="1"/>
          <p:nvPr/>
        </p:nvSpPr>
        <p:spPr>
          <a:xfrm>
            <a:off x="9690485" y="600364"/>
            <a:ext cx="1962008" cy="369332"/>
          </a:xfrm>
          <a:prstGeom prst="rect">
            <a:avLst/>
          </a:prstGeom>
          <a:noFill/>
        </p:spPr>
        <p:txBody>
          <a:bodyPr wrap="none" rtlCol="0">
            <a:spAutoFit/>
          </a:bodyPr>
          <a:lstStyle/>
          <a:p>
            <a:r>
              <a:rPr lang="en-GB" dirty="0" smtClean="0"/>
              <a:t>21 + 1 categories</a:t>
            </a:r>
            <a:endParaRPr lang="en-GB" dirty="0"/>
          </a:p>
        </p:txBody>
      </p:sp>
      <p:sp>
        <p:nvSpPr>
          <p:cNvPr id="4" name="Snip Single Corner Rectangle 3"/>
          <p:cNvSpPr/>
          <p:nvPr/>
        </p:nvSpPr>
        <p:spPr>
          <a:xfrm>
            <a:off x="4641274" y="2547696"/>
            <a:ext cx="6034424" cy="2870970"/>
          </a:xfrm>
          <a:prstGeom prst="snip1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GB" dirty="0" smtClean="0"/>
              <a:t>Possible loss categories can have a chance!:</a:t>
            </a:r>
          </a:p>
          <a:p>
            <a:pPr marL="342900" indent="-342900">
              <a:buAutoNum type="arabicPeriod"/>
            </a:pPr>
            <a:r>
              <a:rPr lang="en-GB" dirty="0" smtClean="0"/>
              <a:t>Retrieve finding replicas in other storage nodes (recycle bin, orphan files, </a:t>
            </a:r>
            <a:r>
              <a:rPr lang="en-GB" dirty="0" err="1" smtClean="0"/>
              <a:t>lost&amp;found</a:t>
            </a:r>
            <a:r>
              <a:rPr lang="en-GB" dirty="0" smtClean="0"/>
              <a:t>)</a:t>
            </a:r>
          </a:p>
          <a:p>
            <a:pPr marL="342900" indent="-342900">
              <a:buAutoNum type="arabicPeriod"/>
            </a:pPr>
            <a:r>
              <a:rPr lang="en-GB" dirty="0" smtClean="0"/>
              <a:t>Retrieve from versions</a:t>
            </a:r>
          </a:p>
          <a:p>
            <a:pPr marL="342900" indent="-342900">
              <a:buAutoNum type="arabicPeriod"/>
            </a:pPr>
            <a:r>
              <a:rPr lang="en-GB" dirty="0" smtClean="0"/>
              <a:t>Retrieve from backup (</a:t>
            </a:r>
            <a:r>
              <a:rPr lang="en-GB" dirty="0" err="1" smtClean="0"/>
              <a:t>eosbackup</a:t>
            </a:r>
            <a:r>
              <a:rPr lang="en-GB" dirty="0" smtClean="0"/>
              <a:t>)</a:t>
            </a:r>
          </a:p>
          <a:p>
            <a:pPr marL="342900" indent="-342900">
              <a:buAutoNum type="arabicPeriod"/>
            </a:pPr>
            <a:r>
              <a:rPr lang="en-GB" dirty="0" smtClean="0"/>
              <a:t>Retrieve from </a:t>
            </a:r>
            <a:r>
              <a:rPr lang="en-GB" dirty="0" err="1" smtClean="0"/>
              <a:t>restic</a:t>
            </a:r>
            <a:r>
              <a:rPr lang="en-GB" dirty="0" smtClean="0"/>
              <a:t> (independent system backup)</a:t>
            </a:r>
          </a:p>
          <a:p>
            <a:pPr marL="342900" indent="-342900">
              <a:buAutoNum type="arabicPeriod"/>
            </a:pPr>
            <a:r>
              <a:rPr lang="en-GB" dirty="0" smtClean="0"/>
              <a:t>Retrieve from sync client</a:t>
            </a:r>
            <a:endParaRPr lang="en-GB" dirty="0"/>
          </a:p>
        </p:txBody>
      </p:sp>
    </p:spTree>
    <p:extLst>
      <p:ext uri="{BB962C8B-B14F-4D97-AF65-F5344CB8AC3E}">
        <p14:creationId xmlns:p14="http://schemas.microsoft.com/office/powerpoint/2010/main" val="2585254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 grpId="0" animBg="1"/>
      <p:bldP spid="273" grpId="0" animBg="1"/>
      <p:bldP spid="274" grpId="0" animBg="1"/>
      <p:bldP spid="275" grpId="0" animBg="1"/>
      <p:bldP spid="276" grpId="0" animBg="1"/>
      <p:bldP spid="277" grpId="0" animBg="1"/>
      <p:bldP spid="278" grpId="0" animBg="1"/>
      <p:bldP spid="279" grpId="0" animBg="1"/>
      <p:bldP spid="27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94"/>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Automatic reparation</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65487"/>
            <a:ext cx="12190465" cy="2828625"/>
          </a:xfrm>
          <a:prstGeom prst="rect">
            <a:avLst/>
          </a:prstGeom>
        </p:spPr>
      </p:pic>
      <p:sp>
        <p:nvSpPr>
          <p:cNvPr id="45" name="Espace réservé du contenu 2">
            <a:extLst>
              <a:ext uri="{FF2B5EF4-FFF2-40B4-BE49-F238E27FC236}">
                <a16:creationId xmlns:a16="http://schemas.microsoft.com/office/drawing/2014/main" xmlns="" id="{D75FD983-ADF5-CC4B-A77D-6267E5E1ACC3}"/>
              </a:ext>
            </a:extLst>
          </p:cNvPr>
          <p:cNvSpPr txBox="1">
            <a:spLocks/>
          </p:cNvSpPr>
          <p:nvPr/>
        </p:nvSpPr>
        <p:spPr>
          <a:xfrm>
            <a:off x="-78552" y="1308100"/>
            <a:ext cx="12865100" cy="14351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800"/>
              </a:spcBef>
            </a:pPr>
            <a:r>
              <a:rPr lang="en-GB" sz="2800" dirty="0" smtClean="0"/>
              <a:t>All instances (Alice excluded): One replica files classification and reparation</a:t>
            </a:r>
          </a:p>
          <a:p>
            <a:pPr marL="0" indent="0">
              <a:spcBef>
                <a:spcPts val="1800"/>
              </a:spcBef>
              <a:buNone/>
            </a:pPr>
            <a:endParaRPr lang="en-GB" sz="2000" dirty="0" smtClean="0"/>
          </a:p>
          <a:p>
            <a:pPr marL="0" indent="0">
              <a:spcBef>
                <a:spcPts val="1800"/>
              </a:spcBef>
              <a:buFont typeface="Arial" panose="020B0604020202020204" pitchFamily="34" charset="0"/>
              <a:buNone/>
            </a:pPr>
            <a:endParaRPr lang="fr-FR" sz="2600" dirty="0" smtClean="0"/>
          </a:p>
          <a:p>
            <a:pPr marL="0" indent="0">
              <a:spcBef>
                <a:spcPts val="1800"/>
              </a:spcBef>
              <a:buFont typeface="Arial" panose="020B0604020202020204" pitchFamily="34" charset="0"/>
              <a:buNone/>
            </a:pPr>
            <a:endParaRPr lang="fr-FR" sz="2600" dirty="0"/>
          </a:p>
        </p:txBody>
      </p:sp>
      <p:sp>
        <p:nvSpPr>
          <p:cNvPr id="7" name="Rectangle 6"/>
          <p:cNvSpPr/>
          <p:nvPr/>
        </p:nvSpPr>
        <p:spPr>
          <a:xfrm>
            <a:off x="0" y="4896535"/>
            <a:ext cx="4914900" cy="923330"/>
          </a:xfrm>
          <a:prstGeom prst="rect">
            <a:avLst/>
          </a:prstGeom>
        </p:spPr>
        <p:txBody>
          <a:bodyPr wrap="square">
            <a:spAutoFit/>
          </a:bodyPr>
          <a:lstStyle/>
          <a:p>
            <a:pPr lvl="1">
              <a:spcBef>
                <a:spcPts val="1800"/>
              </a:spcBef>
            </a:pPr>
            <a:r>
              <a:rPr lang="en-GB" dirty="0"/>
              <a:t>F</a:t>
            </a:r>
            <a:r>
              <a:rPr lang="en-GB" dirty="0" smtClean="0"/>
              <a:t>irst </a:t>
            </a:r>
            <a:r>
              <a:rPr lang="en-GB" dirty="0"/>
              <a:t>big reparation </a:t>
            </a:r>
            <a:r>
              <a:rPr lang="en-GB" dirty="0" smtClean="0"/>
              <a:t>because </a:t>
            </a:r>
            <a:r>
              <a:rPr lang="en-GB" dirty="0"/>
              <a:t>of a massive </a:t>
            </a:r>
            <a:r>
              <a:rPr lang="en-GB" dirty="0" err="1"/>
              <a:t>adjustreplica</a:t>
            </a:r>
            <a:r>
              <a:rPr lang="en-GB" dirty="0"/>
              <a:t> </a:t>
            </a:r>
            <a:r>
              <a:rPr lang="en-GB" dirty="0" smtClean="0"/>
              <a:t>performed without classification</a:t>
            </a:r>
            <a:endParaRPr lang="en-GB" dirty="0"/>
          </a:p>
        </p:txBody>
      </p:sp>
      <p:cxnSp>
        <p:nvCxnSpPr>
          <p:cNvPr id="10" name="Straight Arrow Connector 9"/>
          <p:cNvCxnSpPr/>
          <p:nvPr/>
        </p:nvCxnSpPr>
        <p:spPr>
          <a:xfrm flipH="1" flipV="1">
            <a:off x="1981200" y="4660900"/>
            <a:ext cx="12700" cy="1905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6"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47" name="TextBox 46"/>
          <p:cNvSpPr txBox="1"/>
          <p:nvPr/>
        </p:nvSpPr>
        <p:spPr>
          <a:xfrm>
            <a:off x="11684000" y="6337300"/>
            <a:ext cx="441422" cy="369332"/>
          </a:xfrm>
          <a:prstGeom prst="rect">
            <a:avLst/>
          </a:prstGeom>
          <a:noFill/>
        </p:spPr>
        <p:txBody>
          <a:bodyPr wrap="none" rtlCol="0">
            <a:spAutoFit/>
          </a:bodyPr>
          <a:lstStyle/>
          <a:p>
            <a:r>
              <a:rPr lang="en-GB" dirty="0" smtClean="0"/>
              <a:t>13</a:t>
            </a:r>
            <a:endParaRPr lang="en-GB" dirty="0"/>
          </a:p>
        </p:txBody>
      </p:sp>
      <p:sp>
        <p:nvSpPr>
          <p:cNvPr id="11" name="Snip Single Corner Rectangle 10"/>
          <p:cNvSpPr/>
          <p:nvPr/>
        </p:nvSpPr>
        <p:spPr>
          <a:xfrm>
            <a:off x="130849" y="4953001"/>
            <a:ext cx="11837940" cy="882204"/>
          </a:xfrm>
          <a:prstGeom prst="snip1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eos</a:t>
            </a:r>
            <a:r>
              <a:rPr lang="en-US" dirty="0"/>
              <a:t>-ops-repair -f "$</a:t>
            </a:r>
            <a:r>
              <a:rPr lang="en-US" dirty="0" err="1"/>
              <a:t>i</a:t>
            </a:r>
            <a:r>
              <a:rPr lang="en-US" dirty="0"/>
              <a:t>"_</a:t>
            </a:r>
            <a:r>
              <a:rPr lang="en-US" dirty="0" err="1"/>
              <a:t>one_replica</a:t>
            </a:r>
            <a:r>
              <a:rPr lang="en-US" dirty="0"/>
              <a:t>_$(date +%Y-%m-%d -d "yesterday").txt --</a:t>
            </a:r>
            <a:r>
              <a:rPr lang="en-US" dirty="0" err="1"/>
              <a:t>id_type</a:t>
            </a:r>
            <a:r>
              <a:rPr lang="en-US" dirty="0"/>
              <a:t> </a:t>
            </a:r>
            <a:r>
              <a:rPr lang="en-US" dirty="0" err="1"/>
              <a:t>dec</a:t>
            </a:r>
            <a:r>
              <a:rPr lang="en-US" dirty="0"/>
              <a:t> -</a:t>
            </a:r>
            <a:r>
              <a:rPr lang="en-US" dirty="0" err="1"/>
              <a:t>i</a:t>
            </a:r>
            <a:r>
              <a:rPr lang="en-US" dirty="0"/>
              <a:t> "$</a:t>
            </a:r>
            <a:r>
              <a:rPr lang="en-US" dirty="0" err="1"/>
              <a:t>i</a:t>
            </a:r>
            <a:r>
              <a:rPr lang="en-US" dirty="0"/>
              <a:t>" -l DEBUG --</a:t>
            </a:r>
            <a:r>
              <a:rPr lang="en-US" dirty="0" err="1"/>
              <a:t>rundeck</a:t>
            </a:r>
            <a:r>
              <a:rPr lang="en-US" dirty="0"/>
              <a:t> --</a:t>
            </a:r>
            <a:r>
              <a:rPr lang="en-US" dirty="0" err="1"/>
              <a:t>one_rep</a:t>
            </a:r>
            <a:r>
              <a:rPr lang="en-US" dirty="0"/>
              <a:t> --repair --send</a:t>
            </a:r>
            <a:endParaRPr lang="en-GB" dirty="0" smtClean="0"/>
          </a:p>
        </p:txBody>
      </p:sp>
    </p:spTree>
    <p:extLst>
      <p:ext uri="{BB962C8B-B14F-4D97-AF65-F5344CB8AC3E}">
        <p14:creationId xmlns:p14="http://schemas.microsoft.com/office/powerpoint/2010/main" val="1633374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94"/>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Automatic reparation</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65487"/>
            <a:ext cx="12190465" cy="2828625"/>
          </a:xfrm>
          <a:prstGeom prst="rect">
            <a:avLst/>
          </a:prstGeom>
        </p:spPr>
      </p:pic>
      <p:sp>
        <p:nvSpPr>
          <p:cNvPr id="45" name="Espace réservé du contenu 2">
            <a:extLst>
              <a:ext uri="{FF2B5EF4-FFF2-40B4-BE49-F238E27FC236}">
                <a16:creationId xmlns:a16="http://schemas.microsoft.com/office/drawing/2014/main" xmlns="" id="{D75FD983-ADF5-CC4B-A77D-6267E5E1ACC3}"/>
              </a:ext>
            </a:extLst>
          </p:cNvPr>
          <p:cNvSpPr txBox="1">
            <a:spLocks/>
          </p:cNvSpPr>
          <p:nvPr/>
        </p:nvSpPr>
        <p:spPr>
          <a:xfrm>
            <a:off x="-78552" y="1308100"/>
            <a:ext cx="12865100" cy="14351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800"/>
              </a:spcBef>
            </a:pPr>
            <a:r>
              <a:rPr lang="en-GB" sz="2800" dirty="0" smtClean="0"/>
              <a:t>All instances (Alice excluded): One replica files classification and reparation</a:t>
            </a:r>
          </a:p>
          <a:p>
            <a:pPr marL="0" indent="0">
              <a:spcBef>
                <a:spcPts val="1800"/>
              </a:spcBef>
              <a:buNone/>
            </a:pPr>
            <a:endParaRPr lang="en-GB" sz="2000" dirty="0" smtClean="0"/>
          </a:p>
          <a:p>
            <a:pPr marL="0" indent="0">
              <a:spcBef>
                <a:spcPts val="1800"/>
              </a:spcBef>
              <a:buFont typeface="Arial" panose="020B0604020202020204" pitchFamily="34" charset="0"/>
              <a:buNone/>
            </a:pPr>
            <a:endParaRPr lang="fr-FR" sz="2600" dirty="0" smtClean="0"/>
          </a:p>
          <a:p>
            <a:pPr marL="0" indent="0">
              <a:spcBef>
                <a:spcPts val="1800"/>
              </a:spcBef>
              <a:buFont typeface="Arial" panose="020B0604020202020204" pitchFamily="34" charset="0"/>
              <a:buNone/>
            </a:pPr>
            <a:endParaRPr lang="fr-FR" sz="2600" dirty="0"/>
          </a:p>
        </p:txBody>
      </p:sp>
      <p:sp>
        <p:nvSpPr>
          <p:cNvPr id="7" name="Rectangle 6"/>
          <p:cNvSpPr/>
          <p:nvPr/>
        </p:nvSpPr>
        <p:spPr>
          <a:xfrm>
            <a:off x="0" y="4896535"/>
            <a:ext cx="4914900" cy="923330"/>
          </a:xfrm>
          <a:prstGeom prst="rect">
            <a:avLst/>
          </a:prstGeom>
        </p:spPr>
        <p:txBody>
          <a:bodyPr wrap="square">
            <a:spAutoFit/>
          </a:bodyPr>
          <a:lstStyle/>
          <a:p>
            <a:pPr lvl="1">
              <a:spcBef>
                <a:spcPts val="1800"/>
              </a:spcBef>
            </a:pPr>
            <a:r>
              <a:rPr lang="en-GB" dirty="0"/>
              <a:t>F</a:t>
            </a:r>
            <a:r>
              <a:rPr lang="en-GB" dirty="0" smtClean="0"/>
              <a:t>irst </a:t>
            </a:r>
            <a:r>
              <a:rPr lang="en-GB" dirty="0"/>
              <a:t>big reparation </a:t>
            </a:r>
            <a:r>
              <a:rPr lang="en-GB" dirty="0" smtClean="0"/>
              <a:t>because </a:t>
            </a:r>
            <a:r>
              <a:rPr lang="en-GB" dirty="0"/>
              <a:t>of a massive </a:t>
            </a:r>
            <a:r>
              <a:rPr lang="en-GB" dirty="0" err="1"/>
              <a:t>adjustreplica</a:t>
            </a:r>
            <a:r>
              <a:rPr lang="en-GB" dirty="0"/>
              <a:t> </a:t>
            </a:r>
            <a:r>
              <a:rPr lang="en-GB" dirty="0" smtClean="0"/>
              <a:t>performed without classification</a:t>
            </a:r>
            <a:endParaRPr lang="en-GB" dirty="0"/>
          </a:p>
        </p:txBody>
      </p:sp>
      <p:cxnSp>
        <p:nvCxnSpPr>
          <p:cNvPr id="10" name="Straight Arrow Connector 9"/>
          <p:cNvCxnSpPr/>
          <p:nvPr/>
        </p:nvCxnSpPr>
        <p:spPr>
          <a:xfrm flipH="1" flipV="1">
            <a:off x="1981200" y="4660900"/>
            <a:ext cx="12700" cy="1905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6"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47" name="TextBox 46"/>
          <p:cNvSpPr txBox="1"/>
          <p:nvPr/>
        </p:nvSpPr>
        <p:spPr>
          <a:xfrm>
            <a:off x="11684000" y="6337300"/>
            <a:ext cx="441422" cy="369332"/>
          </a:xfrm>
          <a:prstGeom prst="rect">
            <a:avLst/>
          </a:prstGeom>
          <a:noFill/>
        </p:spPr>
        <p:txBody>
          <a:bodyPr wrap="none" rtlCol="0">
            <a:spAutoFit/>
          </a:bodyPr>
          <a:lstStyle/>
          <a:p>
            <a:r>
              <a:rPr lang="en-GB" dirty="0" smtClean="0"/>
              <a:t>13</a:t>
            </a:r>
            <a:endParaRPr lang="en-GB" dirty="0"/>
          </a:p>
        </p:txBody>
      </p:sp>
      <p:sp>
        <p:nvSpPr>
          <p:cNvPr id="11" name="Snip Single Corner Rectangle 10"/>
          <p:cNvSpPr/>
          <p:nvPr/>
        </p:nvSpPr>
        <p:spPr>
          <a:xfrm>
            <a:off x="130849" y="4953001"/>
            <a:ext cx="11837940" cy="882204"/>
          </a:xfrm>
          <a:prstGeom prst="snip1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eos</a:t>
            </a:r>
            <a:r>
              <a:rPr lang="en-US" dirty="0" smtClean="0"/>
              <a:t>-ops-repair -f "$</a:t>
            </a:r>
            <a:r>
              <a:rPr lang="en-US" dirty="0" err="1" smtClean="0"/>
              <a:t>i</a:t>
            </a:r>
            <a:r>
              <a:rPr lang="en-US" dirty="0" smtClean="0"/>
              <a:t>"_</a:t>
            </a:r>
            <a:r>
              <a:rPr lang="en-US" dirty="0" err="1" smtClean="0"/>
              <a:t>one_replica</a:t>
            </a:r>
            <a:r>
              <a:rPr lang="en-US" dirty="0" smtClean="0"/>
              <a:t>_$(date +%Y-%m-%d -d "yesterday").txt --</a:t>
            </a:r>
            <a:r>
              <a:rPr lang="en-US" dirty="0" err="1" smtClean="0"/>
              <a:t>id_type</a:t>
            </a:r>
            <a:r>
              <a:rPr lang="en-US" dirty="0" smtClean="0"/>
              <a:t> </a:t>
            </a:r>
            <a:r>
              <a:rPr lang="en-US" dirty="0" err="1" smtClean="0"/>
              <a:t>dec</a:t>
            </a:r>
            <a:r>
              <a:rPr lang="en-US" dirty="0" smtClean="0"/>
              <a:t> -</a:t>
            </a:r>
            <a:r>
              <a:rPr lang="en-US" dirty="0" err="1" smtClean="0"/>
              <a:t>i</a:t>
            </a:r>
            <a:r>
              <a:rPr lang="en-US" dirty="0" smtClean="0"/>
              <a:t> "$</a:t>
            </a:r>
            <a:r>
              <a:rPr lang="en-US" dirty="0" err="1" smtClean="0"/>
              <a:t>i</a:t>
            </a:r>
            <a:r>
              <a:rPr lang="en-US" dirty="0" smtClean="0"/>
              <a:t>" -l DEBUG --</a:t>
            </a:r>
            <a:r>
              <a:rPr lang="en-US" dirty="0" err="1" smtClean="0"/>
              <a:t>rundeck</a:t>
            </a:r>
            <a:r>
              <a:rPr lang="en-US" dirty="0" smtClean="0"/>
              <a:t> --</a:t>
            </a:r>
            <a:r>
              <a:rPr lang="en-US" dirty="0" err="1" smtClean="0"/>
              <a:t>one_rep</a:t>
            </a:r>
            <a:r>
              <a:rPr lang="en-US" dirty="0" smtClean="0"/>
              <a:t> --repair --send</a:t>
            </a:r>
            <a:endParaRPr lang="en-GB" dirty="0" smtClean="0"/>
          </a:p>
        </p:txBody>
      </p:sp>
      <p:sp>
        <p:nvSpPr>
          <p:cNvPr id="4" name="TextBox 3"/>
          <p:cNvSpPr txBox="1"/>
          <p:nvPr/>
        </p:nvSpPr>
        <p:spPr>
          <a:xfrm>
            <a:off x="2994121" y="2978727"/>
            <a:ext cx="7806306" cy="1477328"/>
          </a:xfrm>
          <a:prstGeom prst="rect">
            <a:avLst/>
          </a:prstGeom>
        </p:spPr>
        <p:style>
          <a:lnRef idx="1">
            <a:schemeClr val="dk1"/>
          </a:lnRef>
          <a:fillRef idx="3">
            <a:schemeClr val="dk1"/>
          </a:fillRef>
          <a:effectRef idx="2">
            <a:schemeClr val="dk1"/>
          </a:effectRef>
          <a:fontRef idx="minor">
            <a:schemeClr val="lt1"/>
          </a:fontRef>
        </p:style>
        <p:txBody>
          <a:bodyPr wrap="none" rtlCol="0">
            <a:spAutoFit/>
          </a:bodyPr>
          <a:lstStyle/>
          <a:p>
            <a:r>
              <a:rPr lang="en-US" dirty="0"/>
              <a:t>How it works</a:t>
            </a:r>
            <a:r>
              <a:rPr lang="en-US" dirty="0" smtClean="0"/>
              <a:t>:</a:t>
            </a:r>
          </a:p>
          <a:p>
            <a:r>
              <a:rPr lang="en-US" dirty="0" smtClean="0"/>
              <a:t>1. Classify </a:t>
            </a:r>
            <a:r>
              <a:rPr lang="en-US" dirty="0"/>
              <a:t>the files per problem by providing the list of fids or pathnames</a:t>
            </a:r>
            <a:r>
              <a:rPr lang="en-US" dirty="0" smtClean="0"/>
              <a:t>.</a:t>
            </a:r>
          </a:p>
          <a:p>
            <a:r>
              <a:rPr lang="en-US" dirty="0" smtClean="0"/>
              <a:t>2. Each </a:t>
            </a:r>
            <a:r>
              <a:rPr lang="en-US" dirty="0"/>
              <a:t>category will contain one file with the list of fids </a:t>
            </a:r>
            <a:r>
              <a:rPr lang="en-US" dirty="0" smtClean="0"/>
              <a:t>affected</a:t>
            </a:r>
          </a:p>
          <a:p>
            <a:r>
              <a:rPr lang="en-US" dirty="0" smtClean="0"/>
              <a:t>3. -</a:t>
            </a:r>
            <a:r>
              <a:rPr lang="en-US" dirty="0"/>
              <a:t>-repair: Repair by category and run the corresponding repairing </a:t>
            </a:r>
            <a:r>
              <a:rPr lang="en-US" dirty="0" smtClean="0"/>
              <a:t>method</a:t>
            </a:r>
          </a:p>
          <a:p>
            <a:r>
              <a:rPr lang="en-US" dirty="0" smtClean="0"/>
              <a:t>4. -</a:t>
            </a:r>
            <a:r>
              <a:rPr lang="en-US" dirty="0"/>
              <a:t>-send: Send the data to ES (the data is always sent to </a:t>
            </a:r>
            <a:r>
              <a:rPr lang="en-US" dirty="0" err="1" smtClean="0"/>
              <a:t>Cernbox</a:t>
            </a:r>
            <a:r>
              <a:rPr lang="en-US" dirty="0" smtClean="0"/>
              <a:t>)</a:t>
            </a:r>
            <a:endParaRPr lang="en-GB" dirty="0"/>
          </a:p>
        </p:txBody>
      </p:sp>
    </p:spTree>
    <p:extLst>
      <p:ext uri="{BB962C8B-B14F-4D97-AF65-F5344CB8AC3E}">
        <p14:creationId xmlns:p14="http://schemas.microsoft.com/office/powerpoint/2010/main" val="516135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Automatic reparation</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39" y="2611587"/>
            <a:ext cx="12066986" cy="2828625"/>
          </a:xfrm>
          <a:prstGeom prst="rect">
            <a:avLst/>
          </a:prstGeom>
        </p:spPr>
      </p:pic>
      <p:sp>
        <p:nvSpPr>
          <p:cNvPr id="45" name="Espace réservé du contenu 2">
            <a:extLst>
              <a:ext uri="{FF2B5EF4-FFF2-40B4-BE49-F238E27FC236}">
                <a16:creationId xmlns:a16="http://schemas.microsoft.com/office/drawing/2014/main" xmlns="" id="{D75FD983-ADF5-CC4B-A77D-6267E5E1ACC3}"/>
              </a:ext>
            </a:extLst>
          </p:cNvPr>
          <p:cNvSpPr txBox="1">
            <a:spLocks/>
          </p:cNvSpPr>
          <p:nvPr/>
        </p:nvSpPr>
        <p:spPr>
          <a:xfrm>
            <a:off x="0" y="1308100"/>
            <a:ext cx="12090400" cy="14351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800"/>
              </a:spcBef>
            </a:pPr>
            <a:r>
              <a:rPr lang="en-US" sz="2800" dirty="0" smtClean="0"/>
              <a:t>Automatic reparation for draining failures: </a:t>
            </a:r>
          </a:p>
          <a:p>
            <a:pPr lvl="1">
              <a:spcBef>
                <a:spcPts val="1800"/>
              </a:spcBef>
            </a:pPr>
            <a:r>
              <a:rPr lang="en-US" sz="2400" dirty="0" smtClean="0"/>
              <a:t>Every day at 3pm: </a:t>
            </a:r>
            <a:r>
              <a:rPr lang="en-US" sz="2400" b="1" i="1" dirty="0" smtClean="0"/>
              <a:t>“Detect + Classify + Repair + Drain” = Less </a:t>
            </a:r>
            <a:r>
              <a:rPr lang="en-US" sz="2400" b="1" i="1" smtClean="0"/>
              <a:t>human effort</a:t>
            </a:r>
            <a:endParaRPr lang="en-GB" sz="2400" b="1" i="1" dirty="0" smtClean="0"/>
          </a:p>
          <a:p>
            <a:pPr marL="0" indent="0">
              <a:spcBef>
                <a:spcPts val="1800"/>
              </a:spcBef>
              <a:buNone/>
            </a:pPr>
            <a:endParaRPr lang="en-GB" sz="2000" dirty="0" smtClean="0"/>
          </a:p>
          <a:p>
            <a:pPr marL="0" indent="0">
              <a:spcBef>
                <a:spcPts val="1800"/>
              </a:spcBef>
              <a:buFont typeface="Arial" panose="020B0604020202020204" pitchFamily="34" charset="0"/>
              <a:buNone/>
            </a:pPr>
            <a:endParaRPr lang="fr-FR" sz="2600" dirty="0" smtClean="0"/>
          </a:p>
          <a:p>
            <a:pPr marL="0" indent="0">
              <a:spcBef>
                <a:spcPts val="1800"/>
              </a:spcBef>
              <a:buFont typeface="Arial" panose="020B0604020202020204" pitchFamily="34" charset="0"/>
              <a:buNone/>
            </a:pPr>
            <a:endParaRPr lang="fr-FR" sz="2600" dirty="0"/>
          </a:p>
        </p:txBody>
      </p:sp>
      <p:sp>
        <p:nvSpPr>
          <p:cNvPr id="9"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11" name="TextBox 10"/>
          <p:cNvSpPr txBox="1"/>
          <p:nvPr/>
        </p:nvSpPr>
        <p:spPr>
          <a:xfrm>
            <a:off x="11684000" y="6337300"/>
            <a:ext cx="441422" cy="369332"/>
          </a:xfrm>
          <a:prstGeom prst="rect">
            <a:avLst/>
          </a:prstGeom>
          <a:noFill/>
        </p:spPr>
        <p:txBody>
          <a:bodyPr wrap="none" rtlCol="0">
            <a:spAutoFit/>
          </a:bodyPr>
          <a:lstStyle/>
          <a:p>
            <a:r>
              <a:rPr lang="en-GB" dirty="0" smtClean="0"/>
              <a:t>14</a:t>
            </a:r>
            <a:endParaRPr lang="en-GB" dirty="0"/>
          </a:p>
        </p:txBody>
      </p:sp>
      <p:sp>
        <p:nvSpPr>
          <p:cNvPr id="10" name="Snip Single Corner Rectangle 9"/>
          <p:cNvSpPr/>
          <p:nvPr/>
        </p:nvSpPr>
        <p:spPr>
          <a:xfrm>
            <a:off x="2752848" y="5361675"/>
            <a:ext cx="6456266" cy="882204"/>
          </a:xfrm>
          <a:prstGeom prst="snip1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eos</a:t>
            </a:r>
            <a:r>
              <a:rPr lang="en-US" dirty="0"/>
              <a:t>-ops-collect-drain-failed -</a:t>
            </a:r>
            <a:r>
              <a:rPr lang="en-US" dirty="0" err="1"/>
              <a:t>i</a:t>
            </a:r>
            <a:r>
              <a:rPr lang="en-US" dirty="0"/>
              <a:t> </a:t>
            </a:r>
            <a:r>
              <a:rPr lang="en-US" dirty="0" smtClean="0"/>
              <a:t>$instance -</a:t>
            </a:r>
            <a:r>
              <a:rPr lang="en-US" dirty="0"/>
              <a:t>-repair --send</a:t>
            </a:r>
            <a:endParaRPr lang="en-GB" dirty="0" smtClean="0"/>
          </a:p>
        </p:txBody>
      </p:sp>
    </p:spTree>
    <p:extLst>
      <p:ext uri="{BB962C8B-B14F-4D97-AF65-F5344CB8AC3E}">
        <p14:creationId xmlns:p14="http://schemas.microsoft.com/office/powerpoint/2010/main" val="8401503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err="1"/>
              <a:t>e</a:t>
            </a:r>
            <a:r>
              <a:rPr lang="en-GB" dirty="0" err="1" smtClean="0"/>
              <a:t>os</a:t>
            </a:r>
            <a:r>
              <a:rPr lang="en-GB" dirty="0" smtClean="0"/>
              <a:t>-ops-durability toolkit</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sp>
        <p:nvSpPr>
          <p:cNvPr id="45" name="Espace réservé du contenu 2">
            <a:extLst>
              <a:ext uri="{FF2B5EF4-FFF2-40B4-BE49-F238E27FC236}">
                <a16:creationId xmlns:a16="http://schemas.microsoft.com/office/drawing/2014/main" xmlns="" id="{D75FD983-ADF5-CC4B-A77D-6267E5E1ACC3}"/>
              </a:ext>
            </a:extLst>
          </p:cNvPr>
          <p:cNvSpPr txBox="1">
            <a:spLocks/>
          </p:cNvSpPr>
          <p:nvPr/>
        </p:nvSpPr>
        <p:spPr>
          <a:xfrm>
            <a:off x="117828" y="1386664"/>
            <a:ext cx="11979254" cy="485919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Code &amp; automatic rpm creation: </a:t>
            </a:r>
            <a:endParaRPr lang="en-US" dirty="0" smtClean="0"/>
          </a:p>
          <a:p>
            <a:pPr lvl="1">
              <a:buFont typeface="Wingdings" charset="2"/>
              <a:buChar char="ü"/>
            </a:pPr>
            <a:r>
              <a:rPr lang="en-US" dirty="0" err="1" smtClean="0"/>
              <a:t>Gitlab</a:t>
            </a:r>
            <a:r>
              <a:rPr lang="en-US" dirty="0" smtClean="0"/>
              <a:t>: </a:t>
            </a:r>
            <a:r>
              <a:rPr lang="en-US" dirty="0" smtClean="0">
                <a:hlinkClick r:id="rId3"/>
              </a:rPr>
              <a:t>https</a:t>
            </a:r>
            <a:r>
              <a:rPr lang="en-US" dirty="0">
                <a:hlinkClick r:id="rId3"/>
              </a:rPr>
              <a:t>://gitlab.cern.ch/eos/eos-ops-</a:t>
            </a:r>
            <a:r>
              <a:rPr lang="en-US" dirty="0" smtClean="0">
                <a:hlinkClick r:id="rId3"/>
              </a:rPr>
              <a:t>durability</a:t>
            </a:r>
            <a:endParaRPr lang="en-US" dirty="0" smtClean="0"/>
          </a:p>
          <a:p>
            <a:pPr lvl="1">
              <a:buFont typeface="Wingdings" charset="2"/>
              <a:buChar char="ü"/>
            </a:pPr>
            <a:r>
              <a:rPr lang="en-US" dirty="0"/>
              <a:t>EOS repo: http://storage-</a:t>
            </a:r>
            <a:r>
              <a:rPr lang="en-US" dirty="0" err="1"/>
              <a:t>ci.web.cern.ch</a:t>
            </a:r>
            <a:r>
              <a:rPr lang="en-US" dirty="0"/>
              <a:t>/storage-ci/</a:t>
            </a:r>
            <a:r>
              <a:rPr lang="en-US" dirty="0" err="1"/>
              <a:t>eos</a:t>
            </a:r>
            <a:r>
              <a:rPr lang="en-US" dirty="0"/>
              <a:t>-ops-</a:t>
            </a:r>
            <a:r>
              <a:rPr lang="en-US" dirty="0" smtClean="0"/>
              <a:t>durability</a:t>
            </a:r>
            <a:endParaRPr lang="en-US" dirty="0"/>
          </a:p>
          <a:p>
            <a:r>
              <a:rPr lang="en-US" dirty="0"/>
              <a:t>Installed via puppet in all </a:t>
            </a:r>
            <a:r>
              <a:rPr lang="en-US" dirty="0" smtClean="0"/>
              <a:t>MGMs (</a:t>
            </a:r>
            <a:r>
              <a:rPr lang="en-US" dirty="0" err="1" smtClean="0"/>
              <a:t>AliceDaq</a:t>
            </a:r>
            <a:r>
              <a:rPr lang="en-US" dirty="0" smtClean="0"/>
              <a:t> excluded)</a:t>
            </a:r>
          </a:p>
          <a:p>
            <a:r>
              <a:rPr lang="en-US" dirty="0" smtClean="0"/>
              <a:t>Running </a:t>
            </a:r>
            <a:r>
              <a:rPr lang="en-US" dirty="0"/>
              <a:t>in </a:t>
            </a:r>
            <a:r>
              <a:rPr lang="en-US" dirty="0" smtClean="0"/>
              <a:t>MGMs / </a:t>
            </a:r>
            <a:r>
              <a:rPr lang="en-US" dirty="0" err="1" smtClean="0"/>
              <a:t>rundeck</a:t>
            </a:r>
            <a:endParaRPr lang="en-US" dirty="0"/>
          </a:p>
          <a:p>
            <a:pPr marL="285750" indent="-285750"/>
            <a:r>
              <a:rPr lang="en-US" dirty="0"/>
              <a:t>Output sent </a:t>
            </a:r>
            <a:r>
              <a:rPr lang="en-US" dirty="0" smtClean="0"/>
              <a:t>to:</a:t>
            </a:r>
            <a:endParaRPr lang="en-US" dirty="0"/>
          </a:p>
          <a:p>
            <a:pPr lvl="1">
              <a:buFont typeface="Arial"/>
              <a:buChar char="•"/>
            </a:pPr>
            <a:r>
              <a:rPr lang="en-US" dirty="0" err="1"/>
              <a:t>Cernbox</a:t>
            </a:r>
            <a:r>
              <a:rPr lang="en-US" dirty="0"/>
              <a:t>: </a:t>
            </a:r>
            <a:r>
              <a:rPr lang="en-US" dirty="0">
                <a:hlinkClick r:id="rId4"/>
              </a:rPr>
              <a:t>https://cernbox.cern.ch/index.php/apps/files/?dir=/__myprojects/eos/Durability&amp;</a:t>
            </a:r>
            <a:endParaRPr lang="en-US" dirty="0"/>
          </a:p>
          <a:p>
            <a:pPr lvl="1">
              <a:buFont typeface="Arial"/>
              <a:buChar char="•"/>
            </a:pPr>
            <a:r>
              <a:rPr lang="en-US" dirty="0" smtClean="0"/>
              <a:t>Data source </a:t>
            </a:r>
            <a:r>
              <a:rPr lang="mr-IN" dirty="0" smtClean="0"/>
              <a:t>–</a:t>
            </a:r>
            <a:r>
              <a:rPr lang="en-US" dirty="0" smtClean="0"/>
              <a:t> </a:t>
            </a:r>
            <a:r>
              <a:rPr lang="en-US" dirty="0" err="1" smtClean="0"/>
              <a:t>Elasticsearch</a:t>
            </a:r>
            <a:r>
              <a:rPr lang="en-US" dirty="0" smtClean="0"/>
              <a:t> + Data Discovery - </a:t>
            </a:r>
            <a:r>
              <a:rPr lang="en-US" dirty="0" err="1" smtClean="0"/>
              <a:t>Kibana</a:t>
            </a:r>
            <a:r>
              <a:rPr lang="en-US" dirty="0" smtClean="0"/>
              <a:t>: </a:t>
            </a:r>
            <a:r>
              <a:rPr lang="en-US" dirty="0">
                <a:hlinkClick r:id="rId5"/>
              </a:rPr>
              <a:t>https://es-eosmon.cern.ch/kibana/app/kibana#/discover</a:t>
            </a:r>
            <a:endParaRPr lang="en-US" dirty="0"/>
          </a:p>
          <a:p>
            <a:pPr lvl="1">
              <a:buFont typeface="Arial"/>
              <a:buChar char="•"/>
            </a:pPr>
            <a:r>
              <a:rPr lang="en-US" dirty="0" smtClean="0"/>
              <a:t>Monitoring - </a:t>
            </a:r>
            <a:r>
              <a:rPr lang="en-US" dirty="0" err="1" smtClean="0"/>
              <a:t>Grafana</a:t>
            </a:r>
            <a:r>
              <a:rPr lang="en-US" dirty="0" smtClean="0"/>
              <a:t>: </a:t>
            </a:r>
            <a:r>
              <a:rPr lang="en-US" dirty="0">
                <a:hlinkClick r:id="rId6"/>
              </a:rPr>
              <a:t>https://filer-carbon.cern.ch/grafana/d/JzDQWU7Zz/durability-classification</a:t>
            </a:r>
            <a:endParaRPr lang="en-US" dirty="0"/>
          </a:p>
          <a:p>
            <a:pPr marL="0" indent="0">
              <a:spcBef>
                <a:spcPts val="1800"/>
              </a:spcBef>
              <a:buFont typeface="Arial" panose="020B0604020202020204" pitchFamily="34" charset="0"/>
              <a:buNone/>
            </a:pPr>
            <a:endParaRPr lang="fr-FR" sz="2600" dirty="0" smtClean="0"/>
          </a:p>
          <a:p>
            <a:pPr marL="0" indent="0">
              <a:spcBef>
                <a:spcPts val="1800"/>
              </a:spcBef>
              <a:buFont typeface="Arial" panose="020B0604020202020204" pitchFamily="34" charset="0"/>
              <a:buNone/>
            </a:pPr>
            <a:endParaRPr lang="fr-FR" sz="2600" dirty="0"/>
          </a:p>
        </p:txBody>
      </p:sp>
      <p:sp>
        <p:nvSpPr>
          <p:cNvPr id="7"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8" name="TextBox 7"/>
          <p:cNvSpPr txBox="1"/>
          <p:nvPr/>
        </p:nvSpPr>
        <p:spPr>
          <a:xfrm>
            <a:off x="11684000" y="6337300"/>
            <a:ext cx="441422" cy="369332"/>
          </a:xfrm>
          <a:prstGeom prst="rect">
            <a:avLst/>
          </a:prstGeom>
          <a:noFill/>
        </p:spPr>
        <p:txBody>
          <a:bodyPr wrap="none" rtlCol="0">
            <a:spAutoFit/>
          </a:bodyPr>
          <a:lstStyle/>
          <a:p>
            <a:r>
              <a:rPr lang="en-GB" dirty="0" smtClean="0"/>
              <a:t>15</a:t>
            </a:r>
            <a:endParaRPr lang="en-GB" dirty="0"/>
          </a:p>
        </p:txBody>
      </p:sp>
    </p:spTree>
    <p:extLst>
      <p:ext uri="{BB962C8B-B14F-4D97-AF65-F5344CB8AC3E}">
        <p14:creationId xmlns:p14="http://schemas.microsoft.com/office/powerpoint/2010/main" val="11914540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845805" y="251047"/>
            <a:ext cx="10429018" cy="1325563"/>
          </a:xfrm>
        </p:spPr>
        <p:txBody>
          <a:bodyPr>
            <a:noAutofit/>
          </a:bodyPr>
          <a:lstStyle/>
          <a:p>
            <a:pPr algn="ctr"/>
            <a:r>
              <a:rPr lang="en-GB" dirty="0" smtClean="0"/>
              <a:t>Monitor &amp; Alarm</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pic>
        <p:nvPicPr>
          <p:cNvPr id="8" name="Picture 7" descr="Screenshot 2019-09-16 at 16.23.27.png"/>
          <p:cNvPicPr>
            <a:picLocks noChangeAspect="1"/>
          </p:cNvPicPr>
          <p:nvPr/>
        </p:nvPicPr>
        <p:blipFill rotWithShape="1">
          <a:blip r:embed="rId3">
            <a:extLst>
              <a:ext uri="{28A0092B-C50C-407E-A947-70E740481C1C}">
                <a14:useLocalDpi xmlns:a14="http://schemas.microsoft.com/office/drawing/2010/main" val="0"/>
              </a:ext>
            </a:extLst>
          </a:blip>
          <a:srcRect l="31717" t="16587"/>
          <a:stretch/>
        </p:blipFill>
        <p:spPr>
          <a:xfrm>
            <a:off x="1" y="1193800"/>
            <a:ext cx="4139890" cy="5067300"/>
          </a:xfrm>
          <a:prstGeom prst="rect">
            <a:avLst/>
          </a:prstGeom>
        </p:spPr>
      </p:pic>
      <p:pic>
        <p:nvPicPr>
          <p:cNvPr id="12" name="Picture 11" descr="Screenshot 2020-02-01 17.10.1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3147" y="3072877"/>
            <a:ext cx="6902800" cy="3172976"/>
          </a:xfrm>
          <a:prstGeom prst="rect">
            <a:avLst/>
          </a:prstGeom>
        </p:spPr>
      </p:pic>
      <p:sp>
        <p:nvSpPr>
          <p:cNvPr id="10" name="Espace réservé du contenu 2">
            <a:extLst>
              <a:ext uri="{FF2B5EF4-FFF2-40B4-BE49-F238E27FC236}">
                <a16:creationId xmlns:a16="http://schemas.microsoft.com/office/drawing/2014/main" xmlns="" id="{D75FD983-ADF5-CC4B-A77D-6267E5E1ACC3}"/>
              </a:ext>
            </a:extLst>
          </p:cNvPr>
          <p:cNvSpPr txBox="1">
            <a:spLocks/>
          </p:cNvSpPr>
          <p:nvPr/>
        </p:nvSpPr>
        <p:spPr>
          <a:xfrm>
            <a:off x="4279901" y="1612900"/>
            <a:ext cx="7738629" cy="14351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800"/>
              </a:spcBef>
            </a:pPr>
            <a:r>
              <a:rPr lang="en-GB" dirty="0" smtClean="0"/>
              <a:t>Allow us to monitor the software evolution</a:t>
            </a:r>
          </a:p>
          <a:p>
            <a:pPr>
              <a:spcBef>
                <a:spcPts val="1800"/>
              </a:spcBef>
            </a:pPr>
            <a:r>
              <a:rPr lang="en-GB" dirty="0" smtClean="0"/>
              <a:t>Fast peak detection and fast reaction</a:t>
            </a:r>
          </a:p>
          <a:p>
            <a:pPr marL="0" indent="0">
              <a:spcBef>
                <a:spcPts val="1800"/>
              </a:spcBef>
              <a:buFont typeface="Arial" panose="020B0604020202020204" pitchFamily="34" charset="0"/>
              <a:buNone/>
            </a:pPr>
            <a:endParaRPr lang="fr-FR" sz="2600" dirty="0" smtClean="0"/>
          </a:p>
          <a:p>
            <a:pPr marL="0" indent="0">
              <a:spcBef>
                <a:spcPts val="1800"/>
              </a:spcBef>
              <a:buFont typeface="Arial" panose="020B0604020202020204" pitchFamily="34" charset="0"/>
              <a:buNone/>
            </a:pPr>
            <a:endParaRPr lang="fr-FR" sz="2600" dirty="0"/>
          </a:p>
        </p:txBody>
      </p:sp>
      <p:sp>
        <p:nvSpPr>
          <p:cNvPr id="15"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pic>
        <p:nvPicPr>
          <p:cNvPr id="13" name="Picture 12" descr="Screenshot 2020-02-01 17.44.1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92973" y="4553450"/>
            <a:ext cx="4899027" cy="2304550"/>
          </a:xfrm>
          <a:prstGeom prst="rect">
            <a:avLst/>
          </a:prstGeom>
        </p:spPr>
      </p:pic>
      <p:sp>
        <p:nvSpPr>
          <p:cNvPr id="16" name="TextBox 15"/>
          <p:cNvSpPr txBox="1"/>
          <p:nvPr/>
        </p:nvSpPr>
        <p:spPr>
          <a:xfrm>
            <a:off x="11684000" y="6337300"/>
            <a:ext cx="441422" cy="369332"/>
          </a:xfrm>
          <a:prstGeom prst="rect">
            <a:avLst/>
          </a:prstGeom>
          <a:noFill/>
        </p:spPr>
        <p:txBody>
          <a:bodyPr wrap="none" rtlCol="0">
            <a:spAutoFit/>
          </a:bodyPr>
          <a:lstStyle/>
          <a:p>
            <a:r>
              <a:rPr lang="en-GB" dirty="0" smtClean="0"/>
              <a:t>16</a:t>
            </a:r>
            <a:endParaRPr lang="en-GB" dirty="0"/>
          </a:p>
        </p:txBody>
      </p:sp>
    </p:spTree>
    <p:extLst>
      <p:ext uri="{BB962C8B-B14F-4D97-AF65-F5344CB8AC3E}">
        <p14:creationId xmlns:p14="http://schemas.microsoft.com/office/powerpoint/2010/main" val="3428666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20-01-30 at 10.21.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257386"/>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6768605" y="251047"/>
            <a:ext cx="4506217" cy="1325563"/>
          </a:xfrm>
        </p:spPr>
        <p:txBody>
          <a:bodyPr>
            <a:noAutofit/>
          </a:bodyPr>
          <a:lstStyle/>
          <a:p>
            <a:pPr algn="ctr"/>
            <a:r>
              <a:rPr lang="en-GB" dirty="0" smtClean="0"/>
              <a:t>Software reliability</a:t>
            </a:r>
            <a:endParaRPr lang="en-GB" dirty="0"/>
          </a:p>
        </p:txBody>
      </p:sp>
      <p:sp>
        <p:nvSpPr>
          <p:cNvPr id="5"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1054099" y="1498600"/>
            <a:ext cx="10299701" cy="736600"/>
          </a:xfrm>
        </p:spPr>
        <p:txBody>
          <a:bodyPr>
            <a:normAutofit/>
          </a:bodyPr>
          <a:lstStyle/>
          <a:p>
            <a:pPr marL="0" indent="0">
              <a:spcBef>
                <a:spcPts val="1800"/>
              </a:spcBef>
              <a:buNone/>
            </a:pPr>
            <a:endParaRPr lang="fr-FR" sz="2600" dirty="0"/>
          </a:p>
          <a:p>
            <a:pPr marL="0" indent="0">
              <a:spcBef>
                <a:spcPts val="1800"/>
              </a:spcBef>
              <a:buNone/>
            </a:pPr>
            <a:endParaRPr lang="fr-FR" sz="2600" dirty="0"/>
          </a:p>
        </p:txBody>
      </p:sp>
      <p:grpSp>
        <p:nvGrpSpPr>
          <p:cNvPr id="9" name="Group 8"/>
          <p:cNvGrpSpPr/>
          <p:nvPr/>
        </p:nvGrpSpPr>
        <p:grpSpPr>
          <a:xfrm>
            <a:off x="0" y="0"/>
            <a:ext cx="6246541" cy="6259098"/>
            <a:chOff x="2857500" y="-9544"/>
            <a:chExt cx="6246541" cy="6259098"/>
          </a:xfrm>
        </p:grpSpPr>
        <p:pic>
          <p:nvPicPr>
            <p:cNvPr id="11" name="Picture 10" descr="Screenshot 2019-09-16 at 16.23.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0" y="-9544"/>
              <a:ext cx="6246541" cy="6259098"/>
            </a:xfrm>
            <a:prstGeom prst="rect">
              <a:avLst/>
            </a:prstGeom>
          </p:spPr>
        </p:pic>
        <p:pic>
          <p:nvPicPr>
            <p:cNvPr id="13" name="Picture 12" descr="EOS_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0023" y="75023"/>
              <a:ext cx="1756531" cy="724764"/>
            </a:xfrm>
            <a:prstGeom prst="rect">
              <a:avLst/>
            </a:prstGeom>
          </p:spPr>
        </p:pic>
      </p:grpSp>
      <p:sp>
        <p:nvSpPr>
          <p:cNvPr id="14" name="Espace réservé du contenu 2">
            <a:extLst>
              <a:ext uri="{FF2B5EF4-FFF2-40B4-BE49-F238E27FC236}">
                <a16:creationId xmlns:a16="http://schemas.microsoft.com/office/drawing/2014/main" xmlns="" id="{D75FD983-ADF5-CC4B-A77D-6267E5E1ACC3}"/>
              </a:ext>
            </a:extLst>
          </p:cNvPr>
          <p:cNvSpPr txBox="1">
            <a:spLocks/>
          </p:cNvSpPr>
          <p:nvPr/>
        </p:nvSpPr>
        <p:spPr>
          <a:xfrm>
            <a:off x="6258014" y="1741506"/>
            <a:ext cx="5832386" cy="44781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800"/>
              </a:spcBef>
            </a:pPr>
            <a:r>
              <a:rPr lang="en-US" sz="2800" dirty="0" smtClean="0"/>
              <a:t>Focused on current regressions and/or bugs</a:t>
            </a:r>
          </a:p>
          <a:p>
            <a:pPr>
              <a:spcBef>
                <a:spcPts val="1800"/>
              </a:spcBef>
            </a:pPr>
            <a:r>
              <a:rPr lang="en-US" sz="2800" dirty="0" smtClean="0"/>
              <a:t>Improve testing process</a:t>
            </a:r>
          </a:p>
          <a:p>
            <a:pPr lvl="1">
              <a:spcBef>
                <a:spcPts val="1800"/>
              </a:spcBef>
            </a:pPr>
            <a:r>
              <a:rPr lang="en-US" sz="1600" dirty="0" err="1" smtClean="0"/>
              <a:t>Eg</a:t>
            </a:r>
            <a:r>
              <a:rPr lang="en-US" sz="1600" dirty="0" smtClean="0"/>
              <a:t>. Helping the testing of the new generation of </a:t>
            </a:r>
            <a:r>
              <a:rPr lang="en-US" sz="1600" dirty="0" err="1" smtClean="0"/>
              <a:t>fsck</a:t>
            </a:r>
            <a:r>
              <a:rPr lang="en-US" sz="1600" dirty="0" smtClean="0"/>
              <a:t> </a:t>
            </a:r>
            <a:endParaRPr lang="en-GB" sz="1600" dirty="0" smtClean="0"/>
          </a:p>
          <a:p>
            <a:pPr marL="0" indent="0">
              <a:spcBef>
                <a:spcPts val="1800"/>
              </a:spcBef>
              <a:buFont typeface="Arial" panose="020B0604020202020204" pitchFamily="34" charset="0"/>
              <a:buNone/>
            </a:pPr>
            <a:endParaRPr lang="fr-FR" sz="2600" dirty="0" smtClean="0"/>
          </a:p>
          <a:p>
            <a:pPr marL="0" indent="0">
              <a:spcBef>
                <a:spcPts val="1800"/>
              </a:spcBef>
              <a:buFont typeface="Arial" panose="020B0604020202020204" pitchFamily="34" charset="0"/>
              <a:buNone/>
            </a:pPr>
            <a:endParaRPr lang="fr-FR" sz="2600" dirty="0"/>
          </a:p>
        </p:txBody>
      </p:sp>
      <p:sp>
        <p:nvSpPr>
          <p:cNvPr id="15"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16" name="TextBox 15"/>
          <p:cNvSpPr txBox="1"/>
          <p:nvPr/>
        </p:nvSpPr>
        <p:spPr>
          <a:xfrm>
            <a:off x="11684000" y="6337300"/>
            <a:ext cx="441422" cy="369332"/>
          </a:xfrm>
          <a:prstGeom prst="rect">
            <a:avLst/>
          </a:prstGeom>
          <a:noFill/>
        </p:spPr>
        <p:txBody>
          <a:bodyPr wrap="none" rtlCol="0">
            <a:spAutoFit/>
          </a:bodyPr>
          <a:lstStyle/>
          <a:p>
            <a:r>
              <a:rPr lang="en-GB" dirty="0" smtClean="0"/>
              <a:t>17</a:t>
            </a:r>
            <a:endParaRPr lang="en-GB" dirty="0"/>
          </a:p>
        </p:txBody>
      </p:sp>
    </p:spTree>
    <p:extLst>
      <p:ext uri="{BB962C8B-B14F-4D97-AF65-F5344CB8AC3E}">
        <p14:creationId xmlns:p14="http://schemas.microsoft.com/office/powerpoint/2010/main" val="3404371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
            <a:ext cx="12192000" cy="6105378"/>
          </a:xfrm>
          <a:prstGeom prst="rect">
            <a:avLst/>
          </a:prstGeom>
          <a:blipFill dpi="0" rotWithShape="1">
            <a:blip r:embed="rId2">
              <a:alphaModFix amt="22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 name="Title 3"/>
          <p:cNvSpPr>
            <a:spLocks noGrp="1"/>
          </p:cNvSpPr>
          <p:nvPr>
            <p:ph type="title"/>
          </p:nvPr>
        </p:nvSpPr>
        <p:spPr/>
        <p:txBody>
          <a:bodyPr>
            <a:normAutofit fontScale="90000"/>
          </a:bodyPr>
          <a:lstStyle/>
          <a:p>
            <a:pPr algn="ctr"/>
            <a:r>
              <a:rPr lang="en-US" dirty="0" smtClean="0"/>
              <a:t>Future work</a:t>
            </a:r>
            <a:br>
              <a:rPr lang="en-US" dirty="0" smtClean="0"/>
            </a:br>
            <a:r>
              <a:rPr lang="en-US" dirty="0" smtClean="0"/>
              <a:t>Top 4 objectives for next round</a:t>
            </a:r>
            <a:endParaRPr lang="en-US" dirty="0"/>
          </a:p>
        </p:txBody>
      </p:sp>
      <p:sp>
        <p:nvSpPr>
          <p:cNvPr id="6"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317501" y="1825626"/>
            <a:ext cx="11036300" cy="3927474"/>
          </a:xfrm>
        </p:spPr>
        <p:txBody>
          <a:bodyPr>
            <a:normAutofit lnSpcReduction="10000"/>
          </a:bodyPr>
          <a:lstStyle/>
          <a:p>
            <a:pPr>
              <a:spcBef>
                <a:spcPts val="1800"/>
              </a:spcBef>
            </a:pPr>
            <a:r>
              <a:rPr lang="en-GB" dirty="0" smtClean="0"/>
              <a:t>Automatic missing files retrieval from backup and </a:t>
            </a:r>
            <a:r>
              <a:rPr lang="en-GB" dirty="0" err="1" smtClean="0"/>
              <a:t>restic</a:t>
            </a:r>
            <a:r>
              <a:rPr lang="en-GB" dirty="0" smtClean="0"/>
              <a:t> in home instances</a:t>
            </a:r>
          </a:p>
          <a:p>
            <a:pPr>
              <a:spcBef>
                <a:spcPts val="1800"/>
              </a:spcBef>
            </a:pPr>
            <a:r>
              <a:rPr lang="en-GB" dirty="0" smtClean="0"/>
              <a:t>Evaluate the new generation of </a:t>
            </a:r>
            <a:r>
              <a:rPr lang="en-GB" dirty="0" err="1" smtClean="0"/>
              <a:t>fsck</a:t>
            </a:r>
            <a:r>
              <a:rPr lang="en-GB" dirty="0" smtClean="0"/>
              <a:t> and complement its actions</a:t>
            </a:r>
          </a:p>
          <a:p>
            <a:pPr>
              <a:spcBef>
                <a:spcPts val="1800"/>
              </a:spcBef>
            </a:pPr>
            <a:r>
              <a:rPr lang="en-GB" dirty="0" smtClean="0"/>
              <a:t>Provide external configuration for </a:t>
            </a:r>
            <a:r>
              <a:rPr lang="en-GB" dirty="0" err="1" smtClean="0"/>
              <a:t>elasticsearch</a:t>
            </a:r>
            <a:r>
              <a:rPr lang="en-GB" dirty="0" smtClean="0"/>
              <a:t> data sources and </a:t>
            </a:r>
            <a:r>
              <a:rPr lang="en-GB" dirty="0" err="1" smtClean="0"/>
              <a:t>eos</a:t>
            </a:r>
            <a:r>
              <a:rPr lang="en-GB" dirty="0" smtClean="0"/>
              <a:t> directories</a:t>
            </a:r>
          </a:p>
          <a:p>
            <a:pPr>
              <a:spcBef>
                <a:spcPts val="1800"/>
              </a:spcBef>
            </a:pPr>
            <a:r>
              <a:rPr lang="en-GB" dirty="0" smtClean="0"/>
              <a:t>Include data durability checks for erasure coding </a:t>
            </a:r>
            <a:r>
              <a:rPr lang="mr-IN" dirty="0" smtClean="0"/>
              <a:t>–</a:t>
            </a:r>
            <a:r>
              <a:rPr lang="en-GB" dirty="0" smtClean="0"/>
              <a:t> </a:t>
            </a:r>
            <a:r>
              <a:rPr lang="en-GB" dirty="0" err="1" smtClean="0"/>
              <a:t>AliceDaq</a:t>
            </a:r>
            <a:r>
              <a:rPr lang="en-GB" dirty="0" smtClean="0"/>
              <a:t> </a:t>
            </a:r>
            <a:r>
              <a:rPr lang="en-US" dirty="0" smtClean="0"/>
              <a:t>(complementing </a:t>
            </a:r>
            <a:r>
              <a:rPr lang="en-US" dirty="0" err="1" smtClean="0"/>
              <a:t>fsck</a:t>
            </a:r>
            <a:r>
              <a:rPr lang="en-US" dirty="0" smtClean="0"/>
              <a:t>)</a:t>
            </a:r>
            <a:endParaRPr lang="en-GB" dirty="0" smtClean="0"/>
          </a:p>
          <a:p>
            <a:pPr marL="0" indent="0">
              <a:spcBef>
                <a:spcPts val="1800"/>
              </a:spcBef>
              <a:buNone/>
            </a:pPr>
            <a:endParaRPr lang="en-GB" dirty="0" smtClean="0"/>
          </a:p>
          <a:p>
            <a:pPr marL="0" indent="0">
              <a:spcBef>
                <a:spcPts val="1800"/>
              </a:spcBef>
              <a:buNone/>
            </a:pPr>
            <a:endParaRPr lang="fr-FR" sz="2600" dirty="0"/>
          </a:p>
          <a:p>
            <a:pPr marL="0" indent="0">
              <a:spcBef>
                <a:spcPts val="1800"/>
              </a:spcBef>
              <a:buNone/>
            </a:pPr>
            <a:endParaRPr lang="fr-FR" sz="2600" dirty="0"/>
          </a:p>
        </p:txBody>
      </p:sp>
      <p:sp>
        <p:nvSpPr>
          <p:cNvPr id="7" name="TextBox 6"/>
          <p:cNvSpPr txBox="1"/>
          <p:nvPr/>
        </p:nvSpPr>
        <p:spPr>
          <a:xfrm>
            <a:off x="11684000" y="6337300"/>
            <a:ext cx="441422" cy="369332"/>
          </a:xfrm>
          <a:prstGeom prst="rect">
            <a:avLst/>
          </a:prstGeom>
          <a:noFill/>
        </p:spPr>
        <p:txBody>
          <a:bodyPr wrap="none" rtlCol="0">
            <a:spAutoFit/>
          </a:bodyPr>
          <a:lstStyle/>
          <a:p>
            <a:r>
              <a:rPr lang="en-GB" dirty="0" smtClean="0"/>
              <a:t>18</a:t>
            </a:r>
            <a:endParaRPr lang="en-GB" dirty="0"/>
          </a:p>
        </p:txBody>
      </p:sp>
    </p:spTree>
    <p:extLst>
      <p:ext uri="{BB962C8B-B14F-4D97-AF65-F5344CB8AC3E}">
        <p14:creationId xmlns:p14="http://schemas.microsoft.com/office/powerpoint/2010/main" val="1227331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
            <a:ext cx="12192000" cy="6105378"/>
          </a:xfrm>
          <a:prstGeom prst="rect">
            <a:avLst/>
          </a:prstGeom>
          <a:blipFill dpi="0" rotWithShape="1">
            <a:blip r:embed="rId2">
              <a:alphaModFix amt="22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 name="Title 3"/>
          <p:cNvSpPr>
            <a:spLocks noGrp="1"/>
          </p:cNvSpPr>
          <p:nvPr>
            <p:ph type="title"/>
          </p:nvPr>
        </p:nvSpPr>
        <p:spPr/>
        <p:txBody>
          <a:bodyPr/>
          <a:lstStyle/>
          <a:p>
            <a:pPr algn="ctr"/>
            <a:r>
              <a:rPr lang="en-US" dirty="0" smtClean="0"/>
              <a:t>Conclusions</a:t>
            </a:r>
            <a:endParaRPr lang="en-US" dirty="0"/>
          </a:p>
        </p:txBody>
      </p:sp>
      <p:grpSp>
        <p:nvGrpSpPr>
          <p:cNvPr id="7" name="Group 6"/>
          <p:cNvGrpSpPr/>
          <p:nvPr/>
        </p:nvGrpSpPr>
        <p:grpSpPr>
          <a:xfrm>
            <a:off x="0" y="1374874"/>
            <a:ext cx="5270500" cy="4721126"/>
            <a:chOff x="2857500" y="-9544"/>
            <a:chExt cx="6246541" cy="6259098"/>
          </a:xfrm>
        </p:grpSpPr>
        <p:pic>
          <p:nvPicPr>
            <p:cNvPr id="8" name="Picture 7" descr="Screenshot 2019-09-16 at 16.23.2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0" y="-9544"/>
              <a:ext cx="6246541" cy="6259098"/>
            </a:xfrm>
            <a:prstGeom prst="rect">
              <a:avLst/>
            </a:prstGeom>
          </p:spPr>
        </p:pic>
        <p:pic>
          <p:nvPicPr>
            <p:cNvPr id="9" name="Picture 8" descr="EOS_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0023" y="75023"/>
              <a:ext cx="1756531" cy="724764"/>
            </a:xfrm>
            <a:prstGeom prst="rect">
              <a:avLst/>
            </a:prstGeom>
          </p:spPr>
        </p:pic>
      </p:grpSp>
      <p:sp>
        <p:nvSpPr>
          <p:cNvPr id="10"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5328477" y="1498600"/>
            <a:ext cx="6493672" cy="4616314"/>
          </a:xfrm>
        </p:spPr>
        <p:txBody>
          <a:bodyPr>
            <a:normAutofit fontScale="92500" lnSpcReduction="10000"/>
          </a:bodyPr>
          <a:lstStyle/>
          <a:p>
            <a:pPr>
              <a:spcBef>
                <a:spcPts val="1800"/>
              </a:spcBef>
            </a:pPr>
            <a:r>
              <a:rPr lang="en-GB" dirty="0" smtClean="0"/>
              <a:t>Software evolution monitoring </a:t>
            </a:r>
          </a:p>
          <a:p>
            <a:pPr>
              <a:spcBef>
                <a:spcPts val="1800"/>
              </a:spcBef>
            </a:pPr>
            <a:r>
              <a:rPr lang="en-GB" dirty="0" smtClean="0"/>
              <a:t>Better communication and better incidents understanding</a:t>
            </a:r>
          </a:p>
          <a:p>
            <a:pPr>
              <a:spcBef>
                <a:spcPts val="1800"/>
              </a:spcBef>
            </a:pPr>
            <a:r>
              <a:rPr lang="en-GB" dirty="0" smtClean="0"/>
              <a:t>Less human effort in operations support (rota) and draining processes</a:t>
            </a:r>
          </a:p>
          <a:p>
            <a:pPr>
              <a:spcBef>
                <a:spcPts val="1800"/>
              </a:spcBef>
            </a:pPr>
            <a:r>
              <a:rPr lang="en-GB" dirty="0" smtClean="0"/>
              <a:t>Faster peak detection and reaction</a:t>
            </a:r>
          </a:p>
          <a:p>
            <a:pPr>
              <a:spcBef>
                <a:spcPts val="1800"/>
              </a:spcBef>
            </a:pPr>
            <a:r>
              <a:rPr lang="en-GB" dirty="0" smtClean="0"/>
              <a:t>Focus on current regressions/bugs, avoiding noise from the past</a:t>
            </a:r>
          </a:p>
          <a:p>
            <a:pPr>
              <a:spcBef>
                <a:spcPts val="1800"/>
              </a:spcBef>
            </a:pPr>
            <a:r>
              <a:rPr lang="en-GB" dirty="0"/>
              <a:t>T</a:t>
            </a:r>
            <a:r>
              <a:rPr lang="en-GB" dirty="0" smtClean="0"/>
              <a:t>esting processes improvement</a:t>
            </a:r>
          </a:p>
          <a:p>
            <a:pPr marL="0" indent="0">
              <a:spcBef>
                <a:spcPts val="1800"/>
              </a:spcBef>
              <a:buNone/>
            </a:pPr>
            <a:endParaRPr lang="fr-FR" sz="2600" dirty="0"/>
          </a:p>
          <a:p>
            <a:pPr marL="0" indent="0">
              <a:spcBef>
                <a:spcPts val="1800"/>
              </a:spcBef>
              <a:buNone/>
            </a:pPr>
            <a:endParaRPr lang="fr-FR" sz="2600" dirty="0"/>
          </a:p>
        </p:txBody>
      </p:sp>
      <p:sp>
        <p:nvSpPr>
          <p:cNvPr id="11" name="TextBox 10"/>
          <p:cNvSpPr txBox="1"/>
          <p:nvPr/>
        </p:nvSpPr>
        <p:spPr>
          <a:xfrm>
            <a:off x="11684000" y="6337300"/>
            <a:ext cx="441422" cy="369332"/>
          </a:xfrm>
          <a:prstGeom prst="rect">
            <a:avLst/>
          </a:prstGeom>
          <a:noFill/>
        </p:spPr>
        <p:txBody>
          <a:bodyPr wrap="none" rtlCol="0">
            <a:spAutoFit/>
          </a:bodyPr>
          <a:lstStyle/>
          <a:p>
            <a:r>
              <a:rPr lang="en-GB" dirty="0" smtClean="0"/>
              <a:t>19</a:t>
            </a:r>
            <a:endParaRPr lang="en-GB" dirty="0"/>
          </a:p>
        </p:txBody>
      </p:sp>
    </p:spTree>
    <p:extLst>
      <p:ext uri="{BB962C8B-B14F-4D97-AF65-F5344CB8AC3E}">
        <p14:creationId xmlns:p14="http://schemas.microsoft.com/office/powerpoint/2010/main" val="4099299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12192000" cy="6106602"/>
          </a:xfrm>
          <a:prstGeom prst="rect">
            <a:avLst/>
          </a:prstGeom>
          <a:blipFill dpi="0" rotWithShape="1">
            <a:blip r:embed="rId3">
              <a:alphaModFix amt="35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3000" dirty="0"/>
          </a:p>
        </p:txBody>
      </p:sp>
      <p:pic>
        <p:nvPicPr>
          <p:cNvPr id="13" name="Picture 12" descr="joinateam.png"/>
          <p:cNvPicPr>
            <a:picLocks noChangeAspect="1"/>
          </p:cNvPicPr>
          <p:nvPr/>
        </p:nvPicPr>
        <p:blipFill rotWithShape="1">
          <a:blip r:embed="rId4">
            <a:extLst>
              <a:ext uri="{28A0092B-C50C-407E-A947-70E740481C1C}">
                <a14:useLocalDpi xmlns:a14="http://schemas.microsoft.com/office/drawing/2010/main" val="0"/>
              </a:ext>
            </a:extLst>
          </a:blip>
          <a:srcRect l="1098"/>
          <a:stretch/>
        </p:blipFill>
        <p:spPr>
          <a:xfrm>
            <a:off x="633030" y="1837687"/>
            <a:ext cx="3210071" cy="1447415"/>
          </a:xfrm>
          <a:prstGeom prst="rect">
            <a:avLst/>
          </a:prstGeom>
        </p:spPr>
      </p:pic>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414866" y="349731"/>
            <a:ext cx="11353801" cy="1325563"/>
          </a:xfrm>
        </p:spPr>
        <p:txBody>
          <a:bodyPr>
            <a:noAutofit/>
          </a:bodyPr>
          <a:lstStyle/>
          <a:p>
            <a:pPr algn="ctr"/>
            <a:r>
              <a:rPr lang="fr-FR" dirty="0" smtClean="0"/>
              <a:t>Flashback: March 2019</a:t>
            </a:r>
            <a:endParaRPr lang="fr-FR" dirty="0"/>
          </a:p>
        </p:txBody>
      </p:sp>
      <p:sp>
        <p:nvSpPr>
          <p:cNvPr id="14" name="TextBox 13"/>
          <p:cNvSpPr txBox="1"/>
          <p:nvPr/>
        </p:nvSpPr>
        <p:spPr>
          <a:xfrm>
            <a:off x="4275045" y="1764805"/>
            <a:ext cx="3706516" cy="553998"/>
          </a:xfrm>
          <a:prstGeom prst="rect">
            <a:avLst/>
          </a:prstGeom>
          <a:noFill/>
        </p:spPr>
        <p:txBody>
          <a:bodyPr wrap="square" rtlCol="0">
            <a:spAutoFit/>
          </a:bodyPr>
          <a:lstStyle/>
          <a:p>
            <a:r>
              <a:rPr lang="en-US" sz="3000" dirty="0" smtClean="0"/>
              <a:t>Operations support</a:t>
            </a:r>
            <a:endParaRPr lang="en-US" sz="3000" dirty="0"/>
          </a:p>
        </p:txBody>
      </p:sp>
      <p:sp>
        <p:nvSpPr>
          <p:cNvPr id="15" name="TextBox 14"/>
          <p:cNvSpPr txBox="1"/>
          <p:nvPr/>
        </p:nvSpPr>
        <p:spPr>
          <a:xfrm>
            <a:off x="4420064" y="2847604"/>
            <a:ext cx="3125872" cy="553998"/>
          </a:xfrm>
          <a:prstGeom prst="rect">
            <a:avLst/>
          </a:prstGeom>
          <a:noFill/>
        </p:spPr>
        <p:txBody>
          <a:bodyPr wrap="square" rtlCol="0">
            <a:spAutoFit/>
          </a:bodyPr>
          <a:lstStyle/>
          <a:p>
            <a:r>
              <a:rPr lang="en-US" sz="3000" dirty="0" smtClean="0"/>
              <a:t>Wigner draining</a:t>
            </a:r>
            <a:endParaRPr lang="en-US" sz="3000" dirty="0"/>
          </a:p>
        </p:txBody>
      </p:sp>
      <p:cxnSp>
        <p:nvCxnSpPr>
          <p:cNvPr id="17" name="Straight Arrow Connector 16"/>
          <p:cNvCxnSpPr>
            <a:endCxn id="14" idx="1"/>
          </p:cNvCxnSpPr>
          <p:nvPr/>
        </p:nvCxnSpPr>
        <p:spPr>
          <a:xfrm flipV="1">
            <a:off x="3839419" y="2041804"/>
            <a:ext cx="435626" cy="5204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3" idx="3"/>
            <a:endCxn id="15" idx="1"/>
          </p:cNvCxnSpPr>
          <p:nvPr/>
        </p:nvCxnSpPr>
        <p:spPr>
          <a:xfrm>
            <a:off x="3843101" y="2561395"/>
            <a:ext cx="576963" cy="5632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Curved Left Arrow 24"/>
          <p:cNvSpPr/>
          <p:nvPr/>
        </p:nvSpPr>
        <p:spPr>
          <a:xfrm>
            <a:off x="9546863" y="2023247"/>
            <a:ext cx="2045782" cy="2441916"/>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6" name="TextBox 25"/>
          <p:cNvSpPr txBox="1"/>
          <p:nvPr/>
        </p:nvSpPr>
        <p:spPr>
          <a:xfrm>
            <a:off x="2059995" y="3849178"/>
            <a:ext cx="6194755" cy="553998"/>
          </a:xfrm>
          <a:prstGeom prst="rect">
            <a:avLst/>
          </a:prstGeom>
          <a:noFill/>
        </p:spPr>
        <p:txBody>
          <a:bodyPr wrap="square" rtlCol="0">
            <a:spAutoFit/>
          </a:bodyPr>
          <a:lstStyle/>
          <a:p>
            <a:r>
              <a:rPr lang="en-US" sz="3000" dirty="0" smtClean="0"/>
              <a:t>How many files are we missing?</a:t>
            </a:r>
            <a:endParaRPr lang="en-US" sz="3000" dirty="0"/>
          </a:p>
        </p:txBody>
      </p:sp>
      <p:sp>
        <p:nvSpPr>
          <p:cNvPr id="27" name="TextBox 26"/>
          <p:cNvSpPr txBox="1"/>
          <p:nvPr/>
        </p:nvSpPr>
        <p:spPr>
          <a:xfrm>
            <a:off x="546379" y="4525850"/>
            <a:ext cx="11053095" cy="553998"/>
          </a:xfrm>
          <a:prstGeom prst="rect">
            <a:avLst/>
          </a:prstGeom>
          <a:noFill/>
        </p:spPr>
        <p:txBody>
          <a:bodyPr wrap="square" rtlCol="0">
            <a:spAutoFit/>
          </a:bodyPr>
          <a:lstStyle/>
          <a:p>
            <a:r>
              <a:rPr lang="en-US" sz="3000" dirty="0" smtClean="0"/>
              <a:t>Is there any tool to allow us post-mortem/historical analysis?</a:t>
            </a:r>
            <a:endParaRPr lang="en-US" sz="3000" dirty="0"/>
          </a:p>
        </p:txBody>
      </p:sp>
      <p:pic>
        <p:nvPicPr>
          <p:cNvPr id="28" name="Picture 27" descr="EOS_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8157" y="551123"/>
            <a:ext cx="1756531" cy="724764"/>
          </a:xfrm>
          <a:prstGeom prst="rect">
            <a:avLst/>
          </a:prstGeom>
        </p:spPr>
      </p:pic>
      <p:sp>
        <p:nvSpPr>
          <p:cNvPr id="16" name="TextBox 15"/>
          <p:cNvSpPr txBox="1"/>
          <p:nvPr/>
        </p:nvSpPr>
        <p:spPr>
          <a:xfrm>
            <a:off x="11684000" y="6337300"/>
            <a:ext cx="313044" cy="369332"/>
          </a:xfrm>
          <a:prstGeom prst="rect">
            <a:avLst/>
          </a:prstGeom>
          <a:noFill/>
        </p:spPr>
        <p:txBody>
          <a:bodyPr wrap="none" rtlCol="0">
            <a:spAutoFit/>
          </a:bodyPr>
          <a:lstStyle/>
          <a:p>
            <a:r>
              <a:rPr lang="en-GB" dirty="0"/>
              <a:t>2</a:t>
            </a:r>
          </a:p>
        </p:txBody>
      </p:sp>
    </p:spTree>
    <p:extLst>
      <p:ext uri="{BB962C8B-B14F-4D97-AF65-F5344CB8AC3E}">
        <p14:creationId xmlns:p14="http://schemas.microsoft.com/office/powerpoint/2010/main" val="4175235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106602"/>
          </a:xfrm>
          <a:prstGeom prst="rect">
            <a:avLst/>
          </a:prstGeom>
          <a:blipFill>
            <a:blip r:embed="rId2">
              <a:alphaModFix amt="30000"/>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2772676" y="298668"/>
            <a:ext cx="6752035" cy="1325563"/>
          </a:xfrm>
        </p:spPr>
        <p:txBody>
          <a:bodyPr>
            <a:noAutofit/>
          </a:bodyPr>
          <a:lstStyle/>
          <a:p>
            <a:pPr algn="ctr"/>
            <a:r>
              <a:rPr lang="en-GB" dirty="0" smtClean="0"/>
              <a:t>Missing</a:t>
            </a:r>
            <a:r>
              <a:rPr lang="fr-FR" dirty="0" smtClean="0"/>
              <a:t> files </a:t>
            </a:r>
            <a:r>
              <a:rPr lang="fr-FR" dirty="0" err="1" smtClean="0"/>
              <a:t>tracking</a:t>
            </a:r>
            <a:endParaRPr lang="fr-FR" dirty="0"/>
          </a:p>
        </p:txBody>
      </p:sp>
      <p:grpSp>
        <p:nvGrpSpPr>
          <p:cNvPr id="53" name="Group 52"/>
          <p:cNvGrpSpPr/>
          <p:nvPr/>
        </p:nvGrpSpPr>
        <p:grpSpPr>
          <a:xfrm>
            <a:off x="1117869" y="3371613"/>
            <a:ext cx="9588231" cy="2373231"/>
            <a:chOff x="-1541806" y="2131081"/>
            <a:chExt cx="14610644" cy="3334431"/>
          </a:xfrm>
        </p:grpSpPr>
        <p:pic>
          <p:nvPicPr>
            <p:cNvPr id="8" name="Picture 7"/>
            <p:cNvPicPr>
              <a:picLocks noChangeAspect="1"/>
            </p:cNvPicPr>
            <p:nvPr/>
          </p:nvPicPr>
          <p:blipFill>
            <a:blip r:embed="rId3"/>
            <a:stretch>
              <a:fillRect/>
            </a:stretch>
          </p:blipFill>
          <p:spPr>
            <a:xfrm>
              <a:off x="4594506" y="2131081"/>
              <a:ext cx="2004761" cy="1095936"/>
            </a:xfrm>
            <a:prstGeom prst="rect">
              <a:avLst/>
            </a:prstGeom>
          </p:spPr>
        </p:pic>
        <p:pic>
          <p:nvPicPr>
            <p:cNvPr id="9" name="Picture 8"/>
            <p:cNvPicPr>
              <a:picLocks noChangeAspect="1"/>
            </p:cNvPicPr>
            <p:nvPr/>
          </p:nvPicPr>
          <p:blipFill>
            <a:blip r:embed="rId4"/>
            <a:stretch>
              <a:fillRect/>
            </a:stretch>
          </p:blipFill>
          <p:spPr>
            <a:xfrm>
              <a:off x="4551917" y="4494954"/>
              <a:ext cx="1728390" cy="970558"/>
            </a:xfrm>
            <a:prstGeom prst="rect">
              <a:avLst/>
            </a:prstGeom>
          </p:spPr>
        </p:pic>
        <p:pic>
          <p:nvPicPr>
            <p:cNvPr id="10" name="Picture 9"/>
            <p:cNvPicPr>
              <a:picLocks noChangeAspect="1"/>
            </p:cNvPicPr>
            <p:nvPr/>
          </p:nvPicPr>
          <p:blipFill>
            <a:blip r:embed="rId5"/>
            <a:stretch>
              <a:fillRect/>
            </a:stretch>
          </p:blipFill>
          <p:spPr>
            <a:xfrm>
              <a:off x="8157506" y="2154570"/>
              <a:ext cx="973139" cy="973139"/>
            </a:xfrm>
            <a:prstGeom prst="rect">
              <a:avLst/>
            </a:prstGeom>
          </p:spPr>
        </p:pic>
        <p:sp>
          <p:nvSpPr>
            <p:cNvPr id="11" name="TextBox 10"/>
            <p:cNvSpPr txBox="1"/>
            <p:nvPr/>
          </p:nvSpPr>
          <p:spPr>
            <a:xfrm>
              <a:off x="-1541806" y="2776429"/>
              <a:ext cx="4332771" cy="1297295"/>
            </a:xfrm>
            <a:prstGeom prst="rect">
              <a:avLst/>
            </a:prstGeom>
            <a:noFill/>
          </p:spPr>
          <p:txBody>
            <a:bodyPr wrap="square" rtlCol="0">
              <a:spAutoFit/>
            </a:bodyPr>
            <a:lstStyle/>
            <a:p>
              <a:r>
                <a:rPr lang="en-US" dirty="0" smtClean="0"/>
                <a:t>Lost files </a:t>
              </a:r>
            </a:p>
            <a:p>
              <a:r>
                <a:rPr lang="en-US" dirty="0" smtClean="0"/>
                <a:t>Metadata </a:t>
              </a:r>
            </a:p>
            <a:p>
              <a:r>
                <a:rPr lang="en-US" dirty="0" smtClean="0"/>
                <a:t>(</a:t>
              </a:r>
              <a:r>
                <a:rPr lang="en-US" dirty="0" err="1" smtClean="0"/>
                <a:t>eos</a:t>
              </a:r>
              <a:r>
                <a:rPr lang="en-US" dirty="0" smtClean="0"/>
                <a:t>-ops-</a:t>
              </a:r>
              <a:r>
                <a:rPr lang="en-US" dirty="0" err="1" smtClean="0"/>
                <a:t>lostfiles</a:t>
              </a:r>
              <a:r>
                <a:rPr lang="en-US" dirty="0" smtClean="0"/>
                <a:t>)</a:t>
              </a:r>
              <a:endParaRPr lang="en-US" dirty="0"/>
            </a:p>
          </p:txBody>
        </p:sp>
        <p:cxnSp>
          <p:nvCxnSpPr>
            <p:cNvPr id="13" name="Straight Arrow Connector 12"/>
            <p:cNvCxnSpPr>
              <a:stCxn id="11" idx="3"/>
              <a:endCxn id="8" idx="1"/>
            </p:cNvCxnSpPr>
            <p:nvPr/>
          </p:nvCxnSpPr>
          <p:spPr>
            <a:xfrm flipV="1">
              <a:off x="2790965" y="2679049"/>
              <a:ext cx="1803541" cy="74602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a:stCxn id="11" idx="3"/>
              <a:endCxn id="9" idx="1"/>
            </p:cNvCxnSpPr>
            <p:nvPr/>
          </p:nvCxnSpPr>
          <p:spPr>
            <a:xfrm>
              <a:off x="2790965" y="3425077"/>
              <a:ext cx="1760952" cy="15551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7" name="Straight Arrow Connector 16"/>
            <p:cNvCxnSpPr>
              <a:stCxn id="8" idx="3"/>
              <a:endCxn id="10" idx="1"/>
            </p:cNvCxnSpPr>
            <p:nvPr/>
          </p:nvCxnSpPr>
          <p:spPr>
            <a:xfrm flipV="1">
              <a:off x="6599267" y="2641140"/>
              <a:ext cx="1558239" cy="3790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 name="Picture 19" descr="kibanalogo.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71454" y="3344168"/>
              <a:ext cx="2277118" cy="1038366"/>
            </a:xfrm>
            <a:prstGeom prst="rect">
              <a:avLst/>
            </a:prstGeom>
          </p:spPr>
        </p:pic>
        <p:cxnSp>
          <p:nvCxnSpPr>
            <p:cNvPr id="22" name="Straight Arrow Connector 21"/>
            <p:cNvCxnSpPr>
              <a:stCxn id="8" idx="3"/>
              <a:endCxn id="20" idx="1"/>
            </p:cNvCxnSpPr>
            <p:nvPr/>
          </p:nvCxnSpPr>
          <p:spPr>
            <a:xfrm>
              <a:off x="6599267" y="2679049"/>
              <a:ext cx="1072187" cy="118430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4" name="TextBox 33"/>
            <p:cNvSpPr txBox="1"/>
            <p:nvPr/>
          </p:nvSpPr>
          <p:spPr>
            <a:xfrm>
              <a:off x="9647576" y="2330712"/>
              <a:ext cx="3421262" cy="562162"/>
            </a:xfrm>
            <a:prstGeom prst="rect">
              <a:avLst/>
            </a:prstGeom>
            <a:noFill/>
          </p:spPr>
          <p:txBody>
            <a:bodyPr wrap="square" rtlCol="0">
              <a:spAutoFit/>
            </a:bodyPr>
            <a:lstStyle/>
            <a:p>
              <a:r>
                <a:rPr lang="en-US" sz="2000" dirty="0" smtClean="0"/>
                <a:t>Monitoring</a:t>
              </a:r>
              <a:endParaRPr lang="en-US" sz="2000" dirty="0"/>
            </a:p>
          </p:txBody>
        </p:sp>
        <p:sp>
          <p:nvSpPr>
            <p:cNvPr id="35" name="TextBox 34"/>
            <p:cNvSpPr txBox="1"/>
            <p:nvPr/>
          </p:nvSpPr>
          <p:spPr>
            <a:xfrm>
              <a:off x="10023334" y="3567943"/>
              <a:ext cx="2936557" cy="562162"/>
            </a:xfrm>
            <a:prstGeom prst="rect">
              <a:avLst/>
            </a:prstGeom>
            <a:noFill/>
          </p:spPr>
          <p:txBody>
            <a:bodyPr wrap="square" rtlCol="0">
              <a:spAutoFit/>
            </a:bodyPr>
            <a:lstStyle/>
            <a:p>
              <a:pPr algn="ctr"/>
              <a:r>
                <a:rPr lang="en-US" sz="2000" dirty="0" smtClean="0"/>
                <a:t>Data discovery</a:t>
              </a:r>
              <a:endParaRPr lang="en-US" sz="2000" dirty="0"/>
            </a:p>
          </p:txBody>
        </p:sp>
        <p:pic>
          <p:nvPicPr>
            <p:cNvPr id="48" name="Picture 47" descr="pythonlogo.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3726" y="2382436"/>
              <a:ext cx="1137155" cy="1137155"/>
            </a:xfrm>
            <a:prstGeom prst="rect">
              <a:avLst/>
            </a:prstGeom>
          </p:spPr>
        </p:pic>
      </p:grpSp>
      <p:pic>
        <p:nvPicPr>
          <p:cNvPr id="21" name="Picture 20" descr="Screenshot 2019-09-16 at 16.23.27.png"/>
          <p:cNvPicPr>
            <a:picLocks noChangeAspect="1"/>
          </p:cNvPicPr>
          <p:nvPr/>
        </p:nvPicPr>
        <p:blipFill rotWithShape="1">
          <a:blip r:embed="rId8">
            <a:extLst>
              <a:ext uri="{28A0092B-C50C-407E-A947-70E740481C1C}">
                <a14:useLocalDpi xmlns:a14="http://schemas.microsoft.com/office/drawing/2010/main" val="0"/>
              </a:ext>
            </a:extLst>
          </a:blip>
          <a:srcRect l="35366" t="16889" b="60309"/>
          <a:stretch/>
        </p:blipFill>
        <p:spPr>
          <a:xfrm>
            <a:off x="0" y="1610566"/>
            <a:ext cx="4037406" cy="1427250"/>
          </a:xfrm>
          <a:prstGeom prst="rect">
            <a:avLst/>
          </a:prstGeom>
        </p:spPr>
      </p:pic>
      <p:sp>
        <p:nvSpPr>
          <p:cNvPr id="24"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4071636" y="1359242"/>
            <a:ext cx="8120364" cy="2163053"/>
          </a:xfrm>
        </p:spPr>
        <p:txBody>
          <a:bodyPr>
            <a:normAutofit/>
          </a:bodyPr>
          <a:lstStyle/>
          <a:p>
            <a:pPr>
              <a:spcBef>
                <a:spcPts val="1800"/>
              </a:spcBef>
            </a:pPr>
            <a:r>
              <a:rPr lang="en-GB" dirty="0" smtClean="0"/>
              <a:t>Track and monitor files declared as lost</a:t>
            </a:r>
          </a:p>
          <a:p>
            <a:pPr>
              <a:spcBef>
                <a:spcPts val="1800"/>
              </a:spcBef>
            </a:pPr>
            <a:r>
              <a:rPr lang="en-GB" dirty="0" smtClean="0"/>
              <a:t>Understand evolution of the software </a:t>
            </a:r>
          </a:p>
          <a:p>
            <a:pPr>
              <a:spcBef>
                <a:spcPts val="1800"/>
              </a:spcBef>
            </a:pPr>
            <a:r>
              <a:rPr lang="en-GB" dirty="0" smtClean="0"/>
              <a:t>Allow post-mortem analysis</a:t>
            </a:r>
          </a:p>
          <a:p>
            <a:pPr marL="0" indent="0">
              <a:spcBef>
                <a:spcPts val="1800"/>
              </a:spcBef>
              <a:buNone/>
            </a:pPr>
            <a:endParaRPr lang="fr-FR" sz="2600" dirty="0"/>
          </a:p>
          <a:p>
            <a:pPr marL="0" indent="0">
              <a:spcBef>
                <a:spcPts val="1800"/>
              </a:spcBef>
              <a:buNone/>
            </a:pPr>
            <a:endParaRPr lang="fr-FR" sz="2600" dirty="0"/>
          </a:p>
        </p:txBody>
      </p:sp>
      <p:sp>
        <p:nvSpPr>
          <p:cNvPr id="25"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26" name="TextBox 25"/>
          <p:cNvSpPr txBox="1"/>
          <p:nvPr/>
        </p:nvSpPr>
        <p:spPr>
          <a:xfrm>
            <a:off x="11684000" y="6337300"/>
            <a:ext cx="313044" cy="369332"/>
          </a:xfrm>
          <a:prstGeom prst="rect">
            <a:avLst/>
          </a:prstGeom>
          <a:noFill/>
        </p:spPr>
        <p:txBody>
          <a:bodyPr wrap="none" rtlCol="0">
            <a:spAutoFit/>
          </a:bodyPr>
          <a:lstStyle/>
          <a:p>
            <a:r>
              <a:rPr lang="en-GB" dirty="0"/>
              <a:t>3</a:t>
            </a:r>
          </a:p>
        </p:txBody>
      </p:sp>
      <p:sp>
        <p:nvSpPr>
          <p:cNvPr id="23" name="Snip Single Corner Rectangle 22"/>
          <p:cNvSpPr/>
          <p:nvPr/>
        </p:nvSpPr>
        <p:spPr>
          <a:xfrm>
            <a:off x="615969" y="5848407"/>
            <a:ext cx="11178693" cy="692073"/>
          </a:xfrm>
          <a:prstGeom prst="snip1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eos</a:t>
            </a:r>
            <a:r>
              <a:rPr lang="en-US" dirty="0"/>
              <a:t>-ops-</a:t>
            </a:r>
            <a:r>
              <a:rPr lang="en-US" dirty="0" err="1"/>
              <a:t>lostfiles</a:t>
            </a:r>
            <a:r>
              <a:rPr lang="en-US" dirty="0"/>
              <a:t> -f file -d 2020-02-04 -r "</a:t>
            </a:r>
            <a:r>
              <a:rPr lang="en-US" dirty="0" smtClean="0"/>
              <a:t>bootfailure_with_other_replica_0_size" </a:t>
            </a:r>
            <a:r>
              <a:rPr lang="en-US" dirty="0"/>
              <a:t>-e ALICE --send</a:t>
            </a:r>
            <a:endParaRPr lang="en-GB" dirty="0" smtClean="0"/>
          </a:p>
        </p:txBody>
      </p:sp>
    </p:spTree>
    <p:extLst>
      <p:ext uri="{BB962C8B-B14F-4D97-AF65-F5344CB8AC3E}">
        <p14:creationId xmlns:p14="http://schemas.microsoft.com/office/powerpoint/2010/main" val="4174529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106602"/>
          </a:xfrm>
          <a:prstGeom prst="rect">
            <a:avLst/>
          </a:prstGeom>
          <a:blipFill>
            <a:blip r:embed="rId2">
              <a:alphaModFix amt="30000"/>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2772676" y="298668"/>
            <a:ext cx="6752035" cy="1325563"/>
          </a:xfrm>
        </p:spPr>
        <p:txBody>
          <a:bodyPr>
            <a:noAutofit/>
          </a:bodyPr>
          <a:lstStyle/>
          <a:p>
            <a:pPr algn="ctr"/>
            <a:r>
              <a:rPr lang="en-GB" dirty="0" smtClean="0"/>
              <a:t>Missing</a:t>
            </a:r>
            <a:r>
              <a:rPr lang="fr-FR" dirty="0" smtClean="0"/>
              <a:t> files </a:t>
            </a:r>
            <a:r>
              <a:rPr lang="fr-FR" dirty="0" err="1" smtClean="0"/>
              <a:t>tracking</a:t>
            </a:r>
            <a:endParaRPr lang="fr-FR" dirty="0"/>
          </a:p>
        </p:txBody>
      </p:sp>
      <p:grpSp>
        <p:nvGrpSpPr>
          <p:cNvPr id="53" name="Group 52"/>
          <p:cNvGrpSpPr/>
          <p:nvPr/>
        </p:nvGrpSpPr>
        <p:grpSpPr>
          <a:xfrm>
            <a:off x="1117869" y="3371613"/>
            <a:ext cx="9588231" cy="2373231"/>
            <a:chOff x="-1541806" y="2131081"/>
            <a:chExt cx="14610644" cy="3334431"/>
          </a:xfrm>
        </p:grpSpPr>
        <p:pic>
          <p:nvPicPr>
            <p:cNvPr id="8" name="Picture 7"/>
            <p:cNvPicPr>
              <a:picLocks noChangeAspect="1"/>
            </p:cNvPicPr>
            <p:nvPr/>
          </p:nvPicPr>
          <p:blipFill>
            <a:blip r:embed="rId3"/>
            <a:stretch>
              <a:fillRect/>
            </a:stretch>
          </p:blipFill>
          <p:spPr>
            <a:xfrm>
              <a:off x="4594506" y="2131081"/>
              <a:ext cx="2004761" cy="1095936"/>
            </a:xfrm>
            <a:prstGeom prst="rect">
              <a:avLst/>
            </a:prstGeom>
          </p:spPr>
        </p:pic>
        <p:pic>
          <p:nvPicPr>
            <p:cNvPr id="9" name="Picture 8"/>
            <p:cNvPicPr>
              <a:picLocks noChangeAspect="1"/>
            </p:cNvPicPr>
            <p:nvPr/>
          </p:nvPicPr>
          <p:blipFill>
            <a:blip r:embed="rId4"/>
            <a:stretch>
              <a:fillRect/>
            </a:stretch>
          </p:blipFill>
          <p:spPr>
            <a:xfrm>
              <a:off x="4551917" y="4494954"/>
              <a:ext cx="1728390" cy="970558"/>
            </a:xfrm>
            <a:prstGeom prst="rect">
              <a:avLst/>
            </a:prstGeom>
          </p:spPr>
        </p:pic>
        <p:pic>
          <p:nvPicPr>
            <p:cNvPr id="10" name="Picture 9"/>
            <p:cNvPicPr>
              <a:picLocks noChangeAspect="1"/>
            </p:cNvPicPr>
            <p:nvPr/>
          </p:nvPicPr>
          <p:blipFill>
            <a:blip r:embed="rId5"/>
            <a:stretch>
              <a:fillRect/>
            </a:stretch>
          </p:blipFill>
          <p:spPr>
            <a:xfrm>
              <a:off x="8157506" y="2154570"/>
              <a:ext cx="973139" cy="973139"/>
            </a:xfrm>
            <a:prstGeom prst="rect">
              <a:avLst/>
            </a:prstGeom>
          </p:spPr>
        </p:pic>
        <p:sp>
          <p:nvSpPr>
            <p:cNvPr id="11" name="TextBox 10"/>
            <p:cNvSpPr txBox="1"/>
            <p:nvPr/>
          </p:nvSpPr>
          <p:spPr>
            <a:xfrm>
              <a:off x="-1541806" y="2776429"/>
              <a:ext cx="4332771" cy="1297295"/>
            </a:xfrm>
            <a:prstGeom prst="rect">
              <a:avLst/>
            </a:prstGeom>
            <a:noFill/>
          </p:spPr>
          <p:txBody>
            <a:bodyPr wrap="square" rtlCol="0">
              <a:spAutoFit/>
            </a:bodyPr>
            <a:lstStyle/>
            <a:p>
              <a:r>
                <a:rPr lang="en-US" dirty="0" smtClean="0"/>
                <a:t>Lost files </a:t>
              </a:r>
            </a:p>
            <a:p>
              <a:r>
                <a:rPr lang="en-US" dirty="0" smtClean="0"/>
                <a:t>Metadata </a:t>
              </a:r>
            </a:p>
            <a:p>
              <a:r>
                <a:rPr lang="en-US" dirty="0" smtClean="0"/>
                <a:t>(</a:t>
              </a:r>
              <a:r>
                <a:rPr lang="en-US" dirty="0" err="1" smtClean="0"/>
                <a:t>eos</a:t>
              </a:r>
              <a:r>
                <a:rPr lang="en-US" dirty="0" smtClean="0"/>
                <a:t>-ops-</a:t>
              </a:r>
              <a:r>
                <a:rPr lang="en-US" dirty="0" err="1" smtClean="0"/>
                <a:t>lostfiles</a:t>
              </a:r>
              <a:r>
                <a:rPr lang="en-US" dirty="0" smtClean="0"/>
                <a:t>)</a:t>
              </a:r>
              <a:endParaRPr lang="en-US" dirty="0"/>
            </a:p>
          </p:txBody>
        </p:sp>
        <p:cxnSp>
          <p:nvCxnSpPr>
            <p:cNvPr id="13" name="Straight Arrow Connector 12"/>
            <p:cNvCxnSpPr>
              <a:stCxn id="11" idx="3"/>
              <a:endCxn id="8" idx="1"/>
            </p:cNvCxnSpPr>
            <p:nvPr/>
          </p:nvCxnSpPr>
          <p:spPr>
            <a:xfrm flipV="1">
              <a:off x="2790965" y="2679049"/>
              <a:ext cx="1803541" cy="74602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a:stCxn id="11" idx="3"/>
              <a:endCxn id="9" idx="1"/>
            </p:cNvCxnSpPr>
            <p:nvPr/>
          </p:nvCxnSpPr>
          <p:spPr>
            <a:xfrm>
              <a:off x="2790965" y="3425077"/>
              <a:ext cx="1760952" cy="15551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7" name="Straight Arrow Connector 16"/>
            <p:cNvCxnSpPr>
              <a:stCxn id="8" idx="3"/>
              <a:endCxn id="10" idx="1"/>
            </p:cNvCxnSpPr>
            <p:nvPr/>
          </p:nvCxnSpPr>
          <p:spPr>
            <a:xfrm flipV="1">
              <a:off x="6599267" y="2641140"/>
              <a:ext cx="1558239" cy="3790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 name="Picture 19" descr="kibanalogo.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71454" y="3344168"/>
              <a:ext cx="2277118" cy="1038366"/>
            </a:xfrm>
            <a:prstGeom prst="rect">
              <a:avLst/>
            </a:prstGeom>
          </p:spPr>
        </p:pic>
        <p:cxnSp>
          <p:nvCxnSpPr>
            <p:cNvPr id="22" name="Straight Arrow Connector 21"/>
            <p:cNvCxnSpPr>
              <a:stCxn id="8" idx="3"/>
              <a:endCxn id="20" idx="1"/>
            </p:cNvCxnSpPr>
            <p:nvPr/>
          </p:nvCxnSpPr>
          <p:spPr>
            <a:xfrm>
              <a:off x="6599267" y="2679049"/>
              <a:ext cx="1072187" cy="118430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4" name="TextBox 33"/>
            <p:cNvSpPr txBox="1"/>
            <p:nvPr/>
          </p:nvSpPr>
          <p:spPr>
            <a:xfrm>
              <a:off x="9647576" y="2330712"/>
              <a:ext cx="3421262" cy="562162"/>
            </a:xfrm>
            <a:prstGeom prst="rect">
              <a:avLst/>
            </a:prstGeom>
            <a:noFill/>
          </p:spPr>
          <p:txBody>
            <a:bodyPr wrap="square" rtlCol="0">
              <a:spAutoFit/>
            </a:bodyPr>
            <a:lstStyle/>
            <a:p>
              <a:r>
                <a:rPr lang="en-US" sz="2000" dirty="0" smtClean="0"/>
                <a:t>Monitoring</a:t>
              </a:r>
              <a:endParaRPr lang="en-US" sz="2000" dirty="0"/>
            </a:p>
          </p:txBody>
        </p:sp>
        <p:sp>
          <p:nvSpPr>
            <p:cNvPr id="35" name="TextBox 34"/>
            <p:cNvSpPr txBox="1"/>
            <p:nvPr/>
          </p:nvSpPr>
          <p:spPr>
            <a:xfrm>
              <a:off x="10023334" y="3567943"/>
              <a:ext cx="2936557" cy="562162"/>
            </a:xfrm>
            <a:prstGeom prst="rect">
              <a:avLst/>
            </a:prstGeom>
            <a:noFill/>
          </p:spPr>
          <p:txBody>
            <a:bodyPr wrap="square" rtlCol="0">
              <a:spAutoFit/>
            </a:bodyPr>
            <a:lstStyle/>
            <a:p>
              <a:pPr algn="ctr"/>
              <a:r>
                <a:rPr lang="en-US" sz="2000" dirty="0" smtClean="0"/>
                <a:t>Data discovery</a:t>
              </a:r>
              <a:endParaRPr lang="en-US" sz="2000" dirty="0"/>
            </a:p>
          </p:txBody>
        </p:sp>
        <p:pic>
          <p:nvPicPr>
            <p:cNvPr id="48" name="Picture 47" descr="pythonlogo.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3726" y="2382436"/>
              <a:ext cx="1137155" cy="1137155"/>
            </a:xfrm>
            <a:prstGeom prst="rect">
              <a:avLst/>
            </a:prstGeom>
          </p:spPr>
        </p:pic>
      </p:grpSp>
      <p:pic>
        <p:nvPicPr>
          <p:cNvPr id="21" name="Picture 20" descr="Screenshot 2019-09-16 at 16.23.27.png"/>
          <p:cNvPicPr>
            <a:picLocks noChangeAspect="1"/>
          </p:cNvPicPr>
          <p:nvPr/>
        </p:nvPicPr>
        <p:blipFill rotWithShape="1">
          <a:blip r:embed="rId8">
            <a:extLst>
              <a:ext uri="{28A0092B-C50C-407E-A947-70E740481C1C}">
                <a14:useLocalDpi xmlns:a14="http://schemas.microsoft.com/office/drawing/2010/main" val="0"/>
              </a:ext>
            </a:extLst>
          </a:blip>
          <a:srcRect l="35366" t="16889" b="60309"/>
          <a:stretch/>
        </p:blipFill>
        <p:spPr>
          <a:xfrm>
            <a:off x="0" y="1610566"/>
            <a:ext cx="4037406" cy="1427250"/>
          </a:xfrm>
          <a:prstGeom prst="rect">
            <a:avLst/>
          </a:prstGeom>
        </p:spPr>
      </p:pic>
      <p:sp>
        <p:nvSpPr>
          <p:cNvPr id="25"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26" name="TextBox 25"/>
          <p:cNvSpPr txBox="1"/>
          <p:nvPr/>
        </p:nvSpPr>
        <p:spPr>
          <a:xfrm>
            <a:off x="11684000" y="6337300"/>
            <a:ext cx="313044" cy="369332"/>
          </a:xfrm>
          <a:prstGeom prst="rect">
            <a:avLst/>
          </a:prstGeom>
          <a:noFill/>
        </p:spPr>
        <p:txBody>
          <a:bodyPr wrap="none" rtlCol="0">
            <a:spAutoFit/>
          </a:bodyPr>
          <a:lstStyle/>
          <a:p>
            <a:r>
              <a:rPr lang="en-GB" dirty="0"/>
              <a:t>3</a:t>
            </a:r>
          </a:p>
        </p:txBody>
      </p:sp>
      <p:sp>
        <p:nvSpPr>
          <p:cNvPr id="3" name="Snip Single Corner Rectangle 2"/>
          <p:cNvSpPr/>
          <p:nvPr/>
        </p:nvSpPr>
        <p:spPr>
          <a:xfrm>
            <a:off x="0" y="1286107"/>
            <a:ext cx="4949151" cy="4740621"/>
          </a:xfrm>
          <a:prstGeom prst="snip1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mr-IN" sz="1000" dirty="0" smtClean="0"/>
              <a:t>send_data</a:t>
            </a:r>
            <a:r>
              <a:rPr lang="en-US" sz="1000" dirty="0" smtClean="0"/>
              <a:t>_</a:t>
            </a:r>
            <a:r>
              <a:rPr lang="en-US" sz="1000" dirty="0" err="1" smtClean="0"/>
              <a:t>to_es</a:t>
            </a:r>
            <a:r>
              <a:rPr lang="mr-IN" sz="1000" dirty="0" smtClean="0"/>
              <a:t>(</a:t>
            </a:r>
            <a:r>
              <a:rPr lang="mr-IN" sz="1000" dirty="0"/>
              <a:t>data, index, _id, es):</a:t>
            </a:r>
          </a:p>
          <a:p>
            <a:r>
              <a:rPr lang="mr-IN" sz="1000" dirty="0"/>
              <a:t>        requestBody = ""</a:t>
            </a:r>
          </a:p>
          <a:p>
            <a:r>
              <a:rPr lang="mr-IN" sz="1000" dirty="0"/>
              <a:t>        requestBody+='{"index":{"_id": "'+_id+'"}}\n'</a:t>
            </a:r>
          </a:p>
          <a:p>
            <a:r>
              <a:rPr lang="mr-IN" sz="1000" dirty="0"/>
              <a:t>        requestBody+= json.dumps(data) +"\</a:t>
            </a:r>
            <a:r>
              <a:rPr lang="mr-IN" sz="1000" dirty="0" smtClean="0"/>
              <a:t>n”</a:t>
            </a:r>
            <a:endParaRPr lang="mr-IN" sz="1000" dirty="0"/>
          </a:p>
          <a:p>
            <a:r>
              <a:rPr lang="mr-IN" sz="1000" dirty="0"/>
              <a:t>        </a:t>
            </a:r>
          </a:p>
          <a:p>
            <a:r>
              <a:rPr lang="mr-IN" sz="1000" dirty="0"/>
              <a:t>        try:</a:t>
            </a:r>
          </a:p>
          <a:p>
            <a:r>
              <a:rPr lang="mr-IN" sz="1000" dirty="0"/>
              <a:t>                out = es.bulk(index='eosmon_'+index+'-'+str(datetime.datetime.now().year), doc_type=index, body=requestBody)</a:t>
            </a:r>
          </a:p>
          <a:p>
            <a:r>
              <a:rPr lang="mr-IN" sz="1000" dirty="0"/>
              <a:t>                print out</a:t>
            </a:r>
          </a:p>
          <a:p>
            <a:r>
              <a:rPr lang="mr-IN" sz="1000" dirty="0"/>
              <a:t>        except TransportError as e:</a:t>
            </a:r>
          </a:p>
          <a:p>
            <a:r>
              <a:rPr lang="mr-IN" sz="1000" dirty="0"/>
              <a:t>                print e.info</a:t>
            </a:r>
          </a:p>
          <a:p>
            <a:r>
              <a:rPr lang="mr-IN" sz="1000" dirty="0"/>
              <a:t>        except Exception as er:</a:t>
            </a:r>
          </a:p>
          <a:p>
            <a:r>
              <a:rPr lang="mr-IN" sz="1000" dirty="0"/>
              <a:t>                print er</a:t>
            </a:r>
          </a:p>
          <a:p>
            <a:r>
              <a:rPr lang="mr-IN" sz="1000" dirty="0"/>
              <a:t>               </a:t>
            </a:r>
          </a:p>
          <a:p>
            <a:r>
              <a:rPr lang="mr-IN" sz="1000" dirty="0" smtClean="0"/>
              <a:t>get_es_connexion</a:t>
            </a:r>
            <a:r>
              <a:rPr lang="mr-IN" sz="1000" dirty="0"/>
              <a:t>():</a:t>
            </a:r>
          </a:p>
          <a:p>
            <a:r>
              <a:rPr lang="mr-IN" sz="1000" dirty="0"/>
              <a:t>        USER_ES = 'eosmon'</a:t>
            </a:r>
          </a:p>
          <a:p>
            <a:r>
              <a:rPr lang="mr-IN" sz="1000" dirty="0"/>
              <a:t>         </a:t>
            </a:r>
            <a:r>
              <a:rPr lang="mr-IN" sz="1000" dirty="0" smtClean="0"/>
              <a:t>PASSWORD_ES </a:t>
            </a:r>
            <a:r>
              <a:rPr lang="mr-IN" sz="1000" dirty="0"/>
              <a:t>= </a:t>
            </a:r>
            <a:r>
              <a:rPr lang="en-US" sz="1000" dirty="0" err="1"/>
              <a:t>lalala</a:t>
            </a:r>
            <a:endParaRPr lang="mr-IN" sz="1000" dirty="0"/>
          </a:p>
          <a:p>
            <a:r>
              <a:rPr lang="mr-IN" sz="1000" dirty="0"/>
              <a:t>         </a:t>
            </a:r>
            <a:r>
              <a:rPr lang="mr-IN" sz="1000" dirty="0" smtClean="0"/>
              <a:t>certpath </a:t>
            </a:r>
            <a:r>
              <a:rPr lang="mr-IN" sz="1000" dirty="0"/>
              <a:t>= "/etc/pki/tls/certs/ca-bundle.trust.crt"</a:t>
            </a:r>
          </a:p>
          <a:p>
            <a:r>
              <a:rPr lang="mr-IN" sz="1000" dirty="0"/>
              <a:t>          </a:t>
            </a:r>
            <a:r>
              <a:rPr lang="mr-IN" sz="1000" dirty="0" smtClean="0"/>
              <a:t>es </a:t>
            </a:r>
            <a:r>
              <a:rPr lang="mr-IN" sz="1000" dirty="0"/>
              <a:t>= Elasticsearch(</a:t>
            </a:r>
          </a:p>
          <a:p>
            <a:r>
              <a:rPr lang="mr-IN" sz="1000" dirty="0"/>
              <a:t>                'https://'+USER_ES+':'+PASSWORD_ES+'@es-eosmon.cern.ch/es',</a:t>
            </a:r>
          </a:p>
          <a:p>
            <a:r>
              <a:rPr lang="mr-IN" sz="1000" dirty="0"/>
              <a:t>                # turn on SSL</a:t>
            </a:r>
          </a:p>
          <a:p>
            <a:r>
              <a:rPr lang="mr-IN" sz="1000" dirty="0"/>
              <a:t>                use_ssl=True,</a:t>
            </a:r>
          </a:p>
          <a:p>
            <a:r>
              <a:rPr lang="mr-IN" sz="1000" dirty="0"/>
              <a:t>                # make sure we verify SSL certificates (off by default)</a:t>
            </a:r>
          </a:p>
          <a:p>
            <a:r>
              <a:rPr lang="mr-IN" sz="1000" dirty="0"/>
              <a:t>                verify_certs=True,</a:t>
            </a:r>
          </a:p>
          <a:p>
            <a:r>
              <a:rPr lang="mr-IN" sz="1000" dirty="0"/>
              <a:t>                ca_certs=</a:t>
            </a:r>
            <a:r>
              <a:rPr lang="mr-IN" sz="1000" dirty="0" smtClean="0"/>
              <a:t>certpath</a:t>
            </a:r>
            <a:r>
              <a:rPr lang="en-US" sz="1000" dirty="0" smtClean="0"/>
              <a:t>)</a:t>
            </a:r>
          </a:p>
          <a:p>
            <a:r>
              <a:rPr lang="en-US" sz="1000" dirty="0"/>
              <a:t> </a:t>
            </a:r>
            <a:r>
              <a:rPr lang="en-US" sz="1000" dirty="0" smtClean="0"/>
              <a:t>         return  </a:t>
            </a:r>
            <a:r>
              <a:rPr lang="en-US" sz="1000" dirty="0" err="1" smtClean="0"/>
              <a:t>es</a:t>
            </a:r>
            <a:endParaRPr lang="mr-IN" sz="1000" dirty="0"/>
          </a:p>
        </p:txBody>
      </p:sp>
    </p:spTree>
    <p:extLst>
      <p:ext uri="{BB962C8B-B14F-4D97-AF65-F5344CB8AC3E}">
        <p14:creationId xmlns:p14="http://schemas.microsoft.com/office/powerpoint/2010/main" val="750296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106602"/>
          </a:xfrm>
          <a:prstGeom prst="rect">
            <a:avLst/>
          </a:prstGeom>
          <a:blipFill>
            <a:blip r:embed="rId2">
              <a:alphaModFix amt="30000"/>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2772676" y="298668"/>
            <a:ext cx="6752035" cy="1325563"/>
          </a:xfrm>
        </p:spPr>
        <p:txBody>
          <a:bodyPr>
            <a:noAutofit/>
          </a:bodyPr>
          <a:lstStyle/>
          <a:p>
            <a:pPr algn="ctr"/>
            <a:r>
              <a:rPr lang="en-GB" dirty="0" smtClean="0"/>
              <a:t>Missing</a:t>
            </a:r>
            <a:r>
              <a:rPr lang="fr-FR" dirty="0" smtClean="0"/>
              <a:t> files </a:t>
            </a:r>
            <a:r>
              <a:rPr lang="fr-FR" dirty="0" err="1" smtClean="0"/>
              <a:t>tracking</a:t>
            </a:r>
            <a:endParaRPr lang="fr-FR" dirty="0"/>
          </a:p>
        </p:txBody>
      </p:sp>
      <p:grpSp>
        <p:nvGrpSpPr>
          <p:cNvPr id="53" name="Group 52"/>
          <p:cNvGrpSpPr/>
          <p:nvPr/>
        </p:nvGrpSpPr>
        <p:grpSpPr>
          <a:xfrm>
            <a:off x="1117869" y="3371613"/>
            <a:ext cx="9588231" cy="2373231"/>
            <a:chOff x="-1541806" y="2131081"/>
            <a:chExt cx="14610644" cy="3334431"/>
          </a:xfrm>
        </p:grpSpPr>
        <p:pic>
          <p:nvPicPr>
            <p:cNvPr id="8" name="Picture 7"/>
            <p:cNvPicPr>
              <a:picLocks noChangeAspect="1"/>
            </p:cNvPicPr>
            <p:nvPr/>
          </p:nvPicPr>
          <p:blipFill>
            <a:blip r:embed="rId3"/>
            <a:stretch>
              <a:fillRect/>
            </a:stretch>
          </p:blipFill>
          <p:spPr>
            <a:xfrm>
              <a:off x="4594506" y="2131081"/>
              <a:ext cx="2004761" cy="1095936"/>
            </a:xfrm>
            <a:prstGeom prst="rect">
              <a:avLst/>
            </a:prstGeom>
          </p:spPr>
        </p:pic>
        <p:pic>
          <p:nvPicPr>
            <p:cNvPr id="9" name="Picture 8"/>
            <p:cNvPicPr>
              <a:picLocks noChangeAspect="1"/>
            </p:cNvPicPr>
            <p:nvPr/>
          </p:nvPicPr>
          <p:blipFill>
            <a:blip r:embed="rId4"/>
            <a:stretch>
              <a:fillRect/>
            </a:stretch>
          </p:blipFill>
          <p:spPr>
            <a:xfrm>
              <a:off x="4551917" y="4494954"/>
              <a:ext cx="1728390" cy="970558"/>
            </a:xfrm>
            <a:prstGeom prst="rect">
              <a:avLst/>
            </a:prstGeom>
          </p:spPr>
        </p:pic>
        <p:pic>
          <p:nvPicPr>
            <p:cNvPr id="10" name="Picture 9"/>
            <p:cNvPicPr>
              <a:picLocks noChangeAspect="1"/>
            </p:cNvPicPr>
            <p:nvPr/>
          </p:nvPicPr>
          <p:blipFill>
            <a:blip r:embed="rId5"/>
            <a:stretch>
              <a:fillRect/>
            </a:stretch>
          </p:blipFill>
          <p:spPr>
            <a:xfrm>
              <a:off x="8157506" y="2154570"/>
              <a:ext cx="973139" cy="973139"/>
            </a:xfrm>
            <a:prstGeom prst="rect">
              <a:avLst/>
            </a:prstGeom>
          </p:spPr>
        </p:pic>
        <p:sp>
          <p:nvSpPr>
            <p:cNvPr id="11" name="TextBox 10"/>
            <p:cNvSpPr txBox="1"/>
            <p:nvPr/>
          </p:nvSpPr>
          <p:spPr>
            <a:xfrm>
              <a:off x="-1541806" y="2776429"/>
              <a:ext cx="4332771" cy="1297295"/>
            </a:xfrm>
            <a:prstGeom prst="rect">
              <a:avLst/>
            </a:prstGeom>
            <a:noFill/>
          </p:spPr>
          <p:txBody>
            <a:bodyPr wrap="square" rtlCol="0">
              <a:spAutoFit/>
            </a:bodyPr>
            <a:lstStyle/>
            <a:p>
              <a:r>
                <a:rPr lang="en-US" dirty="0" smtClean="0"/>
                <a:t>Lost files </a:t>
              </a:r>
            </a:p>
            <a:p>
              <a:r>
                <a:rPr lang="en-US" dirty="0" smtClean="0"/>
                <a:t>Metadata </a:t>
              </a:r>
            </a:p>
            <a:p>
              <a:r>
                <a:rPr lang="en-US" dirty="0" smtClean="0"/>
                <a:t>(</a:t>
              </a:r>
              <a:r>
                <a:rPr lang="en-US" dirty="0" err="1" smtClean="0"/>
                <a:t>eos</a:t>
              </a:r>
              <a:r>
                <a:rPr lang="en-US" dirty="0" smtClean="0"/>
                <a:t>-ops-</a:t>
              </a:r>
              <a:r>
                <a:rPr lang="en-US" dirty="0" err="1" smtClean="0"/>
                <a:t>lostfiles</a:t>
              </a:r>
              <a:r>
                <a:rPr lang="en-US" dirty="0" smtClean="0"/>
                <a:t>)</a:t>
              </a:r>
              <a:endParaRPr lang="en-US" dirty="0"/>
            </a:p>
          </p:txBody>
        </p:sp>
        <p:cxnSp>
          <p:nvCxnSpPr>
            <p:cNvPr id="13" name="Straight Arrow Connector 12"/>
            <p:cNvCxnSpPr>
              <a:stCxn id="11" idx="3"/>
              <a:endCxn id="8" idx="1"/>
            </p:cNvCxnSpPr>
            <p:nvPr/>
          </p:nvCxnSpPr>
          <p:spPr>
            <a:xfrm flipV="1">
              <a:off x="2790965" y="2679049"/>
              <a:ext cx="1803541" cy="74602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a:stCxn id="11" idx="3"/>
              <a:endCxn id="9" idx="1"/>
            </p:cNvCxnSpPr>
            <p:nvPr/>
          </p:nvCxnSpPr>
          <p:spPr>
            <a:xfrm>
              <a:off x="2790965" y="3425077"/>
              <a:ext cx="1760952" cy="15551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7" name="Straight Arrow Connector 16"/>
            <p:cNvCxnSpPr>
              <a:stCxn id="8" idx="3"/>
              <a:endCxn id="10" idx="1"/>
            </p:cNvCxnSpPr>
            <p:nvPr/>
          </p:nvCxnSpPr>
          <p:spPr>
            <a:xfrm flipV="1">
              <a:off x="6599267" y="2641140"/>
              <a:ext cx="1558239" cy="3790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 name="Picture 19" descr="kibanalogo.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71454" y="3344168"/>
              <a:ext cx="2277118" cy="1038366"/>
            </a:xfrm>
            <a:prstGeom prst="rect">
              <a:avLst/>
            </a:prstGeom>
          </p:spPr>
        </p:pic>
        <p:cxnSp>
          <p:nvCxnSpPr>
            <p:cNvPr id="22" name="Straight Arrow Connector 21"/>
            <p:cNvCxnSpPr>
              <a:stCxn id="8" idx="3"/>
              <a:endCxn id="20" idx="1"/>
            </p:cNvCxnSpPr>
            <p:nvPr/>
          </p:nvCxnSpPr>
          <p:spPr>
            <a:xfrm>
              <a:off x="6599267" y="2679049"/>
              <a:ext cx="1072187" cy="118430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4" name="TextBox 33"/>
            <p:cNvSpPr txBox="1"/>
            <p:nvPr/>
          </p:nvSpPr>
          <p:spPr>
            <a:xfrm>
              <a:off x="9647576" y="2330712"/>
              <a:ext cx="3421262" cy="562162"/>
            </a:xfrm>
            <a:prstGeom prst="rect">
              <a:avLst/>
            </a:prstGeom>
            <a:noFill/>
          </p:spPr>
          <p:txBody>
            <a:bodyPr wrap="square" rtlCol="0">
              <a:spAutoFit/>
            </a:bodyPr>
            <a:lstStyle/>
            <a:p>
              <a:r>
                <a:rPr lang="en-US" sz="2000" dirty="0" smtClean="0"/>
                <a:t>Monitoring</a:t>
              </a:r>
              <a:endParaRPr lang="en-US" sz="2000" dirty="0"/>
            </a:p>
          </p:txBody>
        </p:sp>
        <p:sp>
          <p:nvSpPr>
            <p:cNvPr id="35" name="TextBox 34"/>
            <p:cNvSpPr txBox="1"/>
            <p:nvPr/>
          </p:nvSpPr>
          <p:spPr>
            <a:xfrm>
              <a:off x="10023334" y="3567943"/>
              <a:ext cx="2936557" cy="562162"/>
            </a:xfrm>
            <a:prstGeom prst="rect">
              <a:avLst/>
            </a:prstGeom>
            <a:noFill/>
          </p:spPr>
          <p:txBody>
            <a:bodyPr wrap="square" rtlCol="0">
              <a:spAutoFit/>
            </a:bodyPr>
            <a:lstStyle/>
            <a:p>
              <a:pPr algn="ctr"/>
              <a:r>
                <a:rPr lang="en-US" sz="2000" dirty="0" smtClean="0"/>
                <a:t>Data discovery</a:t>
              </a:r>
              <a:endParaRPr lang="en-US" sz="2000" dirty="0"/>
            </a:p>
          </p:txBody>
        </p:sp>
        <p:pic>
          <p:nvPicPr>
            <p:cNvPr id="48" name="Picture 47" descr="pythonlogo.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3726" y="2382436"/>
              <a:ext cx="1137155" cy="1137155"/>
            </a:xfrm>
            <a:prstGeom prst="rect">
              <a:avLst/>
            </a:prstGeom>
          </p:spPr>
        </p:pic>
      </p:grpSp>
      <p:pic>
        <p:nvPicPr>
          <p:cNvPr id="21" name="Picture 20" descr="Screenshot 2019-09-16 at 16.23.27.png"/>
          <p:cNvPicPr>
            <a:picLocks noChangeAspect="1"/>
          </p:cNvPicPr>
          <p:nvPr/>
        </p:nvPicPr>
        <p:blipFill rotWithShape="1">
          <a:blip r:embed="rId8">
            <a:extLst>
              <a:ext uri="{28A0092B-C50C-407E-A947-70E740481C1C}">
                <a14:useLocalDpi xmlns:a14="http://schemas.microsoft.com/office/drawing/2010/main" val="0"/>
              </a:ext>
            </a:extLst>
          </a:blip>
          <a:srcRect l="35366" t="16889" b="60309"/>
          <a:stretch/>
        </p:blipFill>
        <p:spPr>
          <a:xfrm>
            <a:off x="0" y="1610566"/>
            <a:ext cx="4037406" cy="1427250"/>
          </a:xfrm>
          <a:prstGeom prst="rect">
            <a:avLst/>
          </a:prstGeom>
        </p:spPr>
      </p:pic>
      <p:sp>
        <p:nvSpPr>
          <p:cNvPr id="25"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26" name="TextBox 25"/>
          <p:cNvSpPr txBox="1"/>
          <p:nvPr/>
        </p:nvSpPr>
        <p:spPr>
          <a:xfrm>
            <a:off x="11684000" y="6337300"/>
            <a:ext cx="313044" cy="369332"/>
          </a:xfrm>
          <a:prstGeom prst="rect">
            <a:avLst/>
          </a:prstGeom>
          <a:noFill/>
        </p:spPr>
        <p:txBody>
          <a:bodyPr wrap="none" rtlCol="0">
            <a:spAutoFit/>
          </a:bodyPr>
          <a:lstStyle/>
          <a:p>
            <a:r>
              <a:rPr lang="en-GB" dirty="0"/>
              <a:t>3</a:t>
            </a:r>
          </a:p>
        </p:txBody>
      </p:sp>
      <p:pic>
        <p:nvPicPr>
          <p:cNvPr id="4" name="Picture 3" descr="Screenshot 2020-02-05 at 15.18.16.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1959065"/>
            <a:ext cx="12192000" cy="2208658"/>
          </a:xfrm>
          <a:prstGeom prst="rect">
            <a:avLst/>
          </a:prstGeom>
        </p:spPr>
      </p:pic>
    </p:spTree>
    <p:extLst>
      <p:ext uri="{BB962C8B-B14F-4D97-AF65-F5344CB8AC3E}">
        <p14:creationId xmlns:p14="http://schemas.microsoft.com/office/powerpoint/2010/main" val="2169825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106602"/>
          </a:xfrm>
          <a:prstGeom prst="rect">
            <a:avLst/>
          </a:prstGeom>
          <a:blipFill>
            <a:blip r:embed="rId2">
              <a:alphaModFix amt="30000"/>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2772676" y="298668"/>
            <a:ext cx="6752035" cy="1325563"/>
          </a:xfrm>
        </p:spPr>
        <p:txBody>
          <a:bodyPr>
            <a:noAutofit/>
          </a:bodyPr>
          <a:lstStyle/>
          <a:p>
            <a:pPr algn="ctr"/>
            <a:r>
              <a:rPr lang="en-GB" dirty="0" smtClean="0"/>
              <a:t>Missing</a:t>
            </a:r>
            <a:r>
              <a:rPr lang="fr-FR" dirty="0" smtClean="0"/>
              <a:t> files </a:t>
            </a:r>
            <a:r>
              <a:rPr lang="fr-FR" dirty="0" err="1" smtClean="0"/>
              <a:t>tracking</a:t>
            </a:r>
            <a:endParaRPr lang="fr-FR" dirty="0"/>
          </a:p>
        </p:txBody>
      </p:sp>
      <p:grpSp>
        <p:nvGrpSpPr>
          <p:cNvPr id="53" name="Group 52"/>
          <p:cNvGrpSpPr/>
          <p:nvPr/>
        </p:nvGrpSpPr>
        <p:grpSpPr>
          <a:xfrm>
            <a:off x="1117869" y="3371613"/>
            <a:ext cx="9588231" cy="2373231"/>
            <a:chOff x="-1541806" y="2131081"/>
            <a:chExt cx="14610644" cy="3334431"/>
          </a:xfrm>
        </p:grpSpPr>
        <p:pic>
          <p:nvPicPr>
            <p:cNvPr id="8" name="Picture 7"/>
            <p:cNvPicPr>
              <a:picLocks noChangeAspect="1"/>
            </p:cNvPicPr>
            <p:nvPr/>
          </p:nvPicPr>
          <p:blipFill>
            <a:blip r:embed="rId3"/>
            <a:stretch>
              <a:fillRect/>
            </a:stretch>
          </p:blipFill>
          <p:spPr>
            <a:xfrm>
              <a:off x="4594506" y="2131081"/>
              <a:ext cx="2004761" cy="1095936"/>
            </a:xfrm>
            <a:prstGeom prst="rect">
              <a:avLst/>
            </a:prstGeom>
          </p:spPr>
        </p:pic>
        <p:pic>
          <p:nvPicPr>
            <p:cNvPr id="9" name="Picture 8"/>
            <p:cNvPicPr>
              <a:picLocks noChangeAspect="1"/>
            </p:cNvPicPr>
            <p:nvPr/>
          </p:nvPicPr>
          <p:blipFill>
            <a:blip r:embed="rId4"/>
            <a:stretch>
              <a:fillRect/>
            </a:stretch>
          </p:blipFill>
          <p:spPr>
            <a:xfrm>
              <a:off x="4551917" y="4494954"/>
              <a:ext cx="1728390" cy="970558"/>
            </a:xfrm>
            <a:prstGeom prst="rect">
              <a:avLst/>
            </a:prstGeom>
          </p:spPr>
        </p:pic>
        <p:pic>
          <p:nvPicPr>
            <p:cNvPr id="10" name="Picture 9"/>
            <p:cNvPicPr>
              <a:picLocks noChangeAspect="1"/>
            </p:cNvPicPr>
            <p:nvPr/>
          </p:nvPicPr>
          <p:blipFill>
            <a:blip r:embed="rId5"/>
            <a:stretch>
              <a:fillRect/>
            </a:stretch>
          </p:blipFill>
          <p:spPr>
            <a:xfrm>
              <a:off x="8157506" y="2154570"/>
              <a:ext cx="973139" cy="973139"/>
            </a:xfrm>
            <a:prstGeom prst="rect">
              <a:avLst/>
            </a:prstGeom>
          </p:spPr>
        </p:pic>
        <p:sp>
          <p:nvSpPr>
            <p:cNvPr id="11" name="TextBox 10"/>
            <p:cNvSpPr txBox="1"/>
            <p:nvPr/>
          </p:nvSpPr>
          <p:spPr>
            <a:xfrm>
              <a:off x="-1541806" y="2776429"/>
              <a:ext cx="4332771" cy="1297295"/>
            </a:xfrm>
            <a:prstGeom prst="rect">
              <a:avLst/>
            </a:prstGeom>
            <a:noFill/>
          </p:spPr>
          <p:txBody>
            <a:bodyPr wrap="square" rtlCol="0">
              <a:spAutoFit/>
            </a:bodyPr>
            <a:lstStyle/>
            <a:p>
              <a:r>
                <a:rPr lang="en-US" dirty="0" smtClean="0"/>
                <a:t>Lost files </a:t>
              </a:r>
            </a:p>
            <a:p>
              <a:r>
                <a:rPr lang="en-US" dirty="0" smtClean="0"/>
                <a:t>Metadata </a:t>
              </a:r>
            </a:p>
            <a:p>
              <a:r>
                <a:rPr lang="en-US" dirty="0" smtClean="0"/>
                <a:t>(</a:t>
              </a:r>
              <a:r>
                <a:rPr lang="en-US" dirty="0" err="1" smtClean="0"/>
                <a:t>eos</a:t>
              </a:r>
              <a:r>
                <a:rPr lang="en-US" dirty="0" smtClean="0"/>
                <a:t>-ops-</a:t>
              </a:r>
              <a:r>
                <a:rPr lang="en-US" dirty="0" err="1" smtClean="0"/>
                <a:t>lostfiles</a:t>
              </a:r>
              <a:r>
                <a:rPr lang="en-US" dirty="0" smtClean="0"/>
                <a:t>)</a:t>
              </a:r>
              <a:endParaRPr lang="en-US" dirty="0"/>
            </a:p>
          </p:txBody>
        </p:sp>
        <p:cxnSp>
          <p:nvCxnSpPr>
            <p:cNvPr id="13" name="Straight Arrow Connector 12"/>
            <p:cNvCxnSpPr>
              <a:stCxn id="11" idx="3"/>
              <a:endCxn id="8" idx="1"/>
            </p:cNvCxnSpPr>
            <p:nvPr/>
          </p:nvCxnSpPr>
          <p:spPr>
            <a:xfrm flipV="1">
              <a:off x="2790965" y="2679049"/>
              <a:ext cx="1803541" cy="74602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a:stCxn id="11" idx="3"/>
              <a:endCxn id="9" idx="1"/>
            </p:cNvCxnSpPr>
            <p:nvPr/>
          </p:nvCxnSpPr>
          <p:spPr>
            <a:xfrm>
              <a:off x="2790965" y="3425077"/>
              <a:ext cx="1760952" cy="15551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7" name="Straight Arrow Connector 16"/>
            <p:cNvCxnSpPr>
              <a:stCxn id="8" idx="3"/>
              <a:endCxn id="10" idx="1"/>
            </p:cNvCxnSpPr>
            <p:nvPr/>
          </p:nvCxnSpPr>
          <p:spPr>
            <a:xfrm flipV="1">
              <a:off x="6599267" y="2641140"/>
              <a:ext cx="1558239" cy="3790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 name="Picture 19" descr="kibanalogo.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71454" y="3344168"/>
              <a:ext cx="2277118" cy="1038366"/>
            </a:xfrm>
            <a:prstGeom prst="rect">
              <a:avLst/>
            </a:prstGeom>
          </p:spPr>
        </p:pic>
        <p:cxnSp>
          <p:nvCxnSpPr>
            <p:cNvPr id="22" name="Straight Arrow Connector 21"/>
            <p:cNvCxnSpPr>
              <a:stCxn id="8" idx="3"/>
              <a:endCxn id="20" idx="1"/>
            </p:cNvCxnSpPr>
            <p:nvPr/>
          </p:nvCxnSpPr>
          <p:spPr>
            <a:xfrm>
              <a:off x="6599267" y="2679049"/>
              <a:ext cx="1072187" cy="118430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4" name="TextBox 33"/>
            <p:cNvSpPr txBox="1"/>
            <p:nvPr/>
          </p:nvSpPr>
          <p:spPr>
            <a:xfrm>
              <a:off x="9647576" y="2330712"/>
              <a:ext cx="3421262" cy="562162"/>
            </a:xfrm>
            <a:prstGeom prst="rect">
              <a:avLst/>
            </a:prstGeom>
            <a:noFill/>
          </p:spPr>
          <p:txBody>
            <a:bodyPr wrap="square" rtlCol="0">
              <a:spAutoFit/>
            </a:bodyPr>
            <a:lstStyle/>
            <a:p>
              <a:r>
                <a:rPr lang="en-US" sz="2000" dirty="0" smtClean="0"/>
                <a:t>Monitoring</a:t>
              </a:r>
              <a:endParaRPr lang="en-US" sz="2000" dirty="0"/>
            </a:p>
          </p:txBody>
        </p:sp>
        <p:sp>
          <p:nvSpPr>
            <p:cNvPr id="35" name="TextBox 34"/>
            <p:cNvSpPr txBox="1"/>
            <p:nvPr/>
          </p:nvSpPr>
          <p:spPr>
            <a:xfrm>
              <a:off x="10023334" y="3567943"/>
              <a:ext cx="2936557" cy="562162"/>
            </a:xfrm>
            <a:prstGeom prst="rect">
              <a:avLst/>
            </a:prstGeom>
            <a:noFill/>
          </p:spPr>
          <p:txBody>
            <a:bodyPr wrap="square" rtlCol="0">
              <a:spAutoFit/>
            </a:bodyPr>
            <a:lstStyle/>
            <a:p>
              <a:pPr algn="ctr"/>
              <a:r>
                <a:rPr lang="en-US" sz="2000" dirty="0" smtClean="0"/>
                <a:t>Data discovery</a:t>
              </a:r>
              <a:endParaRPr lang="en-US" sz="2000" dirty="0"/>
            </a:p>
          </p:txBody>
        </p:sp>
        <p:pic>
          <p:nvPicPr>
            <p:cNvPr id="48" name="Picture 47" descr="pythonlogo.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3726" y="2382436"/>
              <a:ext cx="1137155" cy="1137155"/>
            </a:xfrm>
            <a:prstGeom prst="rect">
              <a:avLst/>
            </a:prstGeom>
          </p:spPr>
        </p:pic>
      </p:grpSp>
      <p:pic>
        <p:nvPicPr>
          <p:cNvPr id="21" name="Picture 20" descr="Screenshot 2019-09-16 at 16.23.27.png"/>
          <p:cNvPicPr>
            <a:picLocks noChangeAspect="1"/>
          </p:cNvPicPr>
          <p:nvPr/>
        </p:nvPicPr>
        <p:blipFill rotWithShape="1">
          <a:blip r:embed="rId8">
            <a:extLst>
              <a:ext uri="{28A0092B-C50C-407E-A947-70E740481C1C}">
                <a14:useLocalDpi xmlns:a14="http://schemas.microsoft.com/office/drawing/2010/main" val="0"/>
              </a:ext>
            </a:extLst>
          </a:blip>
          <a:srcRect l="35366" t="16889" b="60309"/>
          <a:stretch/>
        </p:blipFill>
        <p:spPr>
          <a:xfrm>
            <a:off x="0" y="1610566"/>
            <a:ext cx="4037406" cy="1427250"/>
          </a:xfrm>
          <a:prstGeom prst="rect">
            <a:avLst/>
          </a:prstGeom>
        </p:spPr>
      </p:pic>
      <p:sp>
        <p:nvSpPr>
          <p:cNvPr id="25"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26" name="TextBox 25"/>
          <p:cNvSpPr txBox="1"/>
          <p:nvPr/>
        </p:nvSpPr>
        <p:spPr>
          <a:xfrm>
            <a:off x="11684000" y="6337300"/>
            <a:ext cx="313044" cy="369332"/>
          </a:xfrm>
          <a:prstGeom prst="rect">
            <a:avLst/>
          </a:prstGeom>
          <a:noFill/>
        </p:spPr>
        <p:txBody>
          <a:bodyPr wrap="none" rtlCol="0">
            <a:spAutoFit/>
          </a:bodyPr>
          <a:lstStyle/>
          <a:p>
            <a:r>
              <a:rPr lang="en-GB" dirty="0"/>
              <a:t>3</a:t>
            </a:r>
          </a:p>
        </p:txBody>
      </p:sp>
      <p:pic>
        <p:nvPicPr>
          <p:cNvPr id="3" name="Picture 2" descr="Screenshot 2020-02-05 at 15.20.24.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4727" y="284789"/>
            <a:ext cx="3394364" cy="5788795"/>
          </a:xfrm>
          <a:prstGeom prst="rect">
            <a:avLst/>
          </a:prstGeom>
        </p:spPr>
      </p:pic>
    </p:spTree>
    <p:extLst>
      <p:ext uri="{BB962C8B-B14F-4D97-AF65-F5344CB8AC3E}">
        <p14:creationId xmlns:p14="http://schemas.microsoft.com/office/powerpoint/2010/main" val="3442685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106602"/>
          </a:xfrm>
          <a:prstGeom prst="rect">
            <a:avLst/>
          </a:prstGeom>
          <a:blipFill>
            <a:blip r:embed="rId2">
              <a:alphaModFix amt="30000"/>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1115872" y="298668"/>
            <a:ext cx="9734512" cy="1325563"/>
          </a:xfrm>
        </p:spPr>
        <p:txBody>
          <a:bodyPr>
            <a:noAutofit/>
          </a:bodyPr>
          <a:lstStyle/>
          <a:p>
            <a:pPr algn="ctr"/>
            <a:r>
              <a:rPr lang="en-GB" dirty="0" smtClean="0"/>
              <a:t>7th May 2019 - we discovered 32K* missing files when draining ALICE</a:t>
            </a:r>
            <a:endParaRPr lang="en-GB" dirty="0"/>
          </a:p>
        </p:txBody>
      </p:sp>
      <p:sp>
        <p:nvSpPr>
          <p:cNvPr id="18" name="Espace réservé du contenu 2">
            <a:extLst>
              <a:ext uri="{FF2B5EF4-FFF2-40B4-BE49-F238E27FC236}">
                <a16:creationId xmlns:a16="http://schemas.microsoft.com/office/drawing/2014/main" xmlns="" id="{D75FD983-ADF5-CC4B-A77D-6267E5E1ACC3}"/>
              </a:ext>
            </a:extLst>
          </p:cNvPr>
          <p:cNvSpPr>
            <a:spLocks noGrp="1"/>
          </p:cNvSpPr>
          <p:nvPr>
            <p:ph idx="1"/>
          </p:nvPr>
        </p:nvSpPr>
        <p:spPr>
          <a:xfrm>
            <a:off x="317501" y="1825626"/>
            <a:ext cx="11036300" cy="3927474"/>
          </a:xfrm>
        </p:spPr>
        <p:txBody>
          <a:bodyPr>
            <a:normAutofit/>
          </a:bodyPr>
          <a:lstStyle/>
          <a:p>
            <a:pPr>
              <a:spcBef>
                <a:spcPts val="1800"/>
              </a:spcBef>
            </a:pPr>
            <a:r>
              <a:rPr lang="en-GB" dirty="0" smtClean="0"/>
              <a:t>How we communicate these information to our users?</a:t>
            </a:r>
          </a:p>
          <a:p>
            <a:pPr marL="971550" lvl="1" indent="-514350">
              <a:spcBef>
                <a:spcPts val="1800"/>
              </a:spcBef>
              <a:buFont typeface="+mj-lt"/>
              <a:buAutoNum type="arabicPeriod"/>
            </a:pPr>
            <a:r>
              <a:rPr lang="en-GB" dirty="0" smtClean="0"/>
              <a:t>How many condition data base files are missing?</a:t>
            </a:r>
          </a:p>
          <a:p>
            <a:pPr lvl="2">
              <a:spcBef>
                <a:spcPts val="1800"/>
              </a:spcBef>
            </a:pPr>
            <a:r>
              <a:rPr lang="en-GB" dirty="0" smtClean="0"/>
              <a:t> (5 replicas expected)</a:t>
            </a:r>
          </a:p>
          <a:p>
            <a:pPr marL="971550" lvl="1" indent="-514350">
              <a:spcBef>
                <a:spcPts val="1800"/>
              </a:spcBef>
              <a:buFont typeface="+mj-lt"/>
              <a:buAutoNum type="arabicPeriod"/>
            </a:pPr>
            <a:r>
              <a:rPr lang="en-GB" dirty="0" smtClean="0"/>
              <a:t>Which is the distribution over </a:t>
            </a:r>
            <a:r>
              <a:rPr lang="en-GB" dirty="0" err="1" smtClean="0"/>
              <a:t>mtime</a:t>
            </a:r>
            <a:r>
              <a:rPr lang="en-GB" dirty="0" smtClean="0"/>
              <a:t>?</a:t>
            </a:r>
          </a:p>
          <a:p>
            <a:pPr marL="971550" lvl="1" indent="-514350">
              <a:spcBef>
                <a:spcPts val="1800"/>
              </a:spcBef>
              <a:buFont typeface="+mj-lt"/>
              <a:buAutoNum type="arabicPeriod"/>
            </a:pPr>
            <a:r>
              <a:rPr lang="en-GB" dirty="0" smtClean="0"/>
              <a:t>Is there a correlation with an incident, ticket or known bug?</a:t>
            </a:r>
          </a:p>
          <a:p>
            <a:pPr marL="457200" indent="-457200">
              <a:spcBef>
                <a:spcPts val="1800"/>
              </a:spcBef>
              <a:buFont typeface="+mj-lt"/>
              <a:buAutoNum type="arabicPeriod"/>
            </a:pPr>
            <a:endParaRPr lang="en-GB" sz="2200" dirty="0" smtClean="0"/>
          </a:p>
          <a:p>
            <a:pPr marL="0" indent="0" algn="r">
              <a:spcBef>
                <a:spcPts val="1800"/>
              </a:spcBef>
              <a:buNone/>
            </a:pPr>
            <a:r>
              <a:rPr lang="fr-FR" sz="2000" dirty="0" smtClean="0"/>
              <a:t>*: 0.0046% files </a:t>
            </a:r>
            <a:r>
              <a:rPr lang="fr-FR" sz="2000" dirty="0" err="1" smtClean="0"/>
              <a:t>stored</a:t>
            </a:r>
            <a:endParaRPr lang="fr-FR" sz="2000" dirty="0"/>
          </a:p>
          <a:p>
            <a:pPr marL="0" indent="0">
              <a:spcBef>
                <a:spcPts val="1800"/>
              </a:spcBef>
              <a:buNone/>
            </a:pPr>
            <a:endParaRPr lang="fr-FR" sz="2600" dirty="0"/>
          </a:p>
        </p:txBody>
      </p:sp>
      <p:sp>
        <p:nvSpPr>
          <p:cNvPr id="5"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6" name="TextBox 5"/>
          <p:cNvSpPr txBox="1"/>
          <p:nvPr/>
        </p:nvSpPr>
        <p:spPr>
          <a:xfrm>
            <a:off x="11684000" y="6337300"/>
            <a:ext cx="313044" cy="369332"/>
          </a:xfrm>
          <a:prstGeom prst="rect">
            <a:avLst/>
          </a:prstGeom>
          <a:noFill/>
        </p:spPr>
        <p:txBody>
          <a:bodyPr wrap="none" rtlCol="0">
            <a:spAutoFit/>
          </a:bodyPr>
          <a:lstStyle/>
          <a:p>
            <a:r>
              <a:rPr lang="en-GB" dirty="0"/>
              <a:t>4</a:t>
            </a:r>
          </a:p>
        </p:txBody>
      </p:sp>
    </p:spTree>
    <p:extLst>
      <p:ext uri="{BB962C8B-B14F-4D97-AF65-F5344CB8AC3E}">
        <p14:creationId xmlns:p14="http://schemas.microsoft.com/office/powerpoint/2010/main" val="1690178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106602"/>
          </a:xfrm>
          <a:prstGeom prst="rect">
            <a:avLst/>
          </a:prstGeom>
          <a:blipFill>
            <a:blip r:embed="rId2">
              <a:alphaModFix amt="30000"/>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re 1">
            <a:extLst>
              <a:ext uri="{FF2B5EF4-FFF2-40B4-BE49-F238E27FC236}">
                <a16:creationId xmlns:a16="http://schemas.microsoft.com/office/drawing/2014/main" xmlns="" id="{77905119-58B1-F741-BAA1-4CDA28949E32}"/>
              </a:ext>
            </a:extLst>
          </p:cNvPr>
          <p:cNvSpPr>
            <a:spLocks noGrp="1"/>
          </p:cNvSpPr>
          <p:nvPr>
            <p:ph type="title"/>
          </p:nvPr>
        </p:nvSpPr>
        <p:spPr>
          <a:xfrm>
            <a:off x="1115872" y="298668"/>
            <a:ext cx="9734512" cy="1325563"/>
          </a:xfrm>
        </p:spPr>
        <p:txBody>
          <a:bodyPr>
            <a:noAutofit/>
          </a:bodyPr>
          <a:lstStyle/>
          <a:p>
            <a:pPr algn="ctr"/>
            <a:r>
              <a:rPr lang="en-GB" dirty="0" smtClean="0"/>
              <a:t>7th May 2019 - we discovered 32K missing files when draining ALICE</a:t>
            </a:r>
            <a:endParaRPr lang="en-GB" dirty="0"/>
          </a:p>
        </p:txBody>
      </p:sp>
      <p:pic>
        <p:nvPicPr>
          <p:cNvPr id="5" name="Picture 4" descr="Screenshot 2020-01-30 at 12.52.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57930"/>
            <a:ext cx="12198701" cy="4779370"/>
          </a:xfrm>
          <a:prstGeom prst="rect">
            <a:avLst/>
          </a:prstGeom>
        </p:spPr>
      </p:pic>
      <p:sp>
        <p:nvSpPr>
          <p:cNvPr id="10" name="Rectangle 9"/>
          <p:cNvSpPr/>
          <p:nvPr/>
        </p:nvSpPr>
        <p:spPr>
          <a:xfrm>
            <a:off x="2590800" y="2851919"/>
            <a:ext cx="9601200" cy="1246495"/>
          </a:xfrm>
          <a:prstGeom prst="rect">
            <a:avLst/>
          </a:prstGeom>
        </p:spPr>
        <p:txBody>
          <a:bodyPr wrap="square">
            <a:spAutoFit/>
          </a:bodyPr>
          <a:lstStyle/>
          <a:p>
            <a:pPr marL="971550" lvl="1" indent="-514350">
              <a:spcBef>
                <a:spcPts val="1800"/>
              </a:spcBef>
              <a:buFont typeface="+mj-lt"/>
              <a:buAutoNum type="arabicPeriod"/>
            </a:pPr>
            <a:r>
              <a:rPr lang="en-GB" sz="3000" dirty="0"/>
              <a:t>How many condition data base files are missing?</a:t>
            </a:r>
          </a:p>
          <a:p>
            <a:pPr lvl="2">
              <a:spcBef>
                <a:spcPts val="1800"/>
              </a:spcBef>
            </a:pPr>
            <a:r>
              <a:rPr lang="en-GB" sz="3000" dirty="0"/>
              <a:t> (5 replicas expected)</a:t>
            </a:r>
          </a:p>
        </p:txBody>
      </p:sp>
      <p:sp>
        <p:nvSpPr>
          <p:cNvPr id="11" name="Espace réservé du pied de page 4">
            <a:extLst>
              <a:ext uri="{FF2B5EF4-FFF2-40B4-BE49-F238E27FC236}">
                <a16:creationId xmlns:a16="http://schemas.microsoft.com/office/drawing/2014/main" xmlns="" id="{B080C932-CEB0-3D4D-9D72-B0D5AC1C0AEC}"/>
              </a:ext>
            </a:extLst>
          </p:cNvPr>
          <p:cNvSpPr txBox="1">
            <a:spLocks/>
          </p:cNvSpPr>
          <p:nvPr/>
        </p:nvSpPr>
        <p:spPr>
          <a:xfrm>
            <a:off x="5723045" y="6262302"/>
            <a:ext cx="45720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EOS Workshop 2020 - Maria Arsuaga-Rios</a:t>
            </a:r>
            <a:endParaRPr lang="en-GB" dirty="0"/>
          </a:p>
        </p:txBody>
      </p:sp>
      <p:sp>
        <p:nvSpPr>
          <p:cNvPr id="12" name="TextBox 11"/>
          <p:cNvSpPr txBox="1"/>
          <p:nvPr/>
        </p:nvSpPr>
        <p:spPr>
          <a:xfrm>
            <a:off x="11684000" y="6337300"/>
            <a:ext cx="313044" cy="369332"/>
          </a:xfrm>
          <a:prstGeom prst="rect">
            <a:avLst/>
          </a:prstGeom>
          <a:noFill/>
        </p:spPr>
        <p:txBody>
          <a:bodyPr wrap="none" rtlCol="0">
            <a:spAutoFit/>
          </a:bodyPr>
          <a:lstStyle/>
          <a:p>
            <a:r>
              <a:rPr lang="en-GB" dirty="0"/>
              <a:t>5</a:t>
            </a:r>
          </a:p>
        </p:txBody>
      </p:sp>
    </p:spTree>
    <p:extLst>
      <p:ext uri="{BB962C8B-B14F-4D97-AF65-F5344CB8AC3E}">
        <p14:creationId xmlns:p14="http://schemas.microsoft.com/office/powerpoint/2010/main" val="13970061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CERNCorporate16-9">
  <a:themeElements>
    <a:clrScheme name="Custom 1">
      <a:dk1>
        <a:srgbClr val="0055A0"/>
      </a:dk1>
      <a:lt1>
        <a:srgbClr val="FFFFFF"/>
      </a:lt1>
      <a:dk2>
        <a:srgbClr val="0669B2"/>
      </a:dk2>
      <a:lt2>
        <a:srgbClr val="F8F8F8"/>
      </a:lt2>
      <a:accent1>
        <a:srgbClr val="0669B2"/>
      </a:accent1>
      <a:accent2>
        <a:srgbClr val="15B3DA"/>
      </a:accent2>
      <a:accent3>
        <a:srgbClr val="E8501D"/>
      </a:accent3>
      <a:accent4>
        <a:srgbClr val="951A80"/>
      </a:accent4>
      <a:accent5>
        <a:srgbClr val="B2CC35"/>
      </a:accent5>
      <a:accent6>
        <a:srgbClr val="FFD335"/>
      </a:accent6>
      <a:hlink>
        <a:srgbClr val="15B3DA"/>
      </a:hlink>
      <a:folHlink>
        <a:srgbClr val="0769B3"/>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ERN_OpenDays_PPT_16-9" id="{7E17A1A8-D4BB-764E-B780-315B3C6ECCEE}" vid="{415B78CE-1898-F34C-9031-289C1233668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CERN_OpenDays_1415092019_Data_Centre_Visit_Point_V0</Template>
  <TotalTime>6014</TotalTime>
  <Words>2197</Words>
  <Application>Microsoft Macintosh PowerPoint</Application>
  <PresentationFormat>Custom</PresentationFormat>
  <Paragraphs>318</Paragraphs>
  <Slides>28</Slides>
  <Notes>3</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CERNCorporate16-9</vt:lpstr>
      <vt:lpstr>Ensuring Data Durability in EOS Systems</vt:lpstr>
      <vt:lpstr>PowerPoint Presentation</vt:lpstr>
      <vt:lpstr>Flashback: March 2019</vt:lpstr>
      <vt:lpstr>Missing files tracking</vt:lpstr>
      <vt:lpstr>Missing files tracking</vt:lpstr>
      <vt:lpstr>Missing files tracking</vt:lpstr>
      <vt:lpstr>Missing files tracking</vt:lpstr>
      <vt:lpstr>7th May 2019 - we discovered 32K* missing files when draining ALICE</vt:lpstr>
      <vt:lpstr>7th May 2019 - we discovered 32K missing files when draining ALICE</vt:lpstr>
      <vt:lpstr>PowerPoint Presentation</vt:lpstr>
      <vt:lpstr>7th May 2019 - we discovered 32K missing files when draining ALICE</vt:lpstr>
      <vt:lpstr>Automatic detection of high risk files</vt:lpstr>
      <vt:lpstr>Automatic detection of high risk files</vt:lpstr>
      <vt:lpstr>Automatic detection of high risk files</vt:lpstr>
      <vt:lpstr>Automatic detection of high risk files</vt:lpstr>
      <vt:lpstr>Automatic detection of high risk files</vt:lpstr>
      <vt:lpstr>Automatic reparation</vt:lpstr>
      <vt:lpstr>Automatic reparation</vt:lpstr>
      <vt:lpstr>Automatic reparation</vt:lpstr>
      <vt:lpstr>Automatic reparation</vt:lpstr>
      <vt:lpstr>Automatic reparation</vt:lpstr>
      <vt:lpstr>Automatic reparation</vt:lpstr>
      <vt:lpstr>Automatic reparation</vt:lpstr>
      <vt:lpstr>eos-ops-durability toolkit</vt:lpstr>
      <vt:lpstr>Monitor &amp; Alarm</vt:lpstr>
      <vt:lpstr>Software reliability</vt:lpstr>
      <vt:lpstr>Future work Top 4 objectives for next round</vt:lpstr>
      <vt:lpstr>Conclusions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CERN Data Centre</dc:title>
  <dc:creator>Melissa Gaillard</dc:creator>
  <cp:lastModifiedBy>Maria Arsuaga Rios</cp:lastModifiedBy>
  <cp:revision>275</cp:revision>
  <dcterms:created xsi:type="dcterms:W3CDTF">2019-07-31T11:45:06Z</dcterms:created>
  <dcterms:modified xsi:type="dcterms:W3CDTF">2020-02-06T09:50:23Z</dcterms:modified>
</cp:coreProperties>
</file>