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7" r:id="rId6"/>
    <p:sldId id="268" r:id="rId7"/>
    <p:sldId id="275" r:id="rId8"/>
    <p:sldId id="278" r:id="rId9"/>
    <p:sldId id="271" r:id="rId10"/>
    <p:sldId id="274" r:id="rId11"/>
    <p:sldId id="276" r:id="rId12"/>
    <p:sldId id="277" r:id="rId13"/>
    <p:sldId id="266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/>
    <p:restoredTop sz="94650"/>
  </p:normalViewPr>
  <p:slideViewPr>
    <p:cSldViewPr snapToObjects="1" showGuides="1">
      <p:cViewPr varScale="1">
        <p:scale>
          <a:sx n="172" d="100"/>
          <a:sy n="172" d="100"/>
        </p:scale>
        <p:origin x="736" y="20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Cores meeting – 10.02.2020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2400"/>
              <a:t>WP17.3 – VENTILATION OF THE LHC TUNNEL DURING THE CORES DRILLING WORKS AT POINT 1 AND POINT 5</a:t>
            </a:r>
            <a:br>
              <a:rPr lang="en-GB" sz="2400"/>
            </a:br>
            <a:r>
              <a:rPr lang="en-GB" sz="2400"/>
              <a:t>(ref. EDMS 2322242)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/>
              <a:t>P. Pepinster – T.Otto – Ch. Gaignant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Cores meeting – 10.02.2020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DAA72-6947-403B-8BAF-6D1657DF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all"/>
              <a:t>LHC VENTILATION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D9AE34-33D9-40A3-90B8-72D6AE44C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/>
              <a:t>Cores meeting – 10.02.2020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7B8BE-9A84-4606-84C6-FC24ED61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300F9E9-7361-43F4-84E8-26F035B7612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2192" y="1052736"/>
            <a:ext cx="4779615" cy="3359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182FF8-7D40-4FBC-93E7-7355E4858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224" y="4481289"/>
            <a:ext cx="5543550" cy="13239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501623-B528-43D2-BFE8-3A408D50C52F}"/>
              </a:ext>
            </a:extLst>
          </p:cNvPr>
          <p:cNvSpPr/>
          <p:nvPr/>
        </p:nvSpPr>
        <p:spPr>
          <a:xfrm>
            <a:off x="3635896" y="3354140"/>
            <a:ext cx="2376264" cy="576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72E03C-028F-4D60-860A-5F40119346CF}"/>
              </a:ext>
            </a:extLst>
          </p:cNvPr>
          <p:cNvSpPr/>
          <p:nvPr/>
        </p:nvSpPr>
        <p:spPr>
          <a:xfrm>
            <a:off x="3563888" y="1915406"/>
            <a:ext cx="2016224" cy="576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47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/>
              <a:t>Technical Requirements: LHC Tunnel Ventilation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137150"/>
          </a:xfrm>
        </p:spPr>
        <p:txBody>
          <a:bodyPr>
            <a:normAutofit lnSpcReduction="10000"/>
          </a:bodyPr>
          <a:lstStyle/>
          <a:p>
            <a:r>
              <a:rPr lang="fr-CH" sz="1800" dirty="0"/>
              <a:t>Isolation SAS (</a:t>
            </a:r>
            <a:r>
              <a:rPr lang="fr-CH" sz="1800" dirty="0" err="1"/>
              <a:t>airlock</a:t>
            </a:r>
            <a:r>
              <a:rPr lang="fr-CH" sz="1800" dirty="0"/>
              <a:t>) for CE </a:t>
            </a:r>
            <a:r>
              <a:rPr lang="fr-CH" sz="1800" dirty="0" err="1"/>
              <a:t>works</a:t>
            </a:r>
            <a:r>
              <a:rPr lang="fr-CH" sz="1800" dirty="0"/>
              <a:t> </a:t>
            </a:r>
            <a:r>
              <a:rPr lang="fr-CH" sz="1800" dirty="0" err="1"/>
              <a:t>will</a:t>
            </a:r>
            <a:r>
              <a:rPr lang="fr-CH" sz="1800" dirty="0"/>
              <a:t> </a:t>
            </a:r>
            <a:r>
              <a:rPr lang="fr-CH" sz="1800" dirty="0" err="1"/>
              <a:t>obstruct</a:t>
            </a:r>
            <a:r>
              <a:rPr lang="fr-CH" sz="1800" dirty="0"/>
              <a:t> a large part of the tunnel section</a:t>
            </a:r>
          </a:p>
          <a:p>
            <a:r>
              <a:rPr lang="fr-CH" sz="1800" dirty="0"/>
              <a:t>Minimum ventilation must </a:t>
            </a:r>
            <a:r>
              <a:rPr lang="fr-CH" sz="1800" dirty="0" err="1"/>
              <a:t>remain</a:t>
            </a:r>
            <a:r>
              <a:rPr lang="fr-CH" sz="1800" dirty="0"/>
              <a:t> active to </a:t>
            </a:r>
            <a:r>
              <a:rPr lang="fr-CH" sz="1800" dirty="0" err="1"/>
              <a:t>provide</a:t>
            </a:r>
            <a:r>
              <a:rPr lang="fr-CH" sz="1800" dirty="0"/>
              <a:t> air </a:t>
            </a:r>
            <a:r>
              <a:rPr lang="fr-CH" sz="1800" dirty="0" err="1"/>
              <a:t>renewal</a:t>
            </a:r>
            <a:r>
              <a:rPr lang="fr-CH" sz="1800" dirty="0"/>
              <a:t> and </a:t>
            </a:r>
            <a:r>
              <a:rPr lang="fr-CH" sz="1800" dirty="0" err="1"/>
              <a:t>limit</a:t>
            </a:r>
            <a:r>
              <a:rPr lang="fr-CH" sz="1800" dirty="0"/>
              <a:t> </a:t>
            </a:r>
            <a:r>
              <a:rPr lang="fr-CH" sz="1800" dirty="0" err="1"/>
              <a:t>humidity</a:t>
            </a:r>
            <a:r>
              <a:rPr lang="fr-CH" sz="1800" dirty="0"/>
              <a:t> (at least 9000m</a:t>
            </a:r>
            <a:r>
              <a:rPr lang="fr-CH" sz="1800" baseline="30000" dirty="0"/>
              <a:t>3</a:t>
            </a:r>
            <a:r>
              <a:rPr lang="fr-CH" sz="1800" dirty="0"/>
              <a:t>/h – RC mode)</a:t>
            </a:r>
          </a:p>
          <a:p>
            <a:r>
              <a:rPr lang="fr-CH" sz="1800" dirty="0" err="1"/>
              <a:t>Maintain</a:t>
            </a:r>
            <a:r>
              <a:rPr lang="fr-CH" sz="1800" dirty="0"/>
              <a:t> ventilation passage, no pressure drop </a:t>
            </a:r>
            <a:r>
              <a:rPr lang="fr-CH" sz="1800" dirty="0" err="1"/>
              <a:t>can</a:t>
            </a:r>
            <a:r>
              <a:rPr lang="fr-CH" sz="1800" dirty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added</a:t>
            </a:r>
            <a:r>
              <a:rPr lang="fr-CH" sz="1800" dirty="0"/>
              <a:t> by a restriction of the section </a:t>
            </a:r>
            <a:r>
              <a:rPr lang="fr-CH" sz="1800" dirty="0" err="1"/>
              <a:t>otherwise</a:t>
            </a:r>
            <a:r>
              <a:rPr lang="fr-CH" sz="1800" dirty="0"/>
              <a:t> </a:t>
            </a:r>
            <a:r>
              <a:rPr lang="fr-CH" sz="1800" dirty="0" err="1"/>
              <a:t>can</a:t>
            </a:r>
            <a:r>
              <a:rPr lang="fr-CH" sz="1800" dirty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compensated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a booster fan</a:t>
            </a:r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r>
              <a:rPr lang="fr-CH" sz="1800" dirty="0" err="1"/>
              <a:t>Applies</a:t>
            </a:r>
            <a:r>
              <a:rPr lang="fr-CH" sz="1800" dirty="0"/>
              <a:t> to UA13, UL13, UA17, UL17, UA53 and UA57</a:t>
            </a:r>
          </a:p>
          <a:p>
            <a:r>
              <a:rPr lang="fr-CH" sz="1800" dirty="0"/>
              <a:t>Exceptions: UL53 and UL57.</a:t>
            </a:r>
          </a:p>
          <a:p>
            <a:pPr marL="0" indent="0">
              <a:buNone/>
            </a:pPr>
            <a:endParaRPr lang="fr-CH" sz="1600" dirty="0"/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0A0C9F-AAB9-4990-8F49-2BF75F146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852936"/>
            <a:ext cx="4488117" cy="2594677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9887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/>
              <a:t>Technical Requirements: LHC Tunnel Ventilation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800" dirty="0" err="1"/>
              <a:t>Particular</a:t>
            </a:r>
            <a:r>
              <a:rPr lang="fr-CH" sz="1800" dirty="0"/>
              <a:t> case of UL53: </a:t>
            </a:r>
            <a:r>
              <a:rPr lang="fr-CH" sz="1800" dirty="0" err="1"/>
              <a:t>forbid</a:t>
            </a:r>
            <a:r>
              <a:rPr lang="fr-CH" sz="1800" dirty="0"/>
              <a:t> </a:t>
            </a:r>
            <a:r>
              <a:rPr lang="fr-CH" sz="1800" dirty="0" err="1"/>
              <a:t>access</a:t>
            </a:r>
            <a:r>
              <a:rPr lang="fr-CH" sz="1800" dirty="0"/>
              <a:t> to R54 or </a:t>
            </a:r>
            <a:r>
              <a:rPr lang="fr-CH" sz="1800" dirty="0" err="1"/>
              <a:t>maintain</a:t>
            </a:r>
            <a:r>
              <a:rPr lang="fr-CH" sz="1800" dirty="0"/>
              <a:t> ventilation?</a:t>
            </a:r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pPr marL="0" indent="0">
              <a:buNone/>
            </a:pPr>
            <a:endParaRPr lang="fr-CH" sz="1600" dirty="0"/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0F7076-5D82-4B47-AF11-64DEA3800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26" y="1724848"/>
            <a:ext cx="5324475" cy="25431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92A109-EDD1-4C36-8C70-A5CFC9D7C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559" y="1758777"/>
            <a:ext cx="3307467" cy="367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0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/>
              <a:t>Technical Requirements: LHC Tunnel Ventilation</a:t>
            </a:r>
            <a:endParaRPr 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800" dirty="0" err="1"/>
              <a:t>Particular</a:t>
            </a:r>
            <a:r>
              <a:rPr lang="fr-CH" sz="1800" dirty="0"/>
              <a:t> case of UL57: SAS </a:t>
            </a:r>
            <a:r>
              <a:rPr lang="fr-CH" sz="1800" dirty="0" err="1"/>
              <a:t>located</a:t>
            </a:r>
            <a:r>
              <a:rPr lang="fr-CH" sz="1800" dirty="0"/>
              <a:t> in UJ57 </a:t>
            </a:r>
            <a:r>
              <a:rPr lang="fr-CH" sz="1800" dirty="0" err="1"/>
              <a:t>with</a:t>
            </a:r>
            <a:r>
              <a:rPr lang="fr-CH" sz="1800" dirty="0"/>
              <a:t> tunnel cross section large </a:t>
            </a:r>
            <a:r>
              <a:rPr lang="fr-CH" sz="1800" dirty="0" err="1"/>
              <a:t>enough</a:t>
            </a:r>
            <a:r>
              <a:rPr lang="fr-CH" sz="1800" dirty="0"/>
              <a:t>.</a:t>
            </a:r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pPr marL="0" indent="0">
              <a:buNone/>
            </a:pPr>
            <a:endParaRPr lang="fr-CH" sz="1600" dirty="0"/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D32889-FDD9-D741-BC1D-BDA6CD5E1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22" y="1824030"/>
            <a:ext cx="4286833" cy="1848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109657-8CAE-9244-A3D7-F87D619FE4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27" r="7062"/>
          <a:stretch/>
        </p:blipFill>
        <p:spPr>
          <a:xfrm>
            <a:off x="5335633" y="2748355"/>
            <a:ext cx="3351167" cy="245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06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Safety Requirements: Evacuation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001419"/>
          </a:xfrm>
        </p:spPr>
        <p:txBody>
          <a:bodyPr>
            <a:normAutofit/>
          </a:bodyPr>
          <a:lstStyle/>
          <a:p>
            <a:r>
              <a:rPr lang="en-GB" sz="1800"/>
              <a:t>SAS should be built such as to leave a personnel evacuation passage of 80 cm width on the floor and 2 metres height.</a:t>
            </a:r>
          </a:p>
          <a:p>
            <a:r>
              <a:rPr lang="en-GB" sz="1800"/>
              <a:t>Example of UA13: </a:t>
            </a:r>
            <a:r>
              <a:rPr lang="en-GB" sz="1800" b="1">
                <a:solidFill>
                  <a:srgbClr val="FFC000"/>
                </a:solidFill>
              </a:rPr>
              <a:t>evacuation from LHC sector 8-1 to HL by UPR13</a:t>
            </a:r>
          </a:p>
          <a:p>
            <a:pPr marL="457200" lvl="1" indent="0">
              <a:buNone/>
            </a:pPr>
            <a:endParaRPr lang="fr-CH" sz="1400"/>
          </a:p>
          <a:p>
            <a:endParaRPr lang="en-US" sz="18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3C633D-824B-40B6-98E5-860AA00AC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564904"/>
            <a:ext cx="7517275" cy="340853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CF3A862-13CB-4372-929F-0E0E5DC7418C}"/>
              </a:ext>
            </a:extLst>
          </p:cNvPr>
          <p:cNvSpPr/>
          <p:nvPr/>
        </p:nvSpPr>
        <p:spPr>
          <a:xfrm>
            <a:off x="799141" y="3212976"/>
            <a:ext cx="1540611" cy="216024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3BFD1A39-DDA8-4F9D-A42B-0DBE1E960B8F}"/>
              </a:ext>
            </a:extLst>
          </p:cNvPr>
          <p:cNvSpPr/>
          <p:nvPr/>
        </p:nvSpPr>
        <p:spPr>
          <a:xfrm rot="5400000">
            <a:off x="2214311" y="3582886"/>
            <a:ext cx="523791" cy="216024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90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Safety Requirements: Evacuation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292018-CFB2-4616-AD71-60825AE08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559" y="872038"/>
            <a:ext cx="5400881" cy="394118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63F7B66-B704-3244-9E02-69068A905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235746"/>
              </p:ext>
            </p:extLst>
          </p:nvPr>
        </p:nvGraphicFramePr>
        <p:xfrm>
          <a:off x="1589330" y="5229200"/>
          <a:ext cx="5965337" cy="943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1414">
                  <a:extLst>
                    <a:ext uri="{9D8B030D-6E8A-4147-A177-3AD203B41FA5}">
                      <a16:colId xmlns:a16="http://schemas.microsoft.com/office/drawing/2014/main" val="3893756922"/>
                    </a:ext>
                  </a:extLst>
                </a:gridCol>
                <a:gridCol w="1863725">
                  <a:extLst>
                    <a:ext uri="{9D8B030D-6E8A-4147-A177-3AD203B41FA5}">
                      <a16:colId xmlns:a16="http://schemas.microsoft.com/office/drawing/2014/main" val="2908423619"/>
                    </a:ext>
                  </a:extLst>
                </a:gridCol>
                <a:gridCol w="1696286">
                  <a:extLst>
                    <a:ext uri="{9D8B030D-6E8A-4147-A177-3AD203B41FA5}">
                      <a16:colId xmlns:a16="http://schemas.microsoft.com/office/drawing/2014/main" val="2955462571"/>
                    </a:ext>
                  </a:extLst>
                </a:gridCol>
                <a:gridCol w="1403912">
                  <a:extLst>
                    <a:ext uri="{9D8B030D-6E8A-4147-A177-3AD203B41FA5}">
                      <a16:colId xmlns:a16="http://schemas.microsoft.com/office/drawing/2014/main" val="1715670905"/>
                    </a:ext>
                  </a:extLst>
                </a:gridCol>
              </a:tblGrid>
              <a:tr h="2727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Sector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Passage by CC cores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Continue evacuation to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Exit by 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4334106"/>
                  </a:ext>
                </a:extLst>
              </a:tr>
              <a:tr h="2727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8-1 (P1 left)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100" kern="1400" dirty="0">
                          <a:effectLst/>
                        </a:rPr>
                        <a:t>UA 13 </a:t>
                      </a:r>
                      <a:r>
                        <a:rPr lang="fr-CH" sz="1100" kern="1400" dirty="0" err="1">
                          <a:effectLst/>
                        </a:rPr>
                        <a:t>cores</a:t>
                      </a:r>
                      <a:r>
                        <a:rPr lang="fr-CH" sz="1100" kern="1400" dirty="0">
                          <a:effectLst/>
                        </a:rPr>
                        <a:t> partition: </a:t>
                      </a:r>
                      <a:endParaRPr lang="en-US" sz="1100" kern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100" kern="1400" dirty="0">
                          <a:effectLst/>
                          <a:highlight>
                            <a:srgbClr val="FFFF00"/>
                          </a:highlight>
                        </a:rPr>
                        <a:t>Personnel passage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UPR 13 – HL-LHC at Point 1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HL-LHC shaft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6006257"/>
                  </a:ext>
                </a:extLst>
              </a:tr>
              <a:tr h="2727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</a:rPr>
                        <a:t>4-5 (P5 left)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100" kern="1400" dirty="0">
                          <a:effectLst/>
                        </a:rPr>
                        <a:t>UA 53 </a:t>
                      </a:r>
                      <a:r>
                        <a:rPr lang="fr-CH" sz="1100" kern="1400" dirty="0" err="1">
                          <a:effectLst/>
                        </a:rPr>
                        <a:t>cores</a:t>
                      </a:r>
                      <a:r>
                        <a:rPr lang="fr-CH" sz="1100" kern="1400" dirty="0">
                          <a:effectLst/>
                        </a:rPr>
                        <a:t> partition : </a:t>
                      </a:r>
                      <a:endParaRPr lang="en-US" sz="1100" kern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100" kern="1400" dirty="0">
                          <a:effectLst/>
                          <a:highlight>
                            <a:srgbClr val="FFFF00"/>
                          </a:highlight>
                        </a:rPr>
                        <a:t>Personnel passage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UJ 53- UL55 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PX54 or PM 56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612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800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Safety Requirements: Work in affected sectors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3933056"/>
            <a:ext cx="7920000" cy="2423294"/>
          </a:xfrm>
        </p:spPr>
        <p:txBody>
          <a:bodyPr>
            <a:normAutofit/>
          </a:bodyPr>
          <a:lstStyle/>
          <a:p>
            <a:r>
              <a:rPr lang="en-GB" sz="1600"/>
              <a:t>The limited possibilities for ventilation and evacuation during the 4-month period of core engineering impose restrictions for work in the affected sectors.</a:t>
            </a:r>
            <a:endParaRPr lang="en-US" sz="1600"/>
          </a:p>
          <a:p>
            <a:pPr lvl="0"/>
            <a:r>
              <a:rPr lang="en-GB" sz="1600"/>
              <a:t>In order to reduce the risk of igniting a fire, </a:t>
            </a:r>
            <a:r>
              <a:rPr lang="en-GB" sz="1600">
                <a:solidFill>
                  <a:srgbClr val="FF0000"/>
                </a:solidFill>
              </a:rPr>
              <a:t>all “hot” work is forbidden</a:t>
            </a:r>
            <a:r>
              <a:rPr lang="en-GB" sz="1600"/>
              <a:t>. This includes welding, brazing, soldering, flame cutting, and grinding.</a:t>
            </a:r>
            <a:endParaRPr lang="en-US" sz="1600"/>
          </a:p>
          <a:p>
            <a:pPr lvl="0"/>
            <a:r>
              <a:rPr lang="en-GB" sz="1600">
                <a:solidFill>
                  <a:srgbClr val="FF0000"/>
                </a:solidFill>
              </a:rPr>
              <a:t>Electrical tests employing high voltage or high current</a:t>
            </a:r>
            <a:r>
              <a:rPr lang="en-GB" sz="1600"/>
              <a:t>, which are able to ignite a fire either by sparks or by resistive heating, </a:t>
            </a:r>
            <a:r>
              <a:rPr lang="en-GB" sz="1600">
                <a:solidFill>
                  <a:srgbClr val="FF0000"/>
                </a:solidFill>
              </a:rPr>
              <a:t>are forbidden</a:t>
            </a:r>
            <a:r>
              <a:rPr lang="en-GB" sz="1600"/>
              <a:t>.</a:t>
            </a:r>
            <a:endParaRPr lang="en-US" sz="1600"/>
          </a:p>
          <a:p>
            <a:pPr lvl="0"/>
            <a:r>
              <a:rPr lang="en-GB" sz="1600"/>
              <a:t>The </a:t>
            </a:r>
            <a:r>
              <a:rPr lang="en-GB" sz="1600">
                <a:solidFill>
                  <a:srgbClr val="FF0000"/>
                </a:solidFill>
              </a:rPr>
              <a:t>use of chemicals </a:t>
            </a:r>
            <a:r>
              <a:rPr lang="en-GB" sz="1600"/>
              <a:t>which emanate noxious or toxic vapours in large quantities </a:t>
            </a:r>
            <a:r>
              <a:rPr lang="en-GB" sz="1600">
                <a:solidFill>
                  <a:srgbClr val="FF0000"/>
                </a:solidFill>
              </a:rPr>
              <a:t>is forbidden</a:t>
            </a:r>
            <a:r>
              <a:rPr lang="en-GB" sz="1600"/>
              <a:t>. </a:t>
            </a:r>
            <a:endParaRPr lang="en-US" sz="1600"/>
          </a:p>
          <a:p>
            <a:pPr marL="457200" lvl="1" indent="0">
              <a:buNone/>
            </a:pPr>
            <a:endParaRPr lang="fr-CH" sz="1600"/>
          </a:p>
          <a:p>
            <a:endParaRPr lang="en-US" sz="16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A8C0A2-4DD0-4CDD-A05B-81C611CC5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900000"/>
            <a:ext cx="407670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9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83C8-A764-4B51-90C3-8AC404D3F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dirty="0" err="1"/>
              <a:t>Technical</a:t>
            </a:r>
            <a:r>
              <a:rPr lang="fr-CH" sz="2400" dirty="0"/>
              <a:t> </a:t>
            </a:r>
            <a:r>
              <a:rPr lang="fr-CH" sz="2400" dirty="0" err="1"/>
              <a:t>Requirements</a:t>
            </a:r>
            <a:r>
              <a:rPr lang="fr-CH" sz="2400" dirty="0"/>
              <a:t>: SAS Ventilation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34C-C56E-40B5-A535-2C00CA7B4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400" dirty="0"/>
          </a:p>
          <a:p>
            <a:r>
              <a:rPr lang="en-GB" sz="1900" dirty="0"/>
              <a:t>Class of filtration shall be ePM1 70-85% / ISO16890 (equivalent to F8 / ISO779.2012);</a:t>
            </a:r>
          </a:p>
          <a:p>
            <a:pPr lvl="0"/>
            <a:r>
              <a:rPr lang="en-GB" sz="1900" dirty="0"/>
              <a:t>Air renewal flowrate in the SAS shall comply with rules applicable to civil engineering worksites;</a:t>
            </a:r>
            <a:endParaRPr lang="en-US" sz="1900" dirty="0"/>
          </a:p>
          <a:p>
            <a:pPr lvl="0"/>
            <a:r>
              <a:rPr lang="en-GB" sz="1900" dirty="0"/>
              <a:t>Redundancy of the fan is not requested, being understood that in case of failure, works shall stop until restoration of required ventilation conditions;</a:t>
            </a:r>
            <a:endParaRPr lang="en-US" sz="1900" dirty="0"/>
          </a:p>
          <a:p>
            <a:pPr lvl="0"/>
            <a:r>
              <a:rPr lang="en-GB" sz="1900" dirty="0"/>
              <a:t>Differential pressure between SAS and tunnel shall be monitored;</a:t>
            </a:r>
            <a:endParaRPr lang="en-US" sz="1900" dirty="0"/>
          </a:p>
          <a:p>
            <a:pPr lvl="0"/>
            <a:r>
              <a:rPr lang="en-GB" sz="1900" dirty="0"/>
              <a:t>Loss of </a:t>
            </a:r>
            <a:r>
              <a:rPr lang="en-GB" sz="1900" dirty="0" err="1"/>
              <a:t>underpressure</a:t>
            </a:r>
            <a:r>
              <a:rPr lang="en-GB" sz="1900" dirty="0"/>
              <a:t> shall be visually signalled by flashing lights (need of alarm to CCC to be confirmed or not).</a:t>
            </a:r>
            <a:endParaRPr lang="fr-CH" sz="1000" dirty="0"/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C8AB5-CE43-486D-BAE4-170C2E4A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Cores meeting – 10.02.2020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77B5F-C9C3-40D3-AE07-72A5DACD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3717A2-9D10-B743-B501-3E59C106E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506" y="989013"/>
            <a:ext cx="5164987" cy="319371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205118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8946e33d-fd2f-4ae4-8ee9-d90c129cdf9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4477</TotalTime>
  <Words>516</Words>
  <Application>Microsoft Macintosh PowerPoint</Application>
  <PresentationFormat>On-screen Show (4:3)</PresentationFormat>
  <Paragraphs>103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Thème Office</vt:lpstr>
      <vt:lpstr>WP17.3 – VENTILATION OF THE LHC TUNNEL DURING THE CORES DRILLING WORKS AT POINT 1 AND POINT 5 (ref. EDMS 2322242)</vt:lpstr>
      <vt:lpstr>LHC VENTILATION</vt:lpstr>
      <vt:lpstr>Technical Requirements: LHC Tunnel Ventilation</vt:lpstr>
      <vt:lpstr>Technical Requirements: LHC Tunnel Ventilation</vt:lpstr>
      <vt:lpstr>Technical Requirements: LHC Tunnel Ventilation</vt:lpstr>
      <vt:lpstr>Safety Requirements: Evacuation</vt:lpstr>
      <vt:lpstr>Safety Requirements: Evacuation</vt:lpstr>
      <vt:lpstr>Safety Requirements: Work in affected sectors</vt:lpstr>
      <vt:lpstr>Technical Requirements: SAS Ventilation</vt:lpstr>
      <vt:lpstr>Thank you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Yannic BODY</cp:lastModifiedBy>
  <cp:revision>85</cp:revision>
  <dcterms:created xsi:type="dcterms:W3CDTF">2016-02-12T10:02:27Z</dcterms:created>
  <dcterms:modified xsi:type="dcterms:W3CDTF">2020-02-10T15:47:36Z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