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4" r:id="rId4"/>
    <p:sldId id="263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71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0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52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89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6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60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0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2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31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55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51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1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A69D-0FCB-4EF8-9DC8-A4C44152CFF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4D47-954C-44F7-B61D-9FDE3C94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71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479" y="0"/>
            <a:ext cx="155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Summary</a:t>
            </a:r>
            <a:endParaRPr lang="en-GB" sz="2400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560717" y="500636"/>
            <a:ext cx="11343734" cy="53553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accent6"/>
                </a:solidFill>
              </a:rPr>
              <a:t>Many thanks for the latest model, SOTON </a:t>
            </a:r>
            <a:r>
              <a:rPr lang="en-GB" dirty="0" smtClean="0">
                <a:solidFill>
                  <a:schemeClr val="accent6"/>
                </a:solidFill>
              </a:rPr>
              <a:t>and CERN </a:t>
            </a:r>
            <a:r>
              <a:rPr lang="en-GB" dirty="0" smtClean="0">
                <a:solidFill>
                  <a:schemeClr val="accent6"/>
                </a:solidFill>
              </a:rPr>
              <a:t>now agree </a:t>
            </a:r>
            <a:r>
              <a:rPr lang="en-GB" dirty="0" smtClean="0">
                <a:solidFill>
                  <a:schemeClr val="accent6"/>
                </a:solidFill>
              </a:rPr>
              <a:t>on the deployment of x4 (12 mm </a:t>
            </a:r>
            <a:r>
              <a:rPr lang="en-GB" dirty="0" smtClean="0">
                <a:solidFill>
                  <a:schemeClr val="accent6"/>
                </a:solidFill>
              </a:rPr>
              <a:t>rods), their locations, and simplified fixation by bolts and nuts </a:t>
            </a:r>
            <a:endParaRPr lang="en-GB" dirty="0" smtClean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accent6"/>
                </a:solidFill>
              </a:rPr>
              <a:t>Friction contacts between the stainless rib and invar rods through fastening of invar nuts on invar thread eliminate the thermal stress in </a:t>
            </a:r>
            <a:r>
              <a:rPr lang="en-GB" dirty="0" smtClean="0">
                <a:solidFill>
                  <a:schemeClr val="accent6"/>
                </a:solidFill>
              </a:rPr>
              <a:t>all cases (A1-A9) </a:t>
            </a:r>
            <a:r>
              <a:rPr lang="en-GB" dirty="0" smtClean="0">
                <a:solidFill>
                  <a:schemeClr val="accent6"/>
                </a:solidFill>
              </a:rPr>
              <a:t>seen previously in bonded contacts</a:t>
            </a:r>
            <a:endParaRPr lang="en-GB" dirty="0" smtClean="0">
              <a:solidFill>
                <a:schemeClr val="accent6"/>
              </a:solidFill>
            </a:endParaRPr>
          </a:p>
          <a:p>
            <a:pPr marL="361950" indent="-361950">
              <a:buFontTx/>
              <a:buAutoNum type="arabicPeriod" startAt="3"/>
            </a:pPr>
            <a:r>
              <a:rPr lang="en-GB" dirty="0" smtClean="0">
                <a:solidFill>
                  <a:schemeClr val="accent6"/>
                </a:solidFill>
              </a:rPr>
              <a:t>The </a:t>
            </a:r>
            <a:r>
              <a:rPr lang="en-GB" dirty="0" smtClean="0">
                <a:solidFill>
                  <a:schemeClr val="accent6"/>
                </a:solidFill>
              </a:rPr>
              <a:t>access </a:t>
            </a:r>
            <a:r>
              <a:rPr lang="en-GB" dirty="0">
                <a:solidFill>
                  <a:schemeClr val="accent6"/>
                </a:solidFill>
              </a:rPr>
              <a:t>port in </a:t>
            </a:r>
            <a:r>
              <a:rPr lang="en-GB" dirty="0" smtClean="0">
                <a:solidFill>
                  <a:schemeClr val="accent6"/>
                </a:solidFill>
              </a:rPr>
              <a:t>the side wall of the </a:t>
            </a:r>
            <a:r>
              <a:rPr lang="en-GB" dirty="0">
                <a:solidFill>
                  <a:schemeClr val="accent6"/>
                </a:solidFill>
              </a:rPr>
              <a:t>vacuum elbow section </a:t>
            </a:r>
            <a:r>
              <a:rPr lang="en-GB" dirty="0" smtClean="0">
                <a:solidFill>
                  <a:schemeClr val="accent6"/>
                </a:solidFill>
              </a:rPr>
              <a:t>has been </a:t>
            </a:r>
            <a:r>
              <a:rPr lang="en-GB" dirty="0" smtClean="0">
                <a:solidFill>
                  <a:schemeClr val="accent6"/>
                </a:solidFill>
              </a:rPr>
              <a:t>removed</a:t>
            </a:r>
            <a:endParaRPr lang="en-GB" dirty="0">
              <a:solidFill>
                <a:schemeClr val="accent6"/>
              </a:solidFill>
            </a:endParaRPr>
          </a:p>
          <a:p>
            <a:pPr marL="361950" indent="-361950">
              <a:buAutoNum type="arabicPeriod" startAt="3"/>
            </a:pPr>
            <a:r>
              <a:rPr lang="en-GB" dirty="0" smtClean="0"/>
              <a:t>The final assembly sequence for the rods remains an open point</a:t>
            </a:r>
          </a:p>
          <a:p>
            <a:pPr marL="819150" lvl="1" indent="-3619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SOTON understand the reasoning behind the CERN proposal to pre-install the four rods to the vacuum flange and then to simultaneously aligned with the four locations in the ribs as the vacuum flange is moved forwards and closed. However, </a:t>
            </a:r>
            <a:r>
              <a:rPr lang="en-GB" dirty="0" smtClean="0">
                <a:solidFill>
                  <a:srgbClr val="FF0000"/>
                </a:solidFill>
              </a:rPr>
              <a:t>aligning four “dangling” rods </a:t>
            </a:r>
            <a:r>
              <a:rPr lang="en-GB" b="1" dirty="0" smtClean="0">
                <a:solidFill>
                  <a:srgbClr val="FF0000"/>
                </a:solidFill>
              </a:rPr>
              <a:t>simultaneously</a:t>
            </a:r>
            <a:r>
              <a:rPr lang="en-GB" dirty="0" smtClean="0">
                <a:solidFill>
                  <a:srgbClr val="FF0000"/>
                </a:solidFill>
              </a:rPr>
              <a:t> during installation seems challenging and quite impractical </a:t>
            </a:r>
          </a:p>
          <a:p>
            <a:pPr marL="819150" lvl="1" indent="-361950">
              <a:buFont typeface="Arial" panose="020B0604020202020204" pitchFamily="34" charset="0"/>
              <a:buChar char="•"/>
            </a:pPr>
            <a:r>
              <a:rPr lang="en-GB" dirty="0" smtClean="0"/>
              <a:t>SOTON </a:t>
            </a:r>
            <a:r>
              <a:rPr lang="en-GB" dirty="0" smtClean="0"/>
              <a:t>present in the following </a:t>
            </a:r>
            <a:r>
              <a:rPr lang="en-GB" dirty="0" smtClean="0"/>
              <a:t>slides (Slides 2-12) an alternative </a:t>
            </a:r>
            <a:r>
              <a:rPr lang="en-GB" dirty="0" smtClean="0"/>
              <a:t>to install the Invar rods </a:t>
            </a:r>
            <a:r>
              <a:rPr lang="en-GB" b="1" dirty="0" smtClean="0"/>
              <a:t>one-by-one </a:t>
            </a:r>
            <a:r>
              <a:rPr lang="en-GB" dirty="0" smtClean="0"/>
              <a:t>from “behind” through the large flange for </a:t>
            </a:r>
            <a:r>
              <a:rPr lang="en-GB" dirty="0" smtClean="0"/>
              <a:t>vacuum pumps </a:t>
            </a:r>
            <a:r>
              <a:rPr lang="en-GB" dirty="0" smtClean="0"/>
              <a:t>on the opposite side of </a:t>
            </a:r>
            <a:r>
              <a:rPr lang="en-GB" dirty="0" smtClean="0"/>
              <a:t>the elbow </a:t>
            </a:r>
            <a:r>
              <a:rPr lang="en-GB" dirty="0" smtClean="0"/>
              <a:t>section</a:t>
            </a:r>
            <a:endParaRPr lang="en-GB" dirty="0" smtClean="0"/>
          </a:p>
          <a:p>
            <a:pPr marL="819150" lvl="1" indent="-3619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 smtClean="0"/>
              <a:t>main </a:t>
            </a:r>
            <a:r>
              <a:rPr lang="en-GB" dirty="0" smtClean="0"/>
              <a:t>obstacle for the proposal </a:t>
            </a:r>
            <a:r>
              <a:rPr lang="en-GB" dirty="0" smtClean="0"/>
              <a:t>is the </a:t>
            </a:r>
            <a:r>
              <a:rPr lang="en-GB" dirty="0" smtClean="0"/>
              <a:t>limited space </a:t>
            </a:r>
            <a:r>
              <a:rPr lang="en-GB" dirty="0"/>
              <a:t>for </a:t>
            </a:r>
            <a:r>
              <a:rPr lang="en-GB" dirty="0" smtClean="0"/>
              <a:t>tightening </a:t>
            </a:r>
            <a:r>
              <a:rPr lang="en-GB" dirty="0"/>
              <a:t>the rods </a:t>
            </a:r>
            <a:r>
              <a:rPr lang="en-GB" dirty="0" smtClean="0"/>
              <a:t>to </a:t>
            </a:r>
            <a:r>
              <a:rPr lang="en-GB" dirty="0" smtClean="0"/>
              <a:t>the </a:t>
            </a:r>
            <a:r>
              <a:rPr lang="en-GB" dirty="0" smtClean="0"/>
              <a:t>warm vacuum flange </a:t>
            </a:r>
            <a:r>
              <a:rPr lang="en-GB" dirty="0" smtClean="0"/>
              <a:t>even with </a:t>
            </a:r>
            <a:r>
              <a:rPr lang="en-GB" dirty="0" smtClean="0"/>
              <a:t>the </a:t>
            </a:r>
            <a:r>
              <a:rPr lang="en-GB" dirty="0" smtClean="0"/>
              <a:t>corresponding vacuum </a:t>
            </a:r>
            <a:r>
              <a:rPr lang="en-GB" dirty="0" smtClean="0"/>
              <a:t>section displaced – See Slide </a:t>
            </a:r>
            <a:r>
              <a:rPr lang="en-GB" dirty="0" smtClean="0"/>
              <a:t>7</a:t>
            </a:r>
            <a:endParaRPr lang="en-GB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SOTON propose to adapt </a:t>
            </a:r>
            <a:r>
              <a:rPr lang="en-GB" dirty="0"/>
              <a:t>the warm vacuum flange section to make install of the rods easier and at the same time create smaller, lighter sub-sections to handle during assembly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GB" dirty="0"/>
              <a:t>Introduce an intermediate O-ring in the vacuum section to provide the access required – See Slide </a:t>
            </a:r>
            <a:r>
              <a:rPr lang="en-GB" dirty="0" smtClean="0"/>
              <a:t>13</a:t>
            </a:r>
            <a:endParaRPr lang="en-GB" dirty="0"/>
          </a:p>
          <a:p>
            <a:pPr marL="1314450" lvl="2" indent="-400050">
              <a:buFont typeface="+mj-lt"/>
              <a:buAutoNum type="romanLcPeriod"/>
            </a:pPr>
            <a:r>
              <a:rPr lang="en-GB" dirty="0"/>
              <a:t>Introduce a floating flange arrangement to enable this section to slide for full access – See Slide </a:t>
            </a:r>
            <a:r>
              <a:rPr lang="en-GB" dirty="0" smtClean="0"/>
              <a:t>14</a:t>
            </a:r>
            <a:endParaRPr lang="en-GB" dirty="0">
              <a:solidFill>
                <a:srgbClr val="FF0000"/>
              </a:solidFill>
            </a:endParaRPr>
          </a:p>
          <a:p>
            <a:pPr marL="819150" lvl="1" indent="-3619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88441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382" t="13202" r="1035" b="11132"/>
          <a:stretch/>
        </p:blipFill>
        <p:spPr>
          <a:xfrm>
            <a:off x="4422913" y="387584"/>
            <a:ext cx="7528010" cy="40772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731" t="17674" r="12966" b="15659"/>
          <a:stretch/>
        </p:blipFill>
        <p:spPr>
          <a:xfrm>
            <a:off x="930580" y="3593728"/>
            <a:ext cx="5162107" cy="3264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4590" y="450055"/>
            <a:ext cx="328264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6:</a:t>
            </a:r>
          </a:p>
          <a:p>
            <a:r>
              <a:rPr lang="en-GB" dirty="0" smtClean="0"/>
              <a:t>Installed M12 Invar nut (red) and use a socket set drive with extension to tighten nut inside weld </a:t>
            </a:r>
            <a:r>
              <a:rPr lang="en-GB" dirty="0" smtClean="0"/>
              <a:t>insert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903843" y="783097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593303" y="3284328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9707217" y="1200540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903842" y="2866885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H="1">
            <a:off x="2838091" y="3579506"/>
            <a:ext cx="3185106" cy="1121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355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149" t="12927" r="13850" b="13388"/>
          <a:stretch/>
        </p:blipFill>
        <p:spPr>
          <a:xfrm>
            <a:off x="4342205" y="854766"/>
            <a:ext cx="8081708" cy="49993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028" t="14332" r="24592" b="18133"/>
          <a:stretch/>
        </p:blipFill>
        <p:spPr>
          <a:xfrm>
            <a:off x="1123122" y="2669066"/>
            <a:ext cx="5585791" cy="397524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841972" y="2251622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>
          <a:xfrm flipH="1">
            <a:off x="4880114" y="2964243"/>
            <a:ext cx="3081213" cy="1081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3028" y="350664"/>
            <a:ext cx="3282647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7:</a:t>
            </a:r>
          </a:p>
          <a:p>
            <a:r>
              <a:rPr lang="en-GB" dirty="0" smtClean="0"/>
              <a:t>Installed retaining nut (currently M36) with 20 mm hex drive front end for driving. Retaining nut will keep the M12 Invar nut captive and cope with movements in the z-plane in both directions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751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2637" t="13435" r="65823" b="18772"/>
          <a:stretch/>
        </p:blipFill>
        <p:spPr>
          <a:xfrm>
            <a:off x="4010377" y="811981"/>
            <a:ext cx="7454129" cy="520925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605711" y="3286791"/>
            <a:ext cx="815009" cy="83488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57347" y="1273994"/>
            <a:ext cx="3448364" cy="22714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3028" y="350664"/>
            <a:ext cx="32826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</a:t>
            </a:r>
            <a:r>
              <a:rPr lang="en-GB" dirty="0" smtClean="0"/>
              <a:t>8:</a:t>
            </a:r>
            <a:endParaRPr lang="en-GB" dirty="0" smtClean="0"/>
          </a:p>
          <a:p>
            <a:r>
              <a:rPr lang="en-GB" dirty="0" smtClean="0"/>
              <a:t>Installed </a:t>
            </a:r>
            <a:r>
              <a:rPr lang="en-GB" dirty="0" smtClean="0"/>
              <a:t>the cap locking nut to avoid the cap loosening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68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38151" y="477807"/>
            <a:ext cx="430325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Option:</a:t>
            </a:r>
            <a:endParaRPr lang="en-GB" dirty="0" smtClean="0"/>
          </a:p>
          <a:p>
            <a:r>
              <a:rPr lang="en-GB" dirty="0" smtClean="0"/>
              <a:t>i)</a:t>
            </a:r>
            <a:r>
              <a:rPr lang="en-GB" dirty="0"/>
              <a:t> </a:t>
            </a:r>
            <a:r>
              <a:rPr lang="en-GB" dirty="0" smtClean="0"/>
              <a:t>Install an additional O-ring joint to break the vacuum section into two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745" t="11455" r="69862" b="13064"/>
          <a:stretch/>
        </p:blipFill>
        <p:spPr>
          <a:xfrm>
            <a:off x="2113471" y="1483742"/>
            <a:ext cx="6771735" cy="48513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2201" y="1837427"/>
            <a:ext cx="1080042" cy="475340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539487" y="1401137"/>
            <a:ext cx="793630" cy="61744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092243" y="3295769"/>
            <a:ext cx="266556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displacement of flange without the tubular section attached will create the space to tighten the rods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552222" y="3786996"/>
            <a:ext cx="540021" cy="12244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8610884" y="2585339"/>
            <a:ext cx="422696" cy="3087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8583281" y="5386386"/>
            <a:ext cx="422696" cy="3087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806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577" t="18970" r="65790" b="12457"/>
          <a:stretch/>
        </p:blipFill>
        <p:spPr>
          <a:xfrm>
            <a:off x="491706" y="1084068"/>
            <a:ext cx="9141821" cy="56507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7243" y="218772"/>
            <a:ext cx="430325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Option:</a:t>
            </a:r>
            <a:endParaRPr lang="en-GB" dirty="0" smtClean="0"/>
          </a:p>
          <a:p>
            <a:r>
              <a:rPr lang="en-GB" dirty="0" smtClean="0"/>
              <a:t>ii) Introduce a floating flange arrangement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045552" y="1174009"/>
            <a:ext cx="2863027" cy="501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08579" y="736453"/>
            <a:ext cx="266556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sliding section creates full peripheral access to installed the rods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614370" y="1396903"/>
            <a:ext cx="984503" cy="1564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2445" y="1709859"/>
            <a:ext cx="138023" cy="875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762444" y="4881503"/>
            <a:ext cx="138024" cy="10448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912317" y="1639776"/>
            <a:ext cx="149872" cy="3615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912317" y="5628717"/>
            <a:ext cx="149872" cy="3615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300927" y="1639776"/>
            <a:ext cx="1611390" cy="4571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00927" y="5942808"/>
            <a:ext cx="1611390" cy="4571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909094" y="2416856"/>
            <a:ext cx="136458" cy="21720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899298" y="4829435"/>
            <a:ext cx="146254" cy="2929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>
            <a:off x="4614370" y="6086957"/>
            <a:ext cx="984503" cy="1564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750503" y="5403924"/>
            <a:ext cx="390035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Adding the yellow flange to the bellows will create two shorter sub-section for easier handling and installation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959154" y="4975925"/>
            <a:ext cx="1791348" cy="652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76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8300" t="12081" r="66714" b="11196"/>
          <a:stretch/>
        </p:blipFill>
        <p:spPr>
          <a:xfrm>
            <a:off x="2299424" y="1211020"/>
            <a:ext cx="7654506" cy="52189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56" y="1673587"/>
            <a:ext cx="217667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12mm extender rod to aid insertion and assembly at the warm flange end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15329" y="2581653"/>
            <a:ext cx="17824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12mm Invar rod</a:t>
            </a:r>
          </a:p>
          <a:p>
            <a:r>
              <a:rPr lang="en-GB" dirty="0" smtClean="0"/>
              <a:t>(final length)</a:t>
            </a:r>
            <a:endParaRPr lang="en-GB" dirty="0"/>
          </a:p>
        </p:txBody>
      </p:sp>
      <p:sp>
        <p:nvSpPr>
          <p:cNvPr id="2" name="Right Arrow 1"/>
          <p:cNvSpPr/>
          <p:nvPr/>
        </p:nvSpPr>
        <p:spPr>
          <a:xfrm>
            <a:off x="1992796" y="3621586"/>
            <a:ext cx="2633869" cy="1989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2032550" y="4867007"/>
            <a:ext cx="2554359" cy="2016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278795" y="348875"/>
            <a:ext cx="3404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2-D overview of design</a:t>
            </a:r>
            <a:endParaRPr lang="en-GB" sz="2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68963" y="3894554"/>
            <a:ext cx="217667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Red arrows show the direction of insertion of the Invar rods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207487" y="4626594"/>
            <a:ext cx="1590261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Threaded connection to vacuum flange with double nut locking as proposed by CERN team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936966" y="2904818"/>
            <a:ext cx="1078363" cy="5543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9404070" y="5150776"/>
            <a:ext cx="803417" cy="10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08685" y="2882236"/>
            <a:ext cx="1152942" cy="4954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792896" y="884583"/>
            <a:ext cx="2118687" cy="24439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82148" y="254743"/>
            <a:ext cx="151074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SOTON option for fixing to vertical rib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92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4767" t="25650" r="61400" b="25082"/>
          <a:stretch/>
        </p:blipFill>
        <p:spPr>
          <a:xfrm>
            <a:off x="2699971" y="1673444"/>
            <a:ext cx="6742203" cy="3094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1731" y="944219"/>
            <a:ext cx="15604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Welded insert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499887" y="2394011"/>
            <a:ext cx="18155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12mm Invar bar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51093" y="944219"/>
            <a:ext cx="18249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Captive M12 nut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209723" y="5598110"/>
            <a:ext cx="2133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Vertical rib attached to elbow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56273" y="795636"/>
            <a:ext cx="27518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Retaining cap with M20 socket drive (all one piece)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78494" y="5380312"/>
            <a:ext cx="217667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12mm extender bar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043399" y="1313551"/>
            <a:ext cx="1074387" cy="1774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9174504" y="2763343"/>
            <a:ext cx="832544" cy="7907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176053" y="4531957"/>
            <a:ext cx="1485900" cy="1066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</p:cNvCxnSpPr>
          <p:nvPr/>
        </p:nvCxnSpPr>
        <p:spPr>
          <a:xfrm flipH="1">
            <a:off x="5538158" y="1313551"/>
            <a:ext cx="725415" cy="186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</p:cNvCxnSpPr>
          <p:nvPr/>
        </p:nvCxnSpPr>
        <p:spPr>
          <a:xfrm>
            <a:off x="3032186" y="1441967"/>
            <a:ext cx="1902291" cy="1510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908553" y="3599190"/>
            <a:ext cx="541688" cy="1781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78494" y="94137"/>
            <a:ext cx="7742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2-D zoomed in view of SOTON option for fixing to vertical rib</a:t>
            </a:r>
            <a:endParaRPr lang="en-GB" sz="2400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216853" y="3824682"/>
            <a:ext cx="17933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 locking nut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172203" y="3027872"/>
            <a:ext cx="2967805" cy="796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72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235" t="12706" r="16589" b="13254"/>
          <a:stretch/>
        </p:blipFill>
        <p:spPr>
          <a:xfrm>
            <a:off x="954157" y="1214967"/>
            <a:ext cx="6412929" cy="49298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4721" t="21780" r="9702" b="18725"/>
          <a:stretch/>
        </p:blipFill>
        <p:spPr>
          <a:xfrm>
            <a:off x="7367086" y="3826566"/>
            <a:ext cx="4357599" cy="26239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5384" t="13255" r="15755" b="16213"/>
          <a:stretch/>
        </p:blipFill>
        <p:spPr>
          <a:xfrm>
            <a:off x="7646415" y="437322"/>
            <a:ext cx="3993340" cy="3242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2635" y="6265830"/>
            <a:ext cx="28613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Rear view of elbow section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49234" y="447582"/>
            <a:ext cx="488564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3-D view show insert welded in ribs</a:t>
            </a:r>
            <a:endParaRPr lang="en-GB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8354285" y="806654"/>
            <a:ext cx="17637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Insert entry face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545885" y="5645140"/>
            <a:ext cx="18091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Insert rear </a:t>
            </a:r>
            <a:r>
              <a:rPr lang="en-GB" dirty="0"/>
              <a:t> </a:t>
            </a:r>
            <a:r>
              <a:rPr lang="en-GB" dirty="0" smtClean="0"/>
              <a:t>lip for welding to rib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940922" y="2532895"/>
            <a:ext cx="160834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Can add a circumferential weld here</a:t>
            </a:r>
            <a:endParaRPr lang="en-GB" dirty="0"/>
          </a:p>
        </p:txBody>
      </p:sp>
      <p:sp>
        <p:nvSpPr>
          <p:cNvPr id="17" name="Circular Arrow 16"/>
          <p:cNvSpPr/>
          <p:nvPr/>
        </p:nvSpPr>
        <p:spPr>
          <a:xfrm rot="5400000">
            <a:off x="8987988" y="1556083"/>
            <a:ext cx="959261" cy="624971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544417" y="4826241"/>
            <a:ext cx="747639" cy="1465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9940922" y="5287617"/>
            <a:ext cx="591201" cy="357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9661593" y="1788152"/>
            <a:ext cx="1135402" cy="744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6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891" t="13288" r="23076" b="12648"/>
          <a:stretch/>
        </p:blipFill>
        <p:spPr>
          <a:xfrm>
            <a:off x="3292056" y="582151"/>
            <a:ext cx="7235687" cy="6275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1913" y="351318"/>
            <a:ext cx="27785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Assembly sequence</a:t>
            </a:r>
            <a:endParaRPr lang="en-GB" sz="24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18626" y="1091721"/>
            <a:ext cx="32980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1:</a:t>
            </a:r>
          </a:p>
          <a:p>
            <a:r>
              <a:rPr lang="en-GB" dirty="0" smtClean="0"/>
              <a:t>Attached the extended rods to the Invar rods and insert into socket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32652" y="2292050"/>
            <a:ext cx="1831286" cy="10773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88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9604" t="14152" r="12917" b="14673"/>
          <a:stretch/>
        </p:blipFill>
        <p:spPr>
          <a:xfrm>
            <a:off x="3816626" y="854766"/>
            <a:ext cx="7961244" cy="5545307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8010939" y="4412975"/>
            <a:ext cx="2117035" cy="566529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869816">
            <a:off x="8358807" y="4835244"/>
            <a:ext cx="1500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450 mm gain for access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626" y="1091721"/>
            <a:ext cx="32980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2:</a:t>
            </a:r>
          </a:p>
          <a:p>
            <a:r>
              <a:rPr lang="en-GB" dirty="0" smtClean="0"/>
              <a:t>Long rods are pushed through socket fitting but still remain supported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1141765" y="3448878"/>
            <a:ext cx="636105" cy="65598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227364" y="1610141"/>
            <a:ext cx="15604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Double nuts added to Invar rod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>
            <a:off x="11007586" y="2533471"/>
            <a:ext cx="382657" cy="915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832652" y="2292050"/>
            <a:ext cx="2773018" cy="13754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0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511" t="14163" r="20380" b="11427"/>
          <a:stretch/>
        </p:blipFill>
        <p:spPr>
          <a:xfrm>
            <a:off x="270147" y="1557224"/>
            <a:ext cx="6726058" cy="53007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671" t="12596" r="2998" b="14021"/>
          <a:stretch/>
        </p:blipFill>
        <p:spPr>
          <a:xfrm>
            <a:off x="7086600" y="1120080"/>
            <a:ext cx="4876800" cy="26722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0147" y="270661"/>
            <a:ext cx="638907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3:</a:t>
            </a:r>
          </a:p>
          <a:p>
            <a:r>
              <a:rPr lang="en-GB" dirty="0" smtClean="0"/>
              <a:t>Prepare vacuum flange by aligning and support in front of main assembly. Leave sufficient space for access to see and tightened each bar independently with tooling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87208" y="4756522"/>
            <a:ext cx="458856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Due to the reduction on the helium vessel in this section, there appears to space to tighten Invar rods against the flange and tighten nuts</a:t>
            </a:r>
          </a:p>
          <a:p>
            <a:endParaRPr lang="en-GB" dirty="0"/>
          </a:p>
          <a:p>
            <a:r>
              <a:rPr lang="en-GB" dirty="0" smtClean="0"/>
              <a:t>There is the option to put a set of flats in the invar rods at a the mid point to help drive the rods home.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9281491" y="2246244"/>
            <a:ext cx="925996" cy="25102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458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979" t="12261" r="21377" b="13093"/>
          <a:stretch/>
        </p:blipFill>
        <p:spPr>
          <a:xfrm>
            <a:off x="149085" y="1500808"/>
            <a:ext cx="6045681" cy="52185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9218" t="16352" r="14783" b="14416"/>
          <a:stretch/>
        </p:blipFill>
        <p:spPr>
          <a:xfrm>
            <a:off x="6194766" y="1848678"/>
            <a:ext cx="5916892" cy="50093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5625" y="161820"/>
            <a:ext cx="5812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4:</a:t>
            </a:r>
          </a:p>
          <a:p>
            <a:r>
              <a:rPr lang="en-GB" dirty="0" smtClean="0"/>
              <a:t>Begin closing the vacuum vessel once the bars are fixed. The bars should have sufficient clearance at the vertical rib end to avoid snagging as the extended rod retreats.</a:t>
            </a:r>
            <a:endParaRPr lang="en-GB" dirty="0"/>
          </a:p>
        </p:txBody>
      </p:sp>
      <p:sp>
        <p:nvSpPr>
          <p:cNvPr id="4" name="Left Arrow 3"/>
          <p:cNvSpPr/>
          <p:nvPr/>
        </p:nvSpPr>
        <p:spPr>
          <a:xfrm rot="19499243">
            <a:off x="5521634" y="3289853"/>
            <a:ext cx="934278" cy="29817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Arrow 8"/>
          <p:cNvSpPr/>
          <p:nvPr/>
        </p:nvSpPr>
        <p:spPr>
          <a:xfrm rot="19499243">
            <a:off x="4856264" y="1897571"/>
            <a:ext cx="934278" cy="29817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Arrow 10"/>
          <p:cNvSpPr/>
          <p:nvPr/>
        </p:nvSpPr>
        <p:spPr>
          <a:xfrm rot="19986912">
            <a:off x="10335382" y="1897571"/>
            <a:ext cx="934278" cy="29817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Arrow 11"/>
          <p:cNvSpPr/>
          <p:nvPr/>
        </p:nvSpPr>
        <p:spPr>
          <a:xfrm rot="20189760">
            <a:off x="11156680" y="2792937"/>
            <a:ext cx="934278" cy="29817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Arrow 12"/>
          <p:cNvSpPr/>
          <p:nvPr/>
        </p:nvSpPr>
        <p:spPr>
          <a:xfrm rot="19732701">
            <a:off x="663761" y="4014029"/>
            <a:ext cx="966272" cy="19209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9732701">
            <a:off x="2389593" y="5001315"/>
            <a:ext cx="966272" cy="19209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 rot="19732701">
            <a:off x="457280" y="5152695"/>
            <a:ext cx="966272" cy="19209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Arrow 15"/>
          <p:cNvSpPr/>
          <p:nvPr/>
        </p:nvSpPr>
        <p:spPr>
          <a:xfrm rot="19732701">
            <a:off x="2389592" y="5978272"/>
            <a:ext cx="966272" cy="19209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95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858" t="12519" r="10699" b="12373"/>
          <a:stretch/>
        </p:blipFill>
        <p:spPr>
          <a:xfrm>
            <a:off x="3548272" y="665922"/>
            <a:ext cx="8219660" cy="5842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590" y="450055"/>
            <a:ext cx="328264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STEP 5:</a:t>
            </a:r>
          </a:p>
          <a:p>
            <a:r>
              <a:rPr lang="en-GB" dirty="0" smtClean="0"/>
              <a:t>Once the vacuum flange is clamped. Remove the extender rods</a:t>
            </a:r>
            <a:endParaRPr lang="en-GB" dirty="0"/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>
            <a:off x="2075914" y="1650384"/>
            <a:ext cx="3122251" cy="705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2075914" y="1650384"/>
            <a:ext cx="3122251" cy="26631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2"/>
          </p:cNvCxnSpPr>
          <p:nvPr/>
        </p:nvCxnSpPr>
        <p:spPr>
          <a:xfrm>
            <a:off x="2075914" y="1650384"/>
            <a:ext cx="6789790" cy="9735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</p:cNvCxnSpPr>
          <p:nvPr/>
        </p:nvCxnSpPr>
        <p:spPr>
          <a:xfrm>
            <a:off x="2075914" y="1650384"/>
            <a:ext cx="6843627" cy="30342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355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722</Words>
  <Application>Microsoft Office PowerPoint</Application>
  <PresentationFormat>Widescreen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W.</dc:creator>
  <cp:lastModifiedBy>Bailey W.</cp:lastModifiedBy>
  <cp:revision>41</cp:revision>
  <dcterms:created xsi:type="dcterms:W3CDTF">2020-01-29T19:31:06Z</dcterms:created>
  <dcterms:modified xsi:type="dcterms:W3CDTF">2020-01-31T12:47:13Z</dcterms:modified>
</cp:coreProperties>
</file>