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25"/>
  </p:notesMasterIdLst>
  <p:sldIdLst>
    <p:sldId id="256" r:id="rId4"/>
    <p:sldId id="259" r:id="rId5"/>
    <p:sldId id="260" r:id="rId6"/>
    <p:sldId id="268" r:id="rId7"/>
    <p:sldId id="269" r:id="rId8"/>
    <p:sldId id="258" r:id="rId9"/>
    <p:sldId id="257" r:id="rId10"/>
    <p:sldId id="261" r:id="rId11"/>
    <p:sldId id="262" r:id="rId12"/>
    <p:sldId id="263" r:id="rId13"/>
    <p:sldId id="270" r:id="rId14"/>
    <p:sldId id="264" r:id="rId15"/>
    <p:sldId id="265" r:id="rId16"/>
    <p:sldId id="271" r:id="rId17"/>
    <p:sldId id="272" r:id="rId18"/>
    <p:sldId id="273" r:id="rId19"/>
    <p:sldId id="274" r:id="rId20"/>
    <p:sldId id="277" r:id="rId21"/>
    <p:sldId id="275" r:id="rId22"/>
    <p:sldId id="276" r:id="rId23"/>
    <p:sldId id="26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312B9-B113-478A-82F3-2BCCB9CB5682}" type="datetimeFigureOut">
              <a:rPr lang="en-US" smtClean="0"/>
              <a:pPr/>
              <a:t>3/25/2010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8E4952-8F4B-4A83-80E1-E79B1153AEA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237"/>
            <a:ext cx="5486082" cy="403265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685800" y="4343237"/>
            <a:ext cx="5486082" cy="403265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b="1" dirty="0">
                <a:solidFill>
                  <a:srgbClr val="FFFF00"/>
                </a:solidFill>
                <a:latin typeface="Calibri" pitchFamily="34" charset="0"/>
              </a:rPr>
              <a:t>CERN, February 9</a:t>
            </a:r>
            <a:r>
              <a:rPr lang="en-US" sz="1200" b="1" baseline="30000" dirty="0">
                <a:solidFill>
                  <a:srgbClr val="FFFF00"/>
                </a:solidFill>
                <a:latin typeface="Calibri" pitchFamily="34" charset="0"/>
              </a:rPr>
              <a:t>th</a:t>
            </a:r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5141913" y="6657975"/>
            <a:ext cx="40020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GB" sz="1200" b="1" dirty="0">
                <a:solidFill>
                  <a:srgbClr val="FFFF00"/>
                </a:solidFill>
                <a:latin typeface="Calibri" pitchFamily="34" charset="0"/>
              </a:rPr>
              <a:t>Extended R2E Seminar &amp; Workshop Preparation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b="1" dirty="0">
                <a:solidFill>
                  <a:srgbClr val="FFFF00"/>
                </a:solidFill>
                <a:latin typeface="Calibri" pitchFamily="34" charset="0"/>
              </a:rPr>
              <a:t>CERN, February 9</a:t>
            </a:r>
            <a:r>
              <a:rPr lang="en-US" sz="1200" b="1" baseline="30000" dirty="0">
                <a:solidFill>
                  <a:srgbClr val="FFFF00"/>
                </a:solidFill>
                <a:latin typeface="Calibri" pitchFamily="34" charset="0"/>
              </a:rPr>
              <a:t>th</a:t>
            </a:r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5141913" y="6657975"/>
            <a:ext cx="40020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GB" sz="1200" b="1" dirty="0">
                <a:solidFill>
                  <a:srgbClr val="FFFF00"/>
                </a:solidFill>
                <a:latin typeface="Calibri" pitchFamily="34" charset="0"/>
              </a:rPr>
              <a:t>Extended R2E Seminar &amp; Workshop Preparation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E068B-F1B8-4F15-BD02-F4CD2E2D40B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1"/>
            </a:gs>
            <a:gs pos="80000">
              <a:schemeClr val="bg1">
                <a:tint val="45000"/>
                <a:shade val="99000"/>
                <a:satMod val="350000"/>
                <a:alpha val="70000"/>
              </a:schemeClr>
            </a:gs>
            <a:gs pos="100000">
              <a:srgbClr val="000036">
                <a:alpha val="49804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b="1" dirty="0">
                <a:solidFill>
                  <a:srgbClr val="FFFF00"/>
                </a:solidFill>
                <a:latin typeface="Calibri" pitchFamily="34" charset="0"/>
              </a:rPr>
              <a:t>CERN, February 9</a:t>
            </a:r>
            <a:r>
              <a:rPr lang="en-US" sz="1200" b="1" baseline="30000" dirty="0">
                <a:solidFill>
                  <a:srgbClr val="FFFF00"/>
                </a:solidFill>
                <a:latin typeface="Calibri" pitchFamily="34" charset="0"/>
              </a:rPr>
              <a:t>th</a:t>
            </a:r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033" name="Picture 12" descr="lhcdip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6275" y="-9525"/>
            <a:ext cx="8477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4"/>
          <p:cNvSpPr>
            <a:spLocks noChangeArrowheads="1"/>
          </p:cNvSpPr>
          <p:nvPr userDrawn="1"/>
        </p:nvSpPr>
        <p:spPr bwMode="auto">
          <a:xfrm>
            <a:off x="5141913" y="6657975"/>
            <a:ext cx="40020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GB" sz="1200" b="1" dirty="0">
                <a:solidFill>
                  <a:srgbClr val="FFFF00"/>
                </a:solidFill>
                <a:latin typeface="Calibri" pitchFamily="34" charset="0"/>
              </a:rPr>
              <a:t>Extended R2E Seminar &amp; Workshop Preparation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 thruBlk="1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q"/>
        <a:defRPr sz="2000">
          <a:solidFill>
            <a:srgbClr val="000099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1"/>
            </a:gs>
            <a:gs pos="80000">
              <a:schemeClr val="bg1">
                <a:tint val="45000"/>
                <a:shade val="99000"/>
                <a:satMod val="350000"/>
                <a:alpha val="70000"/>
              </a:schemeClr>
            </a:gs>
            <a:gs pos="100000">
              <a:srgbClr val="000036">
                <a:alpha val="49804"/>
              </a:srgb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5" name="Rectangle 35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244975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Calibri" pitchFamily="34" charset="0"/>
              </a:defRPr>
            </a:lvl1pPr>
          </a:lstStyle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0274" name="Rectangle 34"/>
          <p:cNvSpPr>
            <a:spLocks noChangeArrowheads="1"/>
          </p:cNvSpPr>
          <p:nvPr/>
        </p:nvSpPr>
        <p:spPr bwMode="auto">
          <a:xfrm>
            <a:off x="41275" y="6629424"/>
            <a:ext cx="40020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>
              <a:defRPr/>
            </a:pPr>
            <a:r>
              <a:rPr lang="en-US" sz="1200" b="1" dirty="0">
                <a:solidFill>
                  <a:srgbClr val="FFFF00"/>
                </a:solidFill>
                <a:latin typeface="Calibri" pitchFamily="34" charset="0"/>
              </a:rPr>
              <a:t>CERN, February 9</a:t>
            </a:r>
            <a:r>
              <a:rPr lang="en-US" sz="1200" b="1" baseline="30000" dirty="0">
                <a:solidFill>
                  <a:srgbClr val="FFFF00"/>
                </a:solidFill>
                <a:latin typeface="Calibri" pitchFamily="34" charset="0"/>
              </a:rPr>
              <a:t>th</a:t>
            </a:r>
          </a:p>
        </p:txBody>
      </p:sp>
      <p:sp>
        <p:nvSpPr>
          <p:cNvPr id="10276" name="Rectangle 3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620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pic>
        <p:nvPicPr>
          <p:cNvPr id="1033" name="Picture 12" descr="lhcdip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96275" y="-9525"/>
            <a:ext cx="847725" cy="80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34"/>
          <p:cNvSpPr>
            <a:spLocks noChangeArrowheads="1"/>
          </p:cNvSpPr>
          <p:nvPr userDrawn="1"/>
        </p:nvSpPr>
        <p:spPr bwMode="auto">
          <a:xfrm>
            <a:off x="5141913" y="6657975"/>
            <a:ext cx="40020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defRPr/>
            </a:pPr>
            <a:r>
              <a:rPr lang="en-GB" sz="1200" b="1" dirty="0">
                <a:solidFill>
                  <a:srgbClr val="FFFF00"/>
                </a:solidFill>
                <a:latin typeface="Calibri" pitchFamily="34" charset="0"/>
              </a:rPr>
              <a:t>Extended R2E Seminar &amp; Workshop Preparation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ransition spd="med">
    <p:fade thruBlk="1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Calibri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Font typeface="Wingdings" pitchFamily="2" charset="2"/>
        <a:buChar char="q"/>
        <a:defRPr sz="2000">
          <a:solidFill>
            <a:srgbClr val="000099"/>
          </a:solidFill>
          <a:latin typeface="Calibri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Wingdings" pitchFamily="2" charset="2"/>
        <a:buChar char="q"/>
        <a:defRPr sz="2000">
          <a:solidFill>
            <a:srgbClr val="6666FF"/>
          </a:solidFill>
          <a:latin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0600"/>
            <a:ext cx="6934200" cy="497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usc55-controlare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6432" y="3683536"/>
            <a:ext cx="3577960" cy="2721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28632" y="2720975"/>
            <a:ext cx="7772400" cy="1470025"/>
          </a:xfrm>
        </p:spPr>
        <p:txBody>
          <a:bodyPr>
            <a:normAutofit/>
          </a:bodyPr>
          <a:lstStyle/>
          <a:p>
            <a:r>
              <a:rPr lang="en-GB" sz="4000" dirty="0" smtClean="0"/>
              <a:t>R2E @ </a:t>
            </a:r>
            <a:r>
              <a:rPr lang="en-GB" sz="4000" dirty="0" smtClean="0"/>
              <a:t>Pt5 - </a:t>
            </a:r>
            <a:r>
              <a:rPr lang="en-GB" sz="4000" dirty="0" err="1" smtClean="0"/>
              <a:t>RadWG</a:t>
            </a:r>
            <a:r>
              <a:rPr lang="en-GB" sz="4000" dirty="0" smtClean="0"/>
              <a:t> meeting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359984" y="3886200"/>
            <a:ext cx="6400800" cy="1752600"/>
          </a:xfrm>
        </p:spPr>
        <p:txBody>
          <a:bodyPr/>
          <a:lstStyle/>
          <a:p>
            <a:r>
              <a:rPr lang="en-GB" dirty="0" smtClean="0"/>
              <a:t>Presenting a concept</a:t>
            </a:r>
          </a:p>
          <a:p>
            <a:r>
              <a:rPr lang="en-US" sz="2000" dirty="0" smtClean="0"/>
              <a:t>Prepared by M Gastal &amp; S Maridor</a:t>
            </a:r>
            <a:endParaRPr lang="en-GB" sz="2000" dirty="0"/>
          </a:p>
        </p:txBody>
      </p:sp>
      <p:sp>
        <p:nvSpPr>
          <p:cNvPr id="6" name="Oval 5"/>
          <p:cNvSpPr/>
          <p:nvPr/>
        </p:nvSpPr>
        <p:spPr>
          <a:xfrm>
            <a:off x="4876800" y="533400"/>
            <a:ext cx="16002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pic>
        <p:nvPicPr>
          <p:cNvPr id="10" name="Picture 2" descr="\\cern.ch\dfs\Users\h\hriksem\Desktop\cms-logo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53719" y="0"/>
            <a:ext cx="1295400" cy="1288791"/>
          </a:xfrm>
          <a:prstGeom prst="rect">
            <a:avLst/>
          </a:prstGeom>
          <a:noFill/>
        </p:spPr>
      </p:pic>
      <p:pic>
        <p:nvPicPr>
          <p:cNvPr id="11" name="Picture 5" descr="\\cern.ch\dfs\Users\h\hriksem\Desktop\Logo%20MEF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39075" y="0"/>
            <a:ext cx="1304925" cy="1304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10200"/>
            <a:ext cx="8229600" cy="71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1400" dirty="0" smtClean="0"/>
              <a:t>39racks</a:t>
            </a:r>
            <a:endParaRPr lang="en-GB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"/>
            <a:ext cx="8915400" cy="5350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904999" y="2743200"/>
            <a:ext cx="5274013" cy="609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2E_uj56_130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242888"/>
            <a:ext cx="9144000" cy="63706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52400" y="152400"/>
            <a:ext cx="1666162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UJ56 </a:t>
            </a:r>
            <a:r>
              <a:rPr lang="fr-FR" dirty="0" err="1" smtClean="0"/>
              <a:t>Gnd</a:t>
            </a:r>
            <a:r>
              <a:rPr lang="fr-FR" dirty="0" smtClean="0"/>
              <a:t> </a:t>
            </a:r>
            <a:r>
              <a:rPr lang="fr-FR" dirty="0" err="1" smtClean="0"/>
              <a:t>Floor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914400"/>
            <a:ext cx="317311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Area </a:t>
            </a:r>
            <a:r>
              <a:rPr lang="fr-FR" dirty="0" err="1" smtClean="0"/>
              <a:t>taken</a:t>
            </a:r>
            <a:r>
              <a:rPr lang="fr-FR" dirty="0" smtClean="0"/>
              <a:t> by power </a:t>
            </a:r>
            <a:r>
              <a:rPr lang="fr-FR" dirty="0" err="1" smtClean="0"/>
              <a:t>convertors</a:t>
            </a:r>
            <a:endParaRPr lang="fr-FR" dirty="0" smtClean="0"/>
          </a:p>
          <a:p>
            <a:r>
              <a:rPr lang="fr-FR" dirty="0" smtClean="0"/>
              <a:t>→ </a:t>
            </a:r>
            <a:r>
              <a:rPr lang="fr-FR" dirty="0" err="1" smtClean="0"/>
              <a:t>integration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C0B1B-8F93-4D6B-B531-B0737322D60B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martin.gastal@cern.ch</a:t>
            </a:r>
            <a:endParaRPr lang="fr-FR"/>
          </a:p>
        </p:txBody>
      </p:sp>
      <p:sp>
        <p:nvSpPr>
          <p:cNvPr id="11" name="Rectangle 10"/>
          <p:cNvSpPr/>
          <p:nvPr/>
        </p:nvSpPr>
        <p:spPr>
          <a:xfrm rot="20334136">
            <a:off x="2537101" y="2373814"/>
            <a:ext cx="3181026" cy="301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Shilding</a:t>
            </a:r>
            <a:endParaRPr lang="en-GB" dirty="0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 rot="16200000" flipH="1">
            <a:off x="1916544" y="1459344"/>
            <a:ext cx="1240838" cy="14436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 rot="4226179">
            <a:off x="3612604" y="1374518"/>
            <a:ext cx="1412714" cy="33816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152400"/>
            <a:ext cx="88160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325563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2"/>
                </a:solidFill>
              </a:rPr>
              <a:t>5 transformers could be brought up and housed in a surface building together with other CMS electrical equipment (</a:t>
            </a:r>
            <a:r>
              <a:rPr lang="en-GB" sz="2000" dirty="0" err="1" smtClean="0">
                <a:solidFill>
                  <a:schemeClr val="tx2"/>
                </a:solidFill>
              </a:rPr>
              <a:t>eg</a:t>
            </a:r>
            <a:r>
              <a:rPr lang="en-GB" sz="2000" dirty="0" smtClean="0">
                <a:solidFill>
                  <a:schemeClr val="tx2"/>
                </a:solidFill>
              </a:rPr>
              <a:t> 3 MVA UPS)</a:t>
            </a:r>
          </a:p>
          <a:p>
            <a:r>
              <a:rPr lang="en-GB" sz="2000" dirty="0" smtClean="0">
                <a:solidFill>
                  <a:schemeClr val="tx2"/>
                </a:solidFill>
              </a:rPr>
              <a:t>All or part of the UJ56 safe room could be relocated in the freed area</a:t>
            </a:r>
            <a:endParaRPr lang="en-GB" sz="2000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8610600" cy="4526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2819400" y="3505200"/>
            <a:ext cx="1470498" cy="533400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2E_300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242888"/>
            <a:ext cx="9144000" cy="63706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685800"/>
            <a:ext cx="1685783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Service Area L-2</a:t>
            </a:r>
            <a:endParaRPr lang="fr-FR" dirty="0"/>
          </a:p>
        </p:txBody>
      </p:sp>
      <p:sp>
        <p:nvSpPr>
          <p:cNvPr id="4" name="Oval 3"/>
          <p:cNvSpPr/>
          <p:nvPr/>
        </p:nvSpPr>
        <p:spPr>
          <a:xfrm rot="3581541">
            <a:off x="3333801" y="731449"/>
            <a:ext cx="1953737" cy="421356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52400" y="1295400"/>
            <a:ext cx="278717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5 x 2MVA transformer to </a:t>
            </a:r>
            <a:r>
              <a:rPr lang="fr-FR" dirty="0" err="1" smtClean="0"/>
              <a:t>be</a:t>
            </a:r>
            <a:endParaRPr lang="fr-FR" dirty="0" smtClean="0"/>
          </a:p>
          <a:p>
            <a:r>
              <a:rPr lang="fr-FR" dirty="0" err="1" smtClean="0"/>
              <a:t>Relocated</a:t>
            </a:r>
            <a:r>
              <a:rPr lang="fr-FR" dirty="0" smtClean="0"/>
              <a:t> on the surface</a:t>
            </a:r>
            <a:endParaRPr lang="fr-FR" dirty="0"/>
          </a:p>
        </p:txBody>
      </p:sp>
      <p:cxnSp>
        <p:nvCxnSpPr>
          <p:cNvPr id="7" name="Straight Arrow Connector 6"/>
          <p:cNvCxnSpPr>
            <a:stCxn id="5" idx="3"/>
            <a:endCxn id="4" idx="2"/>
          </p:cNvCxnSpPr>
          <p:nvPr/>
        </p:nvCxnSpPr>
        <p:spPr>
          <a:xfrm>
            <a:off x="2939573" y="1618566"/>
            <a:ext cx="878127" cy="37630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7526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USC55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C0B1B-8F93-4D6B-B531-B0737322D60B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martin.gastal@cern.ch</a:t>
            </a:r>
            <a:endParaRPr lang="fr-FR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2e_usc55_5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28600"/>
            <a:ext cx="9144000" cy="637122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 rot="14029576">
            <a:off x="2594502" y="245725"/>
            <a:ext cx="2588543" cy="62403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/>
          <p:cNvSpPr txBox="1"/>
          <p:nvPr/>
        </p:nvSpPr>
        <p:spPr>
          <a:xfrm>
            <a:off x="0" y="990600"/>
            <a:ext cx="38862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Footprint</a:t>
            </a:r>
            <a:r>
              <a:rPr lang="fr-FR" dirty="0" smtClean="0"/>
              <a:t> of the UJ56 </a:t>
            </a:r>
            <a:r>
              <a:rPr lang="fr-FR" dirty="0" err="1" smtClean="0"/>
              <a:t>safe</a:t>
            </a:r>
            <a:r>
              <a:rPr lang="fr-FR" dirty="0" smtClean="0"/>
              <a:t> room</a:t>
            </a:r>
          </a:p>
          <a:p>
            <a:r>
              <a:rPr lang="fr-FR" dirty="0" smtClean="0"/>
              <a:t>→ </a:t>
            </a:r>
            <a:r>
              <a:rPr lang="fr-FR" dirty="0" err="1" smtClean="0"/>
              <a:t>Intergration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endParaRPr lang="fr-FR" dirty="0" smtClean="0"/>
          </a:p>
        </p:txBody>
      </p:sp>
      <p:cxnSp>
        <p:nvCxnSpPr>
          <p:cNvPr id="6" name="Straight Arrow Connector 5"/>
          <p:cNvCxnSpPr>
            <a:stCxn id="4" idx="2"/>
            <a:endCxn id="3" idx="6"/>
          </p:cNvCxnSpPr>
          <p:nvPr/>
        </p:nvCxnSpPr>
        <p:spPr>
          <a:xfrm rot="16200000" flipH="1">
            <a:off x="2191881" y="1388150"/>
            <a:ext cx="684187" cy="118174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533400"/>
            <a:ext cx="1663340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Service area L-2</a:t>
            </a:r>
            <a:endParaRPr lang="fr-FR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7526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USC55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C0B1B-8F93-4D6B-B531-B0737322D60B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martin.gastal@cern.ch</a:t>
            </a:r>
            <a:endParaRPr lang="fr-FR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2e_usc55_10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242888"/>
            <a:ext cx="9144000" cy="63706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 rot="7639772">
            <a:off x="3910564" y="1015886"/>
            <a:ext cx="2160766" cy="44219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>
            <a:stCxn id="11" idx="2"/>
            <a:endCxn id="3" idx="2"/>
          </p:cNvCxnSpPr>
          <p:nvPr/>
        </p:nvCxnSpPr>
        <p:spPr>
          <a:xfrm rot="5400000">
            <a:off x="5627631" y="964725"/>
            <a:ext cx="1421493" cy="138457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C0B1B-8F93-4D6B-B531-B0737322D60B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martin.gastal@cern.ch</a:t>
            </a:r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5087565" y="299936"/>
            <a:ext cx="38862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Footprint</a:t>
            </a:r>
            <a:r>
              <a:rPr lang="fr-FR" dirty="0" smtClean="0"/>
              <a:t> of the UJ56 </a:t>
            </a:r>
            <a:r>
              <a:rPr lang="fr-FR" dirty="0" err="1" smtClean="0"/>
              <a:t>safe</a:t>
            </a:r>
            <a:r>
              <a:rPr lang="fr-FR" dirty="0" smtClean="0"/>
              <a:t> room</a:t>
            </a:r>
          </a:p>
          <a:p>
            <a:r>
              <a:rPr lang="fr-FR" dirty="0" smtClean="0"/>
              <a:t>→ </a:t>
            </a:r>
            <a:r>
              <a:rPr lang="fr-FR" dirty="0" err="1" smtClean="0"/>
              <a:t>Intergration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endParaRPr lang="fr-FR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0" y="533400"/>
            <a:ext cx="1663340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Service area L-2</a:t>
            </a:r>
            <a:endParaRPr lang="fr-FR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17526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USC55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2E_400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10800000">
            <a:off x="0" y="228600"/>
            <a:ext cx="9144000" cy="63706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val 2"/>
          <p:cNvSpPr/>
          <p:nvPr/>
        </p:nvSpPr>
        <p:spPr>
          <a:xfrm rot="5400000">
            <a:off x="4133195" y="551798"/>
            <a:ext cx="2057401" cy="476380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Straight Arrow Connector 4"/>
          <p:cNvCxnSpPr>
            <a:stCxn id="12" idx="2"/>
            <a:endCxn id="3" idx="2"/>
          </p:cNvCxnSpPr>
          <p:nvPr/>
        </p:nvCxnSpPr>
        <p:spPr>
          <a:xfrm rot="16200000" flipH="1">
            <a:off x="4590646" y="1333750"/>
            <a:ext cx="1104647" cy="378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17526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USC55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C0B1B-8F93-4D6B-B531-B0737322D60B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martin.gastal@cern.ch</a:t>
            </a:r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3180943" y="154022"/>
            <a:ext cx="38862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Footprint</a:t>
            </a:r>
            <a:r>
              <a:rPr lang="fr-FR" dirty="0" smtClean="0"/>
              <a:t> of the UJ56 </a:t>
            </a:r>
            <a:r>
              <a:rPr lang="fr-FR" dirty="0" err="1" smtClean="0"/>
              <a:t>safe</a:t>
            </a:r>
            <a:r>
              <a:rPr lang="fr-FR" dirty="0" smtClean="0"/>
              <a:t> room</a:t>
            </a:r>
          </a:p>
          <a:p>
            <a:r>
              <a:rPr lang="fr-FR" dirty="0" smtClean="0"/>
              <a:t>→ </a:t>
            </a:r>
            <a:r>
              <a:rPr lang="fr-FR" dirty="0" err="1" smtClean="0"/>
              <a:t>Intergration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endParaRPr lang="fr-FR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0" y="533400"/>
            <a:ext cx="1663340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Service area L-2</a:t>
            </a:r>
            <a:endParaRPr lang="fr-FR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0600"/>
            <a:ext cx="8229600" cy="13255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2"/>
                </a:solidFill>
              </a:rPr>
              <a:t>2 candidate areas to relocate the 24 racks from UJ56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Preferred option: Top of CV room</a:t>
            </a:r>
          </a:p>
          <a:p>
            <a:pPr lvl="1"/>
            <a:r>
              <a:rPr lang="en-US" sz="1600" dirty="0" smtClean="0">
                <a:solidFill>
                  <a:schemeClr val="tx2"/>
                </a:solidFill>
              </a:rPr>
              <a:t>Back up: part of underground control room</a:t>
            </a: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76200"/>
            <a:ext cx="8610600" cy="4526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>
          <a:xfrm>
            <a:off x="698770" y="995464"/>
            <a:ext cx="1470498" cy="533400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7203331" y="749029"/>
            <a:ext cx="1470498" cy="778213"/>
          </a:xfrm>
          <a:prstGeom prst="ellipse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2e_usc55_20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3706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609600"/>
            <a:ext cx="1660839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Top Of CV room</a:t>
            </a:r>
            <a:endParaRPr lang="fr-FR" dirty="0"/>
          </a:p>
        </p:txBody>
      </p:sp>
      <p:sp>
        <p:nvSpPr>
          <p:cNvPr id="4" name="Oval 3"/>
          <p:cNvSpPr/>
          <p:nvPr/>
        </p:nvSpPr>
        <p:spPr>
          <a:xfrm rot="2006671">
            <a:off x="4150434" y="771178"/>
            <a:ext cx="1447800" cy="19469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905000" y="304800"/>
            <a:ext cx="285123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Area </a:t>
            </a:r>
            <a:r>
              <a:rPr lang="fr-FR" dirty="0" err="1" smtClean="0"/>
              <a:t>available</a:t>
            </a:r>
            <a:r>
              <a:rPr lang="fr-FR" dirty="0" smtClean="0"/>
              <a:t> for UJ56 racks</a:t>
            </a:r>
            <a:endParaRPr lang="fr-FR" dirty="0"/>
          </a:p>
        </p:txBody>
      </p:sp>
      <p:cxnSp>
        <p:nvCxnSpPr>
          <p:cNvPr id="7" name="Straight Arrow Connector 6"/>
          <p:cNvCxnSpPr>
            <a:stCxn id="5" idx="2"/>
            <a:endCxn id="4" idx="2"/>
          </p:cNvCxnSpPr>
          <p:nvPr/>
        </p:nvCxnSpPr>
        <p:spPr>
          <a:xfrm rot="16200000" flipH="1">
            <a:off x="3464688" y="540059"/>
            <a:ext cx="671536" cy="9396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17526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USC55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C0B1B-8F93-4D6B-B531-B0737322D60B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martin.gastal@cern.ch</a:t>
            </a:r>
            <a:endParaRPr lang="fr-FR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85720" y="777732"/>
            <a:ext cx="5072097" cy="3804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5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/>
          <a:stretch>
            <a:fillRect/>
          </a:stretch>
        </p:blipFill>
        <p:spPr>
          <a:xfrm>
            <a:off x="3500430" y="2434800"/>
            <a:ext cx="5584268" cy="418864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6"/>
          <p:cNvSpPr/>
          <p:nvPr/>
        </p:nvSpPr>
        <p:spPr>
          <a:xfrm>
            <a:off x="1714480" y="4643446"/>
            <a:ext cx="1760064" cy="4550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EFEA0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b="1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F. DELSAUX</a:t>
            </a:r>
          </a:p>
        </p:txBody>
      </p:sp>
      <p:sp>
        <p:nvSpPr>
          <p:cNvPr id="5" name="Text Box 8"/>
          <p:cNvSpPr/>
          <p:nvPr/>
        </p:nvSpPr>
        <p:spPr>
          <a:xfrm>
            <a:off x="4155400" y="5078489"/>
            <a:ext cx="1883886" cy="45862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ENVIRON 18 M</a:t>
            </a:r>
          </a:p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HT LIBRE 2600 mm</a:t>
            </a:r>
          </a:p>
        </p:txBody>
      </p:sp>
      <p:sp>
        <p:nvSpPr>
          <p:cNvPr id="6" name="Line 9"/>
          <p:cNvSpPr/>
          <p:nvPr/>
        </p:nvSpPr>
        <p:spPr>
          <a:xfrm flipV="1">
            <a:off x="5348720" y="4474631"/>
            <a:ext cx="994284" cy="841374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7" name="Line 10"/>
          <p:cNvSpPr/>
          <p:nvPr/>
        </p:nvSpPr>
        <p:spPr>
          <a:xfrm flipH="1">
            <a:off x="5804834" y="4562368"/>
            <a:ext cx="459001" cy="382327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8" name="Text Box 11"/>
          <p:cNvSpPr/>
          <p:nvPr/>
        </p:nvSpPr>
        <p:spPr>
          <a:xfrm>
            <a:off x="5923500" y="5466592"/>
            <a:ext cx="1025649" cy="32129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CHICANE</a:t>
            </a:r>
          </a:p>
        </p:txBody>
      </p:sp>
      <p:sp>
        <p:nvSpPr>
          <p:cNvPr id="9" name="Line 12"/>
          <p:cNvSpPr/>
          <p:nvPr/>
        </p:nvSpPr>
        <p:spPr>
          <a:xfrm flipH="1" flipV="1">
            <a:off x="5746055" y="5372693"/>
            <a:ext cx="459001" cy="153015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0" name="Text Box 13"/>
          <p:cNvSpPr/>
          <p:nvPr/>
        </p:nvSpPr>
        <p:spPr>
          <a:xfrm>
            <a:off x="6639840" y="3426867"/>
            <a:ext cx="915029" cy="4607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5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UJ56</a:t>
            </a:r>
          </a:p>
        </p:txBody>
      </p:sp>
      <p:sp>
        <p:nvSpPr>
          <p:cNvPr id="11" name="Line 14"/>
          <p:cNvSpPr/>
          <p:nvPr/>
        </p:nvSpPr>
        <p:spPr>
          <a:xfrm flipV="1">
            <a:off x="6028118" y="4989132"/>
            <a:ext cx="611998" cy="1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2" name="Text Box 16"/>
          <p:cNvSpPr/>
          <p:nvPr/>
        </p:nvSpPr>
        <p:spPr>
          <a:xfrm>
            <a:off x="6067235" y="4658243"/>
            <a:ext cx="856966" cy="45141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100" dirty="0">
                <a:solidFill>
                  <a:srgbClr val="FFFFFF"/>
                </a:solidFill>
                <a:latin typeface="Arial" pitchFamily="18"/>
                <a:ea typeface="DejaVu Sans" pitchFamily="2"/>
                <a:cs typeface="Arial" pitchFamily="2"/>
              </a:rPr>
              <a:t>1500</a:t>
            </a:r>
          </a:p>
        </p:txBody>
      </p:sp>
      <p:sp>
        <p:nvSpPr>
          <p:cNvPr id="13" name="Line 17"/>
          <p:cNvSpPr/>
          <p:nvPr/>
        </p:nvSpPr>
        <p:spPr>
          <a:xfrm flipH="1" flipV="1">
            <a:off x="6028117" y="4989132"/>
            <a:ext cx="611998" cy="1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4" name="Line 19"/>
          <p:cNvSpPr/>
          <p:nvPr/>
        </p:nvSpPr>
        <p:spPr>
          <a:xfrm flipH="1" flipV="1">
            <a:off x="1936447" y="1788481"/>
            <a:ext cx="1" cy="1146635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6" name="Text Box 21"/>
          <p:cNvSpPr/>
          <p:nvPr/>
        </p:nvSpPr>
        <p:spPr>
          <a:xfrm>
            <a:off x="3780531" y="1816234"/>
            <a:ext cx="851105" cy="34850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6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R562</a:t>
            </a:r>
          </a:p>
        </p:txBody>
      </p:sp>
      <p:sp>
        <p:nvSpPr>
          <p:cNvPr id="17" name="Text Box 22"/>
          <p:cNvSpPr/>
          <p:nvPr/>
        </p:nvSpPr>
        <p:spPr>
          <a:xfrm>
            <a:off x="708315" y="3588073"/>
            <a:ext cx="1035376" cy="60948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6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VERS UJ56</a:t>
            </a:r>
          </a:p>
        </p:txBody>
      </p:sp>
      <p:sp>
        <p:nvSpPr>
          <p:cNvPr id="18" name="Line 23"/>
          <p:cNvSpPr/>
          <p:nvPr/>
        </p:nvSpPr>
        <p:spPr>
          <a:xfrm flipV="1">
            <a:off x="1428783" y="3318635"/>
            <a:ext cx="217192" cy="434832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9" name="Text Box 24"/>
          <p:cNvSpPr/>
          <p:nvPr/>
        </p:nvSpPr>
        <p:spPr>
          <a:xfrm>
            <a:off x="4876021" y="5667857"/>
            <a:ext cx="1076506" cy="81806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6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VERS UJ57</a:t>
            </a:r>
          </a:p>
        </p:txBody>
      </p:sp>
      <p:sp>
        <p:nvSpPr>
          <p:cNvPr id="20" name="Line 25"/>
          <p:cNvSpPr/>
          <p:nvPr/>
        </p:nvSpPr>
        <p:spPr>
          <a:xfrm flipH="1">
            <a:off x="5574367" y="5844578"/>
            <a:ext cx="305999" cy="459046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785786" y="71414"/>
            <a:ext cx="7901014" cy="785818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kern="0" dirty="0">
                <a:solidFill>
                  <a:srgbClr val="FFFFFF"/>
                </a:solidFill>
                <a:latin typeface="Calibri" pitchFamily="34" charset="0"/>
              </a:rPr>
              <a:t>UJ56 Shielding Option</a:t>
            </a:r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2</a:t>
            </a:fld>
            <a:endParaRPr lang="en-GB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2e_usc55_4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43388"/>
            <a:ext cx="9144000" cy="63712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800" y="533400"/>
            <a:ext cx="2384627" cy="3693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Underground Ctrl room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1752600" cy="4572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USC55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C0B1B-8F93-4D6B-B531-B0737322D60B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martin.gastal@cern.ch</a:t>
            </a:r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4800600" y="1295400"/>
            <a:ext cx="3048000" cy="2743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3810000" y="76200"/>
            <a:ext cx="31242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24 racks (uj56 du 1</a:t>
            </a:r>
            <a:r>
              <a:rPr lang="fr-FR" baseline="30000" dirty="0" smtClean="0"/>
              <a:t>er</a:t>
            </a:r>
            <a:r>
              <a:rPr lang="fr-FR" dirty="0" smtClean="0"/>
              <a:t> )</a:t>
            </a:r>
          </a:p>
          <a:p>
            <a:r>
              <a:rPr lang="fr-FR" dirty="0" smtClean="0"/>
              <a:t>→ </a:t>
            </a:r>
            <a:r>
              <a:rPr lang="fr-FR" dirty="0" err="1" smtClean="0"/>
              <a:t>Integration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endParaRPr lang="fr-FR" dirty="0" smtClean="0"/>
          </a:p>
        </p:txBody>
      </p:sp>
      <p:cxnSp>
        <p:nvCxnSpPr>
          <p:cNvPr id="16" name="Straight Arrow Connector 15"/>
          <p:cNvCxnSpPr>
            <a:stCxn id="14" idx="2"/>
          </p:cNvCxnSpPr>
          <p:nvPr/>
        </p:nvCxnSpPr>
        <p:spPr>
          <a:xfrm rot="16200000" flipH="1">
            <a:off x="5028516" y="1066115"/>
            <a:ext cx="801469" cy="1143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icture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928" y="137160"/>
            <a:ext cx="6346975" cy="4525963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4800600"/>
            <a:ext cx="822960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Relocate UJ56 racks in USC55 control area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Existing floor beams already suitable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GB" sz="2000" dirty="0" smtClean="0">
                <a:solidFill>
                  <a:schemeClr val="tx2"/>
                </a:solidFill>
              </a:rPr>
              <a:t>If need be, build a second floor to house a control room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585833" y="862513"/>
            <a:ext cx="4769280" cy="474887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Box 6"/>
          <p:cNvSpPr/>
          <p:nvPr/>
        </p:nvSpPr>
        <p:spPr>
          <a:xfrm>
            <a:off x="3727582" y="968652"/>
            <a:ext cx="1655614" cy="23350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EFEA0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5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BLINDAGE UJ56</a:t>
            </a:r>
          </a:p>
        </p:txBody>
      </p:sp>
      <p:sp>
        <p:nvSpPr>
          <p:cNvPr id="5" name="Text Box 7"/>
          <p:cNvSpPr/>
          <p:nvPr/>
        </p:nvSpPr>
        <p:spPr>
          <a:xfrm>
            <a:off x="56167" y="2876565"/>
            <a:ext cx="1187993" cy="6489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MUR FIXE ACIER</a:t>
            </a:r>
          </a:p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HAUTEUR 2000mm</a:t>
            </a:r>
          </a:p>
        </p:txBody>
      </p:sp>
      <p:sp>
        <p:nvSpPr>
          <p:cNvPr id="6" name="Line 8"/>
          <p:cNvSpPr/>
          <p:nvPr/>
        </p:nvSpPr>
        <p:spPr>
          <a:xfrm>
            <a:off x="1062598" y="2982378"/>
            <a:ext cx="635795" cy="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7" name="Text Box 9"/>
          <p:cNvSpPr/>
          <p:nvPr/>
        </p:nvSpPr>
        <p:spPr>
          <a:xfrm>
            <a:off x="56167" y="1763562"/>
            <a:ext cx="1187993" cy="93240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COMPLEMENT</a:t>
            </a:r>
          </a:p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BRIQUETTES ACIER</a:t>
            </a:r>
          </a:p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HAUTEUR 600mm</a:t>
            </a:r>
          </a:p>
        </p:txBody>
      </p:sp>
      <p:sp>
        <p:nvSpPr>
          <p:cNvPr id="8" name="Line 10"/>
          <p:cNvSpPr/>
          <p:nvPr/>
        </p:nvSpPr>
        <p:spPr>
          <a:xfrm>
            <a:off x="1115825" y="2081656"/>
            <a:ext cx="582894" cy="159047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9" name="Text Box 12"/>
          <p:cNvSpPr/>
          <p:nvPr/>
        </p:nvSpPr>
        <p:spPr>
          <a:xfrm>
            <a:off x="2758704" y="3459520"/>
            <a:ext cx="1803215" cy="81058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BLINDAGE ACIER</a:t>
            </a:r>
          </a:p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DEMONTABLE</a:t>
            </a:r>
          </a:p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EP. 400mm</a:t>
            </a:r>
          </a:p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HAUTEUR 2000mm</a:t>
            </a:r>
          </a:p>
        </p:txBody>
      </p:sp>
      <p:sp>
        <p:nvSpPr>
          <p:cNvPr id="10" name="Line 13"/>
          <p:cNvSpPr/>
          <p:nvPr/>
        </p:nvSpPr>
        <p:spPr>
          <a:xfrm flipH="1" flipV="1">
            <a:off x="2228711" y="3830521"/>
            <a:ext cx="529993" cy="53233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1" name="Text Box 14"/>
          <p:cNvSpPr/>
          <p:nvPr/>
        </p:nvSpPr>
        <p:spPr>
          <a:xfrm>
            <a:off x="3383397" y="2104843"/>
            <a:ext cx="971163" cy="19072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MONORAIL</a:t>
            </a:r>
          </a:p>
        </p:txBody>
      </p:sp>
      <p:sp>
        <p:nvSpPr>
          <p:cNvPr id="12" name="Line 15"/>
          <p:cNvSpPr/>
          <p:nvPr/>
        </p:nvSpPr>
        <p:spPr>
          <a:xfrm flipH="1">
            <a:off x="3182567" y="2187469"/>
            <a:ext cx="211933" cy="0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3" name="Text Box 16"/>
          <p:cNvSpPr/>
          <p:nvPr/>
        </p:nvSpPr>
        <p:spPr>
          <a:xfrm>
            <a:off x="2800829" y="2455596"/>
            <a:ext cx="1968451" cy="3628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BE0E3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RAIL DE MANUTENTION</a:t>
            </a:r>
          </a:p>
          <a:p>
            <a:pPr>
              <a:buFont typeface="StarSymbol"/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DES BLOCS DE BLINDAGE</a:t>
            </a:r>
          </a:p>
        </p:txBody>
      </p:sp>
      <p:sp>
        <p:nvSpPr>
          <p:cNvPr id="14" name="Line 17"/>
          <p:cNvSpPr/>
          <p:nvPr/>
        </p:nvSpPr>
        <p:spPr>
          <a:xfrm flipH="1" flipV="1">
            <a:off x="2546773" y="2399423"/>
            <a:ext cx="318061" cy="105814"/>
          </a:xfrm>
          <a:prstGeom prst="line">
            <a:avLst/>
          </a:prstGeom>
          <a:noFill/>
          <a:ln w="9360">
            <a:solidFill>
              <a:srgbClr val="000000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5" name="Text Box 18"/>
          <p:cNvSpPr/>
          <p:nvPr/>
        </p:nvSpPr>
        <p:spPr>
          <a:xfrm>
            <a:off x="2387416" y="2413141"/>
            <a:ext cx="1004471" cy="396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600" dirty="0">
                <a:solidFill>
                  <a:srgbClr val="FFFFFF"/>
                </a:solidFill>
                <a:latin typeface="Arial" pitchFamily="18"/>
                <a:ea typeface="DejaVu Sans" pitchFamily="2"/>
                <a:cs typeface="Arial" pitchFamily="2"/>
              </a:rPr>
              <a:t>300mm</a:t>
            </a:r>
          </a:p>
        </p:txBody>
      </p:sp>
      <p:sp>
        <p:nvSpPr>
          <p:cNvPr id="16" name="Line 19"/>
          <p:cNvSpPr/>
          <p:nvPr/>
        </p:nvSpPr>
        <p:spPr>
          <a:xfrm>
            <a:off x="2387742" y="2399423"/>
            <a:ext cx="0" cy="371001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7" name="Line 20"/>
          <p:cNvSpPr/>
          <p:nvPr/>
        </p:nvSpPr>
        <p:spPr>
          <a:xfrm flipV="1">
            <a:off x="2387742" y="2399423"/>
            <a:ext cx="0" cy="371001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18" name="Text Box 21"/>
          <p:cNvSpPr/>
          <p:nvPr/>
        </p:nvSpPr>
        <p:spPr>
          <a:xfrm>
            <a:off x="2509546" y="4548029"/>
            <a:ext cx="1234363" cy="15872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600" dirty="0">
                <a:solidFill>
                  <a:srgbClr val="FFFFFF"/>
                </a:solidFill>
                <a:latin typeface="Arial" pitchFamily="18"/>
                <a:ea typeface="DejaVu Sans" pitchFamily="2"/>
                <a:cs typeface="Arial" pitchFamily="2"/>
              </a:rPr>
              <a:t>800mm</a:t>
            </a:r>
          </a:p>
        </p:txBody>
      </p:sp>
      <p:sp>
        <p:nvSpPr>
          <p:cNvPr id="19" name="Line 23"/>
          <p:cNvSpPr/>
          <p:nvPr/>
        </p:nvSpPr>
        <p:spPr>
          <a:xfrm>
            <a:off x="2440644" y="4837711"/>
            <a:ext cx="900954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0" name="Line 24"/>
          <p:cNvSpPr/>
          <p:nvPr/>
        </p:nvSpPr>
        <p:spPr>
          <a:xfrm flipH="1">
            <a:off x="2440644" y="4837711"/>
            <a:ext cx="900954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1" name="Text Box 25"/>
          <p:cNvSpPr/>
          <p:nvPr/>
        </p:nvSpPr>
        <p:spPr>
          <a:xfrm>
            <a:off x="1332656" y="3061086"/>
            <a:ext cx="959733" cy="15806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600" dirty="0">
                <a:solidFill>
                  <a:srgbClr val="FFFFFF"/>
                </a:solidFill>
                <a:latin typeface="Arial" pitchFamily="18"/>
                <a:ea typeface="DejaVu Sans" pitchFamily="2"/>
                <a:cs typeface="Arial" pitchFamily="2"/>
              </a:rPr>
              <a:t>300mm</a:t>
            </a:r>
          </a:p>
        </p:txBody>
      </p:sp>
      <p:sp>
        <p:nvSpPr>
          <p:cNvPr id="22" name="Line 26"/>
          <p:cNvSpPr/>
          <p:nvPr/>
        </p:nvSpPr>
        <p:spPr>
          <a:xfrm>
            <a:off x="1539689" y="3353706"/>
            <a:ext cx="370962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3" name="Line 27"/>
          <p:cNvSpPr/>
          <p:nvPr/>
        </p:nvSpPr>
        <p:spPr>
          <a:xfrm flipH="1">
            <a:off x="1539689" y="3353706"/>
            <a:ext cx="370962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4" name="Text Box 28"/>
          <p:cNvSpPr/>
          <p:nvPr/>
        </p:nvSpPr>
        <p:spPr>
          <a:xfrm>
            <a:off x="1800602" y="3484013"/>
            <a:ext cx="1146521" cy="17211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sz="1600" dirty="0">
                <a:solidFill>
                  <a:srgbClr val="FFFFFF"/>
                </a:solidFill>
                <a:latin typeface="Arial" pitchFamily="18"/>
                <a:ea typeface="DejaVu Sans" pitchFamily="2"/>
                <a:cs typeface="Arial" pitchFamily="2"/>
              </a:rPr>
              <a:t>400mm</a:t>
            </a:r>
          </a:p>
        </p:txBody>
      </p:sp>
      <p:sp>
        <p:nvSpPr>
          <p:cNvPr id="25" name="Line 29"/>
          <p:cNvSpPr/>
          <p:nvPr/>
        </p:nvSpPr>
        <p:spPr>
          <a:xfrm>
            <a:off x="1910651" y="3512427"/>
            <a:ext cx="477091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sp>
        <p:nvSpPr>
          <p:cNvPr id="26" name="Line 30"/>
          <p:cNvSpPr/>
          <p:nvPr/>
        </p:nvSpPr>
        <p:spPr>
          <a:xfrm flipH="1">
            <a:off x="1910651" y="3512427"/>
            <a:ext cx="477091" cy="0"/>
          </a:xfrm>
          <a:prstGeom prst="line">
            <a:avLst/>
          </a:prstGeom>
          <a:noFill/>
          <a:ln w="9360">
            <a:solidFill>
              <a:srgbClr val="FFFFFF"/>
            </a:solidFill>
            <a:prstDash val="solid"/>
            <a:round/>
            <a:tailEnd type="arrow"/>
          </a:ln>
        </p:spPr>
        <p:txBody>
          <a:bodyPr vert="horz" wrap="square" lIns="81639" tIns="40820" rIns="81639" bIns="40820" anchor="ctr" anchorCtr="1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endParaRPr lang="en-US" sz="1600" dirty="0">
              <a:solidFill>
                <a:srgbClr val="000000"/>
              </a:solidFill>
              <a:latin typeface="Liberation Sans" pitchFamily="18"/>
              <a:ea typeface="DejaVu Sans" pitchFamily="2"/>
              <a:cs typeface="Lohit Hindi" pitchFamily="2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 l="5551" t="11197" r="11102" b="11197"/>
          <a:stretch>
            <a:fillRect/>
          </a:stretch>
        </p:blipFill>
        <p:spPr>
          <a:xfrm>
            <a:off x="3881714" y="3125423"/>
            <a:ext cx="5297640" cy="3732872"/>
          </a:xfrm>
          <a:prstGeom prst="rect">
            <a:avLst/>
          </a:prstGeom>
          <a:solidFill>
            <a:srgbClr val="B3B3B3"/>
          </a:solidFill>
          <a:ln>
            <a:noFill/>
          </a:ln>
        </p:spPr>
      </p:pic>
      <p:sp>
        <p:nvSpPr>
          <p:cNvPr id="31" name="TextBox 30"/>
          <p:cNvSpPr txBox="1"/>
          <p:nvPr/>
        </p:nvSpPr>
        <p:spPr>
          <a:xfrm>
            <a:off x="8087039" y="3186495"/>
            <a:ext cx="921527" cy="612582"/>
          </a:xfrm>
          <a:prstGeom prst="rect">
            <a:avLst/>
          </a:prstGeom>
          <a:noFill/>
          <a:ln>
            <a:noFill/>
          </a:ln>
        </p:spPr>
        <p:txBody>
          <a:bodyPr vert="horz" lIns="81639" tIns="40820" rIns="81639" bIns="40820" anchorCtr="0" compatLnSpc="0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hangingPunct="0">
              <a:buFont typeface="StarSymbol"/>
              <a:buNone/>
            </a:pPr>
            <a:r>
              <a:rPr lang="en-US" dirty="0" err="1">
                <a:solidFill>
                  <a:srgbClr val="000000"/>
                </a:solidFill>
                <a:latin typeface="Liberation Sans" pitchFamily="18"/>
                <a:ea typeface="DejaVu Sans" pitchFamily="2"/>
                <a:cs typeface="Lohit Hindi" pitchFamily="2"/>
              </a:rPr>
              <a:t>xz</a:t>
            </a:r>
            <a:r>
              <a:rPr lang="en-US" dirty="0">
                <a:solidFill>
                  <a:srgbClr val="000000"/>
                </a:solidFill>
                <a:latin typeface="Liberation Sans" pitchFamily="18"/>
                <a:ea typeface="DejaVu Sans" pitchFamily="2"/>
                <a:cs typeface="Lohit Hindi" pitchFamily="2"/>
              </a:rPr>
              <a:t> view</a:t>
            </a:r>
          </a:p>
        </p:txBody>
      </p:sp>
      <p:sp>
        <p:nvSpPr>
          <p:cNvPr id="32" name="Title 1"/>
          <p:cNvSpPr txBox="1">
            <a:spLocks/>
          </p:cNvSpPr>
          <p:nvPr/>
        </p:nvSpPr>
        <p:spPr>
          <a:xfrm>
            <a:off x="785786" y="71414"/>
            <a:ext cx="7901014" cy="785818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3600" kern="0" dirty="0">
                <a:solidFill>
                  <a:srgbClr val="FFFFFF"/>
                </a:solidFill>
                <a:latin typeface="Calibri" pitchFamily="34" charset="0"/>
              </a:rPr>
              <a:t>UJ56 Shielding Option</a:t>
            </a:r>
          </a:p>
        </p:txBody>
      </p:sp>
      <p:sp>
        <p:nvSpPr>
          <p:cNvPr id="30" name="Text Box 6"/>
          <p:cNvSpPr/>
          <p:nvPr/>
        </p:nvSpPr>
        <p:spPr>
          <a:xfrm>
            <a:off x="2071670" y="5643578"/>
            <a:ext cx="1760064" cy="45500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EFEA0"/>
          </a:solidFill>
          <a:ln>
            <a:noFill/>
            <a:prstDash val="solid"/>
          </a:ln>
        </p:spPr>
        <p:txBody>
          <a:bodyPr vert="horz" wrap="square" lIns="81639" tIns="40820" rIns="81639" bIns="40820" compatLnSpc="0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>
              <a:buFont typeface="StarSymbol"/>
              <a:buNone/>
            </a:pPr>
            <a:r>
              <a:rPr lang="en-US" b="1" dirty="0">
                <a:solidFill>
                  <a:srgbClr val="000000"/>
                </a:solidFill>
                <a:latin typeface="Arial" pitchFamily="18"/>
                <a:ea typeface="DejaVu Sans" pitchFamily="2"/>
                <a:cs typeface="Arial" pitchFamily="2"/>
              </a:rPr>
              <a:t>F. DELSAUX</a:t>
            </a:r>
          </a:p>
        </p:txBody>
      </p:sp>
      <p:sp>
        <p:nvSpPr>
          <p:cNvPr id="3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4244975" y="6642100"/>
            <a:ext cx="1143000" cy="228600"/>
          </a:xfrm>
        </p:spPr>
        <p:txBody>
          <a:bodyPr/>
          <a:lstStyle/>
          <a:p>
            <a:fld id="{6D202039-3293-4EC8-B5F1-A7127E526F50}" type="slidenum">
              <a:rPr lang="en-GB" smtClean="0">
                <a:solidFill>
                  <a:srgbClr val="FFFFFF"/>
                </a:solidFill>
              </a:rPr>
              <a:pPr/>
              <a:t>3</a:t>
            </a:fld>
            <a:endParaRPr lang="en-GB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7" name="Picture 6" descr="R2E_uj56_110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242888"/>
            <a:ext cx="9144000" cy="637063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667328" y="291829"/>
            <a:ext cx="1415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UJ56 1</a:t>
            </a:r>
            <a:r>
              <a:rPr lang="en-US" baseline="30000" dirty="0" smtClean="0"/>
              <a:t>st</a:t>
            </a:r>
            <a:r>
              <a:rPr lang="en-US" dirty="0" smtClean="0"/>
              <a:t> floor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2714017" y="3112851"/>
            <a:ext cx="4464996" cy="7393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114800" y="2704290"/>
            <a:ext cx="1534074" cy="369332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Compensators</a:t>
            </a:r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2655648" y="3900788"/>
            <a:ext cx="5038928" cy="67120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666049" y="4617396"/>
            <a:ext cx="947247" cy="369332"/>
          </a:xfrm>
          <a:prstGeom prst="rect">
            <a:avLst/>
          </a:prstGeom>
          <a:solidFill>
            <a:srgbClr val="CC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24 racks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667328" y="68085"/>
            <a:ext cx="161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UJ56 </a:t>
            </a:r>
            <a:r>
              <a:rPr lang="en-US" dirty="0" err="1" smtClean="0"/>
              <a:t>Gnd</a:t>
            </a:r>
            <a:r>
              <a:rPr lang="en-US" dirty="0" smtClean="0"/>
              <a:t> Floor</a:t>
            </a:r>
            <a:endParaRPr lang="en-GB" dirty="0"/>
          </a:p>
        </p:txBody>
      </p:sp>
      <p:pic>
        <p:nvPicPr>
          <p:cNvPr id="9" name="Picture 8" descr="r2e_uj56_10.bmp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462072"/>
            <a:ext cx="9144000" cy="6370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Autofit/>
          </a:bodyPr>
          <a:lstStyle/>
          <a:p>
            <a:r>
              <a:rPr lang="en-GB" sz="2800" dirty="0" smtClean="0"/>
              <a:t>Issues in the UJ56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0" y="609600"/>
            <a:ext cx="4628536" cy="2920000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0" y="3638751"/>
            <a:ext cx="4619719" cy="2914449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4515464" y="609600"/>
            <a:ext cx="4628536" cy="2920000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4485181" y="3638751"/>
            <a:ext cx="4619719" cy="2914449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819400" y="533400"/>
            <a:ext cx="374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Shielding effectiveness GND Floor ~10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3581400"/>
            <a:ext cx="3416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Shielding effectiveness 1</a:t>
            </a:r>
            <a:r>
              <a:rPr lang="en-GB" baseline="30000" dirty="0" smtClean="0"/>
              <a:t>st</a:t>
            </a:r>
            <a:r>
              <a:rPr lang="en-GB" dirty="0" smtClean="0"/>
              <a:t> Floor ~2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276600" y="533400"/>
            <a:ext cx="2514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9762"/>
          </a:xfrm>
        </p:spPr>
        <p:txBody>
          <a:bodyPr>
            <a:noAutofit/>
          </a:bodyPr>
          <a:lstStyle/>
          <a:p>
            <a:r>
              <a:rPr lang="en-GB" sz="2800" dirty="0" smtClean="0"/>
              <a:t>Issues in the UJ56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0" y="609600"/>
            <a:ext cx="4628536" cy="2920000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0" y="3638751"/>
            <a:ext cx="4619719" cy="2914449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4515464" y="609600"/>
            <a:ext cx="4628536" cy="2920000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alphaModFix/>
            <a:lum/>
          </a:blip>
          <a:srcRect l="5551" t="11197" b="11197"/>
          <a:stretch>
            <a:fillRect/>
          </a:stretch>
        </p:blipFill>
        <p:spPr>
          <a:xfrm>
            <a:off x="4485181" y="3638751"/>
            <a:ext cx="4619719" cy="2914449"/>
          </a:xfrm>
          <a:prstGeom prst="rect">
            <a:avLst/>
          </a:prstGeom>
          <a:solidFill>
            <a:srgbClr val="C0C0C0"/>
          </a:solidFill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2819400" y="533400"/>
            <a:ext cx="3743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Shielding effectiveness GND Floor ~10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895600" y="3581400"/>
            <a:ext cx="3416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Shielding effectiveness 1</a:t>
            </a:r>
            <a:r>
              <a:rPr lang="en-GB" baseline="30000" dirty="0" smtClean="0"/>
              <a:t>st</a:t>
            </a:r>
            <a:r>
              <a:rPr lang="en-GB" dirty="0" smtClean="0"/>
              <a:t> Floor ~2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276600" y="533400"/>
            <a:ext cx="2514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Goal and initial idea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r>
              <a:rPr lang="en-GB" dirty="0" smtClean="0">
                <a:solidFill>
                  <a:srgbClr val="002060"/>
                </a:solidFill>
              </a:rPr>
              <a:t>Goal: Find a permanent solution to relocate the electronics in the UJ56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Limitation: For some equipment the cable length is critical (compensators)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Idea: Find some room in the USC55 </a:t>
            </a:r>
            <a:r>
              <a:rPr lang="en-GB" u="sng" dirty="0" smtClean="0">
                <a:solidFill>
                  <a:srgbClr val="FF0000"/>
                </a:solidFill>
              </a:rPr>
              <a:t>if</a:t>
            </a:r>
            <a:r>
              <a:rPr lang="en-GB" dirty="0" smtClean="0">
                <a:solidFill>
                  <a:srgbClr val="002060"/>
                </a:solidFill>
              </a:rPr>
              <a:t> not detrimental to CMS</a:t>
            </a: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362200" y="685800"/>
            <a:ext cx="441960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Very first draft proposal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Move all or part of the EL safe room on the ground floor of the UJ56 </a:t>
            </a:r>
            <a:r>
              <a:rPr lang="en-US" sz="2400" dirty="0" smtClean="0">
                <a:solidFill>
                  <a:schemeClr val="tx2"/>
                </a:solidFill>
              </a:rPr>
              <a:t>into </a:t>
            </a:r>
            <a:r>
              <a:rPr lang="en-US" sz="2400" dirty="0" smtClean="0">
                <a:solidFill>
                  <a:schemeClr val="tx2"/>
                </a:solidFill>
              </a:rPr>
              <a:t>the USC55</a:t>
            </a:r>
          </a:p>
          <a:p>
            <a:r>
              <a:rPr lang="en-US" sz="2400" dirty="0" smtClean="0">
                <a:solidFill>
                  <a:schemeClr val="tx2"/>
                </a:solidFill>
              </a:rPr>
              <a:t>Lower the power converters </a:t>
            </a:r>
            <a:r>
              <a:rPr lang="en-US" sz="2400" dirty="0" smtClean="0">
                <a:solidFill>
                  <a:schemeClr val="tx2"/>
                </a:solidFill>
              </a:rPr>
              <a:t>from the 1</a:t>
            </a:r>
            <a:r>
              <a:rPr lang="en-US" sz="2400" baseline="30000" dirty="0" smtClean="0">
                <a:solidFill>
                  <a:schemeClr val="tx2"/>
                </a:solidFill>
              </a:rPr>
              <a:t>st</a:t>
            </a:r>
            <a:r>
              <a:rPr lang="en-US" sz="2400" dirty="0" smtClean="0">
                <a:solidFill>
                  <a:schemeClr val="tx2"/>
                </a:solidFill>
              </a:rPr>
              <a:t> floor of the UJ56 to the  </a:t>
            </a:r>
            <a:r>
              <a:rPr lang="en-US" sz="2400" dirty="0" smtClean="0">
                <a:solidFill>
                  <a:schemeClr val="tx2"/>
                </a:solidFill>
              </a:rPr>
              <a:t>ground floor </a:t>
            </a:r>
            <a:r>
              <a:rPr lang="en-US" sz="2400" dirty="0" smtClean="0">
                <a:solidFill>
                  <a:schemeClr val="tx2"/>
                </a:solidFill>
              </a:rPr>
              <a:t>and </a:t>
            </a:r>
            <a:r>
              <a:rPr lang="en-US" sz="2400" dirty="0" smtClean="0">
                <a:solidFill>
                  <a:schemeClr val="tx2"/>
                </a:solidFill>
              </a:rPr>
              <a:t>build adequate shielding</a:t>
            </a:r>
            <a:endParaRPr lang="en-GB" sz="2800" dirty="0" smtClean="0">
              <a:solidFill>
                <a:schemeClr val="tx2"/>
              </a:solidFill>
            </a:endParaRPr>
          </a:p>
          <a:p>
            <a:r>
              <a:rPr lang="en-GB" sz="2400" dirty="0" smtClean="0">
                <a:solidFill>
                  <a:schemeClr val="tx2"/>
                </a:solidFill>
              </a:rPr>
              <a:t>Move </a:t>
            </a:r>
            <a:r>
              <a:rPr lang="en-GB" sz="2400" dirty="0" smtClean="0">
                <a:solidFill>
                  <a:schemeClr val="tx2"/>
                </a:solidFill>
              </a:rPr>
              <a:t>all </a:t>
            </a:r>
            <a:r>
              <a:rPr lang="en-GB" sz="2400" dirty="0" smtClean="0">
                <a:solidFill>
                  <a:schemeClr val="tx2"/>
                </a:solidFill>
              </a:rPr>
              <a:t>remaining racks from the 1</a:t>
            </a:r>
            <a:r>
              <a:rPr lang="en-GB" sz="2400" baseline="30000" dirty="0" smtClean="0">
                <a:solidFill>
                  <a:schemeClr val="tx2"/>
                </a:solidFill>
              </a:rPr>
              <a:t>st</a:t>
            </a:r>
            <a:r>
              <a:rPr lang="en-GB" sz="2400" dirty="0" smtClean="0">
                <a:solidFill>
                  <a:schemeClr val="tx2"/>
                </a:solidFill>
              </a:rPr>
              <a:t> floor </a:t>
            </a:r>
            <a:r>
              <a:rPr lang="en-GB" sz="2400" dirty="0" smtClean="0">
                <a:solidFill>
                  <a:schemeClr val="tx2"/>
                </a:solidFill>
              </a:rPr>
              <a:t>of the UJ56 into the USC55 </a:t>
            </a:r>
            <a:r>
              <a:rPr lang="en-GB" sz="2000" dirty="0" smtClean="0">
                <a:solidFill>
                  <a:schemeClr val="tx2"/>
                </a:solidFill>
              </a:rPr>
              <a:t>(</a:t>
            </a:r>
            <a:r>
              <a:rPr lang="en-US" sz="2000" dirty="0" smtClean="0">
                <a:solidFill>
                  <a:schemeClr val="tx2"/>
                </a:solidFill>
              </a:rPr>
              <a:t>Cryogenics, WIC, Timing, Remote-Reset, UPS, Access Control, Network, AUG control, Electrical Distribution (Control), GSM, Fire/ODH)</a:t>
            </a:r>
          </a:p>
          <a:p>
            <a:endParaRPr lang="en-GB" sz="2400" dirty="0" smtClean="0">
              <a:solidFill>
                <a:schemeClr val="tx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057400" y="685800"/>
            <a:ext cx="48768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25/03/2010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E068B-F1B8-4F15-BD02-F4CD2E2D40B9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martin.gastal@cern.ch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hamonix-EHB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hamonix-EHB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 Unicode MS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4445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493</Words>
  <Application>Microsoft Office PowerPoint</Application>
  <PresentationFormat>On-screen Show (4:3)</PresentationFormat>
  <Paragraphs>146</Paragraphs>
  <Slides>21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Office Theme</vt:lpstr>
      <vt:lpstr>Chamonix-EHB</vt:lpstr>
      <vt:lpstr>1_Chamonix-EHB</vt:lpstr>
      <vt:lpstr>R2E @ Pt5 - RadWG meeting</vt:lpstr>
      <vt:lpstr>Slide 2</vt:lpstr>
      <vt:lpstr>Slide 3</vt:lpstr>
      <vt:lpstr>Slide 4</vt:lpstr>
      <vt:lpstr>Slide 5</vt:lpstr>
      <vt:lpstr>Issues in the UJ56</vt:lpstr>
      <vt:lpstr>Issues in the UJ56</vt:lpstr>
      <vt:lpstr>Goal and initial idea</vt:lpstr>
      <vt:lpstr>Very first draft proposal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R2E @ Pt5</dc:title>
  <dc:creator>mgastal</dc:creator>
  <cp:lastModifiedBy>mgastal</cp:lastModifiedBy>
  <cp:revision>11</cp:revision>
  <dcterms:created xsi:type="dcterms:W3CDTF">2010-03-08T15:37:07Z</dcterms:created>
  <dcterms:modified xsi:type="dcterms:W3CDTF">2010-03-25T08:16:35Z</dcterms:modified>
</cp:coreProperties>
</file>