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63" r:id="rId2"/>
    <p:sldId id="262" r:id="rId3"/>
    <p:sldId id="264" r:id="rId4"/>
    <p:sldId id="265" r:id="rId5"/>
    <p:sldId id="266" r:id="rId6"/>
    <p:sldId id="272" r:id="rId7"/>
    <p:sldId id="268" r:id="rId8"/>
    <p:sldId id="267" r:id="rId9"/>
    <p:sldId id="270" r:id="rId10"/>
    <p:sldId id="271" r:id="rId11"/>
    <p:sldId id="269" r:id="rId12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478"/>
    <a:srgbClr val="0CC6DE"/>
    <a:srgbClr val="85C714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4" autoAdjust="0"/>
    <p:restoredTop sz="69606" autoAdjust="0"/>
  </p:normalViewPr>
  <p:slideViewPr>
    <p:cSldViewPr snapToObjects="1">
      <p:cViewPr varScale="1">
        <p:scale>
          <a:sx n="77" d="100"/>
          <a:sy n="77" d="100"/>
        </p:scale>
        <p:origin x="2274" y="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Percentage of Female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Tabelle1!$A$2:$A$5</c:f>
              <c:strCache>
                <c:ptCount val="4"/>
                <c:pt idx="0">
                  <c:v>Students recruitment</c:v>
                </c:pt>
                <c:pt idx="1">
                  <c:v>Fellows</c:v>
                </c:pt>
                <c:pt idx="2">
                  <c:v>Staff members</c:v>
                </c:pt>
                <c:pt idx="3">
                  <c:v>Users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26.6</c:v>
                </c:pt>
                <c:pt idx="1">
                  <c:v>22.1</c:v>
                </c:pt>
                <c:pt idx="2">
                  <c:v>20.5</c:v>
                </c:pt>
                <c:pt idx="3">
                  <c:v>18.7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2D-4873-80F9-6ECA99C09BA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19318336"/>
        <c:axId val="213628656"/>
      </c:barChart>
      <c:catAx>
        <c:axId val="119318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13628656"/>
        <c:crosses val="autoZero"/>
        <c:auto val="1"/>
        <c:lblAlgn val="ctr"/>
        <c:lblOffset val="100"/>
        <c:noMultiLvlLbl val="0"/>
      </c:catAx>
      <c:valAx>
        <c:axId val="213628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9318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0EF8AD-D3A8-4CB2-AB6E-AF1FA73E417C}" type="datetimeFigureOut">
              <a:rPr lang="de-DE" altLang="de-DE"/>
              <a:pPr/>
              <a:t>03.02.2020</a:t>
            </a:fld>
            <a:endParaRPr lang="de-DE" alt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56FA6D-C57C-4406-BB77-D45CD62F6C1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721302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434968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MPA: Associated members of the personnel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10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578352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11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39542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03018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3409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35467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636534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97544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496105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61374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Users: 12.569</a:t>
            </a:r>
          </a:p>
          <a:p>
            <a:r>
              <a:rPr lang="en-US" dirty="0" smtClean="0"/>
              <a:t>Staff members: 2.667</a:t>
            </a:r>
          </a:p>
          <a:p>
            <a:r>
              <a:rPr lang="en-US" dirty="0" smtClean="0"/>
              <a:t>Fellows: 839</a:t>
            </a:r>
          </a:p>
          <a:p>
            <a:r>
              <a:rPr lang="en-US" dirty="0" smtClean="0"/>
              <a:t>Students (technical and doctoral students):  1.457 were selected</a:t>
            </a:r>
            <a:r>
              <a:rPr lang="en-US" baseline="0" dirty="0" smtClean="0"/>
              <a:t> over the last 5 years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1165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10" descr="ipogg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platzhalter 10"/>
          <p:cNvSpPr>
            <a:spLocks noGrp="1"/>
          </p:cNvSpPr>
          <p:nvPr>
            <p:ph type="body" sz="quarter" idx="10"/>
          </p:nvPr>
        </p:nvSpPr>
        <p:spPr>
          <a:xfrm>
            <a:off x="468313" y="5157788"/>
            <a:ext cx="3887787" cy="13668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177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0" name="Bild 8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Bild 9" descr="ipogg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BF53DA53-6472-4DB6-A335-205E1E502D80}" type="datetime1">
              <a:rPr lang="de-DE" smtClean="0"/>
              <a:t>03.02.2020</a:t>
            </a:fld>
            <a:endParaRPr lang="de-DE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10th IPPOG meeting,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142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1"/>
          </p:nvPr>
        </p:nvSpPr>
        <p:spPr>
          <a:xfrm>
            <a:off x="465156" y="1377295"/>
            <a:ext cx="3898776" cy="4723013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4" name="Inhaltsplatzhalter 12"/>
          <p:cNvSpPr>
            <a:spLocks noGrp="1"/>
          </p:cNvSpPr>
          <p:nvPr>
            <p:ph sz="quarter" idx="12"/>
          </p:nvPr>
        </p:nvSpPr>
        <p:spPr>
          <a:xfrm>
            <a:off x="4788024" y="1377296"/>
            <a:ext cx="3898776" cy="472301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D104226F-835A-4801-B8B8-1F3EF084825B}" type="datetime1">
              <a:rPr lang="de-DE" smtClean="0"/>
              <a:t>03.02.2020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10th IPPOG meeting,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4520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1" name="Medienplatzhalter 10"/>
          <p:cNvSpPr>
            <a:spLocks noGrp="1"/>
          </p:cNvSpPr>
          <p:nvPr>
            <p:ph type="media" sz="quarter" idx="11"/>
          </p:nvPr>
        </p:nvSpPr>
        <p:spPr>
          <a:xfrm>
            <a:off x="1403648" y="1287465"/>
            <a:ext cx="6336704" cy="4445791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5" name="Bild 8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9" descr="ipogg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0ABED000-0736-4778-84F9-23AB855FDA87}" type="datetime1">
              <a:rPr lang="de-DE" smtClean="0"/>
              <a:t>03.02.2020</a:t>
            </a:fld>
            <a:endParaRPr lang="de-DE" dirty="0"/>
          </a:p>
        </p:txBody>
      </p:sp>
      <p:sp>
        <p:nvSpPr>
          <p:cNvPr id="18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10th IPPOG meeting,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17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Onlinebild-Platzhalter 3"/>
          <p:cNvSpPr>
            <a:spLocks noGrp="1"/>
          </p:cNvSpPr>
          <p:nvPr>
            <p:ph type="clipArt" sz="quarter" idx="11"/>
          </p:nvPr>
        </p:nvSpPr>
        <p:spPr>
          <a:xfrm>
            <a:off x="2195513" y="1628775"/>
            <a:ext cx="4752975" cy="381635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1611F03D-D846-46A6-B2C2-97BE348FE8AA}" type="datetime1">
              <a:rPr lang="de-DE" smtClean="0"/>
              <a:t>03.02.2020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10th IPPOG meeting,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78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Mastertextformat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r>
              <a:rPr lang="de-DE" altLang="de-DE" dirty="0" smtClean="0"/>
              <a:t>Dritte Ebene</a:t>
            </a:r>
          </a:p>
          <a:p>
            <a:pPr lvl="3"/>
            <a:r>
              <a:rPr lang="de-DE" altLang="de-DE" dirty="0" smtClean="0"/>
              <a:t>Vierte Ebene</a:t>
            </a:r>
          </a:p>
          <a:p>
            <a:pPr lvl="4"/>
            <a:r>
              <a:rPr lang="de-DE" altLang="de-DE" dirty="0" smtClean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ild 9" descr="ipogg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39BF3A6C-EC95-421E-A692-2E1C79F21CC9}" type="datetime1">
              <a:rPr lang="de-DE" smtClean="0"/>
              <a:t>03.02.2020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10th IPPOG meeting, CERN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</p:sldLayoutIdLst>
  <p:hf sldNum="0"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omeninresearchblog.wordpress.com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400" b="1" dirty="0"/>
              <a:t>International Day of </a:t>
            </a:r>
            <a:endParaRPr lang="en-US" sz="4400" b="1" dirty="0" smtClean="0"/>
          </a:p>
          <a:p>
            <a:pPr marL="0" indent="0">
              <a:buNone/>
            </a:pPr>
            <a:r>
              <a:rPr lang="en-US" sz="4400" b="1" dirty="0" smtClean="0"/>
              <a:t>Women </a:t>
            </a:r>
            <a:r>
              <a:rPr lang="en-US" sz="4400" b="1" dirty="0"/>
              <a:t>and Girls in Science </a:t>
            </a:r>
            <a:br>
              <a:rPr lang="en-US" sz="4400" b="1" dirty="0"/>
            </a:br>
            <a:endParaRPr lang="en-US" sz="4400" b="1" dirty="0" smtClean="0"/>
          </a:p>
          <a:p>
            <a:pPr marL="0" indent="0">
              <a:buNone/>
            </a:pPr>
            <a:r>
              <a:rPr lang="en-US" sz="4400" b="1" dirty="0" smtClean="0"/>
              <a:t>11 </a:t>
            </a:r>
            <a:r>
              <a:rPr lang="en-US" sz="4400" b="1" dirty="0"/>
              <a:t>February 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Inhaltsplatzhalt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60031" y="3577430"/>
            <a:ext cx="1363737" cy="136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3688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over the last 10 years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32" y="1268760"/>
            <a:ext cx="8363272" cy="4443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031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Young Women in Physics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539552" y="1009248"/>
            <a:ext cx="8229600" cy="4579936"/>
          </a:xfrm>
        </p:spPr>
        <p:txBody>
          <a:bodyPr/>
          <a:lstStyle/>
          <a:p>
            <a:pPr marL="533400" lvl="0" indent="0">
              <a:buNone/>
            </a:pPr>
            <a:endParaRPr lang="de-DE" sz="1200" dirty="0"/>
          </a:p>
          <a:p>
            <a:pPr marL="87313" lvl="0" indent="0">
              <a:buNone/>
            </a:pPr>
            <a:r>
              <a:rPr lang="en-US" sz="2000" dirty="0" smtClean="0"/>
              <a:t>Get </a:t>
            </a:r>
            <a:r>
              <a:rPr lang="en-US" sz="2000" dirty="0"/>
              <a:t>more inspiration </a:t>
            </a:r>
            <a:r>
              <a:rPr lang="en-US" sz="2000" dirty="0" smtClean="0"/>
              <a:t>on </a:t>
            </a:r>
            <a:r>
              <a:rPr lang="en-US" sz="1600" dirty="0">
                <a:hlinkClick r:id="rId3"/>
              </a:rPr>
              <a:t>https://womeninresearchblog.wordpress.com/</a:t>
            </a:r>
            <a:endParaRPr lang="en-US" sz="1600" dirty="0"/>
          </a:p>
          <a:p>
            <a:pPr marL="0" indent="1701800">
              <a:buNone/>
            </a:pPr>
            <a:endParaRPr lang="en-US" sz="1200" dirty="0" smtClean="0"/>
          </a:p>
          <a:p>
            <a:pPr marL="0" indent="0">
              <a:spcBef>
                <a:spcPts val="600"/>
              </a:spcBef>
              <a:buNone/>
            </a:pPr>
            <a:endParaRPr lang="de-DE" dirty="0" smtClean="0"/>
          </a:p>
          <a:p>
            <a:pPr marL="0" indent="0">
              <a:spcBef>
                <a:spcPts val="600"/>
              </a:spcBef>
              <a:buNone/>
            </a:pPr>
            <a:endParaRPr lang="de-DE" dirty="0"/>
          </a:p>
          <a:p>
            <a:pPr marL="0" indent="0">
              <a:spcBef>
                <a:spcPts val="600"/>
              </a:spcBef>
              <a:buNone/>
            </a:pPr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138" y="974727"/>
            <a:ext cx="1346862" cy="1340876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91" y="1700808"/>
            <a:ext cx="6552728" cy="433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190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Women in Physics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457200" y="1287465"/>
            <a:ext cx="4906888" cy="457993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Marie </a:t>
            </a:r>
            <a:r>
              <a:rPr lang="en-US" dirty="0" err="1" smtClean="0"/>
              <a:t>Skłodowska</a:t>
            </a:r>
            <a:r>
              <a:rPr lang="en-US" dirty="0" smtClean="0"/>
              <a:t>-Curie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dirty="0" smtClean="0"/>
              <a:t>1867-1934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Polish and naturalized-French physicist and chemist </a:t>
            </a:r>
            <a:endParaRPr lang="en-US" sz="2000" dirty="0" smtClean="0"/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C</a:t>
            </a:r>
            <a:r>
              <a:rPr lang="en-US" sz="2000" dirty="0" smtClean="0"/>
              <a:t>onducted </a:t>
            </a:r>
            <a:r>
              <a:rPr lang="en-US" sz="2000" dirty="0"/>
              <a:t>pioneering research on </a:t>
            </a:r>
            <a:r>
              <a:rPr lang="en-US" sz="2000" dirty="0" smtClean="0"/>
              <a:t>radioactivity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F</a:t>
            </a:r>
            <a:r>
              <a:rPr lang="en-US" sz="2000" dirty="0" smtClean="0"/>
              <a:t>irst </a:t>
            </a:r>
            <a:r>
              <a:rPr lang="en-US" sz="2000" dirty="0"/>
              <a:t>woman to win a Nobel </a:t>
            </a:r>
            <a:r>
              <a:rPr lang="en-US" sz="2000" dirty="0" smtClean="0"/>
              <a:t>Prize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only person to win twice in multiple </a:t>
            </a:r>
            <a:r>
              <a:rPr lang="en-US" sz="2000" dirty="0" smtClean="0"/>
              <a:t>sciences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1903: Physics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1911: Chemistry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287465"/>
            <a:ext cx="3816424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763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Women in Physics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457199" y="1287465"/>
            <a:ext cx="5196599" cy="4579936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Chien-Shiung</a:t>
            </a:r>
            <a:r>
              <a:rPr lang="en-US" dirty="0"/>
              <a:t> </a:t>
            </a:r>
            <a:r>
              <a:rPr lang="en-US" dirty="0" smtClean="0"/>
              <a:t>Wu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dirty="0" smtClean="0"/>
              <a:t>1912-1997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Chinese American experimental physicist </a:t>
            </a:r>
            <a:endParaRPr lang="en-US" sz="2000" dirty="0" smtClean="0"/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W</a:t>
            </a:r>
            <a:r>
              <a:rPr lang="en-US" sz="2000" dirty="0" smtClean="0"/>
              <a:t>orked </a:t>
            </a:r>
            <a:r>
              <a:rPr lang="en-US" sz="2000" dirty="0"/>
              <a:t>on the Manhattan Project, where she helped develop the process for separating uranium metal into the uranium-235 and uranium-238 isotopes by gaseous </a:t>
            </a:r>
            <a:r>
              <a:rPr lang="en-US" sz="2000" dirty="0" smtClean="0"/>
              <a:t>diffusion 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Wu </a:t>
            </a:r>
            <a:r>
              <a:rPr lang="en-US" sz="2000" dirty="0"/>
              <a:t>experiment, which contradicted the law of conservation of </a:t>
            </a:r>
            <a:r>
              <a:rPr lang="en-US" sz="2000" dirty="0" smtClean="0"/>
              <a:t>parity 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2 </a:t>
            </a:r>
            <a:r>
              <a:rPr lang="en-US" sz="2000" dirty="0"/>
              <a:t>colleagues </a:t>
            </a:r>
            <a:r>
              <a:rPr lang="en-US" sz="2000" dirty="0" smtClean="0"/>
              <a:t>from theory received </a:t>
            </a:r>
            <a:r>
              <a:rPr lang="en-US" sz="2000" dirty="0"/>
              <a:t>1957 Nobel Prize </a:t>
            </a:r>
            <a:r>
              <a:rPr lang="en-US" sz="2000" dirty="0" smtClean="0"/>
              <a:t>for Physics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799" y="1306665"/>
            <a:ext cx="3459502" cy="2814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427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Women in Physics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457200" y="1287465"/>
            <a:ext cx="4906888" cy="457993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Jocelyn Bell-</a:t>
            </a:r>
            <a:r>
              <a:rPr lang="en-US" dirty="0" err="1" smtClean="0"/>
              <a:t>Burnell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de-DE" sz="2000" dirty="0" smtClean="0"/>
              <a:t>Born 1943</a:t>
            </a:r>
            <a:endParaRPr lang="en-US" sz="2000" dirty="0" smtClean="0"/>
          </a:p>
          <a:p>
            <a:pPr>
              <a:spcBef>
                <a:spcPts val="1200"/>
              </a:spcBef>
            </a:pPr>
            <a:r>
              <a:rPr lang="en-US" sz="2000" dirty="0"/>
              <a:t>astrophysicist from Northern Ireland </a:t>
            </a:r>
            <a:endParaRPr lang="en-US" sz="2000" dirty="0" smtClean="0"/>
          </a:p>
          <a:p>
            <a:pPr>
              <a:spcBef>
                <a:spcPts val="1200"/>
              </a:spcBef>
            </a:pPr>
            <a:r>
              <a:rPr lang="en-US" sz="2000" dirty="0" smtClean="0"/>
              <a:t>discovered </a:t>
            </a:r>
            <a:r>
              <a:rPr lang="en-US" sz="2000" dirty="0"/>
              <a:t>the first radio pulsars in </a:t>
            </a:r>
            <a:r>
              <a:rPr lang="en-US" sz="2000" dirty="0" smtClean="0"/>
              <a:t>1967 as </a:t>
            </a:r>
            <a:r>
              <a:rPr lang="en-US" sz="2000" dirty="0"/>
              <a:t>a postgraduate </a:t>
            </a:r>
            <a:r>
              <a:rPr lang="en-US" sz="2000" dirty="0" smtClean="0"/>
              <a:t>student</a:t>
            </a:r>
            <a:endParaRPr lang="en-US" sz="2000" dirty="0"/>
          </a:p>
          <a:p>
            <a:pPr>
              <a:spcBef>
                <a:spcPts val="1200"/>
              </a:spcBef>
            </a:pPr>
            <a:r>
              <a:rPr lang="en-US" sz="2000" dirty="0" smtClean="0"/>
              <a:t>discovery </a:t>
            </a:r>
            <a:r>
              <a:rPr lang="en-US" sz="2000" dirty="0"/>
              <a:t>was </a:t>
            </a:r>
            <a:r>
              <a:rPr lang="en-US" sz="2000" dirty="0" smtClean="0"/>
              <a:t>recognized </a:t>
            </a:r>
            <a:r>
              <a:rPr lang="en-US" sz="2000" dirty="0"/>
              <a:t>by the award of the </a:t>
            </a:r>
            <a:r>
              <a:rPr lang="en-US" sz="2000" dirty="0" smtClean="0"/>
              <a:t>1974 Nobel Prize for </a:t>
            </a:r>
            <a:r>
              <a:rPr lang="en-US" sz="2000" dirty="0"/>
              <a:t>Physics to her thesis supervisor Antony </a:t>
            </a:r>
            <a:r>
              <a:rPr lang="en-US" sz="2000" dirty="0" smtClean="0"/>
              <a:t>Hewish </a:t>
            </a:r>
            <a:r>
              <a:rPr lang="en-US" sz="2000" dirty="0"/>
              <a:t>and </a:t>
            </a:r>
            <a:r>
              <a:rPr lang="en-US" sz="2000" dirty="0" smtClean="0"/>
              <a:t>to the </a:t>
            </a:r>
            <a:r>
              <a:rPr lang="en-US" sz="2000" dirty="0"/>
              <a:t>astronomer Martin </a:t>
            </a:r>
            <a:r>
              <a:rPr lang="en-US" sz="2000" dirty="0" smtClean="0"/>
              <a:t>Ryle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dirty="0" smtClean="0"/>
              <a:t> </a:t>
            </a:r>
          </a:p>
          <a:p>
            <a:pPr marL="0" indent="0">
              <a:spcBef>
                <a:spcPts val="600"/>
              </a:spcBef>
              <a:buNone/>
            </a:pP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236" y="1287464"/>
            <a:ext cx="3514243" cy="3514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386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Women in Physics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457200" y="1287465"/>
            <a:ext cx="4906888" cy="457993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Fabiola </a:t>
            </a:r>
            <a:r>
              <a:rPr lang="en-US" dirty="0" err="1" smtClean="0"/>
              <a:t>Gianotti</a:t>
            </a:r>
            <a:endParaRPr lang="en-US" dirty="0" smtClean="0"/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de-DE" sz="2000" dirty="0" smtClean="0"/>
              <a:t>Born 1960</a:t>
            </a:r>
            <a:endParaRPr lang="en-US" sz="2000" dirty="0" smtClean="0"/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Italian particle physicist 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S</a:t>
            </a:r>
            <a:r>
              <a:rPr lang="en-US" sz="2000" dirty="0" smtClean="0"/>
              <a:t>tudied arts and philosophy, then physics 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Elected </a:t>
            </a:r>
            <a:r>
              <a:rPr lang="en-US" sz="2000" dirty="0"/>
              <a:t>as the project leader and spokesperson of </a:t>
            </a:r>
            <a:r>
              <a:rPr lang="en-US" sz="2000" dirty="0" smtClean="0"/>
              <a:t>ATLAS in 2009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de-DE" sz="2000" dirty="0" err="1" smtClean="0"/>
              <a:t>Announced</a:t>
            </a:r>
            <a:r>
              <a:rPr lang="de-DE" sz="2000" dirty="0" smtClean="0"/>
              <a:t> the </a:t>
            </a:r>
            <a:r>
              <a:rPr lang="de-DE" sz="2000" dirty="0" err="1" smtClean="0"/>
              <a:t>discovery</a:t>
            </a:r>
            <a:r>
              <a:rPr lang="de-DE" sz="2000" dirty="0" smtClean="0"/>
              <a:t> of the Higgs </a:t>
            </a:r>
            <a:r>
              <a:rPr lang="de-DE" sz="2000" dirty="0" err="1" smtClean="0"/>
              <a:t>boson</a:t>
            </a:r>
            <a:r>
              <a:rPr lang="de-DE" sz="2000" dirty="0" smtClean="0"/>
              <a:t> in 2012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First female DG at CERN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en-US" dirty="0" smtClean="0"/>
              <a:t> </a:t>
            </a:r>
          </a:p>
          <a:p>
            <a:pPr marL="0" indent="0">
              <a:spcBef>
                <a:spcPts val="600"/>
              </a:spcBef>
              <a:buNone/>
            </a:pPr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76"/>
          <a:stretch/>
        </p:blipFill>
        <p:spPr>
          <a:xfrm>
            <a:off x="5292080" y="1196752"/>
            <a:ext cx="3960440" cy="375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779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Women in Physics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457200" y="1287465"/>
            <a:ext cx="3682752" cy="457993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Donna Strickland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de-DE" sz="2000" dirty="0" smtClean="0"/>
              <a:t>Born 1959</a:t>
            </a:r>
            <a:endParaRPr lang="en-US" sz="2000" dirty="0" smtClean="0"/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dirty="0" smtClean="0"/>
              <a:t>Canadian physicist 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de-DE" sz="2000" dirty="0" smtClean="0"/>
              <a:t>Nobel </a:t>
            </a:r>
            <a:r>
              <a:rPr lang="de-DE" sz="2000" dirty="0" err="1" smtClean="0"/>
              <a:t>Prize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Physics 2018, </a:t>
            </a:r>
            <a:r>
              <a:rPr lang="en-US" sz="2000" dirty="0"/>
              <a:t>together with Gérard </a:t>
            </a:r>
            <a:r>
              <a:rPr lang="en-US" sz="2000" dirty="0" err="1"/>
              <a:t>Mourou</a:t>
            </a:r>
            <a:r>
              <a:rPr lang="en-US" sz="2000" dirty="0"/>
              <a:t>, for the invention of chirped pulse amplification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en-US" dirty="0" smtClean="0"/>
              <a:t> </a:t>
            </a:r>
          </a:p>
          <a:p>
            <a:pPr marL="0" indent="0">
              <a:spcBef>
                <a:spcPts val="600"/>
              </a:spcBef>
              <a:buNone/>
            </a:pPr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146" y="1484784"/>
            <a:ext cx="4611617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15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STEM </a:t>
            </a:r>
            <a:r>
              <a:rPr lang="de-DE" dirty="0" err="1" smtClean="0"/>
              <a:t>Statistics</a:t>
            </a:r>
            <a:endParaRPr lang="de-DE" dirty="0"/>
          </a:p>
        </p:txBody>
      </p:sp>
      <p:pic>
        <p:nvPicPr>
          <p:cNvPr id="4" name="Grafik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54849"/>
            <a:ext cx="8686800" cy="590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283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Physics </a:t>
            </a:r>
            <a:r>
              <a:rPr lang="de-DE" dirty="0" err="1" smtClean="0"/>
              <a:t>Statistics</a:t>
            </a:r>
            <a:endParaRPr lang="de-DE" dirty="0"/>
          </a:p>
        </p:txBody>
      </p:sp>
      <p:pic>
        <p:nvPicPr>
          <p:cNvPr id="2" name="Grafik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5681"/>
            <a:ext cx="9324528" cy="587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065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Personnel Statistics </a:t>
            </a:r>
            <a:r>
              <a:rPr lang="en-US" dirty="0" smtClean="0"/>
              <a:t>2018</a:t>
            </a:r>
            <a:endParaRPr lang="en-US" dirty="0"/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1008459329"/>
              </p:ext>
            </p:extLst>
          </p:nvPr>
        </p:nvGraphicFramePr>
        <p:xfrm>
          <a:off x="1524000" y="1397000"/>
          <a:ext cx="6432376" cy="4552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54066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Benutzerdefiniert 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C0504D"/>
      </a:accent1>
      <a:accent2>
        <a:srgbClr val="1F497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296</Words>
  <Application>Microsoft Office PowerPoint</Application>
  <PresentationFormat>Bildschirmpräsentation (4:3)</PresentationFormat>
  <Paragraphs>71</Paragraphs>
  <Slides>11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Office-Design</vt:lpstr>
      <vt:lpstr>PowerPoint-Präsentation</vt:lpstr>
      <vt:lpstr>Women in Physics</vt:lpstr>
      <vt:lpstr>Women in Physics</vt:lpstr>
      <vt:lpstr>Women in Physics</vt:lpstr>
      <vt:lpstr>Women in Physics</vt:lpstr>
      <vt:lpstr>Women in Physics</vt:lpstr>
      <vt:lpstr>STEM Statistics</vt:lpstr>
      <vt:lpstr>Physics Statistics</vt:lpstr>
      <vt:lpstr>CERN Personnel Statistics 2018</vt:lpstr>
      <vt:lpstr>Evolution over the last 10 years</vt:lpstr>
      <vt:lpstr>Young Women in Physics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 Bilow</dc:creator>
  <cp:lastModifiedBy>Uta Bilow</cp:lastModifiedBy>
  <cp:revision>105</cp:revision>
  <dcterms:created xsi:type="dcterms:W3CDTF">2011-11-01T11:56:59Z</dcterms:created>
  <dcterms:modified xsi:type="dcterms:W3CDTF">2020-02-03T09:48:29Z</dcterms:modified>
</cp:coreProperties>
</file>