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0" r:id="rId1"/>
  </p:sldMasterIdLst>
  <p:notesMasterIdLst>
    <p:notesMasterId r:id="rId31"/>
  </p:notesMasterIdLst>
  <p:sldIdLst>
    <p:sldId id="256" r:id="rId2"/>
    <p:sldId id="259" r:id="rId3"/>
    <p:sldId id="268" r:id="rId4"/>
    <p:sldId id="725" r:id="rId5"/>
    <p:sldId id="269" r:id="rId6"/>
    <p:sldId id="270" r:id="rId7"/>
    <p:sldId id="264" r:id="rId8"/>
    <p:sldId id="276" r:id="rId9"/>
    <p:sldId id="726" r:id="rId10"/>
    <p:sldId id="732" r:id="rId11"/>
    <p:sldId id="257" r:id="rId12"/>
    <p:sldId id="258" r:id="rId13"/>
    <p:sldId id="261" r:id="rId14"/>
    <p:sldId id="262" r:id="rId15"/>
    <p:sldId id="727" r:id="rId16"/>
    <p:sldId id="260" r:id="rId17"/>
    <p:sldId id="265" r:id="rId18"/>
    <p:sldId id="263" r:id="rId19"/>
    <p:sldId id="728" r:id="rId20"/>
    <p:sldId id="266" r:id="rId21"/>
    <p:sldId id="729" r:id="rId22"/>
    <p:sldId id="267" r:id="rId23"/>
    <p:sldId id="730" r:id="rId24"/>
    <p:sldId id="271" r:id="rId25"/>
    <p:sldId id="272" r:id="rId26"/>
    <p:sldId id="274" r:id="rId27"/>
    <p:sldId id="273" r:id="rId28"/>
    <p:sldId id="275" r:id="rId29"/>
    <p:sldId id="731" r:id="rId3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85"/>
    <p:restoredTop sz="94599"/>
  </p:normalViewPr>
  <p:slideViewPr>
    <p:cSldViewPr snapToGrid="0" snapToObjects="1">
      <p:cViewPr varScale="1">
        <p:scale>
          <a:sx n="96" d="100"/>
          <a:sy n="96" d="100"/>
        </p:scale>
        <p:origin x="192" y="3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39A4DB-E0EC-6A4D-8659-7E53E65952C5}" type="datetimeFigureOut">
              <a:rPr lang="en-US" smtClean="0"/>
              <a:t>2/10/20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EF7261-B542-4741-BCB1-2D2DFF4635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635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2BA82F-04B3-7947-99CE-D03961E63E59}" type="slidenum">
              <a:rPr lang="it-IT">
                <a:solidFill>
                  <a:prstClr val="black"/>
                </a:solidFill>
              </a:rPr>
              <a:pPr/>
              <a:t>11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44032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4032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07183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2BA82F-04B3-7947-99CE-D03961E63E59}" type="slidenum">
              <a:rPr lang="it-IT">
                <a:solidFill>
                  <a:prstClr val="black"/>
                </a:solidFill>
              </a:rPr>
              <a:pPr/>
              <a:t>12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44032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4032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59652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2BA82F-04B3-7947-99CE-D03961E63E59}" type="slidenum">
              <a:rPr lang="it-IT">
                <a:solidFill>
                  <a:prstClr val="black"/>
                </a:solidFill>
              </a:rPr>
              <a:pPr/>
              <a:t>13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44032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4032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431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2BA82F-04B3-7947-99CE-D03961E63E59}" type="slidenum">
              <a:rPr lang="it-IT">
                <a:solidFill>
                  <a:prstClr val="black"/>
                </a:solidFill>
              </a:rPr>
              <a:pPr/>
              <a:t>15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44032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4032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8907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2BA82F-04B3-7947-99CE-D03961E63E59}" type="slidenum">
              <a:rPr lang="it-IT">
                <a:solidFill>
                  <a:prstClr val="black"/>
                </a:solidFill>
              </a:rPr>
              <a:pPr/>
              <a:t>16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44032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4032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639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1E51E458-7EFB-ED40-AA26-23176B9C4BD8}" type="datetimeFigureOut">
              <a:rPr lang="de-DE" smtClean="0"/>
              <a:t>10.02.20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3DCD7B65-71EA-3F4B-AD1A-210F3CC6595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08836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1E458-7EFB-ED40-AA26-23176B9C4BD8}" type="datetimeFigureOut">
              <a:rPr lang="de-DE" smtClean="0"/>
              <a:t>10.02.20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D7B65-71EA-3F4B-AD1A-210F3CC6595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9548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1E458-7EFB-ED40-AA26-23176B9C4BD8}" type="datetimeFigureOut">
              <a:rPr lang="de-DE" smtClean="0"/>
              <a:t>10.02.20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D7B65-71EA-3F4B-AD1A-210F3CC6595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14014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1E458-7EFB-ED40-AA26-23176B9C4BD8}" type="datetimeFigureOut">
              <a:rPr lang="de-DE" smtClean="0"/>
              <a:t>10.02.20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D7B65-71EA-3F4B-AD1A-210F3CC6595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22701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1E458-7EFB-ED40-AA26-23176B9C4BD8}" type="datetimeFigureOut">
              <a:rPr lang="de-DE" smtClean="0"/>
              <a:t>10.02.20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D7B65-71EA-3F4B-AD1A-210F3CC6595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42252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1E458-7EFB-ED40-AA26-23176B9C4BD8}" type="datetimeFigureOut">
              <a:rPr lang="de-DE" smtClean="0"/>
              <a:t>10.02.20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D7B65-71EA-3F4B-AD1A-210F3CC6595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06992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1E458-7EFB-ED40-AA26-23176B9C4BD8}" type="datetimeFigureOut">
              <a:rPr lang="de-DE" smtClean="0"/>
              <a:t>10.02.20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D7B65-71EA-3F4B-AD1A-210F3CC6595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99373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1E458-7EFB-ED40-AA26-23176B9C4BD8}" type="datetimeFigureOut">
              <a:rPr lang="de-DE" smtClean="0"/>
              <a:t>10.02.20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D7B65-71EA-3F4B-AD1A-210F3CC65957}" type="slidenum">
              <a:rPr lang="de-DE" smtClean="0"/>
              <a:t>‹#›</a:t>
            </a:fld>
            <a:endParaRPr lang="de-DE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04680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1E458-7EFB-ED40-AA26-23176B9C4BD8}" type="datetimeFigureOut">
              <a:rPr lang="de-DE" smtClean="0"/>
              <a:t>10.02.20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D7B65-71EA-3F4B-AD1A-210F3CC6595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2131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1E458-7EFB-ED40-AA26-23176B9C4BD8}" type="datetimeFigureOut">
              <a:rPr lang="de-DE" smtClean="0"/>
              <a:t>10.02.20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D7B65-71EA-3F4B-AD1A-210F3CC6595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7120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1E458-7EFB-ED40-AA26-23176B9C4BD8}" type="datetimeFigureOut">
              <a:rPr lang="de-DE" smtClean="0"/>
              <a:t>10.02.20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D7B65-71EA-3F4B-AD1A-210F3CC6595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7407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1E458-7EFB-ED40-AA26-23176B9C4BD8}" type="datetimeFigureOut">
              <a:rPr lang="de-DE" smtClean="0"/>
              <a:t>10.02.20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D7B65-71EA-3F4B-AD1A-210F3CC6595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4568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1E458-7EFB-ED40-AA26-23176B9C4BD8}" type="datetimeFigureOut">
              <a:rPr lang="de-DE" smtClean="0"/>
              <a:t>10.02.20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D7B65-71EA-3F4B-AD1A-210F3CC6595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9913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1E458-7EFB-ED40-AA26-23176B9C4BD8}" type="datetimeFigureOut">
              <a:rPr lang="de-DE" smtClean="0"/>
              <a:t>10.02.20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D7B65-71EA-3F4B-AD1A-210F3CC6595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8398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1E458-7EFB-ED40-AA26-23176B9C4BD8}" type="datetimeFigureOut">
              <a:rPr lang="de-DE" smtClean="0"/>
              <a:t>10.02.20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D7B65-71EA-3F4B-AD1A-210F3CC6595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1071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1E458-7EFB-ED40-AA26-23176B9C4BD8}" type="datetimeFigureOut">
              <a:rPr lang="de-DE" smtClean="0"/>
              <a:t>10.02.20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D7B65-71EA-3F4B-AD1A-210F3CC6595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2467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1E458-7EFB-ED40-AA26-23176B9C4BD8}" type="datetimeFigureOut">
              <a:rPr lang="de-DE" smtClean="0"/>
              <a:t>10.02.20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D7B65-71EA-3F4B-AD1A-210F3CC6595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9514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E51E458-7EFB-ED40-AA26-23176B9C4BD8}" type="datetimeFigureOut">
              <a:rPr lang="de-DE" smtClean="0"/>
              <a:t>10.02.20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DCD7B65-71EA-3F4B-AD1A-210F3CC6595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243445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emf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jp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jpg"/><Relationship Id="rId4" Type="http://schemas.openxmlformats.org/officeDocument/2006/relationships/image" Target="../media/image29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g"/><Relationship Id="rId4" Type="http://schemas.openxmlformats.org/officeDocument/2006/relationships/image" Target="../media/image40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tiff"/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tif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microsoft.com/office/2007/relationships/hdphoto" Target="../media/hdphoto1.wdp"/><Relationship Id="rId7" Type="http://schemas.openxmlformats.org/officeDocument/2006/relationships/image" Target="../media/image60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jpeg"/><Relationship Id="rId5" Type="http://schemas.microsoft.com/office/2007/relationships/hdphoto" Target="../media/hdphoto2.wdp"/><Relationship Id="rId4" Type="http://schemas.openxmlformats.org/officeDocument/2006/relationships/image" Target="../media/image5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DE4BAD-2FA8-B747-852F-8D1D7D74E7C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Atlas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C907DB-9AAC-6A43-B450-F3756537080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43870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AD8A7D0-9737-C845-A31E-ECF869769C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4156" y="361237"/>
            <a:ext cx="9646172" cy="6197665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563012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077200" y="6534150"/>
            <a:ext cx="2133600" cy="323850"/>
          </a:xfrm>
        </p:spPr>
        <p:txBody>
          <a:bodyPr/>
          <a:lstStyle/>
          <a:p>
            <a:fld id="{E750730A-6486-1A48-8BBE-7F465A7A6032}" type="slidenum">
              <a:rPr lang="it-IT">
                <a:solidFill>
                  <a:srgbClr val="000000"/>
                </a:solidFill>
                <a:latin typeface="Arial"/>
              </a:rPr>
              <a:pPr/>
              <a:t>11</a:t>
            </a:fld>
            <a:endParaRPr lang="it-IT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Rectangle 37"/>
          <p:cNvSpPr>
            <a:spLocks noChangeArrowheads="1"/>
          </p:cNvSpPr>
          <p:nvPr/>
        </p:nvSpPr>
        <p:spPr bwMode="auto">
          <a:xfrm>
            <a:off x="1524000" y="6553200"/>
            <a:ext cx="9144000" cy="304800"/>
          </a:xfrm>
          <a:prstGeom prst="rect">
            <a:avLst/>
          </a:prstGeom>
          <a:solidFill>
            <a:srgbClr val="969696">
              <a:alpha val="41000"/>
            </a:srgbClr>
          </a:solidFill>
          <a:ln w="952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524000" y="0"/>
            <a:ext cx="9144000" cy="609600"/>
          </a:xfrm>
          <a:prstGeom prst="rect">
            <a:avLst/>
          </a:prstGeom>
          <a:gradFill flip="none" rotWithShape="0">
            <a:gsLst>
              <a:gs pos="23000">
                <a:schemeClr val="accent6">
                  <a:lumMod val="20000"/>
                  <a:lumOff val="80000"/>
                </a:schemeClr>
              </a:gs>
              <a:gs pos="100000">
                <a:srgbClr val="C0C0C0"/>
              </a:gs>
            </a:gsLst>
            <a:lin ang="540000" scaled="0"/>
            <a:tileRect/>
          </a:gradFill>
          <a:ln>
            <a:noFill/>
          </a:ln>
          <a:effectLst/>
          <a:extLst/>
        </p:spPr>
        <p:txBody>
          <a:bodyPr wrap="none" anchor="ctr"/>
          <a:lstStyle/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9" name="Line 20"/>
          <p:cNvSpPr>
            <a:spLocks noChangeShapeType="1"/>
          </p:cNvSpPr>
          <p:nvPr/>
        </p:nvSpPr>
        <p:spPr bwMode="auto">
          <a:xfrm>
            <a:off x="1524000" y="609600"/>
            <a:ext cx="9144000" cy="0"/>
          </a:xfrm>
          <a:prstGeom prst="line">
            <a:avLst/>
          </a:prstGeom>
          <a:noFill/>
          <a:ln w="76200">
            <a:solidFill>
              <a:srgbClr val="000080"/>
            </a:solidFill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it-IT">
              <a:solidFill>
                <a:srgbClr val="000000"/>
              </a:solidFill>
              <a:effectLst>
                <a:glow rad="63500">
                  <a:srgbClr val="333399">
                    <a:satMod val="175000"/>
                    <a:alpha val="40000"/>
                  </a:srgbClr>
                </a:glow>
              </a:effectLst>
            </a:endParaRPr>
          </a:p>
        </p:txBody>
      </p:sp>
      <p:sp>
        <p:nvSpPr>
          <p:cNvPr id="33" name="Rettangolo 32"/>
          <p:cNvSpPr/>
          <p:nvPr/>
        </p:nvSpPr>
        <p:spPr bwMode="auto">
          <a:xfrm>
            <a:off x="2930771" y="750332"/>
            <a:ext cx="3798277" cy="30480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srgbClr val="000000"/>
              </a:solidFill>
              <a:latin typeface="Candara" charset="0"/>
              <a:ea typeface="ＭＳ Ｐゴシック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981200" y="6492876"/>
            <a:ext cx="2133600" cy="365125"/>
          </a:xfrm>
        </p:spPr>
        <p:txBody>
          <a:bodyPr/>
          <a:lstStyle/>
          <a:p>
            <a:r>
              <a:rPr lang="en-US"/>
              <a:t>Y. Benhammou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648200" y="6492876"/>
            <a:ext cx="2895600" cy="365125"/>
          </a:xfrm>
        </p:spPr>
        <p:txBody>
          <a:bodyPr/>
          <a:lstStyle/>
          <a:p>
            <a:r>
              <a:rPr lang="nl-NL" dirty="0" err="1"/>
              <a:t>Israeli</a:t>
            </a:r>
            <a:r>
              <a:rPr lang="nl-NL" dirty="0"/>
              <a:t> student 14/08/17</a:t>
            </a: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7269" y="1059615"/>
            <a:ext cx="4557891" cy="2874035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3385" y="981978"/>
            <a:ext cx="3502151" cy="3111776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1640128" y="4395439"/>
            <a:ext cx="8821886" cy="203132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US" dirty="0">
                <a:latin typeface="+mj-lt"/>
                <a:cs typeface="Times New Roman"/>
              </a:rPr>
              <a:t>The New Small Wheel Upgrade aims at replacing the present Small Wheel (CSC + MDT/TGC EIL/EIS1,2) to address high fake single </a:t>
            </a:r>
            <a:r>
              <a:rPr lang="en-US" dirty="0" err="1">
                <a:latin typeface="+mj-lt"/>
                <a:cs typeface="Times New Roman"/>
              </a:rPr>
              <a:t>muon</a:t>
            </a:r>
            <a:r>
              <a:rPr lang="en-US" dirty="0">
                <a:latin typeface="+mj-lt"/>
                <a:cs typeface="Times New Roman"/>
              </a:rPr>
              <a:t> trigger rate and rate limitations at HL-LHC luminosities</a:t>
            </a:r>
          </a:p>
          <a:p>
            <a:pPr>
              <a:spcBef>
                <a:spcPct val="0"/>
              </a:spcBef>
            </a:pPr>
            <a:endParaRPr lang="en-US" dirty="0">
              <a:latin typeface="+mj-lt"/>
              <a:cs typeface="Times New Roman"/>
            </a:endParaRPr>
          </a:p>
          <a:p>
            <a:pPr>
              <a:spcBef>
                <a:spcPct val="0"/>
              </a:spcBef>
            </a:pPr>
            <a:r>
              <a:rPr lang="en-US" dirty="0">
                <a:latin typeface="+mj-lt"/>
                <a:cs typeface="Times New Roman"/>
              </a:rPr>
              <a:t>The NSW basic layout is the same as the one of the present Small Wheel: 16 sectors, 8 small and 8 large ones per side</a:t>
            </a:r>
          </a:p>
          <a:p>
            <a:pPr marL="285750" indent="-285750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dirty="0">
              <a:latin typeface="+mj-lt"/>
              <a:cs typeface="Times New Roman"/>
            </a:endParaRPr>
          </a:p>
        </p:txBody>
      </p:sp>
      <p:sp>
        <p:nvSpPr>
          <p:cNvPr id="47" name="Text Box 11"/>
          <p:cNvSpPr txBox="1">
            <a:spLocks noChangeArrowheads="1"/>
          </p:cNvSpPr>
          <p:nvPr/>
        </p:nvSpPr>
        <p:spPr bwMode="auto">
          <a:xfrm>
            <a:off x="1664685" y="4"/>
            <a:ext cx="8721969" cy="543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it-IT" sz="3200" cap="small" dirty="0">
                <a:solidFill>
                  <a:srgbClr val="333399"/>
                </a:solidFill>
                <a:latin typeface="Helvetica Neue Light"/>
                <a:cs typeface="Helvetica Neue Light"/>
              </a:rPr>
              <a:t>The</a:t>
            </a:r>
            <a:r>
              <a:rPr lang="en-US" sz="3200" cap="small" dirty="0">
                <a:solidFill>
                  <a:srgbClr val="333399"/>
                </a:solidFill>
                <a:latin typeface="Helvetica Neue Light"/>
                <a:cs typeface="Helvetica Neue Light"/>
              </a:rPr>
              <a:t> NSW upgrade project</a:t>
            </a:r>
            <a:r>
              <a:rPr lang="it-IT" sz="3200" cap="small" dirty="0">
                <a:solidFill>
                  <a:srgbClr val="333399"/>
                </a:solidFill>
                <a:latin typeface="Helvetica Neue Light"/>
                <a:cs typeface="Helvetica Neue Light"/>
              </a:rPr>
              <a:t> </a:t>
            </a:r>
            <a:endParaRPr lang="it-IT" sz="1600" cap="small" dirty="0">
              <a:solidFill>
                <a:srgbClr val="333399"/>
              </a:solidFill>
              <a:latin typeface="Helvetica Neue Light"/>
              <a:cs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39002447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ttangolo 29"/>
          <p:cNvSpPr/>
          <p:nvPr/>
        </p:nvSpPr>
        <p:spPr bwMode="auto">
          <a:xfrm>
            <a:off x="1625464" y="762000"/>
            <a:ext cx="8932985" cy="571500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2400" dirty="0">
              <a:solidFill>
                <a:srgbClr val="000000"/>
              </a:solidFill>
              <a:latin typeface="Candara" charset="0"/>
              <a:ea typeface="ＭＳ Ｐゴシック" charset="0"/>
            </a:endParaRPr>
          </a:p>
        </p:txBody>
      </p:sp>
      <p:sp>
        <p:nvSpPr>
          <p:cNvPr id="6" name="Rettangolo 5"/>
          <p:cNvSpPr/>
          <p:nvPr/>
        </p:nvSpPr>
        <p:spPr bwMode="auto">
          <a:xfrm>
            <a:off x="3212125" y="4114800"/>
            <a:ext cx="3727939" cy="22860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srgbClr val="000000"/>
              </a:solidFill>
              <a:latin typeface="Candara" charset="0"/>
              <a:ea typeface="ＭＳ Ｐゴシック" charset="0"/>
            </a:endParaRPr>
          </a:p>
        </p:txBody>
      </p:sp>
      <p:sp>
        <p:nvSpPr>
          <p:cNvPr id="11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077200" y="6534150"/>
            <a:ext cx="2133600" cy="323850"/>
          </a:xfrm>
        </p:spPr>
        <p:txBody>
          <a:bodyPr/>
          <a:lstStyle/>
          <a:p>
            <a:fld id="{E750730A-6486-1A48-8BBE-7F465A7A6032}" type="slidenum">
              <a:rPr lang="it-IT">
                <a:solidFill>
                  <a:srgbClr val="000000"/>
                </a:solidFill>
                <a:latin typeface="Arial"/>
              </a:rPr>
              <a:pPr/>
              <a:t>12</a:t>
            </a:fld>
            <a:endParaRPr lang="it-IT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Rectangle 37"/>
          <p:cNvSpPr>
            <a:spLocks noChangeArrowheads="1"/>
          </p:cNvSpPr>
          <p:nvPr/>
        </p:nvSpPr>
        <p:spPr bwMode="auto">
          <a:xfrm>
            <a:off x="1524000" y="6553200"/>
            <a:ext cx="9144000" cy="304800"/>
          </a:xfrm>
          <a:prstGeom prst="rect">
            <a:avLst/>
          </a:prstGeom>
          <a:solidFill>
            <a:srgbClr val="969696">
              <a:alpha val="41000"/>
            </a:srgbClr>
          </a:solidFill>
          <a:ln w="952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524000" y="0"/>
            <a:ext cx="9144000" cy="609600"/>
          </a:xfrm>
          <a:prstGeom prst="rect">
            <a:avLst/>
          </a:prstGeom>
          <a:gradFill flip="none" rotWithShape="0">
            <a:gsLst>
              <a:gs pos="23000">
                <a:schemeClr val="accent6">
                  <a:lumMod val="20000"/>
                  <a:lumOff val="80000"/>
                </a:schemeClr>
              </a:gs>
              <a:gs pos="100000">
                <a:srgbClr val="C0C0C0"/>
              </a:gs>
            </a:gsLst>
            <a:lin ang="540000" scaled="0"/>
            <a:tileRect/>
          </a:gradFill>
          <a:ln>
            <a:noFill/>
          </a:ln>
          <a:effectLst/>
          <a:extLst/>
        </p:spPr>
        <p:txBody>
          <a:bodyPr wrap="none" anchor="ctr"/>
          <a:lstStyle/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9" name="Line 20"/>
          <p:cNvSpPr>
            <a:spLocks noChangeShapeType="1"/>
          </p:cNvSpPr>
          <p:nvPr/>
        </p:nvSpPr>
        <p:spPr bwMode="auto">
          <a:xfrm>
            <a:off x="1524000" y="609600"/>
            <a:ext cx="9144000" cy="0"/>
          </a:xfrm>
          <a:prstGeom prst="line">
            <a:avLst/>
          </a:prstGeom>
          <a:noFill/>
          <a:ln w="76200">
            <a:solidFill>
              <a:srgbClr val="000080"/>
            </a:solidFill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it-IT">
              <a:solidFill>
                <a:srgbClr val="000000"/>
              </a:solidFill>
              <a:effectLst>
                <a:glow rad="63500">
                  <a:srgbClr val="333399">
                    <a:satMod val="175000"/>
                    <a:alpha val="40000"/>
                  </a:srgbClr>
                </a:glow>
              </a:effectLst>
            </a:endParaRPr>
          </a:p>
        </p:txBody>
      </p:sp>
      <p:pic>
        <p:nvPicPr>
          <p:cNvPr id="31" name="Immagine 30" descr="01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960"/>
          <a:stretch/>
        </p:blipFill>
        <p:spPr>
          <a:xfrm>
            <a:off x="2508739" y="1048594"/>
            <a:ext cx="3938954" cy="2674368"/>
          </a:xfrm>
          <a:prstGeom prst="rect">
            <a:avLst/>
          </a:prstGeom>
        </p:spPr>
      </p:pic>
      <p:pic>
        <p:nvPicPr>
          <p:cNvPr id="32" name="Immagine 31" descr="02.p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19" r="22973"/>
          <a:stretch/>
        </p:blipFill>
        <p:spPr>
          <a:xfrm>
            <a:off x="6360607" y="1048594"/>
            <a:ext cx="2514090" cy="2654092"/>
          </a:xfrm>
          <a:prstGeom prst="rect">
            <a:avLst/>
          </a:prstGeom>
        </p:spPr>
      </p:pic>
      <p:sp>
        <p:nvSpPr>
          <p:cNvPr id="33" name="Rettangolo 32"/>
          <p:cNvSpPr/>
          <p:nvPr/>
        </p:nvSpPr>
        <p:spPr bwMode="auto">
          <a:xfrm>
            <a:off x="2930771" y="750332"/>
            <a:ext cx="3798277" cy="30480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srgbClr val="000000"/>
              </a:solidFill>
              <a:latin typeface="Candara" charset="0"/>
              <a:ea typeface="ＭＳ Ｐゴシック" charset="0"/>
            </a:endParaRPr>
          </a:p>
        </p:txBody>
      </p:sp>
      <p:sp>
        <p:nvSpPr>
          <p:cNvPr id="34" name="CasellaDiTesto 33"/>
          <p:cNvSpPr txBox="1"/>
          <p:nvPr/>
        </p:nvSpPr>
        <p:spPr>
          <a:xfrm>
            <a:off x="3246452" y="685800"/>
            <a:ext cx="523733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  <a:latin typeface="Helvetica Neue Light"/>
                <a:cs typeface="Helvetica Neue Light"/>
              </a:rPr>
              <a:t>L</a:t>
            </a:r>
            <a:r>
              <a:rPr lang="en-GB" dirty="0">
                <a:solidFill>
                  <a:srgbClr val="000090"/>
                </a:solidFill>
                <a:latin typeface="Helvetica Neue Light"/>
                <a:cs typeface="Helvetica Neue Light"/>
              </a:rPr>
              <a:t>arge Sector                                       </a:t>
            </a:r>
            <a:r>
              <a:rPr lang="en-GB" dirty="0">
                <a:solidFill>
                  <a:srgbClr val="0000FF"/>
                </a:solidFill>
                <a:latin typeface="Helvetica Neue Light"/>
                <a:cs typeface="Helvetica Neue Light"/>
              </a:rPr>
              <a:t>S</a:t>
            </a:r>
            <a:r>
              <a:rPr lang="en-GB" dirty="0">
                <a:solidFill>
                  <a:srgbClr val="000090"/>
                </a:solidFill>
                <a:latin typeface="Helvetica Neue Light"/>
                <a:cs typeface="Helvetica Neue Light"/>
              </a:rPr>
              <a:t>mall Secto</a:t>
            </a:r>
            <a:r>
              <a:rPr lang="en-GB" dirty="0">
                <a:latin typeface="Helvetica Neue Light"/>
                <a:cs typeface="Helvetica Neue Light"/>
              </a:rPr>
              <a:t>r</a:t>
            </a:r>
          </a:p>
        </p:txBody>
      </p:sp>
      <p:cxnSp>
        <p:nvCxnSpPr>
          <p:cNvPr id="40" name="Connettore 2 39"/>
          <p:cNvCxnSpPr/>
          <p:nvPr/>
        </p:nvCxnSpPr>
        <p:spPr bwMode="auto">
          <a:xfrm flipH="1">
            <a:off x="6428198" y="1277194"/>
            <a:ext cx="1" cy="2209800"/>
          </a:xfrm>
          <a:prstGeom prst="straightConnector1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arrow" w="sm" len="med"/>
            <a:tailEnd type="arrow" w="sm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1" name="CasellaDiTesto 40"/>
          <p:cNvSpPr txBox="1"/>
          <p:nvPr/>
        </p:nvSpPr>
        <p:spPr>
          <a:xfrm rot="16200000">
            <a:off x="5821793" y="2119805"/>
            <a:ext cx="770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~10 m</a:t>
            </a:r>
          </a:p>
        </p:txBody>
      </p:sp>
      <p:sp>
        <p:nvSpPr>
          <p:cNvPr id="42" name="TextBox 36"/>
          <p:cNvSpPr txBox="1"/>
          <p:nvPr/>
        </p:nvSpPr>
        <p:spPr>
          <a:xfrm>
            <a:off x="1625464" y="4113075"/>
            <a:ext cx="1586660" cy="2308324"/>
          </a:xfrm>
          <a:prstGeom prst="rect">
            <a:avLst/>
          </a:prstGeom>
          <a:solidFill>
            <a:schemeClr val="accent1"/>
          </a:solidFill>
          <a:ln>
            <a:solidFill>
              <a:sysClr val="window" lastClr="FFFFFF"/>
            </a:solidFill>
          </a:ln>
        </p:spPr>
        <p:txBody>
          <a:bodyPr wrap="square" rtlCol="0" anchor="t" anchorCtr="0"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en-US" kern="0" dirty="0">
                <a:solidFill>
                  <a:sysClr val="windowText" lastClr="000000"/>
                </a:solidFill>
                <a:latin typeface="Calibri"/>
                <a:cs typeface="Times New Roman"/>
              </a:rPr>
              <a:t>Sectors: Package of </a:t>
            </a:r>
            <a:r>
              <a:rPr lang="en-US" kern="0" dirty="0" err="1">
                <a:solidFill>
                  <a:sysClr val="windowText" lastClr="000000"/>
                </a:solidFill>
                <a:latin typeface="Calibri"/>
                <a:cs typeface="Times New Roman"/>
              </a:rPr>
              <a:t>sTGC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  <a:cs typeface="Times New Roman"/>
              </a:rPr>
              <a:t> and </a:t>
            </a:r>
            <a:r>
              <a:rPr lang="en-US" kern="0" dirty="0" err="1">
                <a:solidFill>
                  <a:sysClr val="windowText" lastClr="000000"/>
                </a:solidFill>
                <a:latin typeface="Calibri"/>
                <a:cs typeface="Times New Roman"/>
              </a:rPr>
              <a:t>MicroMegas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  <a:cs typeface="Times New Roman"/>
              </a:rPr>
              <a:t> “wedges” + central spacer frame</a:t>
            </a:r>
          </a:p>
          <a:p>
            <a:pPr>
              <a:spcBef>
                <a:spcPct val="0"/>
              </a:spcBef>
              <a:defRPr/>
            </a:pPr>
            <a:endParaRPr lang="en-US" kern="0" dirty="0">
              <a:solidFill>
                <a:sysClr val="windowText" lastClr="000000"/>
              </a:solidFill>
              <a:latin typeface="Calibri"/>
              <a:cs typeface="Times New Roman"/>
            </a:endParaRPr>
          </a:p>
        </p:txBody>
      </p:sp>
      <p:pic>
        <p:nvPicPr>
          <p:cNvPr id="43" name="Immagine 4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43927" y="3962400"/>
            <a:ext cx="3413059" cy="2438400"/>
          </a:xfrm>
          <a:prstGeom prst="rect">
            <a:avLst/>
          </a:prstGeom>
          <a:ln>
            <a:solidFill>
              <a:srgbClr val="000090"/>
            </a:solidFill>
          </a:ln>
        </p:spPr>
      </p:pic>
      <p:sp>
        <p:nvSpPr>
          <p:cNvPr id="46" name="Freccia circolare a sinistra 45"/>
          <p:cNvSpPr/>
          <p:nvPr/>
        </p:nvSpPr>
        <p:spPr bwMode="auto">
          <a:xfrm rot="21275633">
            <a:off x="5181600" y="2209800"/>
            <a:ext cx="633046" cy="2133600"/>
          </a:xfrm>
          <a:prstGeom prst="curved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srgbClr val="000000"/>
              </a:solidFill>
              <a:latin typeface="Candara" charset="0"/>
              <a:ea typeface="ＭＳ Ｐゴシック" charset="0"/>
            </a:endParaRPr>
          </a:p>
        </p:txBody>
      </p:sp>
      <p:sp>
        <p:nvSpPr>
          <p:cNvPr id="48" name="Text Box 11"/>
          <p:cNvSpPr txBox="1">
            <a:spLocks noChangeArrowheads="1"/>
          </p:cNvSpPr>
          <p:nvPr/>
        </p:nvSpPr>
        <p:spPr bwMode="auto">
          <a:xfrm>
            <a:off x="1664685" y="4"/>
            <a:ext cx="8721969" cy="543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it-IT" sz="3200" cap="small" dirty="0">
                <a:solidFill>
                  <a:srgbClr val="333399"/>
                </a:solidFill>
                <a:latin typeface="Helvetica Neue Light"/>
                <a:cs typeface="Helvetica Neue Light"/>
              </a:rPr>
              <a:t>The Layout of the NSW</a:t>
            </a:r>
            <a:endParaRPr lang="it-IT" sz="1600" cap="small" dirty="0">
              <a:solidFill>
                <a:srgbClr val="333399"/>
              </a:solidFill>
              <a:latin typeface="Helvetica Neue Light"/>
              <a:cs typeface="Helvetica Neue Light"/>
            </a:endParaRPr>
          </a:p>
        </p:txBody>
      </p:sp>
      <p:sp>
        <p:nvSpPr>
          <p:cNvPr id="49" name="TextBox 9"/>
          <p:cNvSpPr txBox="1"/>
          <p:nvPr/>
        </p:nvSpPr>
        <p:spPr>
          <a:xfrm>
            <a:off x="9103808" y="1689318"/>
            <a:ext cx="1282840" cy="1815882"/>
          </a:xfrm>
          <a:prstGeom prst="rect">
            <a:avLst/>
          </a:prstGeom>
          <a:solidFill>
            <a:srgbClr val="FFFFFF"/>
          </a:solidFill>
          <a:ln>
            <a:solidFill>
              <a:sysClr val="window" lastClr="FFFFFF"/>
            </a:solidFill>
          </a:ln>
        </p:spPr>
        <p:txBody>
          <a:bodyPr wrap="square" rtlCol="0" anchor="t" anchorCtr="0"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1600" kern="0" dirty="0">
                <a:solidFill>
                  <a:sysClr val="windowText" lastClr="000000"/>
                </a:solidFill>
                <a:latin typeface="Helvetica Neue Light"/>
                <a:cs typeface="Helvetica Neue Light"/>
              </a:rPr>
              <a:t>IP side: </a:t>
            </a:r>
          </a:p>
          <a:p>
            <a:pPr>
              <a:spcBef>
                <a:spcPct val="0"/>
              </a:spcBef>
              <a:defRPr/>
            </a:pPr>
            <a:r>
              <a:rPr lang="en-US" sz="1600" kern="0" dirty="0">
                <a:solidFill>
                  <a:sysClr val="windowText" lastClr="000000"/>
                </a:solidFill>
                <a:latin typeface="Helvetica Neue Light"/>
                <a:cs typeface="Helvetica Neue Light"/>
              </a:rPr>
              <a:t>Small sectors, </a:t>
            </a:r>
          </a:p>
          <a:p>
            <a:pPr>
              <a:spcBef>
                <a:spcPct val="0"/>
              </a:spcBef>
              <a:defRPr/>
            </a:pPr>
            <a:r>
              <a:rPr lang="en-US" sz="1600" kern="0" dirty="0">
                <a:solidFill>
                  <a:sysClr val="windowText" lastClr="000000"/>
                </a:solidFill>
                <a:latin typeface="Helvetica Neue Light"/>
                <a:cs typeface="Helvetica Neue Light"/>
              </a:rPr>
              <a:t>covering area from</a:t>
            </a:r>
          </a:p>
          <a:p>
            <a:pPr>
              <a:spcBef>
                <a:spcPct val="0"/>
              </a:spcBef>
              <a:defRPr/>
            </a:pPr>
            <a:r>
              <a:rPr lang="en-US" sz="1600" kern="0" dirty="0">
                <a:solidFill>
                  <a:sysClr val="windowText" lastClr="000000"/>
                </a:solidFill>
                <a:latin typeface="Helvetica Neue Light"/>
                <a:cs typeface="Helvetica Neue Light"/>
              </a:rPr>
              <a:t>r = 90 cm to 445 cm</a:t>
            </a:r>
          </a:p>
        </p:txBody>
      </p:sp>
      <p:sp>
        <p:nvSpPr>
          <p:cNvPr id="50" name="TextBox 10"/>
          <p:cNvSpPr txBox="1"/>
          <p:nvPr/>
        </p:nvSpPr>
        <p:spPr>
          <a:xfrm>
            <a:off x="1760001" y="1765520"/>
            <a:ext cx="1241109" cy="2062103"/>
          </a:xfrm>
          <a:prstGeom prst="rect">
            <a:avLst/>
          </a:prstGeom>
          <a:solidFill>
            <a:srgbClr val="FFFFFF"/>
          </a:solidFill>
          <a:ln>
            <a:solidFill>
              <a:sysClr val="window" lastClr="FFFFFF"/>
            </a:solidFill>
          </a:ln>
        </p:spPr>
        <p:txBody>
          <a:bodyPr wrap="square" rtlCol="0" anchor="t" anchorCtr="0"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1600" kern="0" dirty="0">
                <a:solidFill>
                  <a:sysClr val="windowText" lastClr="000000"/>
                </a:solidFill>
                <a:latin typeface="Helvetica Neue Light"/>
                <a:cs typeface="Helvetica Neue Light"/>
              </a:rPr>
              <a:t>Non-IP side: </a:t>
            </a:r>
          </a:p>
          <a:p>
            <a:pPr>
              <a:spcBef>
                <a:spcPct val="0"/>
              </a:spcBef>
              <a:defRPr/>
            </a:pPr>
            <a:r>
              <a:rPr lang="en-US" sz="1600" kern="0" dirty="0">
                <a:solidFill>
                  <a:sysClr val="windowText" lastClr="000000"/>
                </a:solidFill>
                <a:latin typeface="Helvetica Neue Light"/>
                <a:cs typeface="Helvetica Neue Light"/>
              </a:rPr>
              <a:t>Large sectors, </a:t>
            </a:r>
          </a:p>
          <a:p>
            <a:pPr>
              <a:spcBef>
                <a:spcPct val="0"/>
              </a:spcBef>
              <a:defRPr/>
            </a:pPr>
            <a:r>
              <a:rPr lang="en-US" sz="1600" kern="0" dirty="0">
                <a:solidFill>
                  <a:sysClr val="windowText" lastClr="000000"/>
                </a:solidFill>
                <a:latin typeface="Helvetica Neue Light"/>
                <a:cs typeface="Helvetica Neue Light"/>
              </a:rPr>
              <a:t>covering area from </a:t>
            </a:r>
          </a:p>
          <a:p>
            <a:pPr>
              <a:spcBef>
                <a:spcPct val="0"/>
              </a:spcBef>
              <a:defRPr/>
            </a:pPr>
            <a:r>
              <a:rPr lang="en-US" sz="1600" kern="0" dirty="0">
                <a:solidFill>
                  <a:sysClr val="windowText" lastClr="000000"/>
                </a:solidFill>
                <a:latin typeface="Helvetica Neue Light"/>
                <a:cs typeface="Helvetica Neue Light"/>
              </a:rPr>
              <a:t>r = 92 cm to 465 cm</a:t>
            </a:r>
          </a:p>
        </p:txBody>
      </p:sp>
      <p:sp>
        <p:nvSpPr>
          <p:cNvPr id="27" name="CasellaDiTesto 26"/>
          <p:cNvSpPr txBox="1"/>
          <p:nvPr/>
        </p:nvSpPr>
        <p:spPr>
          <a:xfrm>
            <a:off x="1524495" y="694893"/>
            <a:ext cx="1399742" cy="923330"/>
          </a:xfrm>
          <a:prstGeom prst="rect">
            <a:avLst/>
          </a:prstGeom>
          <a:solidFill>
            <a:srgbClr val="FFEFCE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90"/>
                </a:solidFill>
                <a:latin typeface="Helvetica Neue Light"/>
                <a:cs typeface="Helvetica Neue Light"/>
              </a:rPr>
              <a:t>16 Sectors: </a:t>
            </a:r>
          </a:p>
          <a:p>
            <a:r>
              <a:rPr lang="en-GB" dirty="0">
                <a:solidFill>
                  <a:srgbClr val="000090"/>
                </a:solidFill>
                <a:latin typeface="Helvetica Neue Light"/>
                <a:cs typeface="Helvetica Neue Light"/>
              </a:rPr>
              <a:t>8 Small </a:t>
            </a:r>
          </a:p>
          <a:p>
            <a:r>
              <a:rPr lang="en-GB" dirty="0">
                <a:solidFill>
                  <a:srgbClr val="000090"/>
                </a:solidFill>
                <a:latin typeface="Helvetica Neue Light"/>
                <a:cs typeface="Helvetica Neue Light"/>
              </a:rPr>
              <a:t>8 Large</a:t>
            </a:r>
            <a:endParaRPr lang="en-GB" dirty="0">
              <a:latin typeface="Helvetica Neue Light"/>
              <a:cs typeface="Helvetica Neue Light"/>
            </a:endParaRPr>
          </a:p>
        </p:txBody>
      </p:sp>
      <p:pic>
        <p:nvPicPr>
          <p:cNvPr id="28" name="Picture 9"/>
          <p:cNvPicPr>
            <a:picLocks noChangeAspect="1"/>
          </p:cNvPicPr>
          <p:nvPr/>
        </p:nvPicPr>
        <p:blipFill rotWithShape="1">
          <a:blip r:embed="rId6"/>
          <a:srcRect l="40874" t="50237" r="40194" b="11273"/>
          <a:stretch/>
        </p:blipFill>
        <p:spPr>
          <a:xfrm>
            <a:off x="3282462" y="4267204"/>
            <a:ext cx="1547446" cy="1917115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 rotWithShape="1">
          <a:blip r:embed="rId7"/>
          <a:srcRect t="9961"/>
          <a:stretch/>
        </p:blipFill>
        <p:spPr>
          <a:xfrm>
            <a:off x="4900248" y="4343404"/>
            <a:ext cx="2039815" cy="1903573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981200" y="6479554"/>
            <a:ext cx="2133600" cy="365125"/>
          </a:xfrm>
        </p:spPr>
        <p:txBody>
          <a:bodyPr/>
          <a:lstStyle/>
          <a:p>
            <a:r>
              <a:rPr lang="en-US"/>
              <a:t>Y. Benhammou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1741045" y="1878247"/>
            <a:ext cx="4171819" cy="225446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CA" sz="1600" b="1" dirty="0" err="1">
                <a:solidFill>
                  <a:srgbClr val="FF0000"/>
                </a:solidFill>
              </a:rPr>
              <a:t>sTGCs</a:t>
            </a:r>
            <a:r>
              <a:rPr lang="en-CA" sz="1600" b="1" dirty="0">
                <a:solidFill>
                  <a:srgbClr val="FF0000"/>
                </a:solidFill>
              </a:rPr>
              <a:t>:</a:t>
            </a:r>
            <a:r>
              <a:rPr lang="en-CA" sz="1600" b="1" dirty="0">
                <a:solidFill>
                  <a:srgbClr val="0070DE"/>
                </a:solidFill>
              </a:rPr>
              <a:t> </a:t>
            </a:r>
            <a:r>
              <a:rPr lang="en-CA" sz="1600" dirty="0"/>
              <a:t>primary trigger detector </a:t>
            </a:r>
          </a:p>
          <a:p>
            <a:pPr marL="216000" indent="-216000">
              <a:spcBef>
                <a:spcPts val="300"/>
              </a:spcBef>
            </a:pPr>
            <a:r>
              <a:rPr lang="en-CA" sz="1600" dirty="0"/>
              <a:t>Bunch ID with good timing resolution </a:t>
            </a:r>
            <a:br>
              <a:rPr lang="en-CA" sz="1600" dirty="0"/>
            </a:br>
            <a:r>
              <a:rPr lang="en-CA" sz="1600" dirty="0"/>
              <a:t>– additional suppression of fakes </a:t>
            </a:r>
          </a:p>
          <a:p>
            <a:pPr marL="216000" indent="-216000">
              <a:spcBef>
                <a:spcPts val="300"/>
              </a:spcBef>
            </a:pPr>
            <a:r>
              <a:rPr lang="en-CA" sz="1600" dirty="0"/>
              <a:t>Good space resolution providing track vectors with &lt; 1 </a:t>
            </a:r>
            <a:r>
              <a:rPr lang="en-CA" sz="1600" dirty="0" err="1"/>
              <a:t>mrad</a:t>
            </a:r>
            <a:r>
              <a:rPr lang="en-CA" sz="1600" dirty="0"/>
              <a:t> angular resolution </a:t>
            </a:r>
          </a:p>
          <a:p>
            <a:pPr marL="216000" indent="-216000">
              <a:spcBef>
                <a:spcPts val="300"/>
              </a:spcBef>
            </a:pPr>
            <a:r>
              <a:rPr lang="en-CA" sz="1600" dirty="0"/>
              <a:t>Based on proven TGC technology; </a:t>
            </a:r>
            <a:br>
              <a:rPr lang="en-CA" sz="1600" dirty="0"/>
            </a:br>
            <a:r>
              <a:rPr lang="en-CA" sz="1600" dirty="0"/>
              <a:t>Pads &amp; strips, instead of only strips </a:t>
            </a:r>
            <a:br>
              <a:rPr lang="en-CA" sz="1600" dirty="0"/>
            </a:br>
            <a:r>
              <a:rPr lang="en-CA" sz="1600" dirty="0"/>
              <a:t>as in current detector </a:t>
            </a:r>
            <a:endParaRPr lang="en-US" sz="1600" dirty="0"/>
          </a:p>
        </p:txBody>
      </p:sp>
      <p:sp>
        <p:nvSpPr>
          <p:cNvPr id="44" name="Content Placeholder 3"/>
          <p:cNvSpPr txBox="1">
            <a:spLocks/>
          </p:cNvSpPr>
          <p:nvPr/>
        </p:nvSpPr>
        <p:spPr>
          <a:xfrm>
            <a:off x="6022228" y="1597584"/>
            <a:ext cx="4285917" cy="2567997"/>
          </a:xfrm>
          <a:prstGeom prst="rect">
            <a:avLst/>
          </a:prstGeom>
          <a:solidFill>
            <a:srgbClr val="D9D9D9"/>
          </a:solidFill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CA" sz="1600" b="1" dirty="0">
                <a:solidFill>
                  <a:srgbClr val="3366FF"/>
                </a:solidFill>
              </a:rPr>
              <a:t>Micro-Mesh Ga</a:t>
            </a:r>
            <a:r>
              <a:rPr lang="en-CA" sz="1600" dirty="0">
                <a:solidFill>
                  <a:srgbClr val="3366FF"/>
                </a:solidFill>
              </a:rPr>
              <a:t>seous detectors </a:t>
            </a:r>
            <a:r>
              <a:rPr lang="en-CA" sz="1600" dirty="0"/>
              <a:t>(</a:t>
            </a:r>
            <a:r>
              <a:rPr lang="en-CA" sz="1600" dirty="0" err="1"/>
              <a:t>Micromegas</a:t>
            </a:r>
            <a:r>
              <a:rPr lang="en-CA" sz="1600" dirty="0"/>
              <a:t>): primary precision tracker </a:t>
            </a:r>
          </a:p>
          <a:p>
            <a:pPr marL="216000" indent="-216000">
              <a:spcBef>
                <a:spcPts val="300"/>
              </a:spcBef>
            </a:pPr>
            <a:r>
              <a:rPr lang="en-CA" sz="1600" dirty="0"/>
              <a:t>Space resolution &lt; 100 </a:t>
            </a:r>
            <a:r>
              <a:rPr lang="en-CA" sz="1600" dirty="0" err="1"/>
              <a:t>μm</a:t>
            </a:r>
            <a:r>
              <a:rPr lang="en-CA" sz="1600" dirty="0"/>
              <a:t> independent of track incidence angle </a:t>
            </a:r>
          </a:p>
          <a:p>
            <a:pPr marL="216000" indent="-216000">
              <a:spcBef>
                <a:spcPts val="300"/>
              </a:spcBef>
            </a:pPr>
            <a:r>
              <a:rPr lang="en-CA" sz="1600" dirty="0"/>
              <a:t>Good track separation due to small </a:t>
            </a:r>
            <a:br>
              <a:rPr lang="en-CA" sz="1600" dirty="0"/>
            </a:br>
            <a:r>
              <a:rPr lang="en-CA" sz="1600" dirty="0"/>
              <a:t>0.5 mm readout granularity (strips) </a:t>
            </a:r>
          </a:p>
          <a:p>
            <a:pPr marL="216000" indent="-216000">
              <a:spcBef>
                <a:spcPts val="300"/>
              </a:spcBef>
            </a:pPr>
            <a:r>
              <a:rPr lang="en-CA" sz="1600" dirty="0"/>
              <a:t>Excellent high rate capability due to small gas amplification region and </a:t>
            </a:r>
            <a:br>
              <a:rPr lang="en-CA" sz="1600" dirty="0"/>
            </a:br>
            <a:r>
              <a:rPr lang="en-CA" sz="1600" dirty="0"/>
              <a:t>small space charge effects </a:t>
            </a:r>
          </a:p>
        </p:txBody>
      </p:sp>
      <p:pic>
        <p:nvPicPr>
          <p:cNvPr id="4" name="Picture 3" descr="Screen Shot 2015-02-18 at 9.44.02 AM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289" y="4172433"/>
            <a:ext cx="3637341" cy="2100050"/>
          </a:xfrm>
          <a:prstGeom prst="rect">
            <a:avLst/>
          </a:prstGeom>
        </p:spPr>
      </p:pic>
      <p:pic>
        <p:nvPicPr>
          <p:cNvPr id="5" name="Picture 4" descr="MMdetector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8322" y="4185964"/>
            <a:ext cx="3932478" cy="1950551"/>
          </a:xfrm>
          <a:prstGeom prst="rect">
            <a:avLst/>
          </a:prstGeom>
        </p:spPr>
      </p:pic>
      <p:sp>
        <p:nvSpPr>
          <p:cNvPr id="3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648200" y="6489700"/>
            <a:ext cx="2895600" cy="365125"/>
          </a:xfrm>
        </p:spPr>
        <p:txBody>
          <a:bodyPr/>
          <a:lstStyle/>
          <a:p>
            <a:r>
              <a:rPr lang="nl-NL" dirty="0" err="1"/>
              <a:t>Israeli</a:t>
            </a:r>
            <a:r>
              <a:rPr lang="nl-NL"/>
              <a:t> student 14/08/17</a:t>
            </a:r>
          </a:p>
        </p:txBody>
      </p:sp>
    </p:spTree>
    <p:extLst>
      <p:ext uri="{BB962C8B-B14F-4D97-AF65-F5344CB8AC3E}">
        <p14:creationId xmlns:p14="http://schemas.microsoft.com/office/powerpoint/2010/main" val="3070840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4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077200" y="6534150"/>
            <a:ext cx="2133600" cy="323850"/>
          </a:xfrm>
        </p:spPr>
        <p:txBody>
          <a:bodyPr/>
          <a:lstStyle/>
          <a:p>
            <a:fld id="{E750730A-6486-1A48-8BBE-7F465A7A6032}" type="slidenum">
              <a:rPr lang="it-IT">
                <a:solidFill>
                  <a:srgbClr val="000000"/>
                </a:solidFill>
                <a:latin typeface="Arial"/>
              </a:rPr>
              <a:pPr/>
              <a:t>13</a:t>
            </a:fld>
            <a:endParaRPr lang="it-IT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Rectangle 37"/>
          <p:cNvSpPr>
            <a:spLocks noChangeArrowheads="1"/>
          </p:cNvSpPr>
          <p:nvPr/>
        </p:nvSpPr>
        <p:spPr bwMode="auto">
          <a:xfrm>
            <a:off x="1524000" y="6553200"/>
            <a:ext cx="9144000" cy="304800"/>
          </a:xfrm>
          <a:prstGeom prst="rect">
            <a:avLst/>
          </a:prstGeom>
          <a:solidFill>
            <a:srgbClr val="969696">
              <a:alpha val="41000"/>
            </a:srgbClr>
          </a:solidFill>
          <a:ln w="952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524000" y="0"/>
            <a:ext cx="9144000" cy="609600"/>
          </a:xfrm>
          <a:prstGeom prst="rect">
            <a:avLst/>
          </a:prstGeom>
          <a:gradFill flip="none" rotWithShape="0">
            <a:gsLst>
              <a:gs pos="23000">
                <a:schemeClr val="accent6">
                  <a:lumMod val="20000"/>
                  <a:lumOff val="80000"/>
                </a:schemeClr>
              </a:gs>
              <a:gs pos="100000">
                <a:srgbClr val="C0C0C0"/>
              </a:gs>
            </a:gsLst>
            <a:lin ang="540000" scaled="0"/>
            <a:tileRect/>
          </a:gradFill>
          <a:ln>
            <a:noFill/>
          </a:ln>
          <a:effectLst/>
          <a:extLst/>
        </p:spPr>
        <p:txBody>
          <a:bodyPr wrap="none" anchor="ctr"/>
          <a:lstStyle/>
          <a:p>
            <a:pPr lvl="0">
              <a:lnSpc>
                <a:spcPct val="90000"/>
              </a:lnSpc>
            </a:pPr>
            <a:r>
              <a:rPr lang="it-IT" sz="3200" cap="small" dirty="0" err="1">
                <a:solidFill>
                  <a:srgbClr val="333399"/>
                </a:solidFill>
                <a:latin typeface="Helvetica Neue Light"/>
                <a:cs typeface="Helvetica Neue Light"/>
              </a:rPr>
              <a:t>MicroMegas</a:t>
            </a:r>
            <a:r>
              <a:rPr lang="it-IT" sz="3200" cap="small" dirty="0">
                <a:solidFill>
                  <a:srgbClr val="333399"/>
                </a:solidFill>
                <a:latin typeface="Helvetica Neue Light"/>
                <a:cs typeface="Helvetica Neue Light"/>
              </a:rPr>
              <a:t> : </a:t>
            </a:r>
            <a:r>
              <a:rPr lang="it-IT" sz="3200" cap="small" dirty="0" err="1">
                <a:solidFill>
                  <a:srgbClr val="333399"/>
                </a:solidFill>
                <a:latin typeface="Helvetica Neue Light"/>
                <a:cs typeface="Helvetica Neue Light"/>
              </a:rPr>
              <a:t>construction</a:t>
            </a:r>
            <a:r>
              <a:rPr lang="it-IT" sz="3200" cap="small" dirty="0">
                <a:solidFill>
                  <a:srgbClr val="333399"/>
                </a:solidFill>
                <a:latin typeface="Helvetica Neue Light"/>
                <a:cs typeface="Helvetica Neue Light"/>
              </a:rPr>
              <a:t> </a:t>
            </a:r>
            <a:r>
              <a:rPr lang="it-IT" sz="3200" cap="small" dirty="0" err="1">
                <a:solidFill>
                  <a:srgbClr val="333399"/>
                </a:solidFill>
                <a:latin typeface="Helvetica Neue Light"/>
                <a:cs typeface="Helvetica Neue Light"/>
              </a:rPr>
              <a:t>repartition</a:t>
            </a:r>
            <a:endParaRPr lang="it-IT" sz="1600" cap="small" dirty="0">
              <a:solidFill>
                <a:srgbClr val="333399"/>
              </a:solidFill>
              <a:latin typeface="Helvetica Neue Light"/>
              <a:cs typeface="Helvetica Neue Light"/>
            </a:endParaRPr>
          </a:p>
        </p:txBody>
      </p:sp>
      <p:sp>
        <p:nvSpPr>
          <p:cNvPr id="9" name="Line 20"/>
          <p:cNvSpPr>
            <a:spLocks noChangeShapeType="1"/>
          </p:cNvSpPr>
          <p:nvPr/>
        </p:nvSpPr>
        <p:spPr bwMode="auto">
          <a:xfrm>
            <a:off x="1524000" y="609600"/>
            <a:ext cx="9144000" cy="0"/>
          </a:xfrm>
          <a:prstGeom prst="line">
            <a:avLst/>
          </a:prstGeom>
          <a:noFill/>
          <a:ln w="76200">
            <a:solidFill>
              <a:srgbClr val="000080"/>
            </a:solidFill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it-IT">
              <a:solidFill>
                <a:srgbClr val="000000"/>
              </a:solidFill>
              <a:effectLst>
                <a:glow rad="63500">
                  <a:srgbClr val="333399">
                    <a:satMod val="175000"/>
                    <a:alpha val="40000"/>
                  </a:srgbClr>
                </a:glow>
              </a:effectLst>
            </a:endParaRPr>
          </a:p>
        </p:txBody>
      </p:sp>
      <p:sp>
        <p:nvSpPr>
          <p:cNvPr id="33" name="Rettangolo 32"/>
          <p:cNvSpPr/>
          <p:nvPr/>
        </p:nvSpPr>
        <p:spPr bwMode="auto">
          <a:xfrm>
            <a:off x="2930771" y="750332"/>
            <a:ext cx="3798277" cy="30480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srgbClr val="000000"/>
              </a:solidFill>
              <a:latin typeface="Candara" charset="0"/>
              <a:ea typeface="ＭＳ Ｐゴシック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981200" y="6492876"/>
            <a:ext cx="2133600" cy="365125"/>
          </a:xfrm>
        </p:spPr>
        <p:txBody>
          <a:bodyPr/>
          <a:lstStyle/>
          <a:p>
            <a:r>
              <a:rPr lang="en-US"/>
              <a:t>Y. Benhammou</a:t>
            </a:r>
            <a:endParaRPr lang="en-US" dirty="0"/>
          </a:p>
        </p:txBody>
      </p:sp>
      <p:pic>
        <p:nvPicPr>
          <p:cNvPr id="10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7526" y="698308"/>
            <a:ext cx="3480610" cy="5729158"/>
          </a:xfrm>
          <a:prstGeom prst="rect">
            <a:avLst/>
          </a:prstGeom>
        </p:spPr>
      </p:pic>
      <p:pic>
        <p:nvPicPr>
          <p:cNvPr id="13" name="Picture 6"/>
          <p:cNvPicPr>
            <a:picLocks noChangeAspect="1"/>
          </p:cNvPicPr>
          <p:nvPr/>
        </p:nvPicPr>
        <p:blipFill rotWithShape="1">
          <a:blip r:embed="rId4"/>
          <a:srcRect r="15379"/>
          <a:stretch/>
        </p:blipFill>
        <p:spPr>
          <a:xfrm>
            <a:off x="6480532" y="858041"/>
            <a:ext cx="3413384" cy="5614046"/>
          </a:xfrm>
          <a:prstGeom prst="rect">
            <a:avLst/>
          </a:prstGeom>
        </p:spPr>
      </p:pic>
      <p:sp>
        <p:nvSpPr>
          <p:cNvPr id="15" name="Trapezoid 8"/>
          <p:cNvSpPr/>
          <p:nvPr/>
        </p:nvSpPr>
        <p:spPr>
          <a:xfrm flipV="1">
            <a:off x="2584354" y="1340559"/>
            <a:ext cx="2167287" cy="1734974"/>
          </a:xfrm>
          <a:prstGeom prst="trapezoid">
            <a:avLst>
              <a:gd name="adj" fmla="val 17503"/>
            </a:avLst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6" name="Trapezoid 8"/>
          <p:cNvSpPr/>
          <p:nvPr/>
        </p:nvSpPr>
        <p:spPr>
          <a:xfrm flipV="1">
            <a:off x="6916515" y="1407666"/>
            <a:ext cx="2560130" cy="1734974"/>
          </a:xfrm>
          <a:prstGeom prst="trapezoid">
            <a:avLst>
              <a:gd name="adj" fmla="val 6132"/>
            </a:avLst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7" name="Trapezoid 8"/>
          <p:cNvSpPr/>
          <p:nvPr/>
        </p:nvSpPr>
        <p:spPr>
          <a:xfrm flipV="1">
            <a:off x="2892596" y="3140708"/>
            <a:ext cx="1534687" cy="2892861"/>
          </a:xfrm>
          <a:prstGeom prst="trapezoid">
            <a:avLst>
              <a:gd name="adj" fmla="val 32629"/>
            </a:avLst>
          </a:prstGeom>
          <a:noFill/>
          <a:ln w="28575" cmpd="sng">
            <a:solidFill>
              <a:srgbClr val="00008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8" name="Trapezoid 8"/>
          <p:cNvSpPr/>
          <p:nvPr/>
        </p:nvSpPr>
        <p:spPr>
          <a:xfrm flipV="1">
            <a:off x="7060027" y="3214438"/>
            <a:ext cx="2305650" cy="2892861"/>
          </a:xfrm>
          <a:prstGeom prst="trapezoid">
            <a:avLst>
              <a:gd name="adj" fmla="val 35855"/>
            </a:avLst>
          </a:prstGeom>
          <a:noFill/>
          <a:ln w="28575" cmpd="sng">
            <a:solidFill>
              <a:srgbClr val="00008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530058" y="712923"/>
            <a:ext cx="2430098" cy="400110"/>
          </a:xfrm>
          <a:prstGeom prst="rect">
            <a:avLst/>
          </a:prstGeom>
          <a:solidFill>
            <a:srgbClr val="FFC000"/>
          </a:solidFill>
          <a:ln>
            <a:solidFill>
              <a:sysClr val="window" lastClr="FFFFFF"/>
            </a:solidFill>
          </a:ln>
        </p:spPr>
        <p:txBody>
          <a:bodyPr wrap="square" rtlCol="0" anchor="t" anchorCtr="0"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2000" kern="0" dirty="0">
                <a:solidFill>
                  <a:sysClr val="windowText" lastClr="000000"/>
                </a:solidFill>
                <a:latin typeface="Calibri"/>
                <a:cs typeface="Times New Roman"/>
              </a:rPr>
              <a:t>Small sector modules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708003" y="698308"/>
            <a:ext cx="2768643" cy="400110"/>
          </a:xfrm>
          <a:prstGeom prst="rect">
            <a:avLst/>
          </a:prstGeom>
          <a:solidFill>
            <a:srgbClr val="FFC000"/>
          </a:solidFill>
          <a:ln>
            <a:solidFill>
              <a:sysClr val="window" lastClr="FFFFFF"/>
            </a:solidFill>
          </a:ln>
        </p:spPr>
        <p:txBody>
          <a:bodyPr wrap="square" rtlCol="0" anchor="t" anchorCtr="0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2000" kern="0" dirty="0">
                <a:solidFill>
                  <a:sysClr val="windowText" lastClr="000000"/>
                </a:solidFill>
                <a:latin typeface="Calibri"/>
                <a:cs typeface="Times New Roman"/>
              </a:rPr>
              <a:t>Large sector modules</a:t>
            </a:r>
          </a:p>
        </p:txBody>
      </p:sp>
      <p:sp>
        <p:nvSpPr>
          <p:cNvPr id="21" name="ZoneTexte 47"/>
          <p:cNvSpPr txBox="1"/>
          <p:nvPr/>
        </p:nvSpPr>
        <p:spPr>
          <a:xfrm>
            <a:off x="3377419" y="5040868"/>
            <a:ext cx="612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b="1" dirty="0">
                <a:solidFill>
                  <a:srgbClr val="000090"/>
                </a:solidFill>
                <a:latin typeface="Calibri"/>
              </a:rPr>
              <a:t>SM1</a:t>
            </a:r>
          </a:p>
        </p:txBody>
      </p:sp>
      <p:sp>
        <p:nvSpPr>
          <p:cNvPr id="22" name="ZoneTexte 47"/>
          <p:cNvSpPr txBox="1"/>
          <p:nvPr/>
        </p:nvSpPr>
        <p:spPr>
          <a:xfrm>
            <a:off x="7868074" y="5040868"/>
            <a:ext cx="596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b="1" dirty="0">
                <a:solidFill>
                  <a:srgbClr val="000090"/>
                </a:solidFill>
                <a:latin typeface="Calibri"/>
              </a:rPr>
              <a:t>LM1</a:t>
            </a:r>
          </a:p>
        </p:txBody>
      </p:sp>
      <p:sp>
        <p:nvSpPr>
          <p:cNvPr id="23" name="ZoneTexte 47"/>
          <p:cNvSpPr txBox="1"/>
          <p:nvPr/>
        </p:nvSpPr>
        <p:spPr>
          <a:xfrm>
            <a:off x="7868074" y="1456918"/>
            <a:ext cx="596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b="1" dirty="0">
                <a:solidFill>
                  <a:srgbClr val="FF0000"/>
                </a:solidFill>
                <a:latin typeface="Calibri"/>
              </a:rPr>
              <a:t>LM2</a:t>
            </a:r>
          </a:p>
        </p:txBody>
      </p:sp>
      <p:sp>
        <p:nvSpPr>
          <p:cNvPr id="24" name="ZoneTexte 47"/>
          <p:cNvSpPr txBox="1"/>
          <p:nvPr/>
        </p:nvSpPr>
        <p:spPr>
          <a:xfrm>
            <a:off x="3384857" y="1440176"/>
            <a:ext cx="612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b="1" dirty="0">
                <a:solidFill>
                  <a:srgbClr val="FF0000"/>
                </a:solidFill>
                <a:latin typeface="Calibri"/>
              </a:rPr>
              <a:t>SM2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080734" y="1826250"/>
            <a:ext cx="11627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3366FF"/>
                </a:solidFill>
              </a:rPr>
              <a:t>Germany</a:t>
            </a:r>
          </a:p>
          <a:p>
            <a:pPr algn="ctr"/>
            <a:r>
              <a:rPr lang="en-US" sz="2000" b="1" dirty="0">
                <a:solidFill>
                  <a:srgbClr val="3366FF"/>
                </a:solidFill>
              </a:rPr>
              <a:t>cluster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537953" y="1990245"/>
            <a:ext cx="135961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err="1">
                <a:solidFill>
                  <a:srgbClr val="3366FF"/>
                </a:solidFill>
              </a:rPr>
              <a:t>Dubna</a:t>
            </a:r>
            <a:endParaRPr lang="en-US" sz="2000" b="1" dirty="0">
              <a:solidFill>
                <a:srgbClr val="3366FF"/>
              </a:solidFill>
            </a:endParaRPr>
          </a:p>
          <a:p>
            <a:pPr algn="ctr"/>
            <a:r>
              <a:rPr lang="en-US" sz="2000" b="1" dirty="0" err="1">
                <a:solidFill>
                  <a:srgbClr val="3366FF"/>
                </a:solidFill>
              </a:rPr>
              <a:t>Tessaloniki</a:t>
            </a:r>
            <a:endParaRPr lang="en-US" sz="2000" b="1" dirty="0">
              <a:solidFill>
                <a:srgbClr val="3366FF"/>
              </a:solidFill>
            </a:endParaRPr>
          </a:p>
          <a:p>
            <a:pPr algn="ctr"/>
            <a:r>
              <a:rPr lang="en-US" sz="2000" b="1" dirty="0">
                <a:solidFill>
                  <a:srgbClr val="3366FF"/>
                </a:solidFill>
              </a:rPr>
              <a:t>CERN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231930" y="3543510"/>
            <a:ext cx="9041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3366FF"/>
                </a:solidFill>
              </a:rPr>
              <a:t>Italy</a:t>
            </a:r>
          </a:p>
          <a:p>
            <a:pPr algn="ctr"/>
            <a:r>
              <a:rPr lang="en-US" sz="2000" b="1" dirty="0">
                <a:solidFill>
                  <a:srgbClr val="3366FF"/>
                </a:solidFill>
              </a:rPr>
              <a:t>cluster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849118" y="3781473"/>
            <a:ext cx="8509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>
                <a:solidFill>
                  <a:srgbClr val="3366FF"/>
                </a:solidFill>
              </a:rPr>
              <a:t>Saclay</a:t>
            </a:r>
            <a:endParaRPr lang="en-US" sz="2000" b="1" dirty="0">
              <a:solidFill>
                <a:srgbClr val="3366FF"/>
              </a:solidFill>
            </a:endParaRPr>
          </a:p>
        </p:txBody>
      </p:sp>
      <p:sp>
        <p:nvSpPr>
          <p:cNvPr id="2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648200" y="6492875"/>
            <a:ext cx="2895600" cy="365125"/>
          </a:xfrm>
        </p:spPr>
        <p:txBody>
          <a:bodyPr/>
          <a:lstStyle/>
          <a:p>
            <a:r>
              <a:rPr lang="nl-NL" dirty="0" err="1"/>
              <a:t>Israeli</a:t>
            </a:r>
            <a:r>
              <a:rPr lang="nl-NL"/>
              <a:t> student 14/08/17</a:t>
            </a:r>
          </a:p>
        </p:txBody>
      </p:sp>
    </p:spTree>
    <p:extLst>
      <p:ext uri="{BB962C8B-B14F-4D97-AF65-F5344CB8AC3E}">
        <p14:creationId xmlns:p14="http://schemas.microsoft.com/office/powerpoint/2010/main" val="39771808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37"/>
          <p:cNvSpPr>
            <a:spLocks noChangeArrowheads="1"/>
          </p:cNvSpPr>
          <p:nvPr/>
        </p:nvSpPr>
        <p:spPr bwMode="auto">
          <a:xfrm>
            <a:off x="1524000" y="6553200"/>
            <a:ext cx="9144000" cy="304800"/>
          </a:xfrm>
          <a:prstGeom prst="rect">
            <a:avLst/>
          </a:prstGeom>
          <a:solidFill>
            <a:srgbClr val="969696">
              <a:alpha val="41000"/>
            </a:srgbClr>
          </a:solidFill>
          <a:ln w="952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1524000" y="0"/>
            <a:ext cx="9144000" cy="609600"/>
          </a:xfrm>
          <a:prstGeom prst="rect">
            <a:avLst/>
          </a:prstGeom>
          <a:gradFill flip="none" rotWithShape="0">
            <a:gsLst>
              <a:gs pos="23000">
                <a:schemeClr val="accent6">
                  <a:lumMod val="20000"/>
                  <a:lumOff val="80000"/>
                </a:schemeClr>
              </a:gs>
              <a:gs pos="100000">
                <a:srgbClr val="C0C0C0"/>
              </a:gs>
            </a:gsLst>
            <a:lin ang="540000" scaled="0"/>
            <a:tileRect/>
          </a:gradFill>
          <a:ln>
            <a:noFill/>
          </a:ln>
          <a:effectLst/>
          <a:extLst/>
        </p:spPr>
        <p:txBody>
          <a:bodyPr wrap="none" anchor="ctr"/>
          <a:lstStyle/>
          <a:p>
            <a:pPr lvl="0">
              <a:lnSpc>
                <a:spcPct val="90000"/>
              </a:lnSpc>
            </a:pPr>
            <a:r>
              <a:rPr lang="it-IT" sz="3200" cap="small" dirty="0" err="1">
                <a:solidFill>
                  <a:srgbClr val="333399"/>
                </a:solidFill>
                <a:latin typeface="Helvetica Neue Light"/>
                <a:cs typeface="Helvetica Neue Light"/>
              </a:rPr>
              <a:t>sTGC</a:t>
            </a:r>
            <a:r>
              <a:rPr lang="en-US" sz="3200" cap="small" dirty="0">
                <a:solidFill>
                  <a:srgbClr val="333399"/>
                </a:solidFill>
                <a:latin typeface="Helvetica Neue Light"/>
                <a:cs typeface="Helvetica Neue Light"/>
              </a:rPr>
              <a:t> : construction repartition</a:t>
            </a:r>
            <a:endParaRPr lang="it-IT" sz="1600" cap="small" dirty="0">
              <a:solidFill>
                <a:srgbClr val="333399"/>
              </a:solidFill>
              <a:latin typeface="Helvetica Neue Light"/>
              <a:cs typeface="Helvetica Neue Light"/>
            </a:endParaRPr>
          </a:p>
        </p:txBody>
      </p:sp>
      <p:sp>
        <p:nvSpPr>
          <p:cNvPr id="20" name="Line 20"/>
          <p:cNvSpPr>
            <a:spLocks noChangeShapeType="1"/>
          </p:cNvSpPr>
          <p:nvPr/>
        </p:nvSpPr>
        <p:spPr bwMode="auto">
          <a:xfrm>
            <a:off x="1524000" y="609600"/>
            <a:ext cx="9144000" cy="0"/>
          </a:xfrm>
          <a:prstGeom prst="line">
            <a:avLst/>
          </a:prstGeom>
          <a:noFill/>
          <a:ln w="76200">
            <a:solidFill>
              <a:srgbClr val="000080"/>
            </a:solidFill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it-IT">
              <a:solidFill>
                <a:srgbClr val="000000"/>
              </a:solidFill>
              <a:effectLst>
                <a:glow rad="63500">
                  <a:srgbClr val="333399">
                    <a:satMod val="175000"/>
                    <a:alpha val="40000"/>
                  </a:srgbClr>
                </a:glow>
              </a:effectLst>
            </a:endParaRPr>
          </a:p>
        </p:txBody>
      </p:sp>
      <p:pic>
        <p:nvPicPr>
          <p:cNvPr id="4" name="Picture 3" descr="Screen Shot 2015-02-17 at 3.22.5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5928" y="678095"/>
            <a:ext cx="4592073" cy="5514140"/>
          </a:xfrm>
          <a:prstGeom prst="rect">
            <a:avLst/>
          </a:prstGeom>
        </p:spPr>
      </p:pic>
      <p:pic>
        <p:nvPicPr>
          <p:cNvPr id="5" name="Picture 4" descr="Screen Shot 2015-02-17 at 3.22.2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4475" y="725391"/>
            <a:ext cx="3967694" cy="574759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713501" y="3094577"/>
            <a:ext cx="10310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FFFFFF"/>
                </a:solidFill>
              </a:rPr>
              <a:t>CANADA</a:t>
            </a:r>
          </a:p>
          <a:p>
            <a:pPr algn="ctr"/>
            <a:r>
              <a:rPr lang="en-US" b="1" dirty="0">
                <a:solidFill>
                  <a:srgbClr val="FFFFFF"/>
                </a:solidFill>
              </a:rPr>
              <a:t>RUSSIA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402557" y="1681195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CANADA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799809" y="4315146"/>
            <a:ext cx="835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ISRAEL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541796" y="4130480"/>
            <a:ext cx="719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CHILE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762598" y="1865862"/>
            <a:ext cx="8899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ISRAEL</a:t>
            </a:r>
          </a:p>
          <a:p>
            <a:r>
              <a:rPr lang="en-US" b="1" dirty="0">
                <a:solidFill>
                  <a:srgbClr val="FFFFFF"/>
                </a:solidFill>
              </a:rPr>
              <a:t>RUSSIA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501825" y="2909910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CHINA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>
          <a:xfrm>
            <a:off x="1914475" y="6492876"/>
            <a:ext cx="2133600" cy="365125"/>
          </a:xfrm>
        </p:spPr>
        <p:txBody>
          <a:bodyPr/>
          <a:lstStyle/>
          <a:p>
            <a:r>
              <a:rPr lang="en-US"/>
              <a:t>Y. Benhammou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>
          <a:xfrm>
            <a:off x="8534400" y="6503500"/>
            <a:ext cx="2133600" cy="365125"/>
          </a:xfrm>
        </p:spPr>
        <p:txBody>
          <a:bodyPr/>
          <a:lstStyle/>
          <a:p>
            <a:fld id="{F697E7EE-FFBE-7142-A23B-A13162A6BABD}" type="slidenum">
              <a:rPr lang="en-US" smtClean="0"/>
              <a:t>14</a:t>
            </a:fld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2719618" y="712923"/>
            <a:ext cx="2430098" cy="400110"/>
          </a:xfrm>
          <a:prstGeom prst="rect">
            <a:avLst/>
          </a:prstGeom>
          <a:solidFill>
            <a:srgbClr val="FFC000"/>
          </a:solidFill>
          <a:ln>
            <a:solidFill>
              <a:sysClr val="window" lastClr="FFFFFF"/>
            </a:solidFill>
          </a:ln>
        </p:spPr>
        <p:txBody>
          <a:bodyPr wrap="square" rtlCol="0" anchor="t" anchorCtr="0"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2000" kern="0" dirty="0">
                <a:solidFill>
                  <a:sysClr val="windowText" lastClr="000000"/>
                </a:solidFill>
                <a:latin typeface="Calibri"/>
                <a:cs typeface="Times New Roman"/>
              </a:rPr>
              <a:t>Small sector modules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774349" y="712923"/>
            <a:ext cx="2768643" cy="400110"/>
          </a:xfrm>
          <a:prstGeom prst="rect">
            <a:avLst/>
          </a:prstGeom>
          <a:solidFill>
            <a:srgbClr val="FFC000"/>
          </a:solidFill>
          <a:ln>
            <a:solidFill>
              <a:sysClr val="window" lastClr="FFFFFF"/>
            </a:solidFill>
          </a:ln>
        </p:spPr>
        <p:txBody>
          <a:bodyPr wrap="square" rtlCol="0" anchor="t" anchorCtr="0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2000" kern="0" dirty="0">
                <a:solidFill>
                  <a:sysClr val="windowText" lastClr="000000"/>
                </a:solidFill>
                <a:latin typeface="Calibri"/>
                <a:cs typeface="Times New Roman"/>
              </a:rPr>
              <a:t>Large sector modules</a:t>
            </a:r>
          </a:p>
        </p:txBody>
      </p:sp>
      <p:sp>
        <p:nvSpPr>
          <p:cNvPr id="2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648200" y="6503988"/>
            <a:ext cx="2895600" cy="365125"/>
          </a:xfrm>
        </p:spPr>
        <p:txBody>
          <a:bodyPr/>
          <a:lstStyle/>
          <a:p>
            <a:r>
              <a:rPr lang="nl-NL" dirty="0" err="1"/>
              <a:t>Israeli</a:t>
            </a:r>
            <a:r>
              <a:rPr lang="nl-NL"/>
              <a:t> student 14/08/17</a:t>
            </a:r>
          </a:p>
        </p:txBody>
      </p:sp>
    </p:spTree>
    <p:extLst>
      <p:ext uri="{BB962C8B-B14F-4D97-AF65-F5344CB8AC3E}">
        <p14:creationId xmlns:p14="http://schemas.microsoft.com/office/powerpoint/2010/main" val="5597719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7"/>
          <p:cNvSpPr>
            <a:spLocks noChangeArrowheads="1"/>
          </p:cNvSpPr>
          <p:nvPr/>
        </p:nvSpPr>
        <p:spPr bwMode="auto">
          <a:xfrm>
            <a:off x="1524000" y="6562677"/>
            <a:ext cx="9144000" cy="304800"/>
          </a:xfrm>
          <a:prstGeom prst="rect">
            <a:avLst/>
          </a:prstGeom>
          <a:solidFill>
            <a:srgbClr val="969696">
              <a:alpha val="41000"/>
            </a:srgbClr>
          </a:solidFill>
          <a:ln w="952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524000" y="0"/>
            <a:ext cx="9144000" cy="609600"/>
          </a:xfrm>
          <a:prstGeom prst="rect">
            <a:avLst/>
          </a:prstGeom>
          <a:gradFill flip="none" rotWithShape="0">
            <a:gsLst>
              <a:gs pos="23000">
                <a:schemeClr val="accent6">
                  <a:lumMod val="20000"/>
                  <a:lumOff val="80000"/>
                </a:schemeClr>
              </a:gs>
              <a:gs pos="100000">
                <a:srgbClr val="C0C0C0"/>
              </a:gs>
            </a:gsLst>
            <a:lin ang="540000" scaled="0"/>
            <a:tileRect/>
          </a:gradFill>
          <a:ln>
            <a:noFill/>
          </a:ln>
          <a:effectLst/>
          <a:extLst/>
        </p:spPr>
        <p:txBody>
          <a:bodyPr wrap="none" anchor="ctr"/>
          <a:lstStyle/>
          <a:p>
            <a:r>
              <a:rPr lang="it-IT" sz="3200" cap="small" dirty="0">
                <a:solidFill>
                  <a:srgbClr val="333399"/>
                </a:solidFill>
                <a:latin typeface="Helvetica Neue Light"/>
                <a:cs typeface="Helvetica Neue Light"/>
              </a:rPr>
              <a:t>TGC test </a:t>
            </a:r>
            <a:r>
              <a:rPr lang="it-IT" sz="3200" cap="small" dirty="0" err="1">
                <a:solidFill>
                  <a:srgbClr val="333399"/>
                </a:solidFill>
                <a:latin typeface="Helvetica Neue Light"/>
                <a:cs typeface="Helvetica Neue Light"/>
              </a:rPr>
              <a:t>beam</a:t>
            </a:r>
            <a:r>
              <a:rPr lang="it-IT" sz="3200" cap="small" dirty="0">
                <a:solidFill>
                  <a:srgbClr val="333399"/>
                </a:solidFill>
                <a:latin typeface="Helvetica Neue Light"/>
                <a:cs typeface="Helvetica Neue Light"/>
              </a:rPr>
              <a:t> </a:t>
            </a:r>
            <a:r>
              <a:rPr lang="it-IT" sz="3200" cap="small" dirty="0" err="1">
                <a:solidFill>
                  <a:srgbClr val="333399"/>
                </a:solidFill>
                <a:latin typeface="Helvetica Neue Light"/>
                <a:cs typeface="Helvetica Neue Light"/>
              </a:rPr>
              <a:t>at</a:t>
            </a:r>
            <a:r>
              <a:rPr lang="it-IT" sz="3200" cap="small" dirty="0">
                <a:solidFill>
                  <a:srgbClr val="333399"/>
                </a:solidFill>
                <a:latin typeface="Helvetica Neue Light"/>
                <a:cs typeface="Helvetica Neue Light"/>
              </a:rPr>
              <a:t> </a:t>
            </a:r>
            <a:r>
              <a:rPr lang="it-IT" sz="3200" cap="small" dirty="0" err="1">
                <a:solidFill>
                  <a:srgbClr val="333399"/>
                </a:solidFill>
                <a:latin typeface="Helvetica Neue Light"/>
                <a:cs typeface="Helvetica Neue Light"/>
              </a:rPr>
              <a:t>Fermilab</a:t>
            </a:r>
            <a:r>
              <a:rPr lang="it-IT" sz="3200" cap="small" dirty="0">
                <a:solidFill>
                  <a:srgbClr val="333399"/>
                </a:solidFill>
                <a:latin typeface="Helvetica Neue Light"/>
                <a:cs typeface="Helvetica Neue Light"/>
              </a:rPr>
              <a:t> : position </a:t>
            </a:r>
            <a:r>
              <a:rPr lang="it-IT" sz="3200" cap="small" dirty="0" err="1">
                <a:solidFill>
                  <a:srgbClr val="333399"/>
                </a:solidFill>
                <a:latin typeface="Helvetica Neue Light"/>
                <a:cs typeface="Helvetica Neue Light"/>
              </a:rPr>
              <a:t>resolution</a:t>
            </a: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9" name="Line 20"/>
          <p:cNvSpPr>
            <a:spLocks noChangeShapeType="1"/>
          </p:cNvSpPr>
          <p:nvPr/>
        </p:nvSpPr>
        <p:spPr bwMode="auto">
          <a:xfrm>
            <a:off x="1524000" y="609600"/>
            <a:ext cx="9144000" cy="0"/>
          </a:xfrm>
          <a:prstGeom prst="line">
            <a:avLst/>
          </a:prstGeom>
          <a:noFill/>
          <a:ln w="76200">
            <a:solidFill>
              <a:srgbClr val="000080"/>
            </a:solidFill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it-IT">
              <a:solidFill>
                <a:srgbClr val="000000"/>
              </a:solidFill>
              <a:effectLst>
                <a:glow rad="63500">
                  <a:srgbClr val="333399">
                    <a:satMod val="175000"/>
                    <a:alpha val="40000"/>
                  </a:srgbClr>
                </a:glow>
              </a:effectLst>
            </a:endParaRPr>
          </a:p>
        </p:txBody>
      </p:sp>
      <p:pic>
        <p:nvPicPr>
          <p:cNvPr id="5" name="Picture 6" descr="Screen Shot 2014-06-04 at 7.48.1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928" y="688600"/>
            <a:ext cx="3505200" cy="468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Screen Shot 2014-06-04 at 7.49.01 PM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8644" y="688601"/>
            <a:ext cx="3854453" cy="28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Up-Down Arrow 7"/>
          <p:cNvSpPr/>
          <p:nvPr/>
        </p:nvSpPr>
        <p:spPr>
          <a:xfrm>
            <a:off x="8356769" y="3290639"/>
            <a:ext cx="457200" cy="762000"/>
          </a:xfrm>
          <a:prstGeom prst="upDownArrow">
            <a:avLst/>
          </a:prstGeom>
          <a:solidFill>
            <a:srgbClr val="FFCC39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>
                <a:solidFill>
                  <a:srgbClr val="474747"/>
                </a:solidFill>
              </a:rPr>
              <a:t>y</a:t>
            </a:r>
          </a:p>
        </p:txBody>
      </p:sp>
      <p:sp>
        <p:nvSpPr>
          <p:cNvPr id="10" name="Up-Down Arrow 9"/>
          <p:cNvSpPr/>
          <p:nvPr/>
        </p:nvSpPr>
        <p:spPr>
          <a:xfrm rot="7072583">
            <a:off x="9753258" y="4197109"/>
            <a:ext cx="457200" cy="762000"/>
          </a:xfrm>
          <a:prstGeom prst="upDownArrow">
            <a:avLst/>
          </a:prstGeom>
          <a:solidFill>
            <a:srgbClr val="FFCC39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rgbClr val="474747"/>
                </a:solidFill>
              </a:rPr>
              <a:t>x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524000" y="6502353"/>
            <a:ext cx="2133600" cy="365125"/>
          </a:xfrm>
        </p:spPr>
        <p:txBody>
          <a:bodyPr/>
          <a:lstStyle/>
          <a:p>
            <a:r>
              <a:rPr lang="en-US" dirty="0"/>
              <a:t>Y. </a:t>
            </a:r>
            <a:r>
              <a:rPr lang="en-US" dirty="0" err="1"/>
              <a:t>Benhammou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4400" y="6492876"/>
            <a:ext cx="2133600" cy="365125"/>
          </a:xfrm>
        </p:spPr>
        <p:txBody>
          <a:bodyPr/>
          <a:lstStyle/>
          <a:p>
            <a:fld id="{F697E7EE-FFBE-7142-A23B-A13162A6BABD}" type="slidenum">
              <a:rPr lang="en-US" smtClean="0"/>
              <a:t>15</a:t>
            </a:fld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1624392" y="615128"/>
            <a:ext cx="8086393" cy="5682636"/>
            <a:chOff x="100391" y="615128"/>
            <a:chExt cx="8086393" cy="5682636"/>
          </a:xfrm>
        </p:grpSpPr>
        <p:pic>
          <p:nvPicPr>
            <p:cNvPr id="24" name="Picture 23" descr="sigma_pedestalPerChannel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1387168" y="-501852"/>
              <a:ext cx="5682636" cy="7916596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100391" y="4100808"/>
              <a:ext cx="79731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3366FF"/>
                  </a:solidFill>
                </a:rPr>
                <a:t>47</a:t>
              </a:r>
              <a:r>
                <a:rPr lang="en-US" sz="2000" b="1" dirty="0">
                  <a:solidFill>
                    <a:srgbClr val="3366FF"/>
                  </a:solidFill>
                  <a:latin typeface="Symbol" charset="2"/>
                  <a:cs typeface="Symbol" charset="2"/>
                </a:rPr>
                <a:t>m</a:t>
              </a:r>
              <a:r>
                <a:rPr lang="en-US" sz="2000" b="1" dirty="0">
                  <a:solidFill>
                    <a:srgbClr val="3366FF"/>
                  </a:solidFill>
                </a:rPr>
                <a:t>m</a:t>
              </a:r>
            </a:p>
          </p:txBody>
        </p:sp>
        <p:cxnSp>
          <p:nvCxnSpPr>
            <p:cNvPr id="26" name="Straight Connector 25"/>
            <p:cNvCxnSpPr/>
            <p:nvPr/>
          </p:nvCxnSpPr>
          <p:spPr>
            <a:xfrm flipV="1">
              <a:off x="897705" y="4334960"/>
              <a:ext cx="6889782" cy="10496"/>
            </a:xfrm>
            <a:prstGeom prst="line">
              <a:avLst/>
            </a:prstGeom>
            <a:ln>
              <a:solidFill>
                <a:srgbClr val="3366FF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5213348" y="2211640"/>
            <a:ext cx="1475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Wire support 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4375150" y="2085179"/>
            <a:ext cx="273050" cy="505862"/>
          </a:xfrm>
          <a:prstGeom prst="round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Rounded Rectangle 17"/>
          <p:cNvSpPr/>
          <p:nvPr/>
        </p:nvSpPr>
        <p:spPr>
          <a:xfrm>
            <a:off x="4586643" y="3153229"/>
            <a:ext cx="287329" cy="414330"/>
          </a:xfrm>
          <a:prstGeom prst="round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4648202" y="2463461"/>
            <a:ext cx="629967" cy="7575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4873972" y="2539219"/>
            <a:ext cx="404197" cy="61401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987362" y="842004"/>
            <a:ext cx="6199133" cy="1046440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latin typeface="Calibri"/>
                <a:cs typeface="Calibri"/>
              </a:rPr>
              <a:t>Excluding R323, we observe:</a:t>
            </a:r>
          </a:p>
          <a:p>
            <a:pPr marL="342900" indent="-342900">
              <a:buFont typeface="Arial"/>
              <a:buChar char="•"/>
              <a:defRPr/>
            </a:pPr>
            <a:r>
              <a:rPr lang="en-US" sz="2200" dirty="0">
                <a:latin typeface="Calibri"/>
                <a:cs typeface="Calibri"/>
              </a:rPr>
              <a:t>Consistency across runs (different </a:t>
            </a:r>
            <a:r>
              <a:rPr lang="en-US" sz="2200" dirty="0" err="1">
                <a:latin typeface="Calibri"/>
                <a:cs typeface="Calibri"/>
              </a:rPr>
              <a:t>sTGC</a:t>
            </a:r>
            <a:r>
              <a:rPr lang="en-US" sz="2200" dirty="0">
                <a:latin typeface="Calibri"/>
                <a:cs typeface="Calibri"/>
              </a:rPr>
              <a:t> positions)</a:t>
            </a:r>
          </a:p>
          <a:p>
            <a:pPr marL="342900" indent="-342900">
              <a:buFont typeface="Arial"/>
              <a:buChar char="•"/>
              <a:defRPr/>
            </a:pPr>
            <a:r>
              <a:rPr lang="en-US" sz="2200" dirty="0">
                <a:latin typeface="Calibri"/>
                <a:cs typeface="Calibri"/>
              </a:rPr>
              <a:t>Consistency across </a:t>
            </a:r>
            <a:r>
              <a:rPr lang="en-US" sz="2200" dirty="0" err="1">
                <a:latin typeface="Calibri"/>
                <a:cs typeface="Calibri"/>
              </a:rPr>
              <a:t>sTGC</a:t>
            </a:r>
            <a:r>
              <a:rPr lang="en-US" sz="2200" dirty="0">
                <a:latin typeface="Calibri"/>
                <a:cs typeface="Calibri"/>
              </a:rPr>
              <a:t> layers</a:t>
            </a:r>
          </a:p>
        </p:txBody>
      </p:sp>
      <p:sp>
        <p:nvSpPr>
          <p:cNvPr id="22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648200" y="6502400"/>
            <a:ext cx="2895600" cy="365125"/>
          </a:xfrm>
        </p:spPr>
        <p:txBody>
          <a:bodyPr/>
          <a:lstStyle/>
          <a:p>
            <a:r>
              <a:rPr lang="nl-NL" dirty="0" err="1"/>
              <a:t>Israeli</a:t>
            </a:r>
            <a:r>
              <a:rPr lang="nl-NL"/>
              <a:t> student 14/08/17</a:t>
            </a:r>
          </a:p>
        </p:txBody>
      </p:sp>
    </p:spTree>
    <p:extLst>
      <p:ext uri="{BB962C8B-B14F-4D97-AF65-F5344CB8AC3E}">
        <p14:creationId xmlns:p14="http://schemas.microsoft.com/office/powerpoint/2010/main" val="2154542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  <p:bldP spid="18" grpId="0" animBg="1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7"/>
          <p:cNvSpPr>
            <a:spLocks noChangeArrowheads="1"/>
          </p:cNvSpPr>
          <p:nvPr/>
        </p:nvSpPr>
        <p:spPr bwMode="auto">
          <a:xfrm>
            <a:off x="1524000" y="6562677"/>
            <a:ext cx="9144000" cy="304800"/>
          </a:xfrm>
          <a:prstGeom prst="rect">
            <a:avLst/>
          </a:prstGeom>
          <a:solidFill>
            <a:srgbClr val="969696">
              <a:alpha val="41000"/>
            </a:srgbClr>
          </a:solidFill>
          <a:ln w="952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524000" y="0"/>
            <a:ext cx="9144000" cy="609600"/>
          </a:xfrm>
          <a:prstGeom prst="rect">
            <a:avLst/>
          </a:prstGeom>
          <a:gradFill flip="none" rotWithShape="0">
            <a:gsLst>
              <a:gs pos="23000">
                <a:schemeClr val="accent6">
                  <a:lumMod val="20000"/>
                  <a:lumOff val="80000"/>
                </a:schemeClr>
              </a:gs>
              <a:gs pos="100000">
                <a:srgbClr val="C0C0C0"/>
              </a:gs>
            </a:gsLst>
            <a:lin ang="540000" scaled="0"/>
            <a:tileRect/>
          </a:gradFill>
          <a:ln>
            <a:noFill/>
          </a:ln>
          <a:effectLst/>
          <a:extLst/>
        </p:spPr>
        <p:txBody>
          <a:bodyPr wrap="none" anchor="ctr"/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it-IT" sz="3200" cap="small" dirty="0">
                <a:solidFill>
                  <a:srgbClr val="333399"/>
                </a:solidFill>
                <a:latin typeface="Helvetica Neue Light"/>
                <a:ea typeface="ＭＳ Ｐゴシック" charset="0"/>
                <a:cs typeface="Helvetica Neue Light"/>
              </a:rPr>
              <a:t>MM : MSW position </a:t>
            </a:r>
            <a:r>
              <a:rPr lang="it-IT" sz="3200" cap="small" dirty="0" err="1">
                <a:solidFill>
                  <a:srgbClr val="333399"/>
                </a:solidFill>
                <a:latin typeface="Helvetica Neue Light"/>
                <a:ea typeface="ＭＳ Ｐゴシック" charset="0"/>
                <a:cs typeface="Helvetica Neue Light"/>
              </a:rPr>
              <a:t>resolution</a:t>
            </a:r>
            <a:r>
              <a:rPr lang="it-IT" sz="3200" cap="small" dirty="0">
                <a:solidFill>
                  <a:srgbClr val="333399"/>
                </a:solidFill>
                <a:latin typeface="Helvetica Neue Light"/>
                <a:ea typeface="ＭＳ Ｐゴシック" charset="0"/>
                <a:cs typeface="Helvetica Neue Light"/>
              </a:rPr>
              <a:t> </a:t>
            </a:r>
          </a:p>
        </p:txBody>
      </p:sp>
      <p:sp>
        <p:nvSpPr>
          <p:cNvPr id="9" name="Line 20"/>
          <p:cNvSpPr>
            <a:spLocks noChangeShapeType="1"/>
          </p:cNvSpPr>
          <p:nvPr/>
        </p:nvSpPr>
        <p:spPr bwMode="auto">
          <a:xfrm>
            <a:off x="1524000" y="609600"/>
            <a:ext cx="9144000" cy="0"/>
          </a:xfrm>
          <a:prstGeom prst="line">
            <a:avLst/>
          </a:prstGeom>
          <a:noFill/>
          <a:ln w="76200">
            <a:solidFill>
              <a:srgbClr val="000080"/>
            </a:solidFill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it-IT">
              <a:solidFill>
                <a:srgbClr val="000000"/>
              </a:solidFill>
              <a:effectLst>
                <a:glow rad="63500">
                  <a:srgbClr val="333399">
                    <a:satMod val="175000"/>
                    <a:alpha val="40000"/>
                  </a:srgbClr>
                </a:glow>
              </a:effectLst>
            </a:endParaRPr>
          </a:p>
        </p:txBody>
      </p:sp>
      <p:pic>
        <p:nvPicPr>
          <p:cNvPr id="4" name="Picture 3" descr="mswh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2961" y="2979855"/>
            <a:ext cx="8495353" cy="3582823"/>
          </a:xfrm>
          <a:prstGeom prst="rect">
            <a:avLst/>
          </a:prstGeom>
        </p:spPr>
      </p:pic>
      <p:pic>
        <p:nvPicPr>
          <p:cNvPr id="3" name="Picture 2" descr="mswt10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2008" y="653397"/>
            <a:ext cx="3678400" cy="2761227"/>
          </a:xfrm>
          <a:prstGeom prst="rect">
            <a:avLst/>
          </a:prstGeom>
        </p:spPr>
      </p:pic>
      <p:pic>
        <p:nvPicPr>
          <p:cNvPr id="8" name="Picture 15" descr="20140814_102225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8759" y="741243"/>
            <a:ext cx="3659242" cy="274443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187686" y="106202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008759" y="741242"/>
            <a:ext cx="13945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MMSW1@T10</a:t>
            </a:r>
          </a:p>
          <a:p>
            <a:r>
              <a:rPr lang="en-US" sz="1400" dirty="0">
                <a:solidFill>
                  <a:schemeClr val="bg1"/>
                </a:solidFill>
              </a:rPr>
              <a:t>September 2014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71392" y="690482"/>
            <a:ext cx="3339017" cy="3243617"/>
          </a:xfrm>
          <a:prstGeom prst="rect">
            <a:avLst/>
          </a:prstGeom>
        </p:spPr>
      </p:pic>
      <p:pic>
        <p:nvPicPr>
          <p:cNvPr id="14" name="Picture 13" descr="Screen Shot 2015-02-18 at 2.14.40 P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5362" y="690482"/>
            <a:ext cx="3351289" cy="3243617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524000" y="6512269"/>
            <a:ext cx="2133600" cy="365125"/>
          </a:xfrm>
        </p:spPr>
        <p:txBody>
          <a:bodyPr/>
          <a:lstStyle/>
          <a:p>
            <a:r>
              <a:rPr lang="en-US" dirty="0"/>
              <a:t>Y. </a:t>
            </a:r>
            <a:r>
              <a:rPr lang="en-US" dirty="0" err="1"/>
              <a:t>Benhammou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491843"/>
            <a:ext cx="2133600" cy="365125"/>
          </a:xfrm>
        </p:spPr>
        <p:txBody>
          <a:bodyPr/>
          <a:lstStyle/>
          <a:p>
            <a:fld id="{F697E7EE-FFBE-7142-A23B-A13162A6BABD}" type="slidenum">
              <a:rPr lang="en-US" smtClean="0"/>
              <a:t>16</a:t>
            </a:fld>
            <a:endParaRPr lang="en-US" dirty="0"/>
          </a:p>
        </p:txBody>
      </p:sp>
      <p:pic>
        <p:nvPicPr>
          <p:cNvPr id="15" name="Picture 14" descr="Screen Shot 2015-02-19 at 12.21.03 PM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767" y="3934099"/>
            <a:ext cx="5534743" cy="2628578"/>
          </a:xfrm>
          <a:prstGeom prst="rect">
            <a:avLst/>
          </a:prstGeom>
        </p:spPr>
      </p:pic>
      <p:sp>
        <p:nvSpPr>
          <p:cNvPr id="1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648200" y="6492875"/>
            <a:ext cx="2895600" cy="365125"/>
          </a:xfrm>
        </p:spPr>
        <p:txBody>
          <a:bodyPr/>
          <a:lstStyle/>
          <a:p>
            <a:r>
              <a:rPr lang="nl-NL" dirty="0" err="1"/>
              <a:t>Israeli</a:t>
            </a:r>
            <a:r>
              <a:rPr lang="nl-NL"/>
              <a:t> student 14/08/17</a:t>
            </a:r>
          </a:p>
        </p:txBody>
      </p:sp>
    </p:spTree>
    <p:extLst>
      <p:ext uri="{BB962C8B-B14F-4D97-AF65-F5344CB8AC3E}">
        <p14:creationId xmlns:p14="http://schemas.microsoft.com/office/powerpoint/2010/main" val="3569720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37"/>
          <p:cNvSpPr>
            <a:spLocks noChangeArrowheads="1"/>
          </p:cNvSpPr>
          <p:nvPr/>
        </p:nvSpPr>
        <p:spPr bwMode="auto">
          <a:xfrm>
            <a:off x="1524000" y="6553200"/>
            <a:ext cx="9144000" cy="304800"/>
          </a:xfrm>
          <a:prstGeom prst="rect">
            <a:avLst/>
          </a:prstGeom>
          <a:solidFill>
            <a:srgbClr val="969696">
              <a:alpha val="41000"/>
            </a:srgbClr>
          </a:solidFill>
          <a:ln w="952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1524000" y="0"/>
            <a:ext cx="9144000" cy="609600"/>
          </a:xfrm>
          <a:prstGeom prst="rect">
            <a:avLst/>
          </a:prstGeom>
          <a:gradFill flip="none" rotWithShape="0">
            <a:gsLst>
              <a:gs pos="23000">
                <a:schemeClr val="accent6">
                  <a:lumMod val="20000"/>
                  <a:lumOff val="80000"/>
                </a:schemeClr>
              </a:gs>
              <a:gs pos="100000">
                <a:srgbClr val="C0C0C0"/>
              </a:gs>
            </a:gsLst>
            <a:lin ang="540000" scaled="0"/>
            <a:tileRect/>
          </a:gradFill>
          <a:ln>
            <a:noFill/>
          </a:ln>
          <a:effectLst/>
          <a:extLst/>
        </p:spPr>
        <p:txBody>
          <a:bodyPr wrap="none" anchor="ctr"/>
          <a:lstStyle/>
          <a:p>
            <a:pPr lvl="0">
              <a:lnSpc>
                <a:spcPct val="90000"/>
              </a:lnSpc>
            </a:pPr>
            <a:r>
              <a:rPr lang="it-IT" sz="3200" cap="small" dirty="0" err="1">
                <a:solidFill>
                  <a:srgbClr val="333399"/>
                </a:solidFill>
                <a:latin typeface="Helvetica Neue Light"/>
                <a:cs typeface="Helvetica Neue Light"/>
              </a:rPr>
              <a:t>sTGC</a:t>
            </a:r>
            <a:r>
              <a:rPr lang="it-IT" sz="3200" cap="small" dirty="0">
                <a:solidFill>
                  <a:srgbClr val="333399"/>
                </a:solidFill>
                <a:latin typeface="Helvetica Neue Light"/>
                <a:cs typeface="Helvetica Neue Light"/>
              </a:rPr>
              <a:t> : </a:t>
            </a:r>
            <a:r>
              <a:rPr lang="it-IT" sz="3200" cap="small" dirty="0" err="1">
                <a:solidFill>
                  <a:srgbClr val="333399"/>
                </a:solidFill>
                <a:latin typeface="Helvetica Neue Light"/>
                <a:cs typeface="Helvetica Neue Light"/>
              </a:rPr>
              <a:t>fake</a:t>
            </a:r>
            <a:r>
              <a:rPr lang="it-IT" sz="3200" cap="small" dirty="0">
                <a:solidFill>
                  <a:srgbClr val="333399"/>
                </a:solidFill>
                <a:latin typeface="Helvetica Neue Light"/>
                <a:cs typeface="Helvetica Neue Light"/>
              </a:rPr>
              <a:t> </a:t>
            </a:r>
            <a:r>
              <a:rPr lang="it-IT" sz="3200" cap="small" dirty="0" err="1">
                <a:solidFill>
                  <a:srgbClr val="333399"/>
                </a:solidFill>
                <a:latin typeface="Helvetica Neue Light"/>
                <a:cs typeface="Helvetica Neue Light"/>
              </a:rPr>
              <a:t>wedge</a:t>
            </a:r>
            <a:endParaRPr lang="it-IT" sz="3200" cap="small" dirty="0">
              <a:solidFill>
                <a:srgbClr val="333399"/>
              </a:solidFill>
              <a:latin typeface="Helvetica Neue Light"/>
              <a:cs typeface="Helvetica Neue Light"/>
            </a:endParaRPr>
          </a:p>
        </p:txBody>
      </p:sp>
      <p:sp>
        <p:nvSpPr>
          <p:cNvPr id="20" name="Line 20"/>
          <p:cNvSpPr>
            <a:spLocks noChangeShapeType="1"/>
          </p:cNvSpPr>
          <p:nvPr/>
        </p:nvSpPr>
        <p:spPr bwMode="auto">
          <a:xfrm>
            <a:off x="1524000" y="609600"/>
            <a:ext cx="9144000" cy="0"/>
          </a:xfrm>
          <a:prstGeom prst="line">
            <a:avLst/>
          </a:prstGeom>
          <a:noFill/>
          <a:ln w="76200">
            <a:solidFill>
              <a:srgbClr val="000080"/>
            </a:solidFill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it-IT">
              <a:solidFill>
                <a:srgbClr val="000000"/>
              </a:solidFill>
              <a:effectLst>
                <a:glow rad="63500">
                  <a:srgbClr val="333399">
                    <a:satMod val="175000"/>
                    <a:alpha val="40000"/>
                  </a:srgbClr>
                </a:glo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13501" y="3094577"/>
            <a:ext cx="10310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FFFFFF"/>
                </a:solidFill>
              </a:rPr>
              <a:t>CANADA</a:t>
            </a:r>
          </a:p>
          <a:p>
            <a:pPr algn="ctr"/>
            <a:r>
              <a:rPr lang="en-US" b="1" dirty="0">
                <a:solidFill>
                  <a:srgbClr val="FFFFFF"/>
                </a:solidFill>
              </a:rPr>
              <a:t>RUSSIA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402557" y="1681195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CANADA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799809" y="4315146"/>
            <a:ext cx="835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ISRAEL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541796" y="4130480"/>
            <a:ext cx="719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CHILE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501825" y="2909910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CHINA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>
          <a:xfrm>
            <a:off x="1914475" y="6492876"/>
            <a:ext cx="2133600" cy="365125"/>
          </a:xfrm>
        </p:spPr>
        <p:txBody>
          <a:bodyPr/>
          <a:lstStyle/>
          <a:p>
            <a:r>
              <a:rPr lang="en-US"/>
              <a:t>Y. Benhammou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>
          <a:xfrm>
            <a:off x="8534400" y="6503500"/>
            <a:ext cx="2133600" cy="365125"/>
          </a:xfrm>
        </p:spPr>
        <p:txBody>
          <a:bodyPr/>
          <a:lstStyle/>
          <a:p>
            <a:fld id="{F697E7EE-FFBE-7142-A23B-A13162A6BABD}" type="slidenum">
              <a:rPr lang="en-US" smtClean="0"/>
              <a:t>17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11" y="678401"/>
            <a:ext cx="3541796" cy="2656347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8170" y="734272"/>
            <a:ext cx="3520868" cy="2640651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5006" y="3370880"/>
            <a:ext cx="8229026" cy="3111371"/>
          </a:xfrm>
          <a:prstGeom prst="rect">
            <a:avLst/>
          </a:prstGeom>
        </p:spPr>
      </p:pic>
      <p:sp>
        <p:nvSpPr>
          <p:cNvPr id="2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648200" y="6503988"/>
            <a:ext cx="2895600" cy="365125"/>
          </a:xfrm>
        </p:spPr>
        <p:txBody>
          <a:bodyPr/>
          <a:lstStyle/>
          <a:p>
            <a:r>
              <a:rPr lang="nl-NL" dirty="0" err="1"/>
              <a:t>Israeli</a:t>
            </a:r>
            <a:r>
              <a:rPr lang="nl-NL"/>
              <a:t> student 14/08/17</a:t>
            </a:r>
          </a:p>
        </p:txBody>
      </p:sp>
    </p:spTree>
    <p:extLst>
      <p:ext uri="{BB962C8B-B14F-4D97-AF65-F5344CB8AC3E}">
        <p14:creationId xmlns:p14="http://schemas.microsoft.com/office/powerpoint/2010/main" val="33025909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37"/>
          <p:cNvSpPr>
            <a:spLocks noChangeArrowheads="1"/>
          </p:cNvSpPr>
          <p:nvPr/>
        </p:nvSpPr>
        <p:spPr bwMode="auto">
          <a:xfrm>
            <a:off x="1524000" y="6553200"/>
            <a:ext cx="9144000" cy="304800"/>
          </a:xfrm>
          <a:prstGeom prst="rect">
            <a:avLst/>
          </a:prstGeom>
          <a:solidFill>
            <a:srgbClr val="969696">
              <a:alpha val="41000"/>
            </a:srgbClr>
          </a:solidFill>
          <a:ln w="952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1524000" y="0"/>
            <a:ext cx="9144000" cy="609600"/>
          </a:xfrm>
          <a:prstGeom prst="rect">
            <a:avLst/>
          </a:prstGeom>
          <a:gradFill flip="none" rotWithShape="0">
            <a:gsLst>
              <a:gs pos="23000">
                <a:schemeClr val="accent6">
                  <a:lumMod val="20000"/>
                  <a:lumOff val="80000"/>
                </a:schemeClr>
              </a:gs>
              <a:gs pos="100000">
                <a:srgbClr val="C0C0C0"/>
              </a:gs>
            </a:gsLst>
            <a:lin ang="540000" scaled="0"/>
            <a:tileRect/>
          </a:gradFill>
          <a:ln>
            <a:noFill/>
          </a:ln>
          <a:effectLst/>
          <a:extLst/>
        </p:spPr>
        <p:txBody>
          <a:bodyPr wrap="none" anchor="ctr"/>
          <a:lstStyle/>
          <a:p>
            <a:pPr lvl="0">
              <a:lnSpc>
                <a:spcPct val="90000"/>
              </a:lnSpc>
            </a:pPr>
            <a:r>
              <a:rPr lang="it-IT" sz="3200" cap="small" dirty="0" err="1">
                <a:solidFill>
                  <a:srgbClr val="333399"/>
                </a:solidFill>
                <a:latin typeface="Helvetica Neue Light"/>
                <a:cs typeface="Helvetica Neue Light"/>
              </a:rPr>
              <a:t>sTGC</a:t>
            </a:r>
            <a:r>
              <a:rPr lang="it-IT" sz="3200" cap="small" dirty="0">
                <a:solidFill>
                  <a:srgbClr val="333399"/>
                </a:solidFill>
                <a:latin typeface="Helvetica Neue Light"/>
                <a:cs typeface="Helvetica Neue Light"/>
              </a:rPr>
              <a:t> : </a:t>
            </a:r>
            <a:r>
              <a:rPr lang="it-IT" sz="3200" cap="small" dirty="0" err="1">
                <a:solidFill>
                  <a:srgbClr val="333399"/>
                </a:solidFill>
                <a:latin typeface="Helvetica Neue Light"/>
                <a:cs typeface="Helvetica Neue Light"/>
              </a:rPr>
              <a:t>fake</a:t>
            </a:r>
            <a:r>
              <a:rPr lang="it-IT" sz="3200" cap="small" dirty="0">
                <a:solidFill>
                  <a:srgbClr val="333399"/>
                </a:solidFill>
                <a:latin typeface="Helvetica Neue Light"/>
                <a:cs typeface="Helvetica Neue Light"/>
              </a:rPr>
              <a:t> </a:t>
            </a:r>
            <a:r>
              <a:rPr lang="it-IT" sz="3200" cap="small" dirty="0" err="1">
                <a:solidFill>
                  <a:srgbClr val="333399"/>
                </a:solidFill>
                <a:latin typeface="Helvetica Neue Light"/>
                <a:cs typeface="Helvetica Neue Light"/>
              </a:rPr>
              <a:t>wedge</a:t>
            </a:r>
            <a:endParaRPr lang="it-IT" sz="3200" cap="small" dirty="0">
              <a:solidFill>
                <a:srgbClr val="333399"/>
              </a:solidFill>
              <a:latin typeface="Helvetica Neue Light"/>
              <a:cs typeface="Helvetica Neue Light"/>
            </a:endParaRPr>
          </a:p>
        </p:txBody>
      </p:sp>
      <p:sp>
        <p:nvSpPr>
          <p:cNvPr id="20" name="Line 20"/>
          <p:cNvSpPr>
            <a:spLocks noChangeShapeType="1"/>
          </p:cNvSpPr>
          <p:nvPr/>
        </p:nvSpPr>
        <p:spPr bwMode="auto">
          <a:xfrm>
            <a:off x="1524000" y="609600"/>
            <a:ext cx="9144000" cy="0"/>
          </a:xfrm>
          <a:prstGeom prst="line">
            <a:avLst/>
          </a:prstGeom>
          <a:noFill/>
          <a:ln w="76200">
            <a:solidFill>
              <a:srgbClr val="000080"/>
            </a:solidFill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it-IT">
              <a:solidFill>
                <a:srgbClr val="000000"/>
              </a:solidFill>
              <a:effectLst>
                <a:glow rad="63500">
                  <a:srgbClr val="333399">
                    <a:satMod val="175000"/>
                    <a:alpha val="40000"/>
                  </a:srgbClr>
                </a:glo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13501" y="3094577"/>
            <a:ext cx="10310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FFFFFF"/>
                </a:solidFill>
              </a:rPr>
              <a:t>CANADA</a:t>
            </a:r>
          </a:p>
          <a:p>
            <a:pPr algn="ctr"/>
            <a:r>
              <a:rPr lang="en-US" b="1" dirty="0">
                <a:solidFill>
                  <a:srgbClr val="FFFFFF"/>
                </a:solidFill>
              </a:rPr>
              <a:t>RUSSIA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402557" y="1681195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CANADA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799809" y="4315146"/>
            <a:ext cx="835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ISRAEL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541796" y="4130480"/>
            <a:ext cx="719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CHILE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501825" y="2909910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CHINA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>
          <a:xfrm>
            <a:off x="1914475" y="6492876"/>
            <a:ext cx="2133600" cy="365125"/>
          </a:xfrm>
        </p:spPr>
        <p:txBody>
          <a:bodyPr/>
          <a:lstStyle/>
          <a:p>
            <a:r>
              <a:rPr lang="en-US"/>
              <a:t>Y. Benhammou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>
          <a:xfrm>
            <a:off x="8534400" y="6503500"/>
            <a:ext cx="2133600" cy="365125"/>
          </a:xfrm>
        </p:spPr>
        <p:txBody>
          <a:bodyPr/>
          <a:lstStyle/>
          <a:p>
            <a:fld id="{F697E7EE-FFBE-7142-A23B-A13162A6BABD}" type="slidenum">
              <a:rPr lang="en-US" smtClean="0"/>
              <a:t>18</a:t>
            </a:fld>
            <a:endParaRPr lang="en-US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000"/>
            <a:ext cx="12146018" cy="5301916"/>
          </a:xfrm>
          <a:prstGeom prst="rect">
            <a:avLst/>
          </a:prstGeom>
        </p:spPr>
      </p:pic>
      <p:sp>
        <p:nvSpPr>
          <p:cNvPr id="2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648200" y="6503988"/>
            <a:ext cx="2895600" cy="365125"/>
          </a:xfrm>
        </p:spPr>
        <p:txBody>
          <a:bodyPr/>
          <a:lstStyle/>
          <a:p>
            <a:r>
              <a:rPr lang="nl-NL" dirty="0" err="1"/>
              <a:t>Israeli</a:t>
            </a:r>
            <a:r>
              <a:rPr lang="nl-NL"/>
              <a:t> student 14/08/17</a:t>
            </a:r>
          </a:p>
        </p:txBody>
      </p:sp>
    </p:spTree>
    <p:extLst>
      <p:ext uri="{BB962C8B-B14F-4D97-AF65-F5344CB8AC3E}">
        <p14:creationId xmlns:p14="http://schemas.microsoft.com/office/powerpoint/2010/main" val="4003736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37"/>
          <p:cNvSpPr>
            <a:spLocks noChangeArrowheads="1"/>
          </p:cNvSpPr>
          <p:nvPr/>
        </p:nvSpPr>
        <p:spPr bwMode="auto">
          <a:xfrm>
            <a:off x="1524000" y="6553200"/>
            <a:ext cx="9144000" cy="304800"/>
          </a:xfrm>
          <a:prstGeom prst="rect">
            <a:avLst/>
          </a:prstGeom>
          <a:solidFill>
            <a:srgbClr val="969696">
              <a:alpha val="41000"/>
            </a:srgbClr>
          </a:solidFill>
          <a:ln w="952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1524000" y="0"/>
            <a:ext cx="9144000" cy="609600"/>
          </a:xfrm>
          <a:prstGeom prst="rect">
            <a:avLst/>
          </a:prstGeom>
          <a:gradFill flip="none" rotWithShape="0">
            <a:gsLst>
              <a:gs pos="23000">
                <a:schemeClr val="accent6">
                  <a:lumMod val="20000"/>
                  <a:lumOff val="80000"/>
                </a:schemeClr>
              </a:gs>
              <a:gs pos="100000">
                <a:srgbClr val="C0C0C0"/>
              </a:gs>
            </a:gsLst>
            <a:lin ang="540000" scaled="0"/>
            <a:tileRect/>
          </a:gradFill>
          <a:ln>
            <a:noFill/>
          </a:ln>
          <a:effectLst/>
          <a:extLst/>
        </p:spPr>
        <p:txBody>
          <a:bodyPr wrap="none" anchor="ctr"/>
          <a:lstStyle/>
          <a:p>
            <a:pPr lvl="0">
              <a:lnSpc>
                <a:spcPct val="90000"/>
              </a:lnSpc>
            </a:pPr>
            <a:r>
              <a:rPr lang="it-IT" sz="3200" cap="small" dirty="0" err="1">
                <a:solidFill>
                  <a:srgbClr val="333399"/>
                </a:solidFill>
                <a:latin typeface="Helvetica Neue Light"/>
                <a:cs typeface="Helvetica Neue Light"/>
              </a:rPr>
              <a:t>sTGC</a:t>
            </a:r>
            <a:r>
              <a:rPr lang="en-US" sz="3200" cap="small" dirty="0">
                <a:solidFill>
                  <a:srgbClr val="333399"/>
                </a:solidFill>
                <a:latin typeface="Helvetica Neue Light"/>
                <a:cs typeface="Helvetica Neue Light"/>
              </a:rPr>
              <a:t> : first wedge</a:t>
            </a:r>
            <a:endParaRPr lang="it-IT" sz="1600" cap="small" dirty="0">
              <a:solidFill>
                <a:srgbClr val="333399"/>
              </a:solidFill>
              <a:latin typeface="Helvetica Neue Light"/>
              <a:cs typeface="Helvetica Neue Light"/>
            </a:endParaRPr>
          </a:p>
        </p:txBody>
      </p:sp>
      <p:sp>
        <p:nvSpPr>
          <p:cNvPr id="20" name="Line 20"/>
          <p:cNvSpPr>
            <a:spLocks noChangeShapeType="1"/>
          </p:cNvSpPr>
          <p:nvPr/>
        </p:nvSpPr>
        <p:spPr bwMode="auto">
          <a:xfrm>
            <a:off x="1524000" y="609600"/>
            <a:ext cx="9144000" cy="0"/>
          </a:xfrm>
          <a:prstGeom prst="line">
            <a:avLst/>
          </a:prstGeom>
          <a:noFill/>
          <a:ln w="76200">
            <a:solidFill>
              <a:srgbClr val="000080"/>
            </a:solidFill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it-IT">
              <a:solidFill>
                <a:srgbClr val="000000"/>
              </a:solidFill>
              <a:effectLst>
                <a:glow rad="63500">
                  <a:srgbClr val="333399">
                    <a:satMod val="175000"/>
                    <a:alpha val="40000"/>
                  </a:srgbClr>
                </a:glo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13501" y="3094577"/>
            <a:ext cx="10310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FFFFFF"/>
                </a:solidFill>
              </a:rPr>
              <a:t>CANADA</a:t>
            </a:r>
          </a:p>
          <a:p>
            <a:pPr algn="ctr"/>
            <a:r>
              <a:rPr lang="en-US" b="1" dirty="0">
                <a:solidFill>
                  <a:srgbClr val="FFFFFF"/>
                </a:solidFill>
              </a:rPr>
              <a:t>RUSSIA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402557" y="1681195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CANADA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799809" y="4315146"/>
            <a:ext cx="835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ISRAEL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541796" y="4130480"/>
            <a:ext cx="719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CHILE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762598" y="1865862"/>
            <a:ext cx="8899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ISRAEL</a:t>
            </a:r>
          </a:p>
          <a:p>
            <a:r>
              <a:rPr lang="en-US" b="1" dirty="0">
                <a:solidFill>
                  <a:srgbClr val="FFFFFF"/>
                </a:solidFill>
              </a:rPr>
              <a:t>RUSSIA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501825" y="2909910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CHINA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>
          <a:xfrm>
            <a:off x="1914475" y="6492876"/>
            <a:ext cx="2133600" cy="365125"/>
          </a:xfrm>
        </p:spPr>
        <p:txBody>
          <a:bodyPr/>
          <a:lstStyle/>
          <a:p>
            <a:r>
              <a:rPr lang="en-US"/>
              <a:t>Y. Benhammou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>
          <a:xfrm>
            <a:off x="8534400" y="6503500"/>
            <a:ext cx="2133600" cy="365125"/>
          </a:xfrm>
        </p:spPr>
        <p:txBody>
          <a:bodyPr/>
          <a:lstStyle/>
          <a:p>
            <a:fld id="{F697E7EE-FFBE-7142-A23B-A13162A6BABD}" type="slidenum">
              <a:rPr lang="en-US" smtClean="0"/>
              <a:t>19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2574" y="1652790"/>
            <a:ext cx="3568330" cy="475777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17482" y="946528"/>
            <a:ext cx="34525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Installation of one of </a:t>
            </a:r>
            <a:r>
              <a:rPr lang="en-US"/>
              <a:t>the detectors on the table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73" t="7988"/>
          <a:stretch/>
        </p:blipFill>
        <p:spPr>
          <a:xfrm rot="5400000">
            <a:off x="1228055" y="434709"/>
            <a:ext cx="2569436" cy="419586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7805" y="1359512"/>
            <a:ext cx="3157220" cy="420962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981275" y="826490"/>
            <a:ext cx="2199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Chamber preparation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310255" y="3399684"/>
            <a:ext cx="2677160" cy="3569547"/>
          </a:xfrm>
          <a:prstGeom prst="rect">
            <a:avLst/>
          </a:prstGeom>
        </p:spPr>
      </p:pic>
      <p:sp>
        <p:nvSpPr>
          <p:cNvPr id="2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648200" y="6503988"/>
            <a:ext cx="2895600" cy="365125"/>
          </a:xfrm>
        </p:spPr>
        <p:txBody>
          <a:bodyPr/>
          <a:lstStyle/>
          <a:p>
            <a:r>
              <a:rPr lang="nl-NL" dirty="0" err="1"/>
              <a:t>Israeli</a:t>
            </a:r>
            <a:r>
              <a:rPr lang="nl-NL"/>
              <a:t> student 14/08/17</a:t>
            </a:r>
          </a:p>
        </p:txBody>
      </p:sp>
    </p:spTree>
    <p:extLst>
      <p:ext uri="{BB962C8B-B14F-4D97-AF65-F5344CB8AC3E}">
        <p14:creationId xmlns:p14="http://schemas.microsoft.com/office/powerpoint/2010/main" val="1771713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445568-E9FC-384F-A244-55CEFC7DC5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2178" y="113111"/>
            <a:ext cx="3979205" cy="1453363"/>
          </a:xfrm>
        </p:spPr>
        <p:txBody>
          <a:bodyPr>
            <a:normAutofit/>
          </a:bodyPr>
          <a:lstStyle/>
          <a:p>
            <a:r>
              <a:rPr lang="en-US" b="1" dirty="0"/>
              <a:t>ATLAS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CDAF33-775B-724D-9F98-0BD31C47A5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994" y="1377696"/>
            <a:ext cx="9661606" cy="5010912"/>
          </a:xfrm>
        </p:spPr>
        <p:txBody>
          <a:bodyPr>
            <a:normAutofit/>
          </a:bodyPr>
          <a:lstStyle/>
          <a:p>
            <a:r>
              <a:rPr lang="en-US" sz="2800" dirty="0"/>
              <a:t>The ATLAS detector</a:t>
            </a:r>
          </a:p>
          <a:p>
            <a:r>
              <a:rPr lang="en-US" sz="2800" dirty="0"/>
              <a:t>Located just across the street at P1</a:t>
            </a:r>
          </a:p>
          <a:p>
            <a:r>
              <a:rPr lang="en-US" sz="2800" dirty="0"/>
              <a:t>One of the four major detectors on the LHC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F665158-D563-B74C-B7F0-44D188240D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1383" y="996618"/>
            <a:ext cx="7113349" cy="2489672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AEB8250-93C2-8841-92E0-FD54777BCD8B}"/>
              </a:ext>
            </a:extLst>
          </p:cNvPr>
          <p:cNvCxnSpPr>
            <a:cxnSpLocks/>
          </p:cNvCxnSpPr>
          <p:nvPr/>
        </p:nvCxnSpPr>
        <p:spPr>
          <a:xfrm flipV="1">
            <a:off x="3956304" y="2263402"/>
            <a:ext cx="1347493" cy="1339883"/>
          </a:xfrm>
          <a:prstGeom prst="straightConnector1">
            <a:avLst/>
          </a:prstGeom>
          <a:ln w="41275"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11345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37"/>
          <p:cNvSpPr>
            <a:spLocks noChangeArrowheads="1"/>
          </p:cNvSpPr>
          <p:nvPr/>
        </p:nvSpPr>
        <p:spPr bwMode="auto">
          <a:xfrm>
            <a:off x="1524000" y="6553200"/>
            <a:ext cx="9144000" cy="304800"/>
          </a:xfrm>
          <a:prstGeom prst="rect">
            <a:avLst/>
          </a:prstGeom>
          <a:solidFill>
            <a:srgbClr val="969696">
              <a:alpha val="41000"/>
            </a:srgbClr>
          </a:solidFill>
          <a:ln w="952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1524000" y="0"/>
            <a:ext cx="9144000" cy="609600"/>
          </a:xfrm>
          <a:prstGeom prst="rect">
            <a:avLst/>
          </a:prstGeom>
          <a:gradFill flip="none" rotWithShape="0">
            <a:gsLst>
              <a:gs pos="23000">
                <a:schemeClr val="accent6">
                  <a:lumMod val="20000"/>
                  <a:lumOff val="80000"/>
                </a:schemeClr>
              </a:gs>
              <a:gs pos="100000">
                <a:srgbClr val="C0C0C0"/>
              </a:gs>
            </a:gsLst>
            <a:lin ang="540000" scaled="0"/>
            <a:tileRect/>
          </a:gradFill>
          <a:ln>
            <a:noFill/>
          </a:ln>
          <a:effectLst/>
          <a:extLst/>
        </p:spPr>
        <p:txBody>
          <a:bodyPr wrap="none" anchor="ctr"/>
          <a:lstStyle/>
          <a:p>
            <a:pPr lvl="0">
              <a:lnSpc>
                <a:spcPct val="90000"/>
              </a:lnSpc>
            </a:pPr>
            <a:r>
              <a:rPr lang="it-IT" sz="3200" cap="small" dirty="0" err="1">
                <a:solidFill>
                  <a:srgbClr val="333399"/>
                </a:solidFill>
                <a:latin typeface="Helvetica Neue Light"/>
                <a:cs typeface="Helvetica Neue Light"/>
              </a:rPr>
              <a:t>sTGC</a:t>
            </a:r>
            <a:r>
              <a:rPr lang="en-US" sz="3200" cap="small" dirty="0">
                <a:solidFill>
                  <a:srgbClr val="333399"/>
                </a:solidFill>
                <a:latin typeface="Helvetica Neue Light"/>
                <a:cs typeface="Helvetica Neue Light"/>
              </a:rPr>
              <a:t> : installation of the chambers on the table</a:t>
            </a:r>
            <a:endParaRPr lang="it-IT" sz="1600" cap="small" dirty="0">
              <a:solidFill>
                <a:srgbClr val="333399"/>
              </a:solidFill>
              <a:latin typeface="Helvetica Neue Light"/>
              <a:cs typeface="Helvetica Neue Light"/>
            </a:endParaRPr>
          </a:p>
        </p:txBody>
      </p:sp>
      <p:sp>
        <p:nvSpPr>
          <p:cNvPr id="20" name="Line 20"/>
          <p:cNvSpPr>
            <a:spLocks noChangeShapeType="1"/>
          </p:cNvSpPr>
          <p:nvPr/>
        </p:nvSpPr>
        <p:spPr bwMode="auto">
          <a:xfrm>
            <a:off x="1524000" y="609600"/>
            <a:ext cx="9144000" cy="0"/>
          </a:xfrm>
          <a:prstGeom prst="line">
            <a:avLst/>
          </a:prstGeom>
          <a:noFill/>
          <a:ln w="76200">
            <a:solidFill>
              <a:srgbClr val="000080"/>
            </a:solidFill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it-IT">
              <a:solidFill>
                <a:srgbClr val="000000"/>
              </a:solidFill>
              <a:effectLst>
                <a:glow rad="63500">
                  <a:srgbClr val="333399">
                    <a:satMod val="175000"/>
                    <a:alpha val="40000"/>
                  </a:srgbClr>
                </a:glo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13501" y="3094577"/>
            <a:ext cx="10310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FFFFFF"/>
                </a:solidFill>
              </a:rPr>
              <a:t>CANADA</a:t>
            </a:r>
          </a:p>
          <a:p>
            <a:pPr algn="ctr"/>
            <a:r>
              <a:rPr lang="en-US" b="1" dirty="0">
                <a:solidFill>
                  <a:srgbClr val="FFFFFF"/>
                </a:solidFill>
              </a:rPr>
              <a:t>RUSSIA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402557" y="1681195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CANADA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799809" y="4315146"/>
            <a:ext cx="835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ISRAEL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541796" y="4130480"/>
            <a:ext cx="719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CHILE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762598" y="1865862"/>
            <a:ext cx="8899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ISRAEL</a:t>
            </a:r>
          </a:p>
          <a:p>
            <a:r>
              <a:rPr lang="en-US" b="1" dirty="0">
                <a:solidFill>
                  <a:srgbClr val="FFFFFF"/>
                </a:solidFill>
              </a:rPr>
              <a:t>RUSSIA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501825" y="2909910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CHINA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>
          <a:xfrm>
            <a:off x="1914475" y="6492876"/>
            <a:ext cx="2133600" cy="365125"/>
          </a:xfrm>
        </p:spPr>
        <p:txBody>
          <a:bodyPr/>
          <a:lstStyle/>
          <a:p>
            <a:r>
              <a:rPr lang="en-US"/>
              <a:t>Y. Benhammou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>
          <a:xfrm>
            <a:off x="8534400" y="6503500"/>
            <a:ext cx="2133600" cy="365125"/>
          </a:xfrm>
        </p:spPr>
        <p:txBody>
          <a:bodyPr/>
          <a:lstStyle/>
          <a:p>
            <a:fld id="{F697E7EE-FFBE-7142-A23B-A13162A6BABD}" type="slidenum">
              <a:rPr lang="en-US" smtClean="0"/>
              <a:t>20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67" y="761999"/>
            <a:ext cx="4229100" cy="56388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7856" y="761998"/>
            <a:ext cx="7532214" cy="5649161"/>
          </a:xfrm>
          <a:prstGeom prst="rect">
            <a:avLst/>
          </a:prstGeom>
        </p:spPr>
      </p:pic>
      <p:sp>
        <p:nvSpPr>
          <p:cNvPr id="2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648200" y="6503988"/>
            <a:ext cx="2895600" cy="365125"/>
          </a:xfrm>
        </p:spPr>
        <p:txBody>
          <a:bodyPr/>
          <a:lstStyle/>
          <a:p>
            <a:r>
              <a:rPr lang="nl-NL" dirty="0" err="1"/>
              <a:t>Israeli</a:t>
            </a:r>
            <a:r>
              <a:rPr lang="nl-NL"/>
              <a:t> student 14/08/17</a:t>
            </a:r>
          </a:p>
        </p:txBody>
      </p:sp>
    </p:spTree>
    <p:extLst>
      <p:ext uri="{BB962C8B-B14F-4D97-AF65-F5344CB8AC3E}">
        <p14:creationId xmlns:p14="http://schemas.microsoft.com/office/powerpoint/2010/main" val="36168451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37"/>
          <p:cNvSpPr>
            <a:spLocks noChangeArrowheads="1"/>
          </p:cNvSpPr>
          <p:nvPr/>
        </p:nvSpPr>
        <p:spPr bwMode="auto">
          <a:xfrm>
            <a:off x="1524000" y="6553200"/>
            <a:ext cx="9144000" cy="304800"/>
          </a:xfrm>
          <a:prstGeom prst="rect">
            <a:avLst/>
          </a:prstGeom>
          <a:solidFill>
            <a:srgbClr val="969696">
              <a:alpha val="41000"/>
            </a:srgbClr>
          </a:solidFill>
          <a:ln w="952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1524000" y="0"/>
            <a:ext cx="9144000" cy="609600"/>
          </a:xfrm>
          <a:prstGeom prst="rect">
            <a:avLst/>
          </a:prstGeom>
          <a:gradFill flip="none" rotWithShape="0">
            <a:gsLst>
              <a:gs pos="23000">
                <a:schemeClr val="accent6">
                  <a:lumMod val="20000"/>
                  <a:lumOff val="80000"/>
                </a:schemeClr>
              </a:gs>
              <a:gs pos="100000">
                <a:srgbClr val="C0C0C0"/>
              </a:gs>
            </a:gsLst>
            <a:lin ang="540000" scaled="0"/>
            <a:tileRect/>
          </a:gradFill>
          <a:ln>
            <a:noFill/>
          </a:ln>
          <a:effectLst/>
          <a:extLst/>
        </p:spPr>
        <p:txBody>
          <a:bodyPr wrap="none" anchor="ctr"/>
          <a:lstStyle/>
          <a:p>
            <a:pPr lvl="0">
              <a:lnSpc>
                <a:spcPct val="90000"/>
              </a:lnSpc>
            </a:pPr>
            <a:r>
              <a:rPr lang="it-IT" sz="3200" cap="small" dirty="0" err="1">
                <a:solidFill>
                  <a:srgbClr val="333399"/>
                </a:solidFill>
                <a:latin typeface="Helvetica Neue Light"/>
                <a:cs typeface="Helvetica Neue Light"/>
              </a:rPr>
              <a:t>sTGC</a:t>
            </a:r>
            <a:r>
              <a:rPr lang="en-US" sz="3200" cap="small" dirty="0">
                <a:solidFill>
                  <a:srgbClr val="333399"/>
                </a:solidFill>
                <a:latin typeface="Helvetica Neue Light"/>
                <a:cs typeface="Helvetica Neue Light"/>
              </a:rPr>
              <a:t> : gluing of the frame</a:t>
            </a:r>
            <a:endParaRPr lang="it-IT" sz="1600" cap="small" dirty="0">
              <a:solidFill>
                <a:srgbClr val="333399"/>
              </a:solidFill>
              <a:latin typeface="Helvetica Neue Light"/>
              <a:cs typeface="Helvetica Neue Light"/>
            </a:endParaRPr>
          </a:p>
        </p:txBody>
      </p:sp>
      <p:sp>
        <p:nvSpPr>
          <p:cNvPr id="20" name="Line 20"/>
          <p:cNvSpPr>
            <a:spLocks noChangeShapeType="1"/>
          </p:cNvSpPr>
          <p:nvPr/>
        </p:nvSpPr>
        <p:spPr bwMode="auto">
          <a:xfrm>
            <a:off x="1524000" y="609600"/>
            <a:ext cx="9144000" cy="0"/>
          </a:xfrm>
          <a:prstGeom prst="line">
            <a:avLst/>
          </a:prstGeom>
          <a:noFill/>
          <a:ln w="76200">
            <a:solidFill>
              <a:srgbClr val="000080"/>
            </a:solidFill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it-IT">
              <a:solidFill>
                <a:srgbClr val="000000"/>
              </a:solidFill>
              <a:effectLst>
                <a:glow rad="63500">
                  <a:srgbClr val="333399">
                    <a:satMod val="175000"/>
                    <a:alpha val="40000"/>
                  </a:srgbClr>
                </a:glo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13501" y="3094577"/>
            <a:ext cx="10310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FFFFFF"/>
                </a:solidFill>
              </a:rPr>
              <a:t>CANADA</a:t>
            </a:r>
          </a:p>
          <a:p>
            <a:pPr algn="ctr"/>
            <a:r>
              <a:rPr lang="en-US" b="1" dirty="0">
                <a:solidFill>
                  <a:srgbClr val="FFFFFF"/>
                </a:solidFill>
              </a:rPr>
              <a:t>RUSSIA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402557" y="1681195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CANADA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799809" y="4315146"/>
            <a:ext cx="835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ISRAEL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541796" y="4130480"/>
            <a:ext cx="719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CHILE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762598" y="1865862"/>
            <a:ext cx="8899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ISRAEL</a:t>
            </a:r>
          </a:p>
          <a:p>
            <a:r>
              <a:rPr lang="en-US" b="1" dirty="0">
                <a:solidFill>
                  <a:srgbClr val="FFFFFF"/>
                </a:solidFill>
              </a:rPr>
              <a:t>RUSSIA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501825" y="2909910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CHINA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>
          <a:xfrm>
            <a:off x="1914475" y="6492876"/>
            <a:ext cx="2133600" cy="365125"/>
          </a:xfrm>
        </p:spPr>
        <p:txBody>
          <a:bodyPr/>
          <a:lstStyle/>
          <a:p>
            <a:r>
              <a:rPr lang="en-US"/>
              <a:t>Y. Benhammou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>
          <a:xfrm>
            <a:off x="8534400" y="6503500"/>
            <a:ext cx="2133600" cy="365125"/>
          </a:xfrm>
        </p:spPr>
        <p:txBody>
          <a:bodyPr/>
          <a:lstStyle/>
          <a:p>
            <a:fld id="{F697E7EE-FFBE-7142-A23B-A13162A6BABD}" type="slidenum">
              <a:rPr lang="en-US" smtClean="0"/>
              <a:t>21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1013" y="889727"/>
            <a:ext cx="4187709" cy="5583611"/>
          </a:xfrm>
          <a:prstGeom prst="rect">
            <a:avLst/>
          </a:prstGeom>
        </p:spPr>
      </p:pic>
      <p:pic>
        <p:nvPicPr>
          <p:cNvPr id="22" name="Content Placeholder 5"/>
          <p:cNvPicPr>
            <a:picLocks noGrp="1"/>
          </p:cNvPicPr>
          <p:nvPr>
            <p:ph sz="half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07530" y="2189027"/>
            <a:ext cx="5181600" cy="1790416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648200" y="6503988"/>
            <a:ext cx="2895600" cy="365125"/>
          </a:xfrm>
        </p:spPr>
        <p:txBody>
          <a:bodyPr/>
          <a:lstStyle/>
          <a:p>
            <a:r>
              <a:rPr lang="nl-NL" dirty="0" err="1"/>
              <a:t>Israeli</a:t>
            </a:r>
            <a:r>
              <a:rPr lang="nl-NL"/>
              <a:t> student 14/08/17</a:t>
            </a:r>
          </a:p>
        </p:txBody>
      </p:sp>
    </p:spTree>
    <p:extLst>
      <p:ext uri="{BB962C8B-B14F-4D97-AF65-F5344CB8AC3E}">
        <p14:creationId xmlns:p14="http://schemas.microsoft.com/office/powerpoint/2010/main" val="33623257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37"/>
          <p:cNvSpPr>
            <a:spLocks noChangeArrowheads="1"/>
          </p:cNvSpPr>
          <p:nvPr/>
        </p:nvSpPr>
        <p:spPr bwMode="auto">
          <a:xfrm>
            <a:off x="1524000" y="6553200"/>
            <a:ext cx="9144000" cy="304800"/>
          </a:xfrm>
          <a:prstGeom prst="rect">
            <a:avLst/>
          </a:prstGeom>
          <a:solidFill>
            <a:srgbClr val="969696">
              <a:alpha val="41000"/>
            </a:srgbClr>
          </a:solidFill>
          <a:ln w="952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1524000" y="0"/>
            <a:ext cx="9144000" cy="609600"/>
          </a:xfrm>
          <a:prstGeom prst="rect">
            <a:avLst/>
          </a:prstGeom>
          <a:gradFill flip="none" rotWithShape="0">
            <a:gsLst>
              <a:gs pos="23000">
                <a:schemeClr val="accent6">
                  <a:lumMod val="20000"/>
                  <a:lumOff val="80000"/>
                </a:schemeClr>
              </a:gs>
              <a:gs pos="100000">
                <a:srgbClr val="C0C0C0"/>
              </a:gs>
            </a:gsLst>
            <a:lin ang="540000" scaled="0"/>
            <a:tileRect/>
          </a:gradFill>
          <a:ln>
            <a:noFill/>
          </a:ln>
          <a:effectLst/>
          <a:extLst/>
        </p:spPr>
        <p:txBody>
          <a:bodyPr wrap="none" anchor="ctr"/>
          <a:lstStyle/>
          <a:p>
            <a:pPr lvl="0">
              <a:lnSpc>
                <a:spcPct val="90000"/>
              </a:lnSpc>
            </a:pPr>
            <a:r>
              <a:rPr lang="it-IT" sz="3200" cap="small" dirty="0" err="1">
                <a:solidFill>
                  <a:srgbClr val="333399"/>
                </a:solidFill>
                <a:latin typeface="Helvetica Neue Light"/>
                <a:cs typeface="Helvetica Neue Light"/>
              </a:rPr>
              <a:t>sTGC</a:t>
            </a:r>
            <a:r>
              <a:rPr lang="en-US" sz="3200" cap="small" dirty="0">
                <a:solidFill>
                  <a:srgbClr val="333399"/>
                </a:solidFill>
                <a:latin typeface="Helvetica Neue Light"/>
                <a:cs typeface="Helvetica Neue Light"/>
              </a:rPr>
              <a:t> : turning the wedge</a:t>
            </a:r>
            <a:endParaRPr lang="it-IT" sz="1600" cap="small" dirty="0">
              <a:solidFill>
                <a:srgbClr val="333399"/>
              </a:solidFill>
              <a:latin typeface="Helvetica Neue Light"/>
              <a:cs typeface="Helvetica Neue Light"/>
            </a:endParaRPr>
          </a:p>
        </p:txBody>
      </p:sp>
      <p:sp>
        <p:nvSpPr>
          <p:cNvPr id="20" name="Line 20"/>
          <p:cNvSpPr>
            <a:spLocks noChangeShapeType="1"/>
          </p:cNvSpPr>
          <p:nvPr/>
        </p:nvSpPr>
        <p:spPr bwMode="auto">
          <a:xfrm>
            <a:off x="1524000" y="609600"/>
            <a:ext cx="9144000" cy="0"/>
          </a:xfrm>
          <a:prstGeom prst="line">
            <a:avLst/>
          </a:prstGeom>
          <a:noFill/>
          <a:ln w="76200">
            <a:solidFill>
              <a:srgbClr val="000080"/>
            </a:solidFill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it-IT">
              <a:solidFill>
                <a:srgbClr val="000000"/>
              </a:solidFill>
              <a:effectLst>
                <a:glow rad="63500">
                  <a:srgbClr val="333399">
                    <a:satMod val="175000"/>
                    <a:alpha val="40000"/>
                  </a:srgbClr>
                </a:glo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13501" y="3094577"/>
            <a:ext cx="10310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FFFFFF"/>
                </a:solidFill>
              </a:rPr>
              <a:t>CANADA</a:t>
            </a:r>
          </a:p>
          <a:p>
            <a:pPr algn="ctr"/>
            <a:r>
              <a:rPr lang="en-US" b="1" dirty="0">
                <a:solidFill>
                  <a:srgbClr val="FFFFFF"/>
                </a:solidFill>
              </a:rPr>
              <a:t>RUSSIA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402557" y="1681195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CANADA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799809" y="4315146"/>
            <a:ext cx="835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ISRAEL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541796" y="4130480"/>
            <a:ext cx="719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CHILE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762598" y="1865862"/>
            <a:ext cx="8899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ISRAEL</a:t>
            </a:r>
          </a:p>
          <a:p>
            <a:r>
              <a:rPr lang="en-US" b="1" dirty="0">
                <a:solidFill>
                  <a:srgbClr val="FFFFFF"/>
                </a:solidFill>
              </a:rPr>
              <a:t>RUSSIA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501825" y="2909910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CHINA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>
          <a:xfrm>
            <a:off x="1914475" y="6492876"/>
            <a:ext cx="2133600" cy="365125"/>
          </a:xfrm>
        </p:spPr>
        <p:txBody>
          <a:bodyPr/>
          <a:lstStyle/>
          <a:p>
            <a:r>
              <a:rPr lang="en-US"/>
              <a:t>Y. Benhammou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>
          <a:xfrm>
            <a:off x="8534400" y="6503500"/>
            <a:ext cx="2133600" cy="365125"/>
          </a:xfrm>
        </p:spPr>
        <p:txBody>
          <a:bodyPr/>
          <a:lstStyle/>
          <a:p>
            <a:fld id="{F697E7EE-FFBE-7142-A23B-A13162A6BABD}" type="slidenum">
              <a:rPr lang="en-US" smtClean="0"/>
              <a:t>22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108" y="1681195"/>
            <a:ext cx="4254500" cy="3147504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30910" y="2154936"/>
            <a:ext cx="3826713" cy="290051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6354" y="1681195"/>
            <a:ext cx="3051810" cy="4069080"/>
          </a:xfrm>
          <a:prstGeom prst="rect">
            <a:avLst/>
          </a:prstGeom>
        </p:spPr>
      </p:pic>
      <p:sp>
        <p:nvSpPr>
          <p:cNvPr id="2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648200" y="6503988"/>
            <a:ext cx="2895600" cy="365125"/>
          </a:xfrm>
        </p:spPr>
        <p:txBody>
          <a:bodyPr/>
          <a:lstStyle/>
          <a:p>
            <a:r>
              <a:rPr lang="nl-NL" dirty="0" err="1"/>
              <a:t>Israeli</a:t>
            </a:r>
            <a:r>
              <a:rPr lang="nl-NL"/>
              <a:t> student 14/08/17</a:t>
            </a:r>
          </a:p>
        </p:txBody>
      </p:sp>
    </p:spTree>
    <p:extLst>
      <p:ext uri="{BB962C8B-B14F-4D97-AF65-F5344CB8AC3E}">
        <p14:creationId xmlns:p14="http://schemas.microsoft.com/office/powerpoint/2010/main" val="12522557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37"/>
          <p:cNvSpPr>
            <a:spLocks noChangeArrowheads="1"/>
          </p:cNvSpPr>
          <p:nvPr/>
        </p:nvSpPr>
        <p:spPr bwMode="auto">
          <a:xfrm>
            <a:off x="1524000" y="6553200"/>
            <a:ext cx="9144000" cy="304800"/>
          </a:xfrm>
          <a:prstGeom prst="rect">
            <a:avLst/>
          </a:prstGeom>
          <a:solidFill>
            <a:srgbClr val="969696">
              <a:alpha val="41000"/>
            </a:srgbClr>
          </a:solidFill>
          <a:ln w="952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1524000" y="0"/>
            <a:ext cx="9144000" cy="609600"/>
          </a:xfrm>
          <a:prstGeom prst="rect">
            <a:avLst/>
          </a:prstGeom>
          <a:gradFill flip="none" rotWithShape="0">
            <a:gsLst>
              <a:gs pos="23000">
                <a:schemeClr val="accent6">
                  <a:lumMod val="20000"/>
                  <a:lumOff val="80000"/>
                </a:schemeClr>
              </a:gs>
              <a:gs pos="100000">
                <a:srgbClr val="C0C0C0"/>
              </a:gs>
            </a:gsLst>
            <a:lin ang="540000" scaled="0"/>
            <a:tileRect/>
          </a:gradFill>
          <a:ln>
            <a:noFill/>
          </a:ln>
          <a:effectLst/>
          <a:extLst/>
        </p:spPr>
        <p:txBody>
          <a:bodyPr wrap="none" anchor="ctr"/>
          <a:lstStyle/>
          <a:p>
            <a:pPr lvl="0">
              <a:lnSpc>
                <a:spcPct val="90000"/>
              </a:lnSpc>
            </a:pPr>
            <a:r>
              <a:rPr lang="it-IT" sz="3200" cap="small" dirty="0" err="1">
                <a:solidFill>
                  <a:srgbClr val="333399"/>
                </a:solidFill>
                <a:latin typeface="Helvetica Neue Light"/>
                <a:cs typeface="Helvetica Neue Light"/>
              </a:rPr>
              <a:t>sTGC</a:t>
            </a:r>
            <a:r>
              <a:rPr lang="en-US" sz="3200" cap="small" dirty="0">
                <a:solidFill>
                  <a:srgbClr val="333399"/>
                </a:solidFill>
                <a:latin typeface="Helvetica Neue Light"/>
                <a:cs typeface="Helvetica Neue Light"/>
              </a:rPr>
              <a:t> : Turning the wedge</a:t>
            </a:r>
            <a:endParaRPr lang="it-IT" sz="1600" cap="small" dirty="0">
              <a:solidFill>
                <a:srgbClr val="333399"/>
              </a:solidFill>
              <a:latin typeface="Helvetica Neue Light"/>
              <a:cs typeface="Helvetica Neue Light"/>
            </a:endParaRPr>
          </a:p>
        </p:txBody>
      </p:sp>
      <p:sp>
        <p:nvSpPr>
          <p:cNvPr id="20" name="Line 20"/>
          <p:cNvSpPr>
            <a:spLocks noChangeShapeType="1"/>
          </p:cNvSpPr>
          <p:nvPr/>
        </p:nvSpPr>
        <p:spPr bwMode="auto">
          <a:xfrm>
            <a:off x="1524000" y="609600"/>
            <a:ext cx="9144000" cy="0"/>
          </a:xfrm>
          <a:prstGeom prst="line">
            <a:avLst/>
          </a:prstGeom>
          <a:noFill/>
          <a:ln w="76200">
            <a:solidFill>
              <a:srgbClr val="000080"/>
            </a:solidFill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it-IT">
              <a:solidFill>
                <a:srgbClr val="000000"/>
              </a:solidFill>
              <a:effectLst>
                <a:glow rad="63500">
                  <a:srgbClr val="333399">
                    <a:satMod val="175000"/>
                    <a:alpha val="40000"/>
                  </a:srgbClr>
                </a:glo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13501" y="3094577"/>
            <a:ext cx="10310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FFFFFF"/>
                </a:solidFill>
              </a:rPr>
              <a:t>CANADA</a:t>
            </a:r>
          </a:p>
          <a:p>
            <a:pPr algn="ctr"/>
            <a:r>
              <a:rPr lang="en-US" b="1" dirty="0">
                <a:solidFill>
                  <a:srgbClr val="FFFFFF"/>
                </a:solidFill>
              </a:rPr>
              <a:t>RUSSIA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402557" y="1681195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CANADA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799809" y="4315146"/>
            <a:ext cx="835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ISRAEL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541796" y="4130480"/>
            <a:ext cx="719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CHILE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762598" y="1865862"/>
            <a:ext cx="8899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ISRAEL</a:t>
            </a:r>
          </a:p>
          <a:p>
            <a:r>
              <a:rPr lang="en-US" b="1" dirty="0">
                <a:solidFill>
                  <a:srgbClr val="FFFFFF"/>
                </a:solidFill>
              </a:rPr>
              <a:t>RUSSIA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501825" y="2909910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CHINA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>
          <a:xfrm>
            <a:off x="1914475" y="6492876"/>
            <a:ext cx="2133600" cy="365125"/>
          </a:xfrm>
        </p:spPr>
        <p:txBody>
          <a:bodyPr/>
          <a:lstStyle/>
          <a:p>
            <a:r>
              <a:rPr lang="en-US"/>
              <a:t>Y. Benhammou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>
          <a:xfrm>
            <a:off x="8534400" y="6503500"/>
            <a:ext cx="2133600" cy="365125"/>
          </a:xfrm>
        </p:spPr>
        <p:txBody>
          <a:bodyPr/>
          <a:lstStyle/>
          <a:p>
            <a:fld id="{F697E7EE-FFBE-7142-A23B-A13162A6BABD}" type="slidenum">
              <a:rPr lang="en-US" smtClean="0"/>
              <a:t>23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704" y="1321456"/>
            <a:ext cx="3462292" cy="4616389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63" r="27042" b="25463"/>
          <a:stretch/>
        </p:blipFill>
        <p:spPr>
          <a:xfrm>
            <a:off x="3661141" y="1321456"/>
            <a:ext cx="4611692" cy="4643393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6326" y="1321456"/>
            <a:ext cx="3726860" cy="4970525"/>
          </a:xfrm>
          <a:prstGeom prst="rect">
            <a:avLst/>
          </a:prstGeom>
        </p:spPr>
      </p:pic>
      <p:sp>
        <p:nvSpPr>
          <p:cNvPr id="2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648200" y="6503988"/>
            <a:ext cx="2895600" cy="365125"/>
          </a:xfrm>
        </p:spPr>
        <p:txBody>
          <a:bodyPr/>
          <a:lstStyle/>
          <a:p>
            <a:r>
              <a:rPr lang="nl-NL" dirty="0" err="1"/>
              <a:t>Israeli</a:t>
            </a:r>
            <a:r>
              <a:rPr lang="nl-NL"/>
              <a:t> student 14/08/17</a:t>
            </a:r>
          </a:p>
        </p:txBody>
      </p:sp>
    </p:spTree>
    <p:extLst>
      <p:ext uri="{BB962C8B-B14F-4D97-AF65-F5344CB8AC3E}">
        <p14:creationId xmlns:p14="http://schemas.microsoft.com/office/powerpoint/2010/main" val="29304527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37"/>
          <p:cNvSpPr>
            <a:spLocks noChangeArrowheads="1"/>
          </p:cNvSpPr>
          <p:nvPr/>
        </p:nvSpPr>
        <p:spPr bwMode="auto">
          <a:xfrm>
            <a:off x="1524000" y="6553200"/>
            <a:ext cx="9144000" cy="304800"/>
          </a:xfrm>
          <a:prstGeom prst="rect">
            <a:avLst/>
          </a:prstGeom>
          <a:solidFill>
            <a:srgbClr val="969696">
              <a:alpha val="41000"/>
            </a:srgbClr>
          </a:solidFill>
          <a:ln w="952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1524000" y="0"/>
            <a:ext cx="9144000" cy="609600"/>
          </a:xfrm>
          <a:prstGeom prst="rect">
            <a:avLst/>
          </a:prstGeom>
          <a:gradFill flip="none" rotWithShape="0">
            <a:gsLst>
              <a:gs pos="23000">
                <a:schemeClr val="accent6">
                  <a:lumMod val="20000"/>
                  <a:lumOff val="80000"/>
                </a:schemeClr>
              </a:gs>
              <a:gs pos="100000">
                <a:srgbClr val="C0C0C0"/>
              </a:gs>
            </a:gsLst>
            <a:lin ang="540000" scaled="0"/>
            <a:tileRect/>
          </a:gradFill>
          <a:ln>
            <a:noFill/>
          </a:ln>
          <a:effectLst/>
          <a:extLst/>
        </p:spPr>
        <p:txBody>
          <a:bodyPr wrap="none" anchor="ctr"/>
          <a:lstStyle/>
          <a:p>
            <a:pPr lvl="0">
              <a:lnSpc>
                <a:spcPct val="90000"/>
              </a:lnSpc>
            </a:pPr>
            <a:r>
              <a:rPr lang="it-IT" sz="3200" cap="small" dirty="0" err="1">
                <a:solidFill>
                  <a:srgbClr val="333399"/>
                </a:solidFill>
                <a:latin typeface="Helvetica Neue Light"/>
                <a:cs typeface="Helvetica Neue Light"/>
              </a:rPr>
              <a:t>sTGC</a:t>
            </a:r>
            <a:r>
              <a:rPr lang="en-US" sz="3200" cap="small" dirty="0">
                <a:solidFill>
                  <a:srgbClr val="333399"/>
                </a:solidFill>
                <a:latin typeface="Helvetica Neue Light"/>
                <a:cs typeface="Helvetica Neue Light"/>
              </a:rPr>
              <a:t> : Moving the wedge to rotating stand</a:t>
            </a:r>
            <a:endParaRPr lang="it-IT" sz="1600" cap="small" dirty="0">
              <a:solidFill>
                <a:srgbClr val="333399"/>
              </a:solidFill>
              <a:latin typeface="Helvetica Neue Light"/>
              <a:cs typeface="Helvetica Neue Light"/>
            </a:endParaRPr>
          </a:p>
        </p:txBody>
      </p:sp>
      <p:sp>
        <p:nvSpPr>
          <p:cNvPr id="20" name="Line 20"/>
          <p:cNvSpPr>
            <a:spLocks noChangeShapeType="1"/>
          </p:cNvSpPr>
          <p:nvPr/>
        </p:nvSpPr>
        <p:spPr bwMode="auto">
          <a:xfrm>
            <a:off x="1524000" y="609600"/>
            <a:ext cx="9144000" cy="0"/>
          </a:xfrm>
          <a:prstGeom prst="line">
            <a:avLst/>
          </a:prstGeom>
          <a:noFill/>
          <a:ln w="76200">
            <a:solidFill>
              <a:srgbClr val="000080"/>
            </a:solidFill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it-IT">
              <a:solidFill>
                <a:srgbClr val="000000"/>
              </a:solidFill>
              <a:effectLst>
                <a:glow rad="63500">
                  <a:srgbClr val="333399">
                    <a:satMod val="175000"/>
                    <a:alpha val="40000"/>
                  </a:srgbClr>
                </a:glo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13501" y="3094577"/>
            <a:ext cx="10310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FFFFFF"/>
                </a:solidFill>
              </a:rPr>
              <a:t>CANADA</a:t>
            </a:r>
          </a:p>
          <a:p>
            <a:pPr algn="ctr"/>
            <a:r>
              <a:rPr lang="en-US" b="1" dirty="0">
                <a:solidFill>
                  <a:srgbClr val="FFFFFF"/>
                </a:solidFill>
              </a:rPr>
              <a:t>RUSSIA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402557" y="1681195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CANADA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799809" y="4315146"/>
            <a:ext cx="835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ISRAEL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541796" y="4130480"/>
            <a:ext cx="719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CHILE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762598" y="1865862"/>
            <a:ext cx="8899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ISRAEL</a:t>
            </a:r>
          </a:p>
          <a:p>
            <a:r>
              <a:rPr lang="en-US" b="1" dirty="0">
                <a:solidFill>
                  <a:srgbClr val="FFFFFF"/>
                </a:solidFill>
              </a:rPr>
              <a:t>RUSSIA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501825" y="2909910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CHINA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>
          <a:xfrm>
            <a:off x="1914475" y="6492876"/>
            <a:ext cx="2133600" cy="365125"/>
          </a:xfrm>
        </p:spPr>
        <p:txBody>
          <a:bodyPr/>
          <a:lstStyle/>
          <a:p>
            <a:r>
              <a:rPr lang="en-US"/>
              <a:t>Y. Benhammou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>
          <a:xfrm>
            <a:off x="8534400" y="6503500"/>
            <a:ext cx="2133600" cy="365125"/>
          </a:xfrm>
        </p:spPr>
        <p:txBody>
          <a:bodyPr/>
          <a:lstStyle/>
          <a:p>
            <a:fld id="{F697E7EE-FFBE-7142-A23B-A13162A6BABD}" type="slidenum">
              <a:rPr lang="en-US" smtClean="0"/>
              <a:t>24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0061" y="1893355"/>
            <a:ext cx="4146017" cy="1385888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050" t="11148" r="5742" b="9599"/>
          <a:stretch/>
        </p:blipFill>
        <p:spPr>
          <a:xfrm>
            <a:off x="243146" y="4103916"/>
            <a:ext cx="4599848" cy="2187098"/>
          </a:xfrm>
          <a:prstGeom prst="rect">
            <a:avLst/>
          </a:prstGeom>
        </p:spPr>
      </p:pic>
      <p:pic>
        <p:nvPicPr>
          <p:cNvPr id="23" name="Content Placeholder 5"/>
          <p:cNvPicPr>
            <a:picLocks noGrp="1" noChangeAspect="1"/>
          </p:cNvPicPr>
          <p:nvPr>
            <p:ph sz="half"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3063" y="1893355"/>
            <a:ext cx="6762674" cy="3804718"/>
          </a:xfrm>
          <a:prstGeom prst="rect">
            <a:avLst/>
          </a:prstGeom>
        </p:spPr>
      </p:pic>
      <p:sp>
        <p:nvSpPr>
          <p:cNvPr id="2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648200" y="6503988"/>
            <a:ext cx="2895600" cy="365125"/>
          </a:xfrm>
        </p:spPr>
        <p:txBody>
          <a:bodyPr/>
          <a:lstStyle/>
          <a:p>
            <a:r>
              <a:rPr lang="nl-NL" dirty="0" err="1"/>
              <a:t>Israeli</a:t>
            </a:r>
            <a:r>
              <a:rPr lang="nl-NL"/>
              <a:t> student 14/08/17</a:t>
            </a:r>
          </a:p>
        </p:txBody>
      </p:sp>
    </p:spTree>
    <p:extLst>
      <p:ext uri="{BB962C8B-B14F-4D97-AF65-F5344CB8AC3E}">
        <p14:creationId xmlns:p14="http://schemas.microsoft.com/office/powerpoint/2010/main" val="42028807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37"/>
          <p:cNvSpPr>
            <a:spLocks noChangeArrowheads="1"/>
          </p:cNvSpPr>
          <p:nvPr/>
        </p:nvSpPr>
        <p:spPr bwMode="auto">
          <a:xfrm>
            <a:off x="1524000" y="6553200"/>
            <a:ext cx="9144000" cy="304800"/>
          </a:xfrm>
          <a:prstGeom prst="rect">
            <a:avLst/>
          </a:prstGeom>
          <a:solidFill>
            <a:srgbClr val="969696">
              <a:alpha val="41000"/>
            </a:srgbClr>
          </a:solidFill>
          <a:ln w="952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1524000" y="0"/>
            <a:ext cx="9144000" cy="609600"/>
          </a:xfrm>
          <a:prstGeom prst="rect">
            <a:avLst/>
          </a:prstGeom>
          <a:gradFill flip="none" rotWithShape="0">
            <a:gsLst>
              <a:gs pos="23000">
                <a:schemeClr val="accent6">
                  <a:lumMod val="20000"/>
                  <a:lumOff val="80000"/>
                </a:schemeClr>
              </a:gs>
              <a:gs pos="100000">
                <a:srgbClr val="C0C0C0"/>
              </a:gs>
            </a:gsLst>
            <a:lin ang="540000" scaled="0"/>
            <a:tileRect/>
          </a:gradFill>
          <a:ln>
            <a:noFill/>
          </a:ln>
          <a:effectLst/>
          <a:extLst/>
        </p:spPr>
        <p:txBody>
          <a:bodyPr wrap="none" anchor="ctr"/>
          <a:lstStyle/>
          <a:p>
            <a:pPr lvl="0">
              <a:lnSpc>
                <a:spcPct val="90000"/>
              </a:lnSpc>
            </a:pPr>
            <a:r>
              <a:rPr lang="it-IT" sz="3200" cap="small" dirty="0" err="1">
                <a:solidFill>
                  <a:srgbClr val="333399"/>
                </a:solidFill>
                <a:latin typeface="Helvetica Neue Light"/>
                <a:cs typeface="Helvetica Neue Light"/>
              </a:rPr>
              <a:t>sTGC</a:t>
            </a:r>
            <a:r>
              <a:rPr lang="en-US" sz="3200" cap="small" dirty="0">
                <a:solidFill>
                  <a:srgbClr val="333399"/>
                </a:solidFill>
                <a:latin typeface="Helvetica Neue Light"/>
                <a:cs typeface="Helvetica Neue Light"/>
              </a:rPr>
              <a:t> : rotating stand</a:t>
            </a:r>
            <a:endParaRPr lang="it-IT" sz="1600" cap="small" dirty="0">
              <a:solidFill>
                <a:srgbClr val="333399"/>
              </a:solidFill>
              <a:latin typeface="Helvetica Neue Light"/>
              <a:cs typeface="Helvetica Neue Light"/>
            </a:endParaRPr>
          </a:p>
        </p:txBody>
      </p:sp>
      <p:sp>
        <p:nvSpPr>
          <p:cNvPr id="20" name="Line 20"/>
          <p:cNvSpPr>
            <a:spLocks noChangeShapeType="1"/>
          </p:cNvSpPr>
          <p:nvPr/>
        </p:nvSpPr>
        <p:spPr bwMode="auto">
          <a:xfrm>
            <a:off x="1524000" y="609600"/>
            <a:ext cx="9144000" cy="0"/>
          </a:xfrm>
          <a:prstGeom prst="line">
            <a:avLst/>
          </a:prstGeom>
          <a:noFill/>
          <a:ln w="76200">
            <a:solidFill>
              <a:srgbClr val="000080"/>
            </a:solidFill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it-IT">
              <a:solidFill>
                <a:srgbClr val="000000"/>
              </a:solidFill>
              <a:effectLst>
                <a:glow rad="63500">
                  <a:srgbClr val="333399">
                    <a:satMod val="175000"/>
                    <a:alpha val="40000"/>
                  </a:srgbClr>
                </a:glo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13501" y="3094577"/>
            <a:ext cx="10310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FFFFFF"/>
                </a:solidFill>
              </a:rPr>
              <a:t>CANADA</a:t>
            </a:r>
          </a:p>
          <a:p>
            <a:pPr algn="ctr"/>
            <a:r>
              <a:rPr lang="en-US" b="1" dirty="0">
                <a:solidFill>
                  <a:srgbClr val="FFFFFF"/>
                </a:solidFill>
              </a:rPr>
              <a:t>RUSSIA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402557" y="1681195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CANADA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799809" y="4315146"/>
            <a:ext cx="835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ISRAEL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541796" y="4130480"/>
            <a:ext cx="719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CHILE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762598" y="1865862"/>
            <a:ext cx="8899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ISRAEL</a:t>
            </a:r>
          </a:p>
          <a:p>
            <a:r>
              <a:rPr lang="en-US" b="1" dirty="0">
                <a:solidFill>
                  <a:srgbClr val="FFFFFF"/>
                </a:solidFill>
              </a:rPr>
              <a:t>RUSSIA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501825" y="2909910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CHINA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>
          <a:xfrm>
            <a:off x="1914475" y="6492876"/>
            <a:ext cx="2133600" cy="365125"/>
          </a:xfrm>
        </p:spPr>
        <p:txBody>
          <a:bodyPr/>
          <a:lstStyle/>
          <a:p>
            <a:r>
              <a:rPr lang="en-US"/>
              <a:t>Y. Benhammou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>
          <a:xfrm>
            <a:off x="8534400" y="6503500"/>
            <a:ext cx="2133600" cy="365125"/>
          </a:xfrm>
        </p:spPr>
        <p:txBody>
          <a:bodyPr/>
          <a:lstStyle/>
          <a:p>
            <a:fld id="{F697E7EE-FFBE-7142-A23B-A13162A6BABD}" type="slidenum">
              <a:rPr lang="en-US" smtClean="0"/>
              <a:t>25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1113069"/>
            <a:ext cx="5340327" cy="400524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200" y="1113070"/>
            <a:ext cx="5772150" cy="3999203"/>
          </a:xfrm>
          <a:prstGeom prst="rect">
            <a:avLst/>
          </a:prstGeom>
        </p:spPr>
      </p:pic>
      <p:sp>
        <p:nvSpPr>
          <p:cNvPr id="2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648200" y="6503988"/>
            <a:ext cx="2895600" cy="365125"/>
          </a:xfrm>
        </p:spPr>
        <p:txBody>
          <a:bodyPr/>
          <a:lstStyle/>
          <a:p>
            <a:r>
              <a:rPr lang="nl-NL" dirty="0" err="1"/>
              <a:t>Israeli</a:t>
            </a:r>
            <a:r>
              <a:rPr lang="nl-NL"/>
              <a:t> student 14/08/17</a:t>
            </a:r>
          </a:p>
        </p:txBody>
      </p:sp>
    </p:spTree>
    <p:extLst>
      <p:ext uri="{BB962C8B-B14F-4D97-AF65-F5344CB8AC3E}">
        <p14:creationId xmlns:p14="http://schemas.microsoft.com/office/powerpoint/2010/main" val="5227516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37"/>
          <p:cNvSpPr>
            <a:spLocks noChangeArrowheads="1"/>
          </p:cNvSpPr>
          <p:nvPr/>
        </p:nvSpPr>
        <p:spPr bwMode="auto">
          <a:xfrm>
            <a:off x="1524000" y="6553200"/>
            <a:ext cx="9144000" cy="304800"/>
          </a:xfrm>
          <a:prstGeom prst="rect">
            <a:avLst/>
          </a:prstGeom>
          <a:solidFill>
            <a:srgbClr val="969696">
              <a:alpha val="41000"/>
            </a:srgbClr>
          </a:solidFill>
          <a:ln w="952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1524000" y="0"/>
            <a:ext cx="9144000" cy="609600"/>
          </a:xfrm>
          <a:prstGeom prst="rect">
            <a:avLst/>
          </a:prstGeom>
          <a:gradFill flip="none" rotWithShape="0">
            <a:gsLst>
              <a:gs pos="23000">
                <a:schemeClr val="accent6">
                  <a:lumMod val="20000"/>
                  <a:lumOff val="80000"/>
                </a:schemeClr>
              </a:gs>
              <a:gs pos="100000">
                <a:srgbClr val="C0C0C0"/>
              </a:gs>
            </a:gsLst>
            <a:lin ang="540000" scaled="0"/>
            <a:tileRect/>
          </a:gradFill>
          <a:ln>
            <a:noFill/>
          </a:ln>
          <a:effectLst/>
          <a:extLst/>
        </p:spPr>
        <p:txBody>
          <a:bodyPr wrap="none" anchor="ctr"/>
          <a:lstStyle/>
          <a:p>
            <a:pPr lvl="0">
              <a:lnSpc>
                <a:spcPct val="90000"/>
              </a:lnSpc>
            </a:pPr>
            <a:r>
              <a:rPr lang="it-IT" sz="3200" cap="small" dirty="0" err="1">
                <a:solidFill>
                  <a:srgbClr val="333399"/>
                </a:solidFill>
                <a:latin typeface="Helvetica Neue Light"/>
                <a:cs typeface="Helvetica Neue Light"/>
              </a:rPr>
              <a:t>sTGC</a:t>
            </a:r>
            <a:r>
              <a:rPr lang="en-US" sz="3200" cap="small" dirty="0">
                <a:solidFill>
                  <a:srgbClr val="333399"/>
                </a:solidFill>
                <a:latin typeface="Helvetica Neue Light"/>
                <a:cs typeface="Helvetica Neue Light"/>
              </a:rPr>
              <a:t> : installation of the faraday cage</a:t>
            </a:r>
            <a:endParaRPr lang="it-IT" sz="1600" cap="small" dirty="0">
              <a:solidFill>
                <a:srgbClr val="333399"/>
              </a:solidFill>
              <a:latin typeface="Helvetica Neue Light"/>
              <a:cs typeface="Helvetica Neue Light"/>
            </a:endParaRPr>
          </a:p>
        </p:txBody>
      </p:sp>
      <p:sp>
        <p:nvSpPr>
          <p:cNvPr id="20" name="Line 20"/>
          <p:cNvSpPr>
            <a:spLocks noChangeShapeType="1"/>
          </p:cNvSpPr>
          <p:nvPr/>
        </p:nvSpPr>
        <p:spPr bwMode="auto">
          <a:xfrm>
            <a:off x="1524000" y="609600"/>
            <a:ext cx="9144000" cy="0"/>
          </a:xfrm>
          <a:prstGeom prst="line">
            <a:avLst/>
          </a:prstGeom>
          <a:noFill/>
          <a:ln w="76200">
            <a:solidFill>
              <a:srgbClr val="000080"/>
            </a:solidFill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it-IT">
              <a:solidFill>
                <a:srgbClr val="000000"/>
              </a:solidFill>
              <a:effectLst>
                <a:glow rad="63500">
                  <a:srgbClr val="333399">
                    <a:satMod val="175000"/>
                    <a:alpha val="40000"/>
                  </a:srgbClr>
                </a:glo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13501" y="3094577"/>
            <a:ext cx="10310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FFFFFF"/>
                </a:solidFill>
              </a:rPr>
              <a:t>CANADA</a:t>
            </a:r>
          </a:p>
          <a:p>
            <a:pPr algn="ctr"/>
            <a:r>
              <a:rPr lang="en-US" b="1" dirty="0">
                <a:solidFill>
                  <a:srgbClr val="FFFFFF"/>
                </a:solidFill>
              </a:rPr>
              <a:t>RUSSIA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402557" y="1681195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CANADA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799809" y="4315146"/>
            <a:ext cx="835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ISRAEL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541796" y="4130480"/>
            <a:ext cx="719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CHILE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762598" y="1865862"/>
            <a:ext cx="8899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ISRAEL</a:t>
            </a:r>
          </a:p>
          <a:p>
            <a:r>
              <a:rPr lang="en-US" b="1" dirty="0">
                <a:solidFill>
                  <a:srgbClr val="FFFFFF"/>
                </a:solidFill>
              </a:rPr>
              <a:t>RUSSIA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501825" y="2909910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CHINA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>
          <a:xfrm>
            <a:off x="1914475" y="6492876"/>
            <a:ext cx="2133600" cy="365125"/>
          </a:xfrm>
        </p:spPr>
        <p:txBody>
          <a:bodyPr/>
          <a:lstStyle/>
          <a:p>
            <a:r>
              <a:rPr lang="en-US"/>
              <a:t>Y. Benhammou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>
          <a:xfrm>
            <a:off x="8534400" y="6503500"/>
            <a:ext cx="2133600" cy="365125"/>
          </a:xfrm>
        </p:spPr>
        <p:txBody>
          <a:bodyPr/>
          <a:lstStyle/>
          <a:p>
            <a:fld id="{F697E7EE-FFBE-7142-A23B-A13162A6BABD}" type="slidenum">
              <a:rPr lang="en-US" smtClean="0"/>
              <a:t>26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781" r="29525" b="28668"/>
          <a:stretch/>
        </p:blipFill>
        <p:spPr>
          <a:xfrm>
            <a:off x="7283096" y="1811356"/>
            <a:ext cx="3108703" cy="1980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979" t="2751" r="40739" b="5900"/>
          <a:stretch/>
        </p:blipFill>
        <p:spPr>
          <a:xfrm>
            <a:off x="11039872" y="473903"/>
            <a:ext cx="1152128" cy="6264696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741" y="654560"/>
            <a:ext cx="2808312" cy="5306403"/>
          </a:xfrm>
          <a:prstGeom prst="rect">
            <a:avLst/>
          </a:prstGeom>
          <a:ln>
            <a:noFill/>
          </a:ln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263" t="18003" r="7476"/>
          <a:stretch/>
        </p:blipFill>
        <p:spPr>
          <a:xfrm>
            <a:off x="3482775" y="1810576"/>
            <a:ext cx="3061971" cy="1980000"/>
          </a:xfrm>
          <a:prstGeom prst="rect">
            <a:avLst/>
          </a:prstGeom>
        </p:spPr>
      </p:pic>
      <p:sp>
        <p:nvSpPr>
          <p:cNvPr id="2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648200" y="6503988"/>
            <a:ext cx="2895600" cy="365125"/>
          </a:xfrm>
        </p:spPr>
        <p:txBody>
          <a:bodyPr/>
          <a:lstStyle/>
          <a:p>
            <a:r>
              <a:rPr lang="nl-NL" dirty="0" err="1"/>
              <a:t>Israeli</a:t>
            </a:r>
            <a:r>
              <a:rPr lang="nl-NL"/>
              <a:t> student 14/08/17</a:t>
            </a:r>
          </a:p>
        </p:txBody>
      </p:sp>
    </p:spTree>
    <p:extLst>
      <p:ext uri="{BB962C8B-B14F-4D97-AF65-F5344CB8AC3E}">
        <p14:creationId xmlns:p14="http://schemas.microsoft.com/office/powerpoint/2010/main" val="17707980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37"/>
          <p:cNvSpPr>
            <a:spLocks noChangeArrowheads="1"/>
          </p:cNvSpPr>
          <p:nvPr/>
        </p:nvSpPr>
        <p:spPr bwMode="auto">
          <a:xfrm>
            <a:off x="1524000" y="6553200"/>
            <a:ext cx="9144000" cy="304800"/>
          </a:xfrm>
          <a:prstGeom prst="rect">
            <a:avLst/>
          </a:prstGeom>
          <a:solidFill>
            <a:srgbClr val="969696">
              <a:alpha val="41000"/>
            </a:srgbClr>
          </a:solidFill>
          <a:ln w="952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1524000" y="0"/>
            <a:ext cx="9144000" cy="609600"/>
          </a:xfrm>
          <a:prstGeom prst="rect">
            <a:avLst/>
          </a:prstGeom>
          <a:gradFill flip="none" rotWithShape="0">
            <a:gsLst>
              <a:gs pos="23000">
                <a:schemeClr val="accent6">
                  <a:lumMod val="20000"/>
                  <a:lumOff val="80000"/>
                </a:schemeClr>
              </a:gs>
              <a:gs pos="100000">
                <a:srgbClr val="C0C0C0"/>
              </a:gs>
            </a:gsLst>
            <a:lin ang="540000" scaled="0"/>
            <a:tileRect/>
          </a:gradFill>
          <a:ln>
            <a:noFill/>
          </a:ln>
          <a:effectLst/>
          <a:extLst/>
        </p:spPr>
        <p:txBody>
          <a:bodyPr wrap="none" anchor="ctr"/>
          <a:lstStyle/>
          <a:p>
            <a:pPr lvl="0">
              <a:lnSpc>
                <a:spcPct val="90000"/>
              </a:lnSpc>
            </a:pPr>
            <a:r>
              <a:rPr lang="it-IT" sz="3200" cap="small" dirty="0" err="1">
                <a:solidFill>
                  <a:srgbClr val="333399"/>
                </a:solidFill>
                <a:latin typeface="Helvetica Neue Light"/>
                <a:cs typeface="Helvetica Neue Light"/>
              </a:rPr>
              <a:t>sTGC</a:t>
            </a:r>
            <a:r>
              <a:rPr lang="en-US" sz="3200" cap="small" dirty="0">
                <a:solidFill>
                  <a:srgbClr val="333399"/>
                </a:solidFill>
                <a:latin typeface="Helvetica Neue Light"/>
                <a:cs typeface="Helvetica Neue Light"/>
              </a:rPr>
              <a:t> : faraday cage</a:t>
            </a:r>
            <a:endParaRPr lang="it-IT" sz="1600" cap="small" dirty="0">
              <a:solidFill>
                <a:srgbClr val="333399"/>
              </a:solidFill>
              <a:latin typeface="Helvetica Neue Light"/>
              <a:cs typeface="Helvetica Neue Light"/>
            </a:endParaRPr>
          </a:p>
        </p:txBody>
      </p:sp>
      <p:sp>
        <p:nvSpPr>
          <p:cNvPr id="20" name="Line 20"/>
          <p:cNvSpPr>
            <a:spLocks noChangeShapeType="1"/>
          </p:cNvSpPr>
          <p:nvPr/>
        </p:nvSpPr>
        <p:spPr bwMode="auto">
          <a:xfrm>
            <a:off x="1524000" y="609600"/>
            <a:ext cx="9144000" cy="0"/>
          </a:xfrm>
          <a:prstGeom prst="line">
            <a:avLst/>
          </a:prstGeom>
          <a:noFill/>
          <a:ln w="76200">
            <a:solidFill>
              <a:srgbClr val="000080"/>
            </a:solidFill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it-IT">
              <a:solidFill>
                <a:srgbClr val="000000"/>
              </a:solidFill>
              <a:effectLst>
                <a:glow rad="63500">
                  <a:srgbClr val="333399">
                    <a:satMod val="175000"/>
                    <a:alpha val="40000"/>
                  </a:srgbClr>
                </a:glo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13501" y="3094577"/>
            <a:ext cx="10310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FFFFFF"/>
                </a:solidFill>
              </a:rPr>
              <a:t>CANADA</a:t>
            </a:r>
          </a:p>
          <a:p>
            <a:pPr algn="ctr"/>
            <a:r>
              <a:rPr lang="en-US" b="1" dirty="0">
                <a:solidFill>
                  <a:srgbClr val="FFFFFF"/>
                </a:solidFill>
              </a:rPr>
              <a:t>RUSSIA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402557" y="1681195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CANADA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799809" y="4315146"/>
            <a:ext cx="835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ISRAEL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541796" y="4130480"/>
            <a:ext cx="719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CHILE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762598" y="1865862"/>
            <a:ext cx="8899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ISRAEL</a:t>
            </a:r>
          </a:p>
          <a:p>
            <a:r>
              <a:rPr lang="en-US" b="1" dirty="0">
                <a:solidFill>
                  <a:srgbClr val="FFFFFF"/>
                </a:solidFill>
              </a:rPr>
              <a:t>RUSSIA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501825" y="2909910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CHINA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>
          <a:xfrm>
            <a:off x="1914475" y="6492876"/>
            <a:ext cx="2133600" cy="365125"/>
          </a:xfrm>
        </p:spPr>
        <p:txBody>
          <a:bodyPr/>
          <a:lstStyle/>
          <a:p>
            <a:r>
              <a:rPr lang="en-US"/>
              <a:t>Y. Benhammou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>
          <a:xfrm>
            <a:off x="8534400" y="6503500"/>
            <a:ext cx="2133600" cy="365125"/>
          </a:xfrm>
        </p:spPr>
        <p:txBody>
          <a:bodyPr/>
          <a:lstStyle/>
          <a:p>
            <a:fld id="{F697E7EE-FFBE-7142-A23B-A13162A6BABD}" type="slidenum">
              <a:rPr lang="en-US" smtClean="0"/>
              <a:t>27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00839" y="1735317"/>
            <a:ext cx="5491161" cy="3351413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1041" y="1584351"/>
            <a:ext cx="4462461" cy="3502379"/>
          </a:xfrm>
          <a:prstGeom prst="rect">
            <a:avLst/>
          </a:prstGeom>
        </p:spPr>
      </p:pic>
      <p:sp>
        <p:nvSpPr>
          <p:cNvPr id="2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648200" y="6503988"/>
            <a:ext cx="2895600" cy="365125"/>
          </a:xfrm>
        </p:spPr>
        <p:txBody>
          <a:bodyPr/>
          <a:lstStyle/>
          <a:p>
            <a:r>
              <a:rPr lang="nl-NL" dirty="0" err="1"/>
              <a:t>Israeli</a:t>
            </a:r>
            <a:r>
              <a:rPr lang="nl-NL"/>
              <a:t> student 14/08/17</a:t>
            </a:r>
          </a:p>
        </p:txBody>
      </p:sp>
    </p:spTree>
    <p:extLst>
      <p:ext uri="{BB962C8B-B14F-4D97-AF65-F5344CB8AC3E}">
        <p14:creationId xmlns:p14="http://schemas.microsoft.com/office/powerpoint/2010/main" val="15158534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37"/>
          <p:cNvSpPr>
            <a:spLocks noChangeArrowheads="1"/>
          </p:cNvSpPr>
          <p:nvPr/>
        </p:nvSpPr>
        <p:spPr bwMode="auto">
          <a:xfrm>
            <a:off x="1524000" y="6553200"/>
            <a:ext cx="9144000" cy="304800"/>
          </a:xfrm>
          <a:prstGeom prst="rect">
            <a:avLst/>
          </a:prstGeom>
          <a:solidFill>
            <a:srgbClr val="969696">
              <a:alpha val="41000"/>
            </a:srgbClr>
          </a:solidFill>
          <a:ln w="952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1524000" y="0"/>
            <a:ext cx="9144000" cy="609600"/>
          </a:xfrm>
          <a:prstGeom prst="rect">
            <a:avLst/>
          </a:prstGeom>
          <a:gradFill flip="none" rotWithShape="0">
            <a:gsLst>
              <a:gs pos="23000">
                <a:schemeClr val="accent6">
                  <a:lumMod val="20000"/>
                  <a:lumOff val="80000"/>
                </a:schemeClr>
              </a:gs>
              <a:gs pos="100000">
                <a:srgbClr val="C0C0C0"/>
              </a:gs>
            </a:gsLst>
            <a:lin ang="540000" scaled="0"/>
            <a:tileRect/>
          </a:gradFill>
          <a:ln>
            <a:noFill/>
          </a:ln>
          <a:effectLst/>
          <a:extLst/>
        </p:spPr>
        <p:txBody>
          <a:bodyPr wrap="none" anchor="ctr"/>
          <a:lstStyle/>
          <a:p>
            <a:pPr lvl="0">
              <a:lnSpc>
                <a:spcPct val="90000"/>
              </a:lnSpc>
            </a:pPr>
            <a:r>
              <a:rPr lang="it-IT" sz="3200" cap="small" dirty="0" err="1">
                <a:solidFill>
                  <a:srgbClr val="333399"/>
                </a:solidFill>
                <a:latin typeface="Helvetica Neue Light"/>
                <a:cs typeface="Helvetica Neue Light"/>
              </a:rPr>
              <a:t>sTGC</a:t>
            </a:r>
            <a:r>
              <a:rPr lang="en-US" sz="3200" cap="small" dirty="0">
                <a:solidFill>
                  <a:srgbClr val="333399"/>
                </a:solidFill>
                <a:latin typeface="Helvetica Neue Light"/>
                <a:cs typeface="Helvetica Neue Light"/>
              </a:rPr>
              <a:t> : faraday cage and gas</a:t>
            </a:r>
            <a:endParaRPr lang="it-IT" sz="1600" cap="small" dirty="0">
              <a:solidFill>
                <a:srgbClr val="333399"/>
              </a:solidFill>
              <a:latin typeface="Helvetica Neue Light"/>
              <a:cs typeface="Helvetica Neue Light"/>
            </a:endParaRPr>
          </a:p>
        </p:txBody>
      </p:sp>
      <p:sp>
        <p:nvSpPr>
          <p:cNvPr id="20" name="Line 20"/>
          <p:cNvSpPr>
            <a:spLocks noChangeShapeType="1"/>
          </p:cNvSpPr>
          <p:nvPr/>
        </p:nvSpPr>
        <p:spPr bwMode="auto">
          <a:xfrm>
            <a:off x="1524000" y="609600"/>
            <a:ext cx="9144000" cy="0"/>
          </a:xfrm>
          <a:prstGeom prst="line">
            <a:avLst/>
          </a:prstGeom>
          <a:noFill/>
          <a:ln w="76200">
            <a:solidFill>
              <a:srgbClr val="000080"/>
            </a:solidFill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it-IT">
              <a:solidFill>
                <a:srgbClr val="000000"/>
              </a:solidFill>
              <a:effectLst>
                <a:glow rad="63500">
                  <a:srgbClr val="333399">
                    <a:satMod val="175000"/>
                    <a:alpha val="40000"/>
                  </a:srgbClr>
                </a:glo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13501" y="3094577"/>
            <a:ext cx="10310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FFFFFF"/>
                </a:solidFill>
              </a:rPr>
              <a:t>CANADA</a:t>
            </a:r>
          </a:p>
          <a:p>
            <a:pPr algn="ctr"/>
            <a:r>
              <a:rPr lang="en-US" b="1" dirty="0">
                <a:solidFill>
                  <a:srgbClr val="FFFFFF"/>
                </a:solidFill>
              </a:rPr>
              <a:t>RUSSIA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402557" y="1681195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CANADA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799809" y="4315146"/>
            <a:ext cx="835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ISRAEL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541796" y="4130480"/>
            <a:ext cx="719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CHILE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762598" y="1865862"/>
            <a:ext cx="8899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ISRAEL</a:t>
            </a:r>
          </a:p>
          <a:p>
            <a:r>
              <a:rPr lang="en-US" b="1" dirty="0">
                <a:solidFill>
                  <a:srgbClr val="FFFFFF"/>
                </a:solidFill>
              </a:rPr>
              <a:t>RUSSIA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501825" y="2909910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CHINA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>
          <a:xfrm>
            <a:off x="1914475" y="6492876"/>
            <a:ext cx="2133600" cy="365125"/>
          </a:xfrm>
        </p:spPr>
        <p:txBody>
          <a:bodyPr/>
          <a:lstStyle/>
          <a:p>
            <a:r>
              <a:rPr lang="en-US"/>
              <a:t>Y. Benhammou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>
          <a:xfrm>
            <a:off x="8534400" y="6503500"/>
            <a:ext cx="2133600" cy="365125"/>
          </a:xfrm>
        </p:spPr>
        <p:txBody>
          <a:bodyPr/>
          <a:lstStyle/>
          <a:p>
            <a:fld id="{F697E7EE-FFBE-7142-A23B-A13162A6BABD}" type="slidenum">
              <a:rPr lang="en-US" smtClean="0"/>
              <a:t>28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2651" y="897127"/>
            <a:ext cx="6229349" cy="4672012"/>
          </a:xfrm>
          <a:prstGeom prst="rect">
            <a:avLst/>
          </a:prstGeom>
        </p:spPr>
      </p:pic>
      <p:sp>
        <p:nvSpPr>
          <p:cNvPr id="22" name="Left Arrow 21"/>
          <p:cNvSpPr/>
          <p:nvPr/>
        </p:nvSpPr>
        <p:spPr>
          <a:xfrm rot="15932275">
            <a:off x="11232262" y="2683064"/>
            <a:ext cx="1085850" cy="342900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5292" y="1835495"/>
            <a:ext cx="2881177" cy="3148248"/>
          </a:xfrm>
          <a:prstGeom prst="rect">
            <a:avLst/>
          </a:prstGeom>
        </p:spPr>
      </p:pic>
      <p:sp>
        <p:nvSpPr>
          <p:cNvPr id="24" name="Left Arrow 23"/>
          <p:cNvSpPr/>
          <p:nvPr/>
        </p:nvSpPr>
        <p:spPr>
          <a:xfrm rot="15932275">
            <a:off x="199964" y="1785936"/>
            <a:ext cx="1085850" cy="342900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8221" y="3570116"/>
            <a:ext cx="3894582" cy="2920937"/>
          </a:xfrm>
          <a:prstGeom prst="rect">
            <a:avLst/>
          </a:prstGeom>
        </p:spPr>
      </p:pic>
      <p:sp>
        <p:nvSpPr>
          <p:cNvPr id="26" name="Left Arrow 25"/>
          <p:cNvSpPr/>
          <p:nvPr/>
        </p:nvSpPr>
        <p:spPr>
          <a:xfrm rot="2666335">
            <a:off x="4322149" y="5030908"/>
            <a:ext cx="1085850" cy="342900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648200" y="6503988"/>
            <a:ext cx="2895600" cy="365125"/>
          </a:xfrm>
        </p:spPr>
        <p:txBody>
          <a:bodyPr/>
          <a:lstStyle/>
          <a:p>
            <a:r>
              <a:rPr lang="nl-NL" dirty="0" err="1"/>
              <a:t>Israeli</a:t>
            </a:r>
            <a:r>
              <a:rPr lang="nl-NL"/>
              <a:t> student 14/08/17</a:t>
            </a:r>
          </a:p>
        </p:txBody>
      </p:sp>
    </p:spTree>
    <p:extLst>
      <p:ext uri="{BB962C8B-B14F-4D97-AF65-F5344CB8AC3E}">
        <p14:creationId xmlns:p14="http://schemas.microsoft.com/office/powerpoint/2010/main" val="13601149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92ECFF1-373E-AC48-857C-E2AF117C74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667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1480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FA6008-0DB1-234F-AD80-ADE7A87A8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5909" y="808055"/>
            <a:ext cx="3979205" cy="1453363"/>
          </a:xfrm>
        </p:spPr>
        <p:txBody>
          <a:bodyPr>
            <a:normAutofit/>
          </a:bodyPr>
          <a:lstStyle/>
          <a:p>
            <a:r>
              <a:rPr lang="de-DE" b="1" dirty="0"/>
              <a:t>ATLAS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740453-79A4-A442-870B-03131D7B77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185" y="2261418"/>
            <a:ext cx="3540895" cy="3637935"/>
          </a:xfrm>
        </p:spPr>
        <p:txBody>
          <a:bodyPr>
            <a:normAutofit/>
          </a:bodyPr>
          <a:lstStyle/>
          <a:p>
            <a:r>
              <a:rPr lang="en-US" sz="2000" dirty="0"/>
              <a:t>ATLAS – multi-purpose particle detector</a:t>
            </a:r>
          </a:p>
          <a:p>
            <a:r>
              <a:rPr lang="en-US" sz="2000" dirty="0"/>
              <a:t>&gt; 40 m long, &gt; 25 m tall</a:t>
            </a:r>
            <a:br>
              <a:rPr lang="en-US" sz="2000" dirty="0"/>
            </a:br>
            <a:r>
              <a:rPr lang="en-US" sz="2000" dirty="0"/>
              <a:t>(the largest one here!)</a:t>
            </a:r>
          </a:p>
          <a:p>
            <a:r>
              <a:rPr lang="en-US" sz="2000" dirty="0"/>
              <a:t>Forward-backward symmetric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AD8A7D0-9737-C845-A31E-ECF869769C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6599" y="808055"/>
            <a:ext cx="8538216" cy="5485803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638843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FA6008-0DB1-234F-AD80-ADE7A87A8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5909" y="808055"/>
            <a:ext cx="3979205" cy="1453363"/>
          </a:xfrm>
        </p:spPr>
        <p:txBody>
          <a:bodyPr>
            <a:normAutofit/>
          </a:bodyPr>
          <a:lstStyle/>
          <a:p>
            <a:r>
              <a:rPr lang="de-DE" b="1" dirty="0"/>
              <a:t>ATLAS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740453-79A4-A442-870B-03131D7B77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185" y="2261418"/>
            <a:ext cx="3540895" cy="3637935"/>
          </a:xfrm>
        </p:spPr>
        <p:txBody>
          <a:bodyPr>
            <a:normAutofit/>
          </a:bodyPr>
          <a:lstStyle/>
          <a:p>
            <a:r>
              <a:rPr lang="en-US" sz="2000" dirty="0"/>
              <a:t>Main sub-detectors</a:t>
            </a:r>
          </a:p>
          <a:p>
            <a:pPr lvl="1"/>
            <a:r>
              <a:rPr lang="en-US" sz="1800" dirty="0"/>
              <a:t>Muon spectrometer</a:t>
            </a:r>
          </a:p>
          <a:p>
            <a:pPr lvl="1"/>
            <a:r>
              <a:rPr lang="en-US" sz="1800" dirty="0"/>
              <a:t>Hadronic calorimeters</a:t>
            </a:r>
          </a:p>
          <a:p>
            <a:pPr lvl="1"/>
            <a:r>
              <a:rPr lang="en-US" sz="1800" dirty="0"/>
              <a:t>EM calorimeters</a:t>
            </a:r>
          </a:p>
          <a:p>
            <a:pPr lvl="1"/>
            <a:r>
              <a:rPr lang="en-US" sz="1800" dirty="0"/>
              <a:t>Inner detector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E1B88A1-86F5-BD41-B6EF-63984BFDE6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3350" y="369118"/>
            <a:ext cx="7877872" cy="6260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4786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FA6008-0DB1-234F-AD80-ADE7A87A8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5978" y="65545"/>
            <a:ext cx="4099947" cy="1035579"/>
          </a:xfrm>
        </p:spPr>
        <p:txBody>
          <a:bodyPr>
            <a:normAutofit/>
          </a:bodyPr>
          <a:lstStyle/>
          <a:p>
            <a:r>
              <a:rPr lang="de-DE" sz="3300" b="1" dirty="0"/>
              <a:t>ATLAS sub-</a:t>
            </a:r>
            <a:r>
              <a:rPr lang="de-DE" sz="3300" b="1" dirty="0" err="1"/>
              <a:t>detectors</a:t>
            </a:r>
            <a:endParaRPr lang="de-DE" sz="33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740453-79A4-A442-870B-03131D7B77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506" y="863315"/>
            <a:ext cx="7415053" cy="2900965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sz="2000" dirty="0"/>
              <a:t>Inner detector (ID) |z| &lt; ~ 3m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Precision tracking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Pixel – 4 barrel layers, 3 endcap layers (each side)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SCT – 4 barrel layers, 9 endcap layers each side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TRT – straw tubes, give 2-coordinates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Calorimeters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ECal – measuring energy deposits from charged particles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HCal – measuring energy deposits from hadrons</a:t>
            </a:r>
          </a:p>
        </p:txBody>
      </p:sp>
      <p:pic>
        <p:nvPicPr>
          <p:cNvPr id="7" name="Picture 8" descr="mage result for atlas inner detector">
            <a:extLst>
              <a:ext uri="{FF2B5EF4-FFF2-40B4-BE49-F238E27FC236}">
                <a16:creationId xmlns:a16="http://schemas.microsoft.com/office/drawing/2014/main" id="{0EA946B9-310F-E344-9E77-B769FE6E58D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" t="-1361" r="4" b="1"/>
          <a:stretch/>
        </p:blipFill>
        <p:spPr bwMode="auto">
          <a:xfrm>
            <a:off x="7213699" y="163268"/>
            <a:ext cx="4932581" cy="4362262"/>
          </a:xfrm>
          <a:prstGeom prst="roundRect">
            <a:avLst>
              <a:gd name="adj" fmla="val 6267"/>
            </a:avLst>
          </a:prstGeom>
          <a:noFill/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http://cds.cern.ch/record/1631701/files/MuonSpectrometer_profile.png">
            <a:extLst>
              <a:ext uri="{FF2B5EF4-FFF2-40B4-BE49-F238E27FC236}">
                <a16:creationId xmlns:a16="http://schemas.microsoft.com/office/drawing/2014/main" id="{E6CD488B-5625-6D41-9809-AE51CE0CFF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1567" b="1"/>
          <a:stretch/>
        </p:blipFill>
        <p:spPr bwMode="auto">
          <a:xfrm>
            <a:off x="438618" y="3745313"/>
            <a:ext cx="4788702" cy="3052715"/>
          </a:xfrm>
          <a:prstGeom prst="roundRect">
            <a:avLst>
              <a:gd name="adj" fmla="val 6267"/>
            </a:avLst>
          </a:prstGeom>
          <a:noFill/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11109314-D4CF-5340-B124-83FF1C54C0A9}"/>
              </a:ext>
            </a:extLst>
          </p:cNvPr>
          <p:cNvSpPr txBox="1">
            <a:spLocks/>
          </p:cNvSpPr>
          <p:nvPr/>
        </p:nvSpPr>
        <p:spPr>
          <a:xfrm>
            <a:off x="457200" y="533400"/>
            <a:ext cx="8229600" cy="9906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spcAft>
                <a:spcPts val="600"/>
              </a:spcAft>
            </a:pPr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189" name="Content Placeholder 2">
            <a:extLst>
              <a:ext uri="{FF2B5EF4-FFF2-40B4-BE49-F238E27FC236}">
                <a16:creationId xmlns:a16="http://schemas.microsoft.com/office/drawing/2014/main" id="{93094E0A-8414-1B42-B92E-9030452CC4B0}"/>
              </a:ext>
            </a:extLst>
          </p:cNvPr>
          <p:cNvSpPr txBox="1">
            <a:spLocks/>
          </p:cNvSpPr>
          <p:nvPr/>
        </p:nvSpPr>
        <p:spPr>
          <a:xfrm>
            <a:off x="5094175" y="4575413"/>
            <a:ext cx="6975905" cy="2119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2000" dirty="0"/>
              <a:t>Muon spectrometer (MS)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MDT – barrel + endcaps, precision measurement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CSC – forward region in endcap, precision measurement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RPC – triggering chambers in the barrel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TGC – triggering chambers in the endcap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F28EB29-82BF-DB4D-8525-1B432A663520}"/>
              </a:ext>
            </a:extLst>
          </p:cNvPr>
          <p:cNvSpPr txBox="1"/>
          <p:nvPr/>
        </p:nvSpPr>
        <p:spPr>
          <a:xfrm>
            <a:off x="10390850" y="398668"/>
            <a:ext cx="563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ID</a:t>
            </a:r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B7942100-F64A-E945-8EEE-DA29B1FC09B1}"/>
              </a:ext>
            </a:extLst>
          </p:cNvPr>
          <p:cNvSpPr txBox="1"/>
          <p:nvPr/>
        </p:nvSpPr>
        <p:spPr>
          <a:xfrm>
            <a:off x="942050" y="3660552"/>
            <a:ext cx="7038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MS</a:t>
            </a:r>
          </a:p>
        </p:txBody>
      </p:sp>
    </p:spTree>
    <p:extLst>
      <p:ext uri="{BB962C8B-B14F-4D97-AF65-F5344CB8AC3E}">
        <p14:creationId xmlns:p14="http://schemas.microsoft.com/office/powerpoint/2010/main" val="28205538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445568-E9FC-384F-A244-55CEFC7DC5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2178" y="113111"/>
            <a:ext cx="3979205" cy="1453363"/>
          </a:xfrm>
        </p:spPr>
        <p:txBody>
          <a:bodyPr>
            <a:normAutofit/>
          </a:bodyPr>
          <a:lstStyle/>
          <a:p>
            <a:r>
              <a:rPr lang="en-US" b="1" dirty="0"/>
              <a:t>Shifting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CDAF33-775B-724D-9F98-0BD31C47A5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994" y="1377696"/>
            <a:ext cx="5318206" cy="501091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Every institution needs to contribute to the ATLAS experiment</a:t>
            </a:r>
          </a:p>
          <a:p>
            <a:r>
              <a:rPr lang="en-US" dirty="0"/>
              <a:t>One way to contribute is by providing people who spend time on shift in the ATLAS Control Room (ACR)</a:t>
            </a:r>
          </a:p>
          <a:p>
            <a:r>
              <a:rPr lang="en-US" dirty="0"/>
              <a:t>While the detector is on, the control room is typically equipped with 8 shifters</a:t>
            </a:r>
          </a:p>
          <a:p>
            <a:pPr lvl="1"/>
            <a:r>
              <a:rPr lang="en-US" dirty="0"/>
              <a:t>The muon spectrometer</a:t>
            </a:r>
          </a:p>
          <a:p>
            <a:pPr lvl="1"/>
            <a:r>
              <a:rPr lang="en-US" dirty="0"/>
              <a:t>Trigger</a:t>
            </a:r>
          </a:p>
          <a:p>
            <a:pPr lvl="1"/>
            <a:r>
              <a:rPr lang="en-US" dirty="0"/>
              <a:t>Run control</a:t>
            </a:r>
          </a:p>
          <a:p>
            <a:pPr lvl="1"/>
            <a:r>
              <a:rPr lang="en-US" dirty="0"/>
              <a:t>Data quality</a:t>
            </a:r>
          </a:p>
          <a:p>
            <a:pPr lvl="1"/>
            <a:r>
              <a:rPr lang="en-US" dirty="0"/>
              <a:t>Shift leader</a:t>
            </a:r>
          </a:p>
          <a:p>
            <a:pPr lvl="1"/>
            <a:r>
              <a:rPr lang="en-US" dirty="0"/>
              <a:t>SLIMOS (shift leader in matters of safety)</a:t>
            </a:r>
          </a:p>
          <a:p>
            <a:pPr lvl="1"/>
            <a:r>
              <a:rPr lang="en-US" dirty="0"/>
              <a:t>The calorimeters and forward detectors	</a:t>
            </a:r>
          </a:p>
          <a:p>
            <a:pPr lvl="1"/>
            <a:r>
              <a:rPr lang="en-US" dirty="0"/>
              <a:t>The inner detector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64517B0-C29A-DE45-A495-4E99067CA4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6250" y="503805"/>
            <a:ext cx="5612758" cy="5640963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BA6EA44-DB60-1446-92E3-74692E669279}"/>
              </a:ext>
            </a:extLst>
          </p:cNvPr>
          <p:cNvCxnSpPr>
            <a:cxnSpLocks/>
          </p:cNvCxnSpPr>
          <p:nvPr/>
        </p:nvCxnSpPr>
        <p:spPr>
          <a:xfrm flipV="1">
            <a:off x="3803904" y="2831059"/>
            <a:ext cx="2302346" cy="86311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3A51EE3-AA24-FE43-921C-47B414221A51}"/>
              </a:ext>
            </a:extLst>
          </p:cNvPr>
          <p:cNvCxnSpPr>
            <a:cxnSpLocks/>
          </p:cNvCxnSpPr>
          <p:nvPr/>
        </p:nvCxnSpPr>
        <p:spPr>
          <a:xfrm flipV="1">
            <a:off x="3132097" y="2831060"/>
            <a:ext cx="3268705" cy="11801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67EA4BC-24C0-3B4A-988F-6C015E6E2E66}"/>
              </a:ext>
            </a:extLst>
          </p:cNvPr>
          <p:cNvCxnSpPr>
            <a:cxnSpLocks/>
          </p:cNvCxnSpPr>
          <p:nvPr/>
        </p:nvCxnSpPr>
        <p:spPr>
          <a:xfrm flipV="1">
            <a:off x="2621280" y="2831060"/>
            <a:ext cx="5047488" cy="155806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00AE027-F64F-C54C-B98F-ABB7263E7C3A}"/>
              </a:ext>
            </a:extLst>
          </p:cNvPr>
          <p:cNvCxnSpPr>
            <a:cxnSpLocks/>
          </p:cNvCxnSpPr>
          <p:nvPr/>
        </p:nvCxnSpPr>
        <p:spPr>
          <a:xfrm flipV="1">
            <a:off x="2621280" y="3429000"/>
            <a:ext cx="3464471" cy="13014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E29691F-6245-0E41-A1FA-57CCABB433D4}"/>
              </a:ext>
            </a:extLst>
          </p:cNvPr>
          <p:cNvCxnSpPr>
            <a:cxnSpLocks/>
          </p:cNvCxnSpPr>
          <p:nvPr/>
        </p:nvCxnSpPr>
        <p:spPr>
          <a:xfrm flipV="1">
            <a:off x="2386370" y="3429000"/>
            <a:ext cx="4124158" cy="161086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6CBB8FE-E215-4E44-9FF1-FEABF8033455}"/>
              </a:ext>
            </a:extLst>
          </p:cNvPr>
          <p:cNvCxnSpPr>
            <a:cxnSpLocks/>
          </p:cNvCxnSpPr>
          <p:nvPr/>
        </p:nvCxnSpPr>
        <p:spPr>
          <a:xfrm flipV="1">
            <a:off x="4831654" y="3119628"/>
            <a:ext cx="4263578" cy="22296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3F3F0F5-9A6E-7649-9B3E-15DDDA7A66EE}"/>
              </a:ext>
            </a:extLst>
          </p:cNvPr>
          <p:cNvCxnSpPr>
            <a:cxnSpLocks/>
          </p:cNvCxnSpPr>
          <p:nvPr/>
        </p:nvCxnSpPr>
        <p:spPr>
          <a:xfrm flipV="1">
            <a:off x="4625769" y="5039868"/>
            <a:ext cx="1400341" cy="68404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B312EA1-1432-F04A-A039-6EB84C38861F}"/>
              </a:ext>
            </a:extLst>
          </p:cNvPr>
          <p:cNvCxnSpPr>
            <a:cxnSpLocks/>
          </p:cNvCxnSpPr>
          <p:nvPr/>
        </p:nvCxnSpPr>
        <p:spPr>
          <a:xfrm flipV="1">
            <a:off x="3512040" y="3690222"/>
            <a:ext cx="8046548" cy="256142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70507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E65B8-5A79-8841-A369-C0B88E212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65806" y="643463"/>
            <a:ext cx="3706762" cy="1608124"/>
          </a:xfrm>
        </p:spPr>
        <p:txBody>
          <a:bodyPr>
            <a:normAutofit/>
          </a:bodyPr>
          <a:lstStyle/>
          <a:p>
            <a:r>
              <a:rPr lang="en-US"/>
              <a:t>SHIFTING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36FE63-3609-144E-BE76-B79C5BEA81E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999" r="11487" b="-2"/>
          <a:stretch/>
        </p:blipFill>
        <p:spPr>
          <a:xfrm>
            <a:off x="20" y="975"/>
            <a:ext cx="7552924" cy="6858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7F03A7-108A-FA4C-B3A9-5A8C7FB31C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65806" y="1767840"/>
            <a:ext cx="4006154" cy="4937759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While I was a student, I was a shifter on the Muon desk in the ACR for three years (totaling approximately 90 shifts)</a:t>
            </a:r>
          </a:p>
          <a:p>
            <a:pPr>
              <a:lnSpc>
                <a:spcPct val="90000"/>
              </a:lnSpc>
            </a:pPr>
            <a:r>
              <a:rPr lang="en-US" dirty="0"/>
              <a:t>Each shift is 8 hours long, either 7h00 – 15h00, 15h00 – 23h00, or 23h00 – 7h00</a:t>
            </a:r>
          </a:p>
          <a:p>
            <a:pPr>
              <a:lnSpc>
                <a:spcPct val="90000"/>
              </a:lnSpc>
            </a:pPr>
            <a:r>
              <a:rPr lang="en-US" dirty="0"/>
              <a:t>I watched for alarms, checked data quality, worked with the shift leader and run control, fixed minor problems, and called in experts for major problems (I’ve woken up a lot of people between midnight and 5h00)</a:t>
            </a:r>
          </a:p>
          <a:p>
            <a:pPr>
              <a:lnSpc>
                <a:spcPct val="90000"/>
              </a:lnSpc>
            </a:pPr>
            <a:r>
              <a:rPr lang="en-US" dirty="0"/>
              <a:t>Not me, but the view from my desk was similar</a:t>
            </a:r>
          </a:p>
        </p:txBody>
      </p:sp>
    </p:spTree>
    <p:extLst>
      <p:ext uri="{BB962C8B-B14F-4D97-AF65-F5344CB8AC3E}">
        <p14:creationId xmlns:p14="http://schemas.microsoft.com/office/powerpoint/2010/main" val="16369102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B1EC66C-34F0-F341-9D7E-1800DB76AC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4732" y="372363"/>
            <a:ext cx="9262536" cy="6113273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181159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ATLAS new small wheel project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1224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947</Words>
  <Application>Microsoft Macintosh PowerPoint</Application>
  <PresentationFormat>Widescreen</PresentationFormat>
  <Paragraphs>278</Paragraphs>
  <Slides>29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8" baseType="lpstr">
      <vt:lpstr>ＭＳ Ｐゴシック</vt:lpstr>
      <vt:lpstr>Arial</vt:lpstr>
      <vt:lpstr>Calibri</vt:lpstr>
      <vt:lpstr>Calibri Light</vt:lpstr>
      <vt:lpstr>Candara</vt:lpstr>
      <vt:lpstr>Helvetica Neue Light</vt:lpstr>
      <vt:lpstr>Symbol</vt:lpstr>
      <vt:lpstr>Times New Roman</vt:lpstr>
      <vt:lpstr>Celestial</vt:lpstr>
      <vt:lpstr>Atlas</vt:lpstr>
      <vt:lpstr>ATLAS</vt:lpstr>
      <vt:lpstr>ATLAS</vt:lpstr>
      <vt:lpstr>ATLAS</vt:lpstr>
      <vt:lpstr>ATLAS sub-detectors</vt:lpstr>
      <vt:lpstr>Shifting</vt:lpstr>
      <vt:lpstr>SHIFTING</vt:lpstr>
      <vt:lpstr>PowerPoint Presentation</vt:lpstr>
      <vt:lpstr>The ATLAS new small wheel project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Atlas, a personal story</dc:title>
  <dc:creator>Margaret Lutz</dc:creator>
  <cp:lastModifiedBy>yan bb</cp:lastModifiedBy>
  <cp:revision>5</cp:revision>
  <dcterms:created xsi:type="dcterms:W3CDTF">2020-01-13T13:55:07Z</dcterms:created>
  <dcterms:modified xsi:type="dcterms:W3CDTF">2020-02-10T13:28:09Z</dcterms:modified>
</cp:coreProperties>
</file>