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1.png" ContentType="image/png"/>
  <Override PartName="/ppt/media/image2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1.jpeg" ContentType="image/jpe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1.png" ContentType="image/png"/>
  <Override PartName="/ppt/media/image30.png" ContentType="image/png"/>
  <Override PartName="/ppt/media/image29.png" ContentType="image/png"/>
  <Override PartName="/ppt/media/image28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5.png" ContentType="image/png"/>
  <Override PartName="/ppt/media/image16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6E5D6B18-F5FF-4C12-8863-A28685472D9B}" type="datetime">
              <a:rPr b="0" lang="en-GB" sz="1200" spc="-1" strike="noStrike">
                <a:solidFill>
                  <a:srgbClr val="8b8b8b"/>
                </a:solidFill>
                <a:latin typeface="Calibri"/>
              </a:rPr>
              <a:t>25/03/20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b="0" lang="en-GB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C392133-D63F-41C8-AC33-33CF0C26E33C}" type="slidenum">
              <a:rPr b="0" lang="en-GB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" descr=""/>
          <p:cNvPicPr/>
          <p:nvPr/>
        </p:nvPicPr>
        <p:blipFill>
          <a:blip r:embed="rId1"/>
          <a:srcRect l="0" t="12384" r="627" b="0"/>
          <a:stretch/>
        </p:blipFill>
        <p:spPr>
          <a:xfrm>
            <a:off x="548280" y="1876680"/>
            <a:ext cx="11017080" cy="4926960"/>
          </a:xfrm>
          <a:prstGeom prst="rect">
            <a:avLst/>
          </a:prstGeom>
          <a:ln>
            <a:noFill/>
          </a:ln>
        </p:spPr>
      </p:pic>
      <p:sp>
        <p:nvSpPr>
          <p:cNvPr id="42" name="TextShape 1"/>
          <p:cNvSpPr txBox="1"/>
          <p:nvPr/>
        </p:nvSpPr>
        <p:spPr>
          <a:xfrm>
            <a:off x="609480" y="247320"/>
            <a:ext cx="10972440" cy="1681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US" sz="3200" spc="-1" strike="noStrike">
                <a:solidFill>
                  <a:srgbClr val="ce181e"/>
                </a:solidFill>
                <a:latin typeface="Calibri"/>
              </a:rPr>
              <a:t>CST simulations of electron beam trajectory </a:t>
            </a:r>
            <a:r>
              <a:rPr b="1" lang="en-US" sz="3200" spc="-1" strike="noStrike">
                <a:solidFill>
                  <a:srgbClr val="ce181e"/>
                </a:solidFill>
                <a:latin typeface="Calibri"/>
              </a:rPr>
              <a:t>in the Hollow Electron Lens to find </a:t>
            </a:r>
            <a:r>
              <a:rPr b="1" lang="en-US" sz="3200" spc="-1" strike="noStrike">
                <a:solidFill>
                  <a:srgbClr val="ce181e"/>
                </a:solidFill>
                <a:latin typeface="Calibri"/>
              </a:rPr>
              <a:t>configuration without ‘bump’ at the inlet of </a:t>
            </a:r>
            <a:r>
              <a:rPr b="1" lang="en-US" sz="3200" spc="-1" strike="noStrike">
                <a:solidFill>
                  <a:srgbClr val="ce181e"/>
                </a:solidFill>
                <a:latin typeface="Calibri"/>
              </a:rPr>
              <a:t>the main solenoid</a:t>
            </a:r>
            <a:br/>
            <a:br/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A. Rossi, S. Sadovich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TextShape 2"/>
          <p:cNvSpPr txBox="1"/>
          <p:nvPr/>
        </p:nvSpPr>
        <p:spPr>
          <a:xfrm>
            <a:off x="786240" y="5386680"/>
            <a:ext cx="4550760" cy="42732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TextShape 3"/>
          <p:cNvSpPr txBox="1"/>
          <p:nvPr/>
        </p:nvSpPr>
        <p:spPr>
          <a:xfrm>
            <a:off x="793440" y="5411160"/>
            <a:ext cx="7588440" cy="137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Tracking with magnetostatic evaluation only</a:t>
            </a:r>
            <a:endParaRPr b="0" lang="en-GB" sz="1800" spc="-1" strike="noStrike">
              <a:latin typeface="Arial"/>
              <a:ea typeface="WenQuanYi Micro Hei"/>
            </a:endParaRPr>
          </a:p>
          <a:p>
            <a:pPr marL="216000" indent="-2160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3mm mesh (will be refined after narrowing down spectrum of study) </a:t>
            </a:r>
            <a:endParaRPr b="0" lang="en-GB" sz="1800" spc="-1" strike="noStrike">
              <a:latin typeface="Arial"/>
              <a:ea typeface="WenQuanYi Micro Hei"/>
            </a:endParaRPr>
          </a:p>
        </p:txBody>
      </p:sp>
      <p:sp>
        <p:nvSpPr>
          <p:cNvPr id="45" name="Line 4"/>
          <p:cNvSpPr/>
          <p:nvPr/>
        </p:nvSpPr>
        <p:spPr>
          <a:xfrm>
            <a:off x="4318560" y="385956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Line 5"/>
          <p:cNvSpPr/>
          <p:nvPr/>
        </p:nvSpPr>
        <p:spPr>
          <a:xfrm>
            <a:off x="5002560" y="3859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Line 6"/>
          <p:cNvSpPr/>
          <p:nvPr/>
        </p:nvSpPr>
        <p:spPr>
          <a:xfrm>
            <a:off x="5794560" y="3859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" descr=""/>
          <p:cNvPicPr/>
          <p:nvPr/>
        </p:nvPicPr>
        <p:blipFill>
          <a:blip r:embed="rId1"/>
          <a:stretch/>
        </p:blipFill>
        <p:spPr>
          <a:xfrm>
            <a:off x="159840" y="2097720"/>
            <a:ext cx="10622880" cy="4537440"/>
          </a:xfrm>
          <a:prstGeom prst="rect">
            <a:avLst/>
          </a:prstGeom>
          <a:ln>
            <a:noFill/>
          </a:ln>
        </p:spPr>
      </p:pic>
      <p:pic>
        <p:nvPicPr>
          <p:cNvPr id="103" name="Picture 2" descr=""/>
          <p:cNvPicPr/>
          <p:nvPr/>
        </p:nvPicPr>
        <p:blipFill>
          <a:blip r:embed="rId2"/>
          <a:stretch/>
        </p:blipFill>
        <p:spPr>
          <a:xfrm>
            <a:off x="3302640" y="1081800"/>
            <a:ext cx="8803080" cy="3760200"/>
          </a:xfrm>
          <a:prstGeom prst="rect">
            <a:avLst/>
          </a:prstGeom>
          <a:ln>
            <a:noFill/>
          </a:ln>
        </p:spPr>
      </p:pic>
      <p:sp>
        <p:nvSpPr>
          <p:cNvPr id="104" name="CustomShape 1"/>
          <p:cNvSpPr/>
          <p:nvPr/>
        </p:nvSpPr>
        <p:spPr>
          <a:xfrm>
            <a:off x="6636240" y="332640"/>
            <a:ext cx="4575600" cy="2833560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Bend solenoid Y-Z position scan: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Y+5, Z+5 mm, tilt= 16.7-3 deg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ea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ea"/>
                </a:solidFill>
                <a:latin typeface="Calibri"/>
              </a:rPr>
              <a:t>Y+10, Z+5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99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9900"/>
                </a:solidFill>
                <a:latin typeface="Calibri"/>
              </a:rPr>
              <a:t>Y+5, Z+10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de16aa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de16aa"/>
                </a:solidFill>
                <a:latin typeface="Calibri"/>
              </a:rPr>
              <a:t>Y+10, Z+10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b050"/>
                </a:solidFill>
                <a:latin typeface="Calibri"/>
              </a:rPr>
              <a:t>Y+5, Z+5 mm, tilt=16.7-6 deg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806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806000"/>
                </a:solidFill>
                <a:latin typeface="Calibri"/>
              </a:rPr>
              <a:t>Y+10, Z+5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Y+5, Z+10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f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b0f0"/>
                </a:solidFill>
                <a:latin typeface="Calibri"/>
              </a:rPr>
              <a:t>Y+10, Z+10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400320" y="337680"/>
            <a:ext cx="4268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GB" sz="1800" spc="-1" strike="noStrike">
                <a:solidFill>
                  <a:srgbClr val="afabab"/>
                </a:solidFill>
                <a:latin typeface="Calibri"/>
              </a:rPr>
              <a:t>HEL_GunSide_v02_with2D - bendParam - v3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" descr=""/>
          <p:cNvPicPr/>
          <p:nvPr/>
        </p:nvPicPr>
        <p:blipFill>
          <a:blip r:embed="rId1"/>
          <a:srcRect l="8130" t="0" r="16411" b="0"/>
          <a:stretch/>
        </p:blipFill>
        <p:spPr>
          <a:xfrm>
            <a:off x="247680" y="2682360"/>
            <a:ext cx="7401600" cy="4027320"/>
          </a:xfrm>
          <a:prstGeom prst="rect">
            <a:avLst/>
          </a:prstGeom>
          <a:ln>
            <a:noFill/>
          </a:ln>
        </p:spPr>
      </p:pic>
      <p:sp>
        <p:nvSpPr>
          <p:cNvPr id="107" name="TextShape 1"/>
          <p:cNvSpPr txBox="1"/>
          <p:nvPr/>
        </p:nvSpPr>
        <p:spPr>
          <a:xfrm>
            <a:off x="876960" y="559440"/>
            <a:ext cx="10855440" cy="226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C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c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m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g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,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V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H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h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c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g</a:t>
            </a:r>
            <a:r>
              <a:rPr b="0" lang="en-GB" sz="2000" spc="-1" strike="noStrike">
                <a:latin typeface="Arial"/>
              </a:rPr>
              <a:t>u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,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g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h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m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d</a:t>
            </a:r>
            <a:endParaRPr b="0" lang="en-GB" sz="20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x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m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w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h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2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w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d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g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,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y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l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t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c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n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h</a:t>
            </a:r>
            <a:r>
              <a:rPr b="0" lang="en-GB" sz="2000" spc="-1" strike="noStrike">
                <a:latin typeface="Arial"/>
              </a:rPr>
              <a:t>a</a:t>
            </a:r>
            <a:r>
              <a:rPr b="0" lang="en-GB" sz="2000" spc="-1" strike="noStrike">
                <a:latin typeface="Arial"/>
              </a:rPr>
              <a:t>p</a:t>
            </a:r>
            <a:r>
              <a:rPr b="0" lang="en-GB" sz="2000" spc="-1" strike="noStrike">
                <a:latin typeface="Arial"/>
              </a:rPr>
              <a:t>e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o</a:t>
            </a:r>
            <a:r>
              <a:rPr b="0" lang="en-GB" sz="2000" spc="-1" strike="noStrike">
                <a:latin typeface="Arial"/>
              </a:rPr>
              <a:t>r</a:t>
            </a:r>
            <a:r>
              <a:rPr b="0" lang="en-GB" sz="2000" spc="-1" strike="noStrike">
                <a:latin typeface="Arial"/>
              </a:rPr>
              <a:t> </a:t>
            </a:r>
            <a:r>
              <a:rPr b="0" lang="en-GB" sz="2000" spc="-1" strike="noStrike">
                <a:latin typeface="Arial"/>
              </a:rPr>
              <a:t>s</a:t>
            </a:r>
            <a:r>
              <a:rPr b="0" lang="en-GB" sz="2000" spc="-1" strike="noStrike">
                <a:latin typeface="Arial"/>
              </a:rPr>
              <a:t>i</a:t>
            </a:r>
            <a:r>
              <a:rPr b="0" lang="en-GB" sz="2000" spc="-1" strike="noStrike">
                <a:latin typeface="Arial"/>
              </a:rPr>
              <a:t>z</a:t>
            </a:r>
            <a:r>
              <a:rPr b="0" lang="en-GB" sz="2000" spc="-1" strike="noStrike">
                <a:latin typeface="Arial"/>
              </a:rPr>
              <a:t>e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2"/>
          <a:srcRect l="12981" t="9839" r="19708" b="0"/>
          <a:stretch/>
        </p:blipFill>
        <p:spPr>
          <a:xfrm>
            <a:off x="4941000" y="1828800"/>
            <a:ext cx="6964920" cy="3358800"/>
          </a:xfrm>
          <a:prstGeom prst="rect">
            <a:avLst/>
          </a:prstGeom>
          <a:ln>
            <a:noFill/>
          </a:ln>
        </p:spPr>
      </p:pic>
      <p:sp>
        <p:nvSpPr>
          <p:cNvPr id="109" name="TextShape 2"/>
          <p:cNvSpPr txBox="1"/>
          <p:nvPr/>
        </p:nvSpPr>
        <p:spPr>
          <a:xfrm>
            <a:off x="3009960" y="3771720"/>
            <a:ext cx="3452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H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10" name="TextShape 3"/>
          <p:cNvSpPr txBox="1"/>
          <p:nvPr/>
        </p:nvSpPr>
        <p:spPr>
          <a:xfrm>
            <a:off x="7610400" y="2724120"/>
            <a:ext cx="3330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V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2" descr=""/>
          <p:cNvPicPr/>
          <p:nvPr/>
        </p:nvPicPr>
        <p:blipFill>
          <a:blip r:embed="rId1"/>
          <a:srcRect l="0" t="7098" r="0" b="0"/>
          <a:stretch/>
        </p:blipFill>
        <p:spPr>
          <a:xfrm>
            <a:off x="445320" y="2913120"/>
            <a:ext cx="10699560" cy="3746520"/>
          </a:xfrm>
          <a:prstGeom prst="rect">
            <a:avLst/>
          </a:prstGeom>
          <a:ln>
            <a:noFill/>
          </a:ln>
        </p:spPr>
      </p:pic>
      <p:sp>
        <p:nvSpPr>
          <p:cNvPr id="112" name="CustomShape 1"/>
          <p:cNvSpPr/>
          <p:nvPr/>
        </p:nvSpPr>
        <p:spPr>
          <a:xfrm>
            <a:off x="414720" y="464760"/>
            <a:ext cx="6176160" cy="2098080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Bend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solenoid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tilt scan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Gun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correcto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r V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current :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t =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16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.7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0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de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g,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0 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A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3, 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ea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6, 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99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0, 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de16aa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3, 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806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6, 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0,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10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0 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9933ff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3, 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10</a:t>
            </a: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0 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f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Til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t –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6,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Iv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=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– 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10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0 </a:t>
            </a:r>
            <a:endParaRPr b="0" lang="en-GB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200" spc="-1" strike="noStrike">
              <a:latin typeface="Arial"/>
            </a:endParaRPr>
          </a:p>
        </p:txBody>
      </p:sp>
      <p:pic>
        <p:nvPicPr>
          <p:cNvPr id="113" name="" descr=""/>
          <p:cNvPicPr/>
          <p:nvPr/>
        </p:nvPicPr>
        <p:blipFill>
          <a:blip r:embed="rId2"/>
          <a:srcRect l="0" t="0" r="29080" b="0"/>
          <a:stretch/>
        </p:blipFill>
        <p:spPr>
          <a:xfrm>
            <a:off x="3489840" y="994320"/>
            <a:ext cx="8646120" cy="4328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414720" y="464760"/>
            <a:ext cx="6176160" cy="2098080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Bend solenoid tilt scan Gun corrector V current :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Tilt = 16.7 – 0 deg, Iv = 0 A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Tilt – 3, Iv = 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ea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Tilt – 6, Iv = 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99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ff9900"/>
                </a:solidFill>
                <a:latin typeface="Calibri"/>
              </a:rPr>
              <a:t>Tilt – 0, Iv = – 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de16aa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de16aa"/>
                </a:solidFill>
                <a:latin typeface="Calibri"/>
              </a:rPr>
              <a:t>Tilt – 3, Iv = – 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806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Tilt – 6, Iv = – 50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Tilt – 0, Iv = – 100 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9933ff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9933ff"/>
                </a:solidFill>
                <a:latin typeface="Calibri"/>
              </a:rPr>
              <a:t>Tilt – 3, Iv = – 100 </a:t>
            </a:r>
            <a:endParaRPr b="0" lang="en-GB" sz="12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f0"/>
              </a:buClr>
              <a:buFont typeface="StarSymbol"/>
              <a:buAutoNum type="arabicParenR"/>
            </a:pP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Tilt – 6, Iv = – 100 </a:t>
            </a:r>
            <a:endParaRPr b="0" lang="en-GB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200" spc="-1" strike="noStrike">
              <a:latin typeface="Arial"/>
            </a:endParaRPr>
          </a:p>
        </p:txBody>
      </p:sp>
      <p:pic>
        <p:nvPicPr>
          <p:cNvPr id="115" name="Picture 5" descr=""/>
          <p:cNvPicPr/>
          <p:nvPr/>
        </p:nvPicPr>
        <p:blipFill>
          <a:blip r:embed="rId1"/>
          <a:srcRect l="2" t="35451" r="50316" b="369"/>
          <a:stretch/>
        </p:blipFill>
        <p:spPr>
          <a:xfrm>
            <a:off x="5951160" y="387720"/>
            <a:ext cx="5543640" cy="2699640"/>
          </a:xfrm>
          <a:prstGeom prst="rect">
            <a:avLst/>
          </a:prstGeom>
          <a:ln>
            <a:noFill/>
          </a:ln>
        </p:spPr>
      </p:pic>
      <p:pic>
        <p:nvPicPr>
          <p:cNvPr id="116" name="Picture 4" descr=""/>
          <p:cNvPicPr/>
          <p:nvPr/>
        </p:nvPicPr>
        <p:blipFill>
          <a:blip r:embed="rId2"/>
          <a:srcRect l="0" t="6860" r="20424" b="0"/>
          <a:stretch/>
        </p:blipFill>
        <p:spPr>
          <a:xfrm>
            <a:off x="2146320" y="2161800"/>
            <a:ext cx="9786600" cy="4317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204480" y="2234880"/>
            <a:ext cx="8838720" cy="4371480"/>
          </a:xfrm>
          <a:prstGeom prst="rect">
            <a:avLst/>
          </a:prstGeom>
          <a:ln>
            <a:noFill/>
          </a:ln>
        </p:spPr>
      </p:pic>
      <p:sp>
        <p:nvSpPr>
          <p:cNvPr id="118" name="CustomShape 1"/>
          <p:cNvSpPr/>
          <p:nvPr/>
        </p:nvSpPr>
        <p:spPr>
          <a:xfrm>
            <a:off x="1411200" y="397080"/>
            <a:ext cx="5451480" cy="310716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Bend solenoid tilt scan Gun corrector H current :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Tilt = 16.7 – 0 deg, I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 = 0 A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b050"/>
                </a:solidFill>
                <a:latin typeface="Calibri"/>
              </a:rPr>
              <a:t>Tilt 0, I</a:t>
            </a:r>
            <a:r>
              <a:rPr b="0" lang="en-GB" sz="1200" spc="-1" strike="noStrike">
                <a:solidFill>
                  <a:srgbClr val="00b05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00b050"/>
                </a:solidFill>
                <a:latin typeface="Calibri"/>
              </a:rPr>
              <a:t> = -100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ea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ea"/>
                </a:solidFill>
                <a:latin typeface="Calibri"/>
              </a:rPr>
              <a:t>Tilt 0, I</a:t>
            </a:r>
            <a:r>
              <a:rPr b="0" lang="en-GB" sz="1200" spc="-1" strike="noStrike">
                <a:solidFill>
                  <a:srgbClr val="0000ea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0000ea"/>
                </a:solidFill>
                <a:latin typeface="Calibri"/>
              </a:rPr>
              <a:t> = -200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99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9900"/>
                </a:solidFill>
                <a:latin typeface="Calibri"/>
              </a:rPr>
              <a:t>Tilt = 16.7 – 3 deg, I</a:t>
            </a:r>
            <a:r>
              <a:rPr b="0" lang="en-GB" sz="1100" spc="-1" strike="noStrike">
                <a:solidFill>
                  <a:srgbClr val="ff99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ff9900"/>
                </a:solidFill>
                <a:latin typeface="Calibri"/>
              </a:rPr>
              <a:t> = 0 A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de16aa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00ff"/>
                </a:solidFill>
                <a:latin typeface="Calibri"/>
              </a:rPr>
              <a:t>Tilt – 3, I</a:t>
            </a:r>
            <a:r>
              <a:rPr b="0" lang="en-GB" sz="1200" spc="-1" strike="noStrike">
                <a:solidFill>
                  <a:srgbClr val="ff00ff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ff00ff"/>
                </a:solidFill>
                <a:latin typeface="Calibri"/>
              </a:rPr>
              <a:t> = -100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806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806000"/>
                </a:solidFill>
                <a:latin typeface="Calibri"/>
              </a:rPr>
              <a:t>Tilt – 3, I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806000"/>
                </a:solidFill>
                <a:latin typeface="Calibri"/>
              </a:rPr>
              <a:t> = -200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Tilt = 16.7 – 6 deg, I</a:t>
            </a:r>
            <a:r>
              <a:rPr b="0" lang="en-GB" sz="1200" spc="-1" strike="noStrike">
                <a:solidFill>
                  <a:srgbClr val="0000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 = 0 A 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9933ff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6b4794"/>
                </a:solidFill>
                <a:latin typeface="Calibri"/>
              </a:rPr>
              <a:t>Tilt – 6, I</a:t>
            </a:r>
            <a:r>
              <a:rPr b="0" lang="en-GB" sz="1200" spc="-1" strike="noStrike">
                <a:solidFill>
                  <a:srgbClr val="6b4794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6b4794"/>
                </a:solidFill>
                <a:latin typeface="Calibri"/>
              </a:rPr>
              <a:t> = -100</a:t>
            </a:r>
            <a:r>
              <a:rPr b="0" lang="en-GB" sz="1800" spc="-1" strike="noStrike">
                <a:solidFill>
                  <a:srgbClr val="9933ff"/>
                </a:solidFill>
                <a:latin typeface="Calibri"/>
              </a:rPr>
              <a:t> 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f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b0f0"/>
                </a:solidFill>
                <a:latin typeface="Calibri"/>
              </a:rPr>
              <a:t>Tilt – 6, I</a:t>
            </a:r>
            <a:r>
              <a:rPr b="0" lang="en-GB" sz="1200" spc="-1" strike="noStrike">
                <a:solidFill>
                  <a:srgbClr val="00b0f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00b0f0"/>
                </a:solidFill>
                <a:latin typeface="Calibri"/>
              </a:rPr>
              <a:t> = -200 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7724880" y="6309720"/>
            <a:ext cx="4268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GB" sz="1800" spc="-1" strike="noStrike">
                <a:solidFill>
                  <a:srgbClr val="afabab"/>
                </a:solidFill>
                <a:latin typeface="Calibri"/>
              </a:rPr>
              <a:t>HEL_GunSide_v02_with2D - bendParam - v6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120" name="" descr=""/>
          <p:cNvPicPr/>
          <p:nvPr/>
        </p:nvPicPr>
        <p:blipFill>
          <a:blip r:embed="rId2"/>
          <a:srcRect l="8130" t="0" r="16411" b="0"/>
          <a:stretch/>
        </p:blipFill>
        <p:spPr>
          <a:xfrm>
            <a:off x="8477280" y="197280"/>
            <a:ext cx="3371760" cy="1834560"/>
          </a:xfrm>
          <a:prstGeom prst="rect">
            <a:avLst/>
          </a:prstGeom>
          <a:ln>
            <a:noFill/>
          </a:ln>
        </p:spPr>
      </p:pic>
      <p:pic>
        <p:nvPicPr>
          <p:cNvPr id="121" name="" descr=""/>
          <p:cNvPicPr/>
          <p:nvPr/>
        </p:nvPicPr>
        <p:blipFill>
          <a:blip r:embed="rId3"/>
          <a:srcRect l="0" t="7724" r="0" b="0"/>
          <a:stretch/>
        </p:blipFill>
        <p:spPr>
          <a:xfrm>
            <a:off x="7000920" y="2315880"/>
            <a:ext cx="5057640" cy="2307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411200" y="397080"/>
            <a:ext cx="5451480" cy="118764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Bend solenoid tilt scan Gun corrector V current :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dc2300"/>
                </a:solidFill>
                <a:latin typeface="Calibri"/>
              </a:rPr>
              <a:t>----- </a:t>
            </a: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Tilt = 16.7 – 0 deg, I</a:t>
            </a:r>
            <a:r>
              <a:rPr b="0" lang="en-GB" sz="1200" spc="-1" strike="noStrike">
                <a:solidFill>
                  <a:srgbClr val="ff00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 = 0 A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806000"/>
                </a:solidFill>
                <a:latin typeface="Calibri"/>
              </a:rPr>
              <a:t>----- Tilt = 16.7 – 3 deg, I</a:t>
            </a:r>
            <a:r>
              <a:rPr b="0" lang="en-GB" sz="1200" spc="-1" strike="noStrike">
                <a:solidFill>
                  <a:srgbClr val="806000"/>
                </a:solidFill>
                <a:latin typeface="Calibri"/>
              </a:rPr>
              <a:t>H</a:t>
            </a:r>
            <a:r>
              <a:rPr b="0" lang="en-GB" sz="1800" spc="-1" strike="noStrike">
                <a:solidFill>
                  <a:srgbClr val="806000"/>
                </a:solidFill>
                <a:latin typeface="Calibri"/>
              </a:rPr>
              <a:t> = -200</a:t>
            </a:r>
            <a:r>
              <a:rPr b="0" lang="en-GB" sz="1800" spc="-1" strike="noStrike">
                <a:solidFill>
                  <a:srgbClr val="00b0f0"/>
                </a:solidFill>
                <a:latin typeface="Calibri"/>
              </a:rPr>
              <a:t> 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7724880" y="6309720"/>
            <a:ext cx="4268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GB" sz="1800" spc="-1" strike="noStrike">
                <a:solidFill>
                  <a:srgbClr val="afabab"/>
                </a:solidFill>
                <a:latin typeface="Calibri"/>
              </a:rPr>
              <a:t>HEL_GunSide_v02_with2D - bendParam - v6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124" name="" descr=""/>
          <p:cNvPicPr/>
          <p:nvPr/>
        </p:nvPicPr>
        <p:blipFill>
          <a:blip r:embed="rId1"/>
          <a:srcRect l="8130" t="0" r="16411" b="0"/>
          <a:stretch/>
        </p:blipFill>
        <p:spPr>
          <a:xfrm>
            <a:off x="8477280" y="197280"/>
            <a:ext cx="3371760" cy="1834560"/>
          </a:xfrm>
          <a:prstGeom prst="rect">
            <a:avLst/>
          </a:prstGeom>
          <a:ln>
            <a:noFill/>
          </a:ln>
        </p:spPr>
      </p:pic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457200" y="2333520"/>
            <a:ext cx="7733880" cy="3580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533520" y="2724480"/>
            <a:ext cx="7733880" cy="3580920"/>
          </a:xfrm>
          <a:prstGeom prst="rect">
            <a:avLst/>
          </a:prstGeom>
          <a:ln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3057480" y="1590840"/>
            <a:ext cx="7733880" cy="3580920"/>
          </a:xfrm>
          <a:prstGeom prst="rect">
            <a:avLst/>
          </a:prstGeom>
          <a:ln>
            <a:noFill/>
          </a:ln>
        </p:spPr>
      </p:pic>
      <p:pic>
        <p:nvPicPr>
          <p:cNvPr id="128" name="" descr=""/>
          <p:cNvPicPr/>
          <p:nvPr/>
        </p:nvPicPr>
        <p:blipFill>
          <a:blip r:embed="rId3"/>
          <a:stretch/>
        </p:blipFill>
        <p:spPr>
          <a:xfrm>
            <a:off x="519120" y="295200"/>
            <a:ext cx="3898440" cy="1438200"/>
          </a:xfrm>
          <a:prstGeom prst="rect">
            <a:avLst/>
          </a:prstGeom>
          <a:ln>
            <a:noFill/>
          </a:ln>
        </p:spPr>
      </p:pic>
      <p:grpSp>
        <p:nvGrpSpPr>
          <p:cNvPr id="129" name="Group 1"/>
          <p:cNvGrpSpPr/>
          <p:nvPr/>
        </p:nvGrpSpPr>
        <p:grpSpPr>
          <a:xfrm>
            <a:off x="536400" y="932400"/>
            <a:ext cx="1811160" cy="979560"/>
            <a:chOff x="536400" y="932400"/>
            <a:chExt cx="1811160" cy="979560"/>
          </a:xfrm>
        </p:grpSpPr>
        <p:sp>
          <p:nvSpPr>
            <p:cNvPr id="130" name="CustomShape 2"/>
            <p:cNvSpPr/>
            <p:nvPr/>
          </p:nvSpPr>
          <p:spPr>
            <a:xfrm>
              <a:off x="1676520" y="1033560"/>
              <a:ext cx="320400" cy="320400"/>
            </a:xfrm>
            <a:custGeom>
              <a:avLst/>
              <a:gdLst/>
              <a:ahLst/>
              <a:rect l="0" t="0" r="r" b="b"/>
              <a:pathLst>
                <a:path w="445" h="183">
                  <a:moveTo>
                    <a:pt x="0" y="158"/>
                  </a:moveTo>
                  <a:lnTo>
                    <a:pt x="0" y="147"/>
                  </a:lnTo>
                  <a:lnTo>
                    <a:pt x="1" y="136"/>
                  </a:lnTo>
                  <a:lnTo>
                    <a:pt x="3" y="126"/>
                  </a:lnTo>
                  <a:lnTo>
                    <a:pt x="4" y="115"/>
                  </a:lnTo>
                  <a:lnTo>
                    <a:pt x="6" y="104"/>
                  </a:lnTo>
                  <a:lnTo>
                    <a:pt x="8" y="93"/>
                  </a:lnTo>
                  <a:lnTo>
                    <a:pt x="10" y="83"/>
                  </a:lnTo>
                  <a:lnTo>
                    <a:pt x="13" y="72"/>
                  </a:lnTo>
                  <a:lnTo>
                    <a:pt x="16" y="62"/>
                  </a:lnTo>
                  <a:lnTo>
                    <a:pt x="19" y="51"/>
                  </a:lnTo>
                  <a:lnTo>
                    <a:pt x="22" y="41"/>
                  </a:lnTo>
                  <a:lnTo>
                    <a:pt x="26" y="31"/>
                  </a:lnTo>
                  <a:lnTo>
                    <a:pt x="29" y="20"/>
                  </a:lnTo>
                  <a:lnTo>
                    <a:pt x="33" y="10"/>
                  </a:lnTo>
                  <a:lnTo>
                    <a:pt x="38" y="0"/>
                  </a:lnTo>
                  <a:lnTo>
                    <a:pt x="444" y="182"/>
                  </a:lnTo>
                  <a:lnTo>
                    <a:pt x="0" y="158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1" name="CustomShape 3"/>
            <p:cNvSpPr/>
            <p:nvPr/>
          </p:nvSpPr>
          <p:spPr>
            <a:xfrm rot="5515200">
              <a:off x="1910880" y="1033560"/>
              <a:ext cx="320040" cy="320400"/>
            </a:xfrm>
            <a:custGeom>
              <a:avLst/>
              <a:gdLst/>
              <a:ahLst/>
              <a:rect l="0" t="0" r="r" b="b"/>
              <a:pathLst>
                <a:path w="444" h="182">
                  <a:moveTo>
                    <a:pt x="0" y="157"/>
                  </a:moveTo>
                  <a:lnTo>
                    <a:pt x="0" y="146"/>
                  </a:lnTo>
                  <a:lnTo>
                    <a:pt x="1" y="135"/>
                  </a:lnTo>
                  <a:lnTo>
                    <a:pt x="3" y="125"/>
                  </a:lnTo>
                  <a:lnTo>
                    <a:pt x="5" y="114"/>
                  </a:lnTo>
                  <a:lnTo>
                    <a:pt x="6" y="103"/>
                  </a:lnTo>
                  <a:lnTo>
                    <a:pt x="8" y="92"/>
                  </a:lnTo>
                  <a:lnTo>
                    <a:pt x="11" y="83"/>
                  </a:lnTo>
                  <a:lnTo>
                    <a:pt x="13" y="72"/>
                  </a:lnTo>
                  <a:lnTo>
                    <a:pt x="16" y="62"/>
                  </a:lnTo>
                  <a:lnTo>
                    <a:pt x="19" y="51"/>
                  </a:lnTo>
                  <a:lnTo>
                    <a:pt x="22" y="40"/>
                  </a:lnTo>
                  <a:lnTo>
                    <a:pt x="25" y="30"/>
                  </a:lnTo>
                  <a:lnTo>
                    <a:pt x="29" y="19"/>
                  </a:lnTo>
                  <a:lnTo>
                    <a:pt x="33" y="9"/>
                  </a:lnTo>
                  <a:lnTo>
                    <a:pt x="39" y="0"/>
                  </a:lnTo>
                  <a:lnTo>
                    <a:pt x="443" y="181"/>
                  </a:lnTo>
                  <a:lnTo>
                    <a:pt x="0" y="157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2" name="CustomShape 4"/>
            <p:cNvSpPr/>
            <p:nvPr/>
          </p:nvSpPr>
          <p:spPr>
            <a:xfrm>
              <a:off x="1977840" y="1254240"/>
              <a:ext cx="177480" cy="25920"/>
            </a:xfrm>
            <a:custGeom>
              <a:avLst/>
              <a:gdLst/>
              <a:ahLst/>
              <a:rect l="0" t="0" r="r" b="b"/>
              <a:pathLst>
                <a:path w="495" h="74">
                  <a:moveTo>
                    <a:pt x="0" y="36"/>
                  </a:moveTo>
                  <a:lnTo>
                    <a:pt x="98" y="0"/>
                  </a:lnTo>
                  <a:lnTo>
                    <a:pt x="98" y="18"/>
                  </a:lnTo>
                  <a:lnTo>
                    <a:pt x="395" y="18"/>
                  </a:lnTo>
                  <a:lnTo>
                    <a:pt x="395" y="0"/>
                  </a:lnTo>
                  <a:lnTo>
                    <a:pt x="494" y="36"/>
                  </a:lnTo>
                  <a:lnTo>
                    <a:pt x="395" y="73"/>
                  </a:lnTo>
                  <a:lnTo>
                    <a:pt x="395" y="54"/>
                  </a:lnTo>
                  <a:lnTo>
                    <a:pt x="98" y="54"/>
                  </a:lnTo>
                  <a:lnTo>
                    <a:pt x="98" y="73"/>
                  </a:lnTo>
                  <a:lnTo>
                    <a:pt x="0" y="36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CustomShape 5"/>
            <p:cNvSpPr/>
            <p:nvPr/>
          </p:nvSpPr>
          <p:spPr>
            <a:xfrm>
              <a:off x="2158560" y="1087200"/>
              <a:ext cx="27360" cy="180360"/>
            </a:xfrm>
            <a:custGeom>
              <a:avLst/>
              <a:gdLst/>
              <a:ahLst/>
              <a:rect l="0" t="0" r="r" b="b"/>
              <a:pathLst>
                <a:path w="78" h="503">
                  <a:moveTo>
                    <a:pt x="0" y="99"/>
                  </a:moveTo>
                  <a:lnTo>
                    <a:pt x="38" y="0"/>
                  </a:lnTo>
                  <a:lnTo>
                    <a:pt x="77" y="99"/>
                  </a:lnTo>
                  <a:lnTo>
                    <a:pt x="57" y="99"/>
                  </a:lnTo>
                  <a:lnTo>
                    <a:pt x="57" y="402"/>
                  </a:lnTo>
                  <a:lnTo>
                    <a:pt x="77" y="402"/>
                  </a:lnTo>
                  <a:lnTo>
                    <a:pt x="38" y="502"/>
                  </a:lnTo>
                  <a:lnTo>
                    <a:pt x="0" y="402"/>
                  </a:lnTo>
                  <a:lnTo>
                    <a:pt x="19" y="402"/>
                  </a:lnTo>
                  <a:lnTo>
                    <a:pt x="19" y="99"/>
                  </a:lnTo>
                  <a:lnTo>
                    <a:pt x="0" y="99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4" name="TextShape 6"/>
            <p:cNvSpPr txBox="1"/>
            <p:nvPr/>
          </p:nvSpPr>
          <p:spPr>
            <a:xfrm>
              <a:off x="536400" y="1484640"/>
              <a:ext cx="1645560" cy="42732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35" name="Line 7"/>
            <p:cNvSpPr/>
            <p:nvPr/>
          </p:nvSpPr>
          <p:spPr>
            <a:xfrm>
              <a:off x="1814040" y="932400"/>
              <a:ext cx="0" cy="903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6" name="Line 8"/>
            <p:cNvSpPr/>
            <p:nvPr/>
          </p:nvSpPr>
          <p:spPr>
            <a:xfrm>
              <a:off x="2061360" y="932400"/>
              <a:ext cx="0" cy="903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7" name="Line 9"/>
            <p:cNvSpPr/>
            <p:nvPr/>
          </p:nvSpPr>
          <p:spPr>
            <a:xfrm>
              <a:off x="2347560" y="932400"/>
              <a:ext cx="0" cy="903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8" name="TextShape 10"/>
          <p:cNvSpPr txBox="1"/>
          <p:nvPr/>
        </p:nvSpPr>
        <p:spPr>
          <a:xfrm>
            <a:off x="4505040" y="344880"/>
            <a:ext cx="7629840" cy="16099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Injection angle reduced to 25 deg</a:t>
            </a:r>
            <a:endParaRPr b="0" lang="en-GB" sz="1800" spc="-1" strike="noStrike">
              <a:latin typeface="Arial"/>
            </a:endParaRPr>
          </a:p>
          <a:p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solidFill>
                  <a:srgbClr val="ce181e"/>
                </a:solidFill>
                <a:latin typeface="Arial"/>
              </a:rPr>
              <a:t>----- No other variation from ref design</a:t>
            </a:r>
            <a:endParaRPr b="0" lang="en-GB" sz="1800" spc="-1" strike="noStrike">
              <a:latin typeface="Arial"/>
            </a:endParaRPr>
          </a:p>
          <a:p>
            <a:r>
              <a:rPr b="0" lang="en-GB" sz="1800" spc="-1" strike="noStrike">
                <a:solidFill>
                  <a:srgbClr val="3deb3d"/>
                </a:solidFill>
                <a:latin typeface="Arial"/>
              </a:rPr>
              <a:t>----- Bending magnet straightened by 5 deg, shifted 5mm up and H gun corrector at -150A</a:t>
            </a:r>
            <a:r>
              <a:rPr b="0" lang="en-GB" sz="1800" spc="-1" strike="noStrike">
                <a:solidFill>
                  <a:srgbClr val="33cc66"/>
                </a:solidFill>
                <a:latin typeface="Arial"/>
              </a:rPr>
              <a:t> 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39" name="TextShape 11"/>
          <p:cNvSpPr txBox="1"/>
          <p:nvPr/>
        </p:nvSpPr>
        <p:spPr>
          <a:xfrm>
            <a:off x="5705280" y="2514600"/>
            <a:ext cx="16390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solidFill>
                  <a:srgbClr val="3deb3d"/>
                </a:solidFill>
                <a:latin typeface="Arial"/>
              </a:rPr>
              <a:t>0.25mm bump</a:t>
            </a:r>
            <a:endParaRPr b="0" lang="en-GB" sz="1800" spc="-1" strike="noStrike">
              <a:solidFill>
                <a:srgbClr val="3deb3d"/>
              </a:solid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" descr=""/>
          <p:cNvPicPr/>
          <p:nvPr/>
        </p:nvPicPr>
        <p:blipFill>
          <a:blip r:embed="rId1"/>
          <a:srcRect l="0" t="12384" r="627" b="23086"/>
          <a:stretch/>
        </p:blipFill>
        <p:spPr>
          <a:xfrm>
            <a:off x="548280" y="3100680"/>
            <a:ext cx="11017080" cy="3628440"/>
          </a:xfrm>
          <a:prstGeom prst="rect">
            <a:avLst/>
          </a:prstGeom>
          <a:ln>
            <a:noFill/>
          </a:ln>
        </p:spPr>
      </p:pic>
      <p:sp>
        <p:nvSpPr>
          <p:cNvPr id="49" name="TextShape 1"/>
          <p:cNvSpPr txBox="1"/>
          <p:nvPr/>
        </p:nvSpPr>
        <p:spPr>
          <a:xfrm>
            <a:off x="786240" y="5386680"/>
            <a:ext cx="4550760" cy="427320"/>
          </a:xfrm>
          <a:prstGeom prst="rect">
            <a:avLst/>
          </a:prstGeom>
          <a:noFill/>
          <a:ln>
            <a:noFill/>
          </a:ln>
        </p:spPr>
      </p:sp>
      <p:pic>
        <p:nvPicPr>
          <p:cNvPr id="50" name="" descr=""/>
          <p:cNvPicPr/>
          <p:nvPr/>
        </p:nvPicPr>
        <p:blipFill>
          <a:blip r:embed="rId2"/>
          <a:srcRect l="0" t="41724" r="0" b="7288"/>
          <a:stretch/>
        </p:blipFill>
        <p:spPr>
          <a:xfrm>
            <a:off x="365400" y="709200"/>
            <a:ext cx="10209240" cy="2693160"/>
          </a:xfrm>
          <a:prstGeom prst="rect">
            <a:avLst/>
          </a:prstGeom>
          <a:ln>
            <a:noFill/>
          </a:ln>
        </p:spPr>
      </p:pic>
      <p:sp>
        <p:nvSpPr>
          <p:cNvPr id="51" name="Line 2"/>
          <p:cNvSpPr/>
          <p:nvPr/>
        </p:nvSpPr>
        <p:spPr>
          <a:xfrm>
            <a:off x="4318560" y="971640"/>
            <a:ext cx="0" cy="4289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Line 3"/>
          <p:cNvSpPr/>
          <p:nvPr/>
        </p:nvSpPr>
        <p:spPr>
          <a:xfrm>
            <a:off x="5038560" y="977760"/>
            <a:ext cx="0" cy="4289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Line 4"/>
          <p:cNvSpPr/>
          <p:nvPr/>
        </p:nvSpPr>
        <p:spPr>
          <a:xfrm>
            <a:off x="5794560" y="977760"/>
            <a:ext cx="0" cy="4289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TextShape 5"/>
          <p:cNvSpPr txBox="1"/>
          <p:nvPr/>
        </p:nvSpPr>
        <p:spPr>
          <a:xfrm>
            <a:off x="2314080" y="4429440"/>
            <a:ext cx="7124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800" spc="-1" strike="noStrike">
                <a:latin typeface="Arial"/>
              </a:rPr>
              <a:t>valve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5" name="TextShape 6"/>
          <p:cNvSpPr txBox="1"/>
          <p:nvPr/>
        </p:nvSpPr>
        <p:spPr>
          <a:xfrm>
            <a:off x="6829200" y="3705120"/>
            <a:ext cx="4355280" cy="71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GB" sz="2200" spc="-1" strike="noStrike">
                <a:solidFill>
                  <a:srgbClr val="ce181e"/>
                </a:solidFill>
                <a:latin typeface="Arial"/>
              </a:rPr>
              <a:t>HEL magnetic field at flat top</a:t>
            </a:r>
            <a:endParaRPr b="1" lang="en-GB" sz="2200" spc="-1" strike="noStrike">
              <a:solidFill>
                <a:srgbClr val="ce181e"/>
              </a:solid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" descr=""/>
          <p:cNvPicPr/>
          <p:nvPr/>
        </p:nvPicPr>
        <p:blipFill>
          <a:blip r:embed="rId1"/>
          <a:srcRect l="0" t="12384" r="627" b="0"/>
          <a:stretch/>
        </p:blipFill>
        <p:spPr>
          <a:xfrm>
            <a:off x="548280" y="1624680"/>
            <a:ext cx="11017080" cy="4926960"/>
          </a:xfrm>
          <a:prstGeom prst="rect">
            <a:avLst/>
          </a:prstGeom>
          <a:ln>
            <a:noFill/>
          </a:ln>
        </p:spPr>
      </p:pic>
      <p:sp>
        <p:nvSpPr>
          <p:cNvPr id="57" name="TextShape 1"/>
          <p:cNvSpPr txBox="1"/>
          <p:nvPr/>
        </p:nvSpPr>
        <p:spPr>
          <a:xfrm>
            <a:off x="786240" y="5134680"/>
            <a:ext cx="4550760" cy="42732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Line 2"/>
          <p:cNvSpPr/>
          <p:nvPr/>
        </p:nvSpPr>
        <p:spPr>
          <a:xfrm>
            <a:off x="4318560" y="360756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Line 3"/>
          <p:cNvSpPr/>
          <p:nvPr/>
        </p:nvSpPr>
        <p:spPr>
          <a:xfrm>
            <a:off x="5002560" y="3607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Line 4"/>
          <p:cNvSpPr/>
          <p:nvPr/>
        </p:nvSpPr>
        <p:spPr>
          <a:xfrm>
            <a:off x="5794560" y="3607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1" name="" descr=""/>
          <p:cNvPicPr/>
          <p:nvPr/>
        </p:nvPicPr>
        <p:blipFill>
          <a:blip r:embed="rId2"/>
          <a:srcRect l="0" t="7767" r="0" b="0"/>
          <a:stretch/>
        </p:blipFill>
        <p:spPr>
          <a:xfrm>
            <a:off x="4019400" y="1615680"/>
            <a:ext cx="6362640" cy="1965240"/>
          </a:xfrm>
          <a:prstGeom prst="rect">
            <a:avLst/>
          </a:prstGeom>
          <a:ln>
            <a:noFill/>
          </a:ln>
        </p:spPr>
      </p:pic>
      <p:pic>
        <p:nvPicPr>
          <p:cNvPr id="62" name="" descr=""/>
          <p:cNvPicPr/>
          <p:nvPr/>
        </p:nvPicPr>
        <p:blipFill>
          <a:blip r:embed="rId3"/>
          <a:srcRect l="0" t="7724" r="40511" b="0"/>
          <a:stretch/>
        </p:blipFill>
        <p:spPr>
          <a:xfrm>
            <a:off x="525240" y="4349520"/>
            <a:ext cx="2766960" cy="1987920"/>
          </a:xfrm>
          <a:prstGeom prst="rect">
            <a:avLst/>
          </a:prstGeom>
          <a:ln>
            <a:noFill/>
          </a:ln>
        </p:spPr>
      </p:pic>
      <p:sp>
        <p:nvSpPr>
          <p:cNvPr id="63" name="TextShape 5"/>
          <p:cNvSpPr txBox="1"/>
          <p:nvPr/>
        </p:nvSpPr>
        <p:spPr>
          <a:xfrm>
            <a:off x="562320" y="567000"/>
            <a:ext cx="666720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GB" sz="2000" spc="-1" strike="noStrike">
                <a:solidFill>
                  <a:srgbClr val="ce181e"/>
                </a:solidFill>
                <a:latin typeface="Arial"/>
              </a:rPr>
              <a:t>Current mechanical design: 30 deg angle of injection, bend solenoid tilt 16.7 deg </a:t>
            </a:r>
            <a:endParaRPr b="1" lang="en-GB" sz="2000" spc="-1" strike="noStrike">
              <a:solidFill>
                <a:srgbClr val="ce181e"/>
              </a:solid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" descr=""/>
          <p:cNvPicPr/>
          <p:nvPr/>
        </p:nvPicPr>
        <p:blipFill>
          <a:blip r:embed="rId1"/>
          <a:srcRect l="0" t="12384" r="627" b="0"/>
          <a:stretch/>
        </p:blipFill>
        <p:spPr>
          <a:xfrm>
            <a:off x="548280" y="1804680"/>
            <a:ext cx="11017080" cy="4926960"/>
          </a:xfrm>
          <a:prstGeom prst="rect">
            <a:avLst/>
          </a:prstGeom>
          <a:ln>
            <a:noFill/>
          </a:ln>
        </p:spPr>
      </p:pic>
      <p:sp>
        <p:nvSpPr>
          <p:cNvPr id="65" name="TextShape 1"/>
          <p:cNvSpPr txBox="1"/>
          <p:nvPr/>
        </p:nvSpPr>
        <p:spPr>
          <a:xfrm>
            <a:off x="786240" y="5314680"/>
            <a:ext cx="4550760" cy="42732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Line 2"/>
          <p:cNvSpPr/>
          <p:nvPr/>
        </p:nvSpPr>
        <p:spPr>
          <a:xfrm>
            <a:off x="4318560" y="378756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Line 3"/>
          <p:cNvSpPr/>
          <p:nvPr/>
        </p:nvSpPr>
        <p:spPr>
          <a:xfrm>
            <a:off x="5002560" y="3787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Line 4"/>
          <p:cNvSpPr/>
          <p:nvPr/>
        </p:nvSpPr>
        <p:spPr>
          <a:xfrm>
            <a:off x="5794560" y="3787920"/>
            <a:ext cx="0" cy="250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TextShape 5"/>
          <p:cNvSpPr txBox="1"/>
          <p:nvPr/>
        </p:nvSpPr>
        <p:spPr>
          <a:xfrm>
            <a:off x="562320" y="819360"/>
            <a:ext cx="666720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GB" sz="2600" spc="-1" strike="noStrike">
                <a:solidFill>
                  <a:srgbClr val="ce181e"/>
                </a:solidFill>
                <a:latin typeface="Arial"/>
              </a:rPr>
              <a:t>Trajectory without bending magnet</a:t>
            </a:r>
            <a:endParaRPr b="1" lang="en-GB" sz="2600" spc="-1" strike="noStrike">
              <a:solidFill>
                <a:srgbClr val="ce181e"/>
              </a:solid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rcRect l="3482" t="7510" r="33852" b="0"/>
          <a:stretch/>
        </p:blipFill>
        <p:spPr>
          <a:xfrm>
            <a:off x="247680" y="4452480"/>
            <a:ext cx="3399480" cy="2118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rcRect l="2645" t="8145" r="782" b="0"/>
          <a:stretch/>
        </p:blipFill>
        <p:spPr>
          <a:xfrm>
            <a:off x="4076640" y="1842480"/>
            <a:ext cx="6248520" cy="1953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" descr=""/>
          <p:cNvPicPr/>
          <p:nvPr/>
        </p:nvPicPr>
        <p:blipFill>
          <a:blip r:embed="rId1"/>
          <a:stretch/>
        </p:blipFill>
        <p:spPr>
          <a:xfrm>
            <a:off x="738000" y="1413720"/>
            <a:ext cx="10781280" cy="3977280"/>
          </a:xfrm>
          <a:prstGeom prst="rect">
            <a:avLst/>
          </a:prstGeom>
          <a:ln>
            <a:noFill/>
          </a:ln>
        </p:spPr>
      </p:pic>
      <p:sp>
        <p:nvSpPr>
          <p:cNvPr id="73" name="TextShape 1"/>
          <p:cNvSpPr txBox="1"/>
          <p:nvPr/>
        </p:nvSpPr>
        <p:spPr>
          <a:xfrm>
            <a:off x="609480" y="247320"/>
            <a:ext cx="10972440" cy="1681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V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a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r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y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a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g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l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e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a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d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p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s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i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ti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f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b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e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d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i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g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m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a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g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e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t,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g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t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2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5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d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e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g 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i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j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e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c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ti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o</a:t>
            </a:r>
            <a:r>
              <a:rPr b="1" lang="en-US" sz="2600" spc="-1" strike="noStrike">
                <a:solidFill>
                  <a:srgbClr val="ce181e"/>
                </a:solidFill>
                <a:latin typeface="Calibri"/>
              </a:rPr>
              <a:t>n</a:t>
            </a:r>
            <a:br/>
            <a:endParaRPr b="0" lang="en-US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TextShape 2"/>
          <p:cNvSpPr txBox="1"/>
          <p:nvPr/>
        </p:nvSpPr>
        <p:spPr>
          <a:xfrm>
            <a:off x="793440" y="5267160"/>
            <a:ext cx="6478920" cy="137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Tracking with magnetostatic evaluation only</a:t>
            </a:r>
            <a:endParaRPr b="0" lang="en-GB" sz="1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3mm mesh (will be refined after narrowing down spectrum of study) </a:t>
            </a:r>
            <a:endParaRPr b="0" lang="en-GB" sz="1800" spc="-1" strike="noStrike">
              <a:latin typeface="Arial"/>
            </a:endParaRPr>
          </a:p>
        </p:txBody>
      </p:sp>
      <p:grpSp>
        <p:nvGrpSpPr>
          <p:cNvPr id="75" name="Group 3"/>
          <p:cNvGrpSpPr/>
          <p:nvPr/>
        </p:nvGrpSpPr>
        <p:grpSpPr>
          <a:xfrm>
            <a:off x="786240" y="3175560"/>
            <a:ext cx="5008320" cy="1954440"/>
            <a:chOff x="786240" y="3175560"/>
            <a:chExt cx="5008320" cy="1954440"/>
          </a:xfrm>
        </p:grpSpPr>
        <p:sp>
          <p:nvSpPr>
            <p:cNvPr id="76" name="CustomShape 4"/>
            <p:cNvSpPr/>
            <p:nvPr/>
          </p:nvSpPr>
          <p:spPr>
            <a:xfrm>
              <a:off x="3938760" y="3456000"/>
              <a:ext cx="885960" cy="885960"/>
            </a:xfrm>
            <a:custGeom>
              <a:avLst/>
              <a:gdLst/>
              <a:ahLst/>
              <a:rect l="0" t="0" r="r" b="b"/>
              <a:pathLst>
                <a:path w="1230" h="505">
                  <a:moveTo>
                    <a:pt x="0" y="437"/>
                  </a:moveTo>
                  <a:lnTo>
                    <a:pt x="2" y="407"/>
                  </a:lnTo>
                  <a:lnTo>
                    <a:pt x="5" y="377"/>
                  </a:lnTo>
                  <a:lnTo>
                    <a:pt x="8" y="347"/>
                  </a:lnTo>
                  <a:lnTo>
                    <a:pt x="12" y="317"/>
                  </a:lnTo>
                  <a:lnTo>
                    <a:pt x="17" y="288"/>
                  </a:lnTo>
                  <a:lnTo>
                    <a:pt x="23" y="258"/>
                  </a:lnTo>
                  <a:lnTo>
                    <a:pt x="29" y="228"/>
                  </a:lnTo>
                  <a:lnTo>
                    <a:pt x="36" y="199"/>
                  </a:lnTo>
                  <a:lnTo>
                    <a:pt x="44" y="170"/>
                  </a:lnTo>
                  <a:lnTo>
                    <a:pt x="53" y="141"/>
                  </a:lnTo>
                  <a:lnTo>
                    <a:pt x="62" y="113"/>
                  </a:lnTo>
                  <a:lnTo>
                    <a:pt x="72" y="84"/>
                  </a:lnTo>
                  <a:lnTo>
                    <a:pt x="82" y="56"/>
                  </a:lnTo>
                  <a:lnTo>
                    <a:pt x="94" y="28"/>
                  </a:lnTo>
                  <a:lnTo>
                    <a:pt x="106" y="0"/>
                  </a:lnTo>
                  <a:lnTo>
                    <a:pt x="1229" y="504"/>
                  </a:lnTo>
                  <a:lnTo>
                    <a:pt x="0" y="437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" name="CustomShape 5"/>
            <p:cNvSpPr/>
            <p:nvPr/>
          </p:nvSpPr>
          <p:spPr>
            <a:xfrm rot="5515200">
              <a:off x="4586400" y="3456000"/>
              <a:ext cx="885960" cy="885960"/>
            </a:xfrm>
            <a:custGeom>
              <a:avLst/>
              <a:gdLst/>
              <a:ahLst/>
              <a:rect l="0" t="0" r="r" b="b"/>
              <a:pathLst>
                <a:path w="1230" h="504">
                  <a:moveTo>
                    <a:pt x="0" y="437"/>
                  </a:moveTo>
                  <a:lnTo>
                    <a:pt x="2" y="407"/>
                  </a:lnTo>
                  <a:lnTo>
                    <a:pt x="5" y="377"/>
                  </a:lnTo>
                  <a:lnTo>
                    <a:pt x="8" y="347"/>
                  </a:lnTo>
                  <a:lnTo>
                    <a:pt x="12" y="317"/>
                  </a:lnTo>
                  <a:lnTo>
                    <a:pt x="17" y="289"/>
                  </a:lnTo>
                  <a:lnTo>
                    <a:pt x="23" y="258"/>
                  </a:lnTo>
                  <a:lnTo>
                    <a:pt x="29" y="228"/>
                  </a:lnTo>
                  <a:lnTo>
                    <a:pt x="36" y="199"/>
                  </a:lnTo>
                  <a:lnTo>
                    <a:pt x="43" y="170"/>
                  </a:lnTo>
                  <a:lnTo>
                    <a:pt x="53" y="141"/>
                  </a:lnTo>
                  <a:lnTo>
                    <a:pt x="62" y="113"/>
                  </a:lnTo>
                  <a:lnTo>
                    <a:pt x="71" y="84"/>
                  </a:lnTo>
                  <a:lnTo>
                    <a:pt x="82" y="56"/>
                  </a:lnTo>
                  <a:lnTo>
                    <a:pt x="94" y="28"/>
                  </a:lnTo>
                  <a:lnTo>
                    <a:pt x="106" y="0"/>
                  </a:lnTo>
                  <a:lnTo>
                    <a:pt x="1229" y="503"/>
                  </a:lnTo>
                  <a:lnTo>
                    <a:pt x="0" y="437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" name="CustomShape 6"/>
            <p:cNvSpPr/>
            <p:nvPr/>
          </p:nvSpPr>
          <p:spPr>
            <a:xfrm>
              <a:off x="4771800" y="4065840"/>
              <a:ext cx="490680" cy="71640"/>
            </a:xfrm>
            <a:custGeom>
              <a:avLst/>
              <a:gdLst/>
              <a:ahLst/>
              <a:rect l="0" t="0" r="r" b="b"/>
              <a:pathLst>
                <a:path w="1365" h="201">
                  <a:moveTo>
                    <a:pt x="0" y="100"/>
                  </a:moveTo>
                  <a:lnTo>
                    <a:pt x="271" y="0"/>
                  </a:lnTo>
                  <a:lnTo>
                    <a:pt x="271" y="50"/>
                  </a:lnTo>
                  <a:lnTo>
                    <a:pt x="1092" y="50"/>
                  </a:lnTo>
                  <a:lnTo>
                    <a:pt x="1092" y="0"/>
                  </a:lnTo>
                  <a:lnTo>
                    <a:pt x="1364" y="100"/>
                  </a:lnTo>
                  <a:lnTo>
                    <a:pt x="1092" y="200"/>
                  </a:lnTo>
                  <a:lnTo>
                    <a:pt x="1092" y="150"/>
                  </a:lnTo>
                  <a:lnTo>
                    <a:pt x="271" y="150"/>
                  </a:lnTo>
                  <a:lnTo>
                    <a:pt x="271" y="200"/>
                  </a:lnTo>
                  <a:lnTo>
                    <a:pt x="0" y="100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" name="CustomShape 7"/>
            <p:cNvSpPr/>
            <p:nvPr/>
          </p:nvSpPr>
          <p:spPr>
            <a:xfrm>
              <a:off x="5271840" y="3603960"/>
              <a:ext cx="75600" cy="498960"/>
            </a:xfrm>
            <a:custGeom>
              <a:avLst/>
              <a:gdLst/>
              <a:ahLst/>
              <a:rect l="0" t="0" r="r" b="b"/>
              <a:pathLst>
                <a:path w="212" h="1388">
                  <a:moveTo>
                    <a:pt x="0" y="276"/>
                  </a:moveTo>
                  <a:lnTo>
                    <a:pt x="105" y="0"/>
                  </a:lnTo>
                  <a:lnTo>
                    <a:pt x="211" y="276"/>
                  </a:lnTo>
                  <a:lnTo>
                    <a:pt x="158" y="276"/>
                  </a:lnTo>
                  <a:lnTo>
                    <a:pt x="158" y="1110"/>
                  </a:lnTo>
                  <a:lnTo>
                    <a:pt x="211" y="1110"/>
                  </a:lnTo>
                  <a:lnTo>
                    <a:pt x="105" y="1387"/>
                  </a:lnTo>
                  <a:lnTo>
                    <a:pt x="0" y="1110"/>
                  </a:lnTo>
                  <a:lnTo>
                    <a:pt x="52" y="1110"/>
                  </a:lnTo>
                  <a:lnTo>
                    <a:pt x="52" y="276"/>
                  </a:lnTo>
                  <a:lnTo>
                    <a:pt x="0" y="276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" name="TextShape 8"/>
            <p:cNvSpPr txBox="1"/>
            <p:nvPr/>
          </p:nvSpPr>
          <p:spPr>
            <a:xfrm>
              <a:off x="786240" y="4702680"/>
              <a:ext cx="4550760" cy="42732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81" name="Line 9"/>
            <p:cNvSpPr/>
            <p:nvPr/>
          </p:nvSpPr>
          <p:spPr>
            <a:xfrm>
              <a:off x="4318560" y="3175560"/>
              <a:ext cx="0" cy="2502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" name="Line 10"/>
            <p:cNvSpPr/>
            <p:nvPr/>
          </p:nvSpPr>
          <p:spPr>
            <a:xfrm>
              <a:off x="5002560" y="3175920"/>
              <a:ext cx="0" cy="2502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" name="Line 11"/>
            <p:cNvSpPr/>
            <p:nvPr/>
          </p:nvSpPr>
          <p:spPr>
            <a:xfrm>
              <a:off x="5794560" y="3175920"/>
              <a:ext cx="0" cy="2502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Me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ch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ani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cal 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de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sig</a:t>
            </a:r>
            <a:r>
              <a:rPr b="1" lang="en-US" sz="4000" spc="-1" strike="noStrike">
                <a:solidFill>
                  <a:srgbClr val="ce181e"/>
                </a:solidFill>
                <a:latin typeface="Calibri"/>
              </a:rPr>
              <a:t>n</a:t>
            </a:r>
            <a:endParaRPr b="0" lang="en-US" sz="4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5282280" y="1721520"/>
            <a:ext cx="6227640" cy="3977280"/>
          </a:xfrm>
          <a:prstGeom prst="rect">
            <a:avLst/>
          </a:prstGeom>
          <a:ln>
            <a:noFill/>
          </a:ln>
        </p:spPr>
      </p:pic>
      <p:sp>
        <p:nvSpPr>
          <p:cNvPr id="86" name="TextShape 2"/>
          <p:cNvSpPr txBox="1"/>
          <p:nvPr/>
        </p:nvSpPr>
        <p:spPr>
          <a:xfrm>
            <a:off x="6093360" y="3345840"/>
            <a:ext cx="180720" cy="427320"/>
          </a:xfrm>
          <a:prstGeom prst="rect">
            <a:avLst/>
          </a:prstGeom>
          <a:noFill/>
          <a:ln>
            <a:noFill/>
          </a:ln>
        </p:spPr>
      </p:sp>
      <p:pic>
        <p:nvPicPr>
          <p:cNvPr id="87" name="" descr=""/>
          <p:cNvPicPr/>
          <p:nvPr/>
        </p:nvPicPr>
        <p:blipFill>
          <a:blip r:embed="rId2"/>
          <a:stretch/>
        </p:blipFill>
        <p:spPr>
          <a:xfrm>
            <a:off x="3338280" y="3099240"/>
            <a:ext cx="1043280" cy="1197360"/>
          </a:xfrm>
          <a:prstGeom prst="rect">
            <a:avLst/>
          </a:prstGeom>
          <a:ln>
            <a:noFill/>
          </a:ln>
        </p:spPr>
      </p:pic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979920" y="2716560"/>
            <a:ext cx="1844640" cy="1796760"/>
          </a:xfrm>
          <a:prstGeom prst="rect">
            <a:avLst/>
          </a:prstGeom>
          <a:ln>
            <a:noFill/>
          </a:ln>
        </p:spPr>
      </p:pic>
      <p:sp>
        <p:nvSpPr>
          <p:cNvPr id="89" name="TextShape 3"/>
          <p:cNvSpPr txBox="1"/>
          <p:nvPr/>
        </p:nvSpPr>
        <p:spPr>
          <a:xfrm>
            <a:off x="795600" y="4615920"/>
            <a:ext cx="4072680" cy="1038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GB" sz="1500" spc="-1" strike="noStrike">
                <a:latin typeface="Arial"/>
              </a:rPr>
              <a:t>In blue the coil. Around the He tank. In red the local cut to create space for the vacuum pipe (in red)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90" name="TextShape 4"/>
          <p:cNvSpPr txBox="1"/>
          <p:nvPr/>
        </p:nvSpPr>
        <p:spPr>
          <a:xfrm>
            <a:off x="3931200" y="6017400"/>
            <a:ext cx="37699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i="1" lang="en-GB" sz="1800" spc="-1" strike="noStrike">
                <a:latin typeface="Arial"/>
              </a:rPr>
              <a:t>D</a:t>
            </a:r>
            <a:r>
              <a:rPr b="0" i="1" lang="en-GB" sz="1800" spc="-1" strike="noStrike">
                <a:latin typeface="Arial"/>
              </a:rPr>
              <a:t>i</a:t>
            </a:r>
            <a:r>
              <a:rPr b="0" i="1" lang="en-GB" sz="1800" spc="-1" strike="noStrike">
                <a:latin typeface="Arial"/>
              </a:rPr>
              <a:t>e</a:t>
            </a:r>
            <a:r>
              <a:rPr b="0" i="1" lang="en-GB" sz="1800" spc="-1" strike="noStrike">
                <a:latin typeface="Arial"/>
              </a:rPr>
              <a:t>g</a:t>
            </a:r>
            <a:r>
              <a:rPr b="0" i="1" lang="en-GB" sz="1800" spc="-1" strike="noStrike">
                <a:latin typeface="Arial"/>
              </a:rPr>
              <a:t>o</a:t>
            </a:r>
            <a:r>
              <a:rPr b="0" i="1" lang="en-GB" sz="1800" spc="-1" strike="noStrike">
                <a:latin typeface="Arial"/>
              </a:rPr>
              <a:t> </a:t>
            </a:r>
            <a:r>
              <a:rPr b="0" i="1" lang="en-GB" sz="1800" spc="-1" strike="noStrike">
                <a:latin typeface="Arial"/>
              </a:rPr>
              <a:t>P</a:t>
            </a:r>
            <a:r>
              <a:rPr b="0" i="1" lang="en-GB" sz="1800" spc="-1" strike="noStrike">
                <a:latin typeface="Arial"/>
              </a:rPr>
              <a:t>e</a:t>
            </a:r>
            <a:r>
              <a:rPr b="0" i="1" lang="en-GB" sz="1800" spc="-1" strike="noStrike">
                <a:latin typeface="Arial"/>
              </a:rPr>
              <a:t>r</a:t>
            </a:r>
            <a:r>
              <a:rPr b="0" i="1" lang="en-GB" sz="1800" spc="-1" strike="noStrike">
                <a:latin typeface="Arial"/>
              </a:rPr>
              <a:t>i</a:t>
            </a:r>
            <a:r>
              <a:rPr b="0" i="1" lang="en-GB" sz="1800" spc="-1" strike="noStrike">
                <a:latin typeface="Arial"/>
              </a:rPr>
              <a:t>n</a:t>
            </a:r>
            <a:r>
              <a:rPr b="0" i="1" lang="en-GB" sz="1800" spc="-1" strike="noStrike">
                <a:latin typeface="Arial"/>
              </a:rPr>
              <a:t>i </a:t>
            </a:r>
            <a:r>
              <a:rPr b="0" i="1" lang="en-GB" sz="1800" spc="-1" strike="noStrike">
                <a:latin typeface="Arial"/>
              </a:rPr>
              <a:t>a</a:t>
            </a:r>
            <a:r>
              <a:rPr b="0" i="1" lang="en-GB" sz="1800" spc="-1" strike="noStrike">
                <a:latin typeface="Arial"/>
              </a:rPr>
              <a:t>n</a:t>
            </a:r>
            <a:r>
              <a:rPr b="0" i="1" lang="en-GB" sz="1800" spc="-1" strike="noStrike">
                <a:latin typeface="Arial"/>
              </a:rPr>
              <a:t>d</a:t>
            </a:r>
            <a:r>
              <a:rPr b="0" i="1" lang="en-GB" sz="1800" spc="-1" strike="noStrike">
                <a:latin typeface="Arial"/>
              </a:rPr>
              <a:t> </a:t>
            </a:r>
            <a:r>
              <a:rPr b="0" i="1" lang="en-GB" sz="1800" spc="-1" strike="noStrike">
                <a:latin typeface="Arial"/>
              </a:rPr>
              <a:t>A</a:t>
            </a:r>
            <a:r>
              <a:rPr b="0" i="1" lang="en-GB" sz="1800" spc="-1" strike="noStrike">
                <a:latin typeface="Arial"/>
              </a:rPr>
              <a:t>n</a:t>
            </a:r>
            <a:r>
              <a:rPr b="0" i="1" lang="en-GB" sz="1800" spc="-1" strike="noStrike">
                <a:latin typeface="Arial"/>
              </a:rPr>
              <a:t>t</a:t>
            </a:r>
            <a:r>
              <a:rPr b="0" i="1" lang="en-GB" sz="1800" spc="-1" strike="noStrike">
                <a:latin typeface="Arial"/>
              </a:rPr>
              <a:t>t</a:t>
            </a:r>
            <a:r>
              <a:rPr b="0" i="1" lang="en-GB" sz="1800" spc="-1" strike="noStrike">
                <a:latin typeface="Arial"/>
              </a:rPr>
              <a:t>i </a:t>
            </a:r>
            <a:r>
              <a:rPr b="0" i="1" lang="en-GB" sz="1800" spc="-1" strike="noStrike">
                <a:latin typeface="Arial"/>
              </a:rPr>
              <a:t>K</a:t>
            </a:r>
            <a:r>
              <a:rPr b="0" i="1" lang="en-GB" sz="1800" spc="-1" strike="noStrike">
                <a:latin typeface="Arial"/>
              </a:rPr>
              <a:t>o</a:t>
            </a:r>
            <a:r>
              <a:rPr b="0" i="1" lang="en-GB" sz="1800" spc="-1" strike="noStrike">
                <a:latin typeface="Arial"/>
              </a:rPr>
              <a:t>l</a:t>
            </a:r>
            <a:r>
              <a:rPr b="0" i="1" lang="en-GB" sz="1800" spc="-1" strike="noStrike">
                <a:latin typeface="Arial"/>
              </a:rPr>
              <a:t>e</a:t>
            </a:r>
            <a:r>
              <a:rPr b="0" i="1" lang="en-GB" sz="1800" spc="-1" strike="noStrike">
                <a:latin typeface="Arial"/>
              </a:rPr>
              <a:t>h</a:t>
            </a:r>
            <a:r>
              <a:rPr b="0" i="1" lang="en-GB" sz="1800" spc="-1" strike="noStrike">
                <a:latin typeface="Arial"/>
              </a:rPr>
              <a:t>m</a:t>
            </a:r>
            <a:r>
              <a:rPr b="0" i="1" lang="en-GB" sz="1800" spc="-1" strike="noStrike">
                <a:latin typeface="Arial"/>
              </a:rPr>
              <a:t>a</a:t>
            </a:r>
            <a:r>
              <a:rPr b="0" i="1" lang="en-GB" sz="1800" spc="-1" strike="noStrike">
                <a:latin typeface="Arial"/>
              </a:rPr>
              <a:t>i</a:t>
            </a:r>
            <a:r>
              <a:rPr b="0" i="1" lang="en-GB" sz="1800" spc="-1" strike="noStrike">
                <a:latin typeface="Arial"/>
              </a:rPr>
              <a:t>n</a:t>
            </a:r>
            <a:r>
              <a:rPr b="0" i="1" lang="en-GB" sz="1800" spc="-1" strike="noStrike">
                <a:latin typeface="Arial"/>
              </a:rPr>
              <a:t>e</a:t>
            </a:r>
            <a:r>
              <a:rPr b="0" i="1" lang="en-GB" sz="1800" spc="-1" strike="noStrike">
                <a:latin typeface="Arial"/>
              </a:rPr>
              <a:t>n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29160" y="433440"/>
            <a:ext cx="12191760" cy="4474440"/>
          </a:xfrm>
          <a:prstGeom prst="rect">
            <a:avLst/>
          </a:prstGeom>
          <a:ln>
            <a:noFill/>
          </a:ln>
        </p:spPr>
      </p:pic>
      <p:pic>
        <p:nvPicPr>
          <p:cNvPr id="92" name="Picture 8" descr=""/>
          <p:cNvPicPr/>
          <p:nvPr/>
        </p:nvPicPr>
        <p:blipFill>
          <a:blip r:embed="rId2"/>
          <a:stretch/>
        </p:blipFill>
        <p:spPr>
          <a:xfrm>
            <a:off x="5519160" y="3701160"/>
            <a:ext cx="6346080" cy="297108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26960" y="5002200"/>
            <a:ext cx="3823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</a:rPr>
              <a:t>Bend solenoid current scan</a:t>
            </a:r>
            <a:endParaRPr b="0" lang="en-GB" sz="2600" spc="-1" strike="noStrike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10038960" y="2101680"/>
            <a:ext cx="136080" cy="45612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2315160" y="986400"/>
            <a:ext cx="8029080" cy="5500080"/>
          </a:xfrm>
          <a:prstGeom prst="rect">
            <a:avLst/>
          </a:prstGeom>
          <a:ln>
            <a:noFill/>
          </a:ln>
        </p:spPr>
      </p:pic>
      <p:sp>
        <p:nvSpPr>
          <p:cNvPr id="96" name="CustomShape 1"/>
          <p:cNvSpPr/>
          <p:nvPr/>
        </p:nvSpPr>
        <p:spPr>
          <a:xfrm>
            <a:off x="4397040" y="768240"/>
            <a:ext cx="4670280" cy="131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Bend solenoid tilt scan: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ff0000"/>
                </a:solidFill>
                <a:latin typeface="Calibri"/>
              </a:rPr>
              <a:t>(1) 16.7 deg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33cc66"/>
                </a:solidFill>
                <a:latin typeface="Calibri"/>
              </a:rPr>
              <a:t>(2) 16.7 – 3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2300dc"/>
                </a:solidFill>
                <a:latin typeface="Calibri"/>
              </a:rPr>
              <a:t>(3) 16.7 - 6</a:t>
            </a:r>
            <a:endParaRPr b="0" lang="en-GB" sz="20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rcRect l="11262" t="7288" r="0" b="0"/>
          <a:stretch/>
        </p:blipFill>
        <p:spPr>
          <a:xfrm>
            <a:off x="746280" y="2638440"/>
            <a:ext cx="5848200" cy="4052520"/>
          </a:xfrm>
          <a:prstGeom prst="rect">
            <a:avLst/>
          </a:prstGeom>
          <a:ln>
            <a:noFill/>
          </a:ln>
        </p:spPr>
      </p:pic>
      <p:sp>
        <p:nvSpPr>
          <p:cNvPr id="98" name="CustomShape 1"/>
          <p:cNvSpPr/>
          <p:nvPr/>
        </p:nvSpPr>
        <p:spPr>
          <a:xfrm>
            <a:off x="1435320" y="537120"/>
            <a:ext cx="2775600" cy="2010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Bend solenoid Y-Z position scan: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Tilt= 16.7-3 degrees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ff0000"/>
                </a:solidFill>
                <a:latin typeface="Calibri"/>
              </a:rPr>
              <a:t>Y+5, Z+5 mm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b05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b050"/>
                </a:solidFill>
                <a:latin typeface="Calibri"/>
              </a:rPr>
              <a:t>Y+10, Z+5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ea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ea"/>
                </a:solidFill>
                <a:latin typeface="Calibri"/>
              </a:rPr>
              <a:t>Y+5, Z+10</a:t>
            </a:r>
            <a:endParaRPr b="0" lang="en-GB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Y+10, Z+10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99" name="" descr=""/>
          <p:cNvPicPr/>
          <p:nvPr/>
        </p:nvPicPr>
        <p:blipFill>
          <a:blip r:embed="rId2"/>
          <a:srcRect l="5379" t="7065" r="0" b="0"/>
          <a:stretch/>
        </p:blipFill>
        <p:spPr>
          <a:xfrm>
            <a:off x="4673880" y="542880"/>
            <a:ext cx="7417800" cy="3638520"/>
          </a:xfrm>
          <a:prstGeom prst="rect">
            <a:avLst/>
          </a:prstGeom>
          <a:ln>
            <a:noFill/>
          </a:ln>
        </p:spPr>
      </p:pic>
      <p:pic>
        <p:nvPicPr>
          <p:cNvPr id="100" name="Picture 7" descr=""/>
          <p:cNvPicPr/>
          <p:nvPr/>
        </p:nvPicPr>
        <p:blipFill>
          <a:blip r:embed="rId3"/>
          <a:stretch/>
        </p:blipFill>
        <p:spPr>
          <a:xfrm>
            <a:off x="7302960" y="328680"/>
            <a:ext cx="4003200" cy="1879560"/>
          </a:xfrm>
          <a:prstGeom prst="rect">
            <a:avLst/>
          </a:prstGeom>
          <a:ln>
            <a:noFill/>
          </a:ln>
        </p:spPr>
      </p:pic>
      <p:sp>
        <p:nvSpPr>
          <p:cNvPr id="101" name="CustomShape 2"/>
          <p:cNvSpPr/>
          <p:nvPr/>
        </p:nvSpPr>
        <p:spPr>
          <a:xfrm>
            <a:off x="7201440" y="5033520"/>
            <a:ext cx="4268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GB" sz="1800" spc="-1" strike="noStrike">
                <a:solidFill>
                  <a:srgbClr val="afabab"/>
                </a:solidFill>
                <a:latin typeface="Calibri"/>
              </a:rPr>
              <a:t>HEL_GunSide_v02_with2D - bendParam - v3</a:t>
            </a:r>
            <a:endParaRPr b="0" lang="en-GB" sz="18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4159</TotalTime>
  <Application>LibreOffice/6.0.7.3$Linux_X86_64 LibreOffice_project/00m0$Build-3</Application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2020-03-03T13:27:56Z</dcterms:created>
  <dc:creator>Adriana Rossi</dc:creator>
  <dc:description/>
  <dc:language>en-GB</dc:language>
  <cp:lastModifiedBy>lukas </cp:lastModifiedBy>
  <cp:lastPrinted>2020-03-04T10:27:59Z</cp:lastPrinted>
  <dcterms:modified xsi:type="dcterms:W3CDTF">2020-03-25T13:25:23Z</dcterms:modified>
  <cp:revision>56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</vt:i4>
  </property>
</Properties>
</file>