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26"/>
  </p:notesMasterIdLst>
  <p:handoutMasterIdLst>
    <p:handoutMasterId r:id="rId27"/>
  </p:handoutMasterIdLst>
  <p:sldIdLst>
    <p:sldId id="562" r:id="rId2"/>
    <p:sldId id="563" r:id="rId3"/>
    <p:sldId id="556" r:id="rId4"/>
    <p:sldId id="550" r:id="rId5"/>
    <p:sldId id="564" r:id="rId6"/>
    <p:sldId id="554" r:id="rId7"/>
    <p:sldId id="555" r:id="rId8"/>
    <p:sldId id="566" r:id="rId9"/>
    <p:sldId id="552" r:id="rId10"/>
    <p:sldId id="557" r:id="rId11"/>
    <p:sldId id="565" r:id="rId12"/>
    <p:sldId id="559" r:id="rId13"/>
    <p:sldId id="551" r:id="rId14"/>
    <p:sldId id="553" r:id="rId15"/>
    <p:sldId id="571" r:id="rId16"/>
    <p:sldId id="560" r:id="rId17"/>
    <p:sldId id="576" r:id="rId18"/>
    <p:sldId id="574" r:id="rId19"/>
    <p:sldId id="575" r:id="rId20"/>
    <p:sldId id="572" r:id="rId21"/>
    <p:sldId id="570" r:id="rId22"/>
    <p:sldId id="567" r:id="rId23"/>
    <p:sldId id="569" r:id="rId24"/>
    <p:sldId id="573" r:id="rId25"/>
  </p:sldIdLst>
  <p:sldSz cx="12192000" cy="6858000"/>
  <p:notesSz cx="7315200" cy="9601200"/>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extLst>
    <p:ext uri="{521415D9-36F7-43E2-AB2F-B90AF26B5E84}">
      <p14:sectionLst xmlns:p14="http://schemas.microsoft.com/office/powerpoint/2010/main">
        <p14:section name="Default Section" id="{F0690A90-B23C-4157-A55A-53281D473C7B}">
          <p14:sldIdLst>
            <p14:sldId id="562"/>
            <p14:sldId id="563"/>
            <p14:sldId id="556"/>
            <p14:sldId id="550"/>
            <p14:sldId id="564"/>
            <p14:sldId id="554"/>
            <p14:sldId id="555"/>
            <p14:sldId id="566"/>
            <p14:sldId id="552"/>
            <p14:sldId id="557"/>
            <p14:sldId id="565"/>
            <p14:sldId id="559"/>
            <p14:sldId id="551"/>
            <p14:sldId id="553"/>
            <p14:sldId id="571"/>
            <p14:sldId id="560"/>
            <p14:sldId id="576"/>
            <p14:sldId id="574"/>
            <p14:sldId id="575"/>
            <p14:sldId id="572"/>
            <p14:sldId id="570"/>
            <p14:sldId id="567"/>
            <p14:sldId id="569"/>
            <p14:sldId id="573"/>
          </p14:sldIdLst>
        </p14:section>
      </p14:sectionLst>
    </p:ext>
    <p:ext uri="{EFAFB233-063F-42B5-8137-9DF3F51BA10A}">
      <p15:sldGuideLst xmlns:p15="http://schemas.microsoft.com/office/powerpoint/2012/main">
        <p15:guide id="1" orient="horz" pos="1872"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CC3399"/>
    <a:srgbClr val="0000FF"/>
    <a:srgbClr val="FF0000"/>
    <a:srgbClr val="FF99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94" autoAdjust="0"/>
    <p:restoredTop sz="91078" autoAdjust="0"/>
  </p:normalViewPr>
  <p:slideViewPr>
    <p:cSldViewPr>
      <p:cViewPr varScale="1">
        <p:scale>
          <a:sx n="89" d="100"/>
          <a:sy n="89" d="100"/>
        </p:scale>
        <p:origin x="180" y="90"/>
      </p:cViewPr>
      <p:guideLst>
        <p:guide orient="horz" pos="1872"/>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398"/>
    </p:cViewPr>
  </p:sorterViewPr>
  <p:notesViewPr>
    <p:cSldViewPr>
      <p:cViewPr varScale="1">
        <p:scale>
          <a:sx n="70" d="100"/>
          <a:sy n="70" d="100"/>
        </p:scale>
        <p:origin x="279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pPr>
              <a:defRPr/>
            </a:pPr>
            <a:fld id="{BC72F763-D02E-441E-93D6-B617D50CCBC6}" type="datetimeFigureOut">
              <a:rPr lang="en-US"/>
              <a:pPr>
                <a:defRPr/>
              </a:pPr>
              <a:t>3/2/2020</a:t>
            </a:fld>
            <a:endParaRPr lang="en-US"/>
          </a:p>
        </p:txBody>
      </p:sp>
      <p:sp>
        <p:nvSpPr>
          <p:cNvPr id="4" name="Footer Placeholder 3"/>
          <p:cNvSpPr>
            <a:spLocks noGrp="1"/>
          </p:cNvSpPr>
          <p:nvPr>
            <p:ph type="ftr" sz="quarter" idx="2"/>
          </p:nvPr>
        </p:nvSpPr>
        <p:spPr>
          <a:xfrm>
            <a:off x="0" y="9118600"/>
            <a:ext cx="3170238" cy="481013"/>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4143375" y="9118600"/>
            <a:ext cx="3170238" cy="481013"/>
          </a:xfrm>
          <a:prstGeom prst="rect">
            <a:avLst/>
          </a:prstGeom>
        </p:spPr>
        <p:txBody>
          <a:bodyPr vert="horz" lIns="91440" tIns="45720" rIns="91440" bIns="45720" rtlCol="0" anchor="b"/>
          <a:lstStyle>
            <a:lvl1pPr algn="r">
              <a:defRPr sz="1200"/>
            </a:lvl1pPr>
          </a:lstStyle>
          <a:p>
            <a:pPr>
              <a:defRPr/>
            </a:pPr>
            <a:fld id="{A69202DD-D80C-4C2A-95AA-D949455088CA}" type="slidenum">
              <a:rPr lang="en-US"/>
              <a:pPr>
                <a:defRPr/>
              </a:pPr>
              <a:t>‹#›</a:t>
            </a:fld>
            <a:endParaRPr lang="en-US"/>
          </a:p>
        </p:txBody>
      </p:sp>
    </p:spTree>
    <p:extLst>
      <p:ext uri="{BB962C8B-B14F-4D97-AF65-F5344CB8AC3E}">
        <p14:creationId xmlns:p14="http://schemas.microsoft.com/office/powerpoint/2010/main" val="24906123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8195" name="Rectangle 3"/>
          <p:cNvSpPr>
            <a:spLocks noGrp="1" noChangeArrowheads="1"/>
          </p:cNvSpPr>
          <p:nvPr>
            <p:ph type="dt" idx="1"/>
          </p:nvPr>
        </p:nvSpPr>
        <p:spPr bwMode="auto">
          <a:xfrm>
            <a:off x="4143375" y="0"/>
            <a:ext cx="3170238" cy="481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71684" name="Rectangle 4"/>
          <p:cNvSpPr>
            <a:spLocks noGrp="1" noRot="1" noChangeAspect="1" noChangeArrowheads="1" noTextEdit="1"/>
          </p:cNvSpPr>
          <p:nvPr>
            <p:ph type="sldImg" idx="2"/>
          </p:nvPr>
        </p:nvSpPr>
        <p:spPr bwMode="auto">
          <a:xfrm>
            <a:off x="457200" y="719138"/>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731838" y="4560888"/>
            <a:ext cx="5851525" cy="4321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9118600"/>
            <a:ext cx="3170238" cy="4810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4143375" y="9118600"/>
            <a:ext cx="3170238" cy="4810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6A13ED76-8453-450E-BCD9-AE87169CE4D0}" type="slidenum">
              <a:rPr lang="en-US"/>
              <a:pPr>
                <a:defRPr/>
              </a:pPr>
              <a:t>‹#›</a:t>
            </a:fld>
            <a:endParaRPr lang="en-US"/>
          </a:p>
        </p:txBody>
      </p:sp>
    </p:spTree>
    <p:extLst>
      <p:ext uri="{BB962C8B-B14F-4D97-AF65-F5344CB8AC3E}">
        <p14:creationId xmlns:p14="http://schemas.microsoft.com/office/powerpoint/2010/main" val="30430858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C23490F-5E51-47DB-BCDB-49DD058CAC55}" type="datetime1">
              <a:rPr lang="en-US" smtClean="0"/>
              <a:t>3/2/2020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50B4AA7-120E-4CCF-B08B-76D0163A26BD}" type="slidenum">
              <a:rPr lang="en-US"/>
              <a:pPr>
                <a:defRPr/>
              </a:pPr>
              <a:t>‹#›</a:t>
            </a:fld>
            <a:endParaRPr lang="en-US" dirty="0"/>
          </a:p>
        </p:txBody>
      </p:sp>
    </p:spTree>
    <p:extLst>
      <p:ext uri="{BB962C8B-B14F-4D97-AF65-F5344CB8AC3E}">
        <p14:creationId xmlns:p14="http://schemas.microsoft.com/office/powerpoint/2010/main" val="2752794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44087B2-238A-451C-B840-76960F654270}" type="datetime1">
              <a:rPr lang="en-US" smtClean="0"/>
              <a:t>3/2/2020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85AA274-22BA-48C2-8832-A8698D9A7206}" type="slidenum">
              <a:rPr lang="en-US"/>
              <a:pPr>
                <a:defRPr/>
              </a:pPr>
              <a:t>‹#›</a:t>
            </a:fld>
            <a:endParaRPr lang="en-US" dirty="0"/>
          </a:p>
        </p:txBody>
      </p:sp>
    </p:spTree>
    <p:extLst>
      <p:ext uri="{BB962C8B-B14F-4D97-AF65-F5344CB8AC3E}">
        <p14:creationId xmlns:p14="http://schemas.microsoft.com/office/powerpoint/2010/main" val="3541307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671EB0E-5369-4B92-8E5F-ADEE81492BA8}" type="datetime1">
              <a:rPr lang="en-US" smtClean="0"/>
              <a:t>3/2/2020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A84FE2AF-B9F0-4CAD-B969-82B1E49C3281}" type="slidenum">
              <a:rPr lang="en-US"/>
              <a:pPr>
                <a:defRPr/>
              </a:pPr>
              <a:t>‹#›</a:t>
            </a:fld>
            <a:endParaRPr lang="en-US" dirty="0"/>
          </a:p>
        </p:txBody>
      </p:sp>
    </p:spTree>
    <p:extLst>
      <p:ext uri="{BB962C8B-B14F-4D97-AF65-F5344CB8AC3E}">
        <p14:creationId xmlns:p14="http://schemas.microsoft.com/office/powerpoint/2010/main" val="42424386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871200" cy="715962"/>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7600" y="1600200"/>
            <a:ext cx="53848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197600" y="3938589"/>
            <a:ext cx="53848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fld id="{E68D1B1C-A5EF-4313-B5FF-193C2DAD1D8B}" type="datetime1">
              <a:rPr lang="en-US" smtClean="0"/>
              <a:t>3/2/2020</a:t>
            </a:fld>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8" name="Rectangle 6"/>
          <p:cNvSpPr>
            <a:spLocks noGrp="1" noChangeArrowheads="1"/>
          </p:cNvSpPr>
          <p:nvPr>
            <p:ph type="sldNum" sz="quarter" idx="12"/>
          </p:nvPr>
        </p:nvSpPr>
        <p:spPr>
          <a:ln/>
        </p:spPr>
        <p:txBody>
          <a:bodyPr/>
          <a:lstStyle>
            <a:lvl1pPr>
              <a:defRPr/>
            </a:lvl1pPr>
          </a:lstStyle>
          <a:p>
            <a:pPr>
              <a:defRPr/>
            </a:pPr>
            <a:fld id="{DA282C0E-A838-46E1-9F3F-1F5DFC6A6BA5}" type="slidenum">
              <a:rPr lang="en-US"/>
              <a:pPr>
                <a:defRPr/>
              </a:pPr>
              <a:t>‹#›</a:t>
            </a:fld>
            <a:endParaRPr lang="en-US" dirty="0"/>
          </a:p>
        </p:txBody>
      </p:sp>
    </p:spTree>
    <p:extLst>
      <p:ext uri="{BB962C8B-B14F-4D97-AF65-F5344CB8AC3E}">
        <p14:creationId xmlns:p14="http://schemas.microsoft.com/office/powerpoint/2010/main" val="3705976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274638"/>
            <a:ext cx="10871200" cy="715962"/>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09600" y="1600200"/>
            <a:ext cx="53848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7600" y="1600200"/>
            <a:ext cx="53848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09600" y="3938589"/>
            <a:ext cx="53848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7600" y="3938589"/>
            <a:ext cx="53848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01C90D-142E-4394-B591-CA24E5764D83}" type="datetime1">
              <a:rPr lang="en-US" smtClean="0"/>
              <a:t>3/2/2020</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1DB905B7-9B2C-4756-BDDA-D714BBAF61EB}" type="slidenum">
              <a:rPr lang="en-US"/>
              <a:pPr>
                <a:defRPr/>
              </a:pPr>
              <a:t>‹#›</a:t>
            </a:fld>
            <a:endParaRPr lang="en-US" dirty="0"/>
          </a:p>
        </p:txBody>
      </p:sp>
    </p:spTree>
    <p:extLst>
      <p:ext uri="{BB962C8B-B14F-4D97-AF65-F5344CB8AC3E}">
        <p14:creationId xmlns:p14="http://schemas.microsoft.com/office/powerpoint/2010/main" val="40380525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3" name="Picture 6" descr="pmlogo.g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74917" y="0"/>
            <a:ext cx="121708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 descr="lhclogo.prev.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0"/>
            <a:ext cx="124883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422400" y="274638"/>
            <a:ext cx="9448800" cy="715962"/>
          </a:xfrm>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5" name="Rectangle 4"/>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885081DA-4199-473D-BD1F-D7D5C26A7E70}" type="datetime1">
              <a:rPr lang="en-US" smtClean="0"/>
              <a:t>3/2/2020</a:t>
            </a:fld>
            <a:endParaRPr lang="en-US"/>
          </a:p>
        </p:txBody>
      </p:sp>
      <p:sp>
        <p:nvSpPr>
          <p:cNvPr id="6" name="Rectangle 5"/>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r>
              <a:rPr lang="en-GB" smtClean="0"/>
              <a:t>Experience with orbit and tune feedbacks  -  J. Wenninger</a:t>
            </a:r>
            <a:endParaRPr lang="en-US"/>
          </a:p>
        </p:txBody>
      </p:sp>
      <p:sp>
        <p:nvSpPr>
          <p:cNvPr id="7" name="Rectangle 6"/>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2A9F45FA-6589-4D60-A40B-0057DFDF695B}" type="slidenum">
              <a:rPr lang="en-US"/>
              <a:pPr>
                <a:defRPr/>
              </a:pPr>
              <a:t>‹#›</a:t>
            </a:fld>
            <a:endParaRPr lang="en-US"/>
          </a:p>
        </p:txBody>
      </p:sp>
    </p:spTree>
    <p:extLst>
      <p:ext uri="{BB962C8B-B14F-4D97-AF65-F5344CB8AC3E}">
        <p14:creationId xmlns:p14="http://schemas.microsoft.com/office/powerpoint/2010/main" val="18765212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2 Content and Text">
    <p:spTree>
      <p:nvGrpSpPr>
        <p:cNvPr id="1" name=""/>
        <p:cNvGrpSpPr/>
        <p:nvPr/>
      </p:nvGrpSpPr>
      <p:grpSpPr>
        <a:xfrm>
          <a:off x="0" y="0"/>
          <a:ext cx="0" cy="0"/>
          <a:chOff x="0" y="0"/>
          <a:chExt cx="0" cy="0"/>
        </a:xfrm>
      </p:grpSpPr>
      <p:sp>
        <p:nvSpPr>
          <p:cNvPr id="5" name="Text Placeholder 4"/>
          <p:cNvSpPr>
            <a:spLocks noGrp="1"/>
          </p:cNvSpPr>
          <p:nvPr>
            <p:ph type="body" sz="half" idx="3"/>
          </p:nvPr>
        </p:nvSpPr>
        <p:spPr>
          <a:xfrm>
            <a:off x="6197600" y="990600"/>
            <a:ext cx="56896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Title 8"/>
          <p:cNvSpPr>
            <a:spLocks noGrp="1"/>
          </p:cNvSpPr>
          <p:nvPr>
            <p:ph type="title"/>
          </p:nvPr>
        </p:nvSpPr>
        <p:spPr/>
        <p:txBody>
          <a:bodyPr/>
          <a:lstStyle/>
          <a:p>
            <a:r>
              <a:rPr lang="en-US" smtClean="0"/>
              <a:t>Click to edit Master title style</a:t>
            </a:r>
            <a:endParaRPr lang="en-GB"/>
          </a:p>
        </p:txBody>
      </p:sp>
      <p:sp>
        <p:nvSpPr>
          <p:cNvPr id="6" name="Text Placeholder 4"/>
          <p:cNvSpPr>
            <a:spLocks noGrp="1"/>
          </p:cNvSpPr>
          <p:nvPr>
            <p:ph type="body" sz="half" idx="10"/>
          </p:nvPr>
        </p:nvSpPr>
        <p:spPr>
          <a:xfrm>
            <a:off x="203200" y="990600"/>
            <a:ext cx="56896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368856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46567" y="6505576"/>
            <a:ext cx="5954184"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z="1400" smtClean="0">
                <a:solidFill>
                  <a:srgbClr val="000000"/>
                </a:solidFill>
                <a:latin typeface="Constantia" pitchFamily="18" charset="0"/>
              </a:rPr>
              <a:t>H. Damerau, A. Findlay, S. Hancock, CMAC 16/08/2012</a:t>
            </a:r>
          </a:p>
        </p:txBody>
      </p:sp>
      <p:pic>
        <p:nvPicPr>
          <p:cNvPr id="6" name="Picture 7" descr="logo-presentation-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235267" y="6167438"/>
            <a:ext cx="71966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iu_ppt-03.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0933" y="274639"/>
            <a:ext cx="73660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Text Placeholder 5"/>
          <p:cNvSpPr>
            <a:spLocks noGrp="1"/>
          </p:cNvSpPr>
          <p:nvPr>
            <p:ph type="body" sz="quarter" idx="10"/>
          </p:nvPr>
        </p:nvSpPr>
        <p:spPr>
          <a:xfrm>
            <a:off x="270934" y="1255060"/>
            <a:ext cx="11684045" cy="4745691"/>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8" name="Slide Number Placeholder 5"/>
          <p:cNvSpPr>
            <a:spLocks noGrp="1"/>
          </p:cNvSpPr>
          <p:nvPr>
            <p:ph type="sldNum" sz="quarter" idx="11"/>
          </p:nvPr>
        </p:nvSpPr>
        <p:spPr>
          <a:xfrm>
            <a:off x="9347200" y="0"/>
            <a:ext cx="2844800" cy="260350"/>
          </a:xfrm>
        </p:spPr>
        <p:txBody>
          <a:bodyPr/>
          <a:lstStyle>
            <a:lvl1pPr>
              <a:defRPr>
                <a:solidFill>
                  <a:srgbClr val="000000"/>
                </a:solidFill>
                <a:latin typeface="Constantia" pitchFamily="18" charset="0"/>
              </a:defRPr>
            </a:lvl1pPr>
          </a:lstStyle>
          <a:p>
            <a:pPr>
              <a:defRPr/>
            </a:pPr>
            <a:fld id="{F2D40C9E-C78F-4D44-8FCD-B51653AFB2C7}" type="slidenum">
              <a:rPr lang="en-US"/>
              <a:pPr>
                <a:defRPr/>
              </a:pPr>
              <a:t>‹#›</a:t>
            </a:fld>
            <a:endParaRPr lang="en-US" dirty="0"/>
          </a:p>
        </p:txBody>
      </p:sp>
    </p:spTree>
    <p:extLst>
      <p:ext uri="{BB962C8B-B14F-4D97-AF65-F5344CB8AC3E}">
        <p14:creationId xmlns:p14="http://schemas.microsoft.com/office/powerpoint/2010/main" val="24572106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46567" y="6505576"/>
            <a:ext cx="5954184"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z="1400" smtClean="0">
                <a:solidFill>
                  <a:srgbClr val="000000"/>
                </a:solidFill>
                <a:latin typeface="Constantia" pitchFamily="18" charset="0"/>
              </a:rPr>
              <a:t>H. Damerau, A. Findlay, S. Hancock, CMAC 16/08/2012</a:t>
            </a:r>
          </a:p>
        </p:txBody>
      </p:sp>
      <p:pic>
        <p:nvPicPr>
          <p:cNvPr id="6" name="Picture 7" descr="logo-presentation-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235267" y="6167438"/>
            <a:ext cx="71966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iu_ppt-03.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0933" y="274639"/>
            <a:ext cx="73660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Text Placeholder 5"/>
          <p:cNvSpPr>
            <a:spLocks noGrp="1"/>
          </p:cNvSpPr>
          <p:nvPr>
            <p:ph type="body" sz="quarter" idx="10"/>
          </p:nvPr>
        </p:nvSpPr>
        <p:spPr>
          <a:xfrm>
            <a:off x="270934" y="1255060"/>
            <a:ext cx="11684045" cy="4745691"/>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8" name="Slide Number Placeholder 5"/>
          <p:cNvSpPr>
            <a:spLocks noGrp="1"/>
          </p:cNvSpPr>
          <p:nvPr>
            <p:ph type="sldNum" sz="quarter" idx="11"/>
          </p:nvPr>
        </p:nvSpPr>
        <p:spPr>
          <a:xfrm>
            <a:off x="9347200" y="0"/>
            <a:ext cx="2844800" cy="260350"/>
          </a:xfrm>
        </p:spPr>
        <p:txBody>
          <a:bodyPr/>
          <a:lstStyle>
            <a:lvl1pPr>
              <a:defRPr>
                <a:solidFill>
                  <a:srgbClr val="000000"/>
                </a:solidFill>
                <a:latin typeface="Constantia" pitchFamily="18" charset="0"/>
              </a:defRPr>
            </a:lvl1pPr>
          </a:lstStyle>
          <a:p>
            <a:pPr>
              <a:defRPr/>
            </a:pPr>
            <a:fld id="{295BF6C7-BCA6-44BF-8878-A6D9B7876ED3}" type="slidenum">
              <a:rPr lang="en-US"/>
              <a:pPr>
                <a:defRPr/>
              </a:pPr>
              <a:t>‹#›</a:t>
            </a:fld>
            <a:endParaRPr lang="en-US" dirty="0"/>
          </a:p>
        </p:txBody>
      </p:sp>
    </p:spTree>
    <p:extLst>
      <p:ext uri="{BB962C8B-B14F-4D97-AF65-F5344CB8AC3E}">
        <p14:creationId xmlns:p14="http://schemas.microsoft.com/office/powerpoint/2010/main" val="5443465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 with title">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0" y="877889"/>
            <a:ext cx="12192000" cy="1482725"/>
          </a:xfrm>
          <a:prstGeom prst="rect">
            <a:avLst/>
          </a:prstGeom>
          <a:solidFill>
            <a:schemeClr val="bg1"/>
          </a:solidFill>
          <a:ln w="9525" algn="ctr">
            <a:solidFill>
              <a:schemeClr val="bg1"/>
            </a:solidFill>
            <a:round/>
            <a:headEnd/>
            <a:tailEnd/>
          </a:ln>
        </p:spPr>
        <p:txBody>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defRPr/>
            </a:pPr>
            <a:endParaRPr lang="en-US" altLang="en-US" sz="2400" smtClean="0">
              <a:solidFill>
                <a:srgbClr val="000000"/>
              </a:solidFill>
              <a:latin typeface="Arial" charset="0"/>
              <a:ea typeface="ＭＳ Ｐゴシック" pitchFamily="34" charset="-128"/>
            </a:endParaRPr>
          </a:p>
        </p:txBody>
      </p:sp>
      <p:sp>
        <p:nvSpPr>
          <p:cNvPr id="4" name="Title 13"/>
          <p:cNvSpPr>
            <a:spLocks noGrp="1"/>
          </p:cNvSpPr>
          <p:nvPr>
            <p:ph type="title"/>
          </p:nvPr>
        </p:nvSpPr>
        <p:spPr>
          <a:xfrm>
            <a:off x="1346791" y="93477"/>
            <a:ext cx="9498419" cy="680483"/>
          </a:xfrm>
          <a:prstGeom prst="rect">
            <a:avLst/>
          </a:prstGeom>
          <a:gradFill flip="none" rotWithShape="1">
            <a:gsLst>
              <a:gs pos="100000">
                <a:schemeClr val="bg1">
                  <a:alpha val="0"/>
                </a:schemeClr>
              </a:gs>
              <a:gs pos="0">
                <a:schemeClr val="bg1"/>
              </a:gs>
              <a:gs pos="72000">
                <a:schemeClr val="bg1"/>
              </a:gs>
            </a:gsLst>
            <a:path path="rect">
              <a:fillToRect l="50000" t="50000" r="50000" b="50000"/>
            </a:path>
            <a:tileRect/>
          </a:gradFill>
          <a:ln>
            <a:noFill/>
          </a:ln>
        </p:spPr>
        <p:style>
          <a:lnRef idx="2">
            <a:schemeClr val="accent1"/>
          </a:lnRef>
          <a:fillRef idx="1">
            <a:schemeClr val="lt1"/>
          </a:fillRef>
          <a:effectRef idx="0">
            <a:schemeClr val="accent1"/>
          </a:effectRef>
          <a:fontRef idx="none"/>
        </p:style>
        <p:txBody>
          <a:bodyPr/>
          <a:lstStyle>
            <a:lvl1pPr>
              <a:defRPr sz="3200" b="1">
                <a:solidFill>
                  <a:schemeClr val="tx2"/>
                </a:solidFill>
                <a:latin typeface="Cambria" pitchFamily="18" charset="0"/>
              </a:defRPr>
            </a:lvl1pPr>
          </a:lstStyle>
          <a:p>
            <a:r>
              <a:rPr lang="en-US" smtClean="0"/>
              <a:t>Click to edit Master title style</a:t>
            </a:r>
            <a:endParaRPr lang="en-US" dirty="0"/>
          </a:p>
        </p:txBody>
      </p:sp>
      <p:sp>
        <p:nvSpPr>
          <p:cNvPr id="5" name="Text Placeholder 9"/>
          <p:cNvSpPr>
            <a:spLocks noGrp="1"/>
          </p:cNvSpPr>
          <p:nvPr>
            <p:ph type="body" sz="quarter" idx="13"/>
          </p:nvPr>
        </p:nvSpPr>
        <p:spPr>
          <a:xfrm>
            <a:off x="182880" y="1051560"/>
            <a:ext cx="11826240" cy="5212080"/>
          </a:xfrm>
          <a:prstGeom prst="rect">
            <a:avLst/>
          </a:prstGeom>
        </p:spPr>
        <p:txBody>
          <a:bodyPr/>
          <a:lstStyle>
            <a:lvl1pPr>
              <a:tabLst>
                <a:tab pos="693738" algn="l"/>
              </a:tabLst>
              <a:defRPr sz="2800"/>
            </a:lvl1pPr>
            <a:lvl2pPr>
              <a:defRPr sz="20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04957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46567" y="6505576"/>
            <a:ext cx="5954184"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z="1400" smtClean="0">
                <a:solidFill>
                  <a:srgbClr val="000000"/>
                </a:solidFill>
                <a:latin typeface="Constantia" pitchFamily="18" charset="0"/>
              </a:rPr>
              <a:t>H. Damerau, A. Findlay, S. Hancock, CMAC 16/08/2012</a:t>
            </a:r>
          </a:p>
        </p:txBody>
      </p:sp>
      <p:pic>
        <p:nvPicPr>
          <p:cNvPr id="6" name="Picture 7" descr="logo-presentation-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235267" y="6167438"/>
            <a:ext cx="71966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iu_ppt-03.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0933" y="274639"/>
            <a:ext cx="73660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Text Placeholder 5"/>
          <p:cNvSpPr>
            <a:spLocks noGrp="1"/>
          </p:cNvSpPr>
          <p:nvPr>
            <p:ph type="body" sz="quarter" idx="10"/>
          </p:nvPr>
        </p:nvSpPr>
        <p:spPr>
          <a:xfrm>
            <a:off x="270934" y="1255060"/>
            <a:ext cx="11684045" cy="4745691"/>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8" name="Slide Number Placeholder 5"/>
          <p:cNvSpPr>
            <a:spLocks noGrp="1"/>
          </p:cNvSpPr>
          <p:nvPr>
            <p:ph type="sldNum" sz="quarter" idx="11"/>
          </p:nvPr>
        </p:nvSpPr>
        <p:spPr>
          <a:xfrm>
            <a:off x="9347200" y="0"/>
            <a:ext cx="2844800" cy="260350"/>
          </a:xfrm>
        </p:spPr>
        <p:txBody>
          <a:bodyPr/>
          <a:lstStyle>
            <a:lvl1pPr>
              <a:defRPr>
                <a:solidFill>
                  <a:srgbClr val="000000"/>
                </a:solidFill>
                <a:latin typeface="Constantia" pitchFamily="18" charset="0"/>
              </a:defRPr>
            </a:lvl1pPr>
          </a:lstStyle>
          <a:p>
            <a:pPr>
              <a:defRPr/>
            </a:pPr>
            <a:fld id="{81F5ECB9-2517-4EDA-AB6F-64FDCF488937}" type="slidenum">
              <a:rPr lang="en-US"/>
              <a:pPr>
                <a:defRPr/>
              </a:pPr>
              <a:t>‹#›</a:t>
            </a:fld>
            <a:endParaRPr lang="en-US" dirty="0"/>
          </a:p>
        </p:txBody>
      </p:sp>
    </p:spTree>
    <p:extLst>
      <p:ext uri="{BB962C8B-B14F-4D97-AF65-F5344CB8AC3E}">
        <p14:creationId xmlns:p14="http://schemas.microsoft.com/office/powerpoint/2010/main" val="1913461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FC7AAC8-524C-4E5D-B5F5-0E8AFA8A1943}" type="datetime1">
              <a:rPr lang="en-US" smtClean="0"/>
              <a:t>3/2/2020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AAD6C4E-F9B5-4883-8602-93A2763B3900}" type="slidenum">
              <a:rPr lang="en-US"/>
              <a:pPr>
                <a:defRPr/>
              </a:pPr>
              <a:t>‹#›</a:t>
            </a:fld>
            <a:endParaRPr lang="en-US" dirty="0"/>
          </a:p>
        </p:txBody>
      </p:sp>
    </p:spTree>
    <p:extLst>
      <p:ext uri="{BB962C8B-B14F-4D97-AF65-F5344CB8AC3E}">
        <p14:creationId xmlns:p14="http://schemas.microsoft.com/office/powerpoint/2010/main" val="8997319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4_Title Slide">
    <p:spTree>
      <p:nvGrpSpPr>
        <p:cNvPr id="1" name=""/>
        <p:cNvGrpSpPr/>
        <p:nvPr/>
      </p:nvGrpSpPr>
      <p:grpSpPr>
        <a:xfrm>
          <a:off x="0" y="0"/>
          <a:ext cx="0" cy="0"/>
          <a:chOff x="0" y="0"/>
          <a:chExt cx="0" cy="0"/>
        </a:xfrm>
      </p:grpSpPr>
      <p:pic>
        <p:nvPicPr>
          <p:cNvPr id="3" name="Picture 7" descr="banner-ble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Rectangle 2"/>
          <p:cNvSpPr>
            <a:spLocks noGrp="1" noChangeArrowheads="1"/>
          </p:cNvSpPr>
          <p:nvPr>
            <p:ph type="subTitle" idx="1"/>
          </p:nvPr>
        </p:nvSpPr>
        <p:spPr>
          <a:xfrm>
            <a:off x="1828800" y="3886200"/>
            <a:ext cx="8534400" cy="1752600"/>
          </a:xfrm>
        </p:spPr>
        <p:txBody>
          <a:bodyPr/>
          <a:lstStyle>
            <a:lvl1pPr marL="0" indent="0" algn="ctr">
              <a:defRPr/>
            </a:lvl1pPr>
          </a:lstStyle>
          <a:p>
            <a:r>
              <a:rPr lang="en-US"/>
              <a:t>Click to edit Master subtitle style</a:t>
            </a:r>
          </a:p>
        </p:txBody>
      </p:sp>
      <p:sp>
        <p:nvSpPr>
          <p:cNvPr id="4" name="Rectangle 3"/>
          <p:cNvSpPr>
            <a:spLocks noGrp="1" noChangeArrowheads="1"/>
          </p:cNvSpPr>
          <p:nvPr>
            <p:ph type="dt" sz="half" idx="10"/>
          </p:nvPr>
        </p:nvSpPr>
        <p:spPr/>
        <p:txBody>
          <a:bodyPr/>
          <a:lstStyle>
            <a:lvl1pPr>
              <a:defRPr/>
            </a:lvl1pPr>
          </a:lstStyle>
          <a:p>
            <a:pPr>
              <a:defRPr/>
            </a:pPr>
            <a:fld id="{CCB135D8-C8BD-46F8-918F-12FB533D61DA}" type="datetime1">
              <a:rPr lang="en-US" smtClean="0"/>
              <a:t>3/2/2020</a:t>
            </a:fld>
            <a:endParaRPr lang="en-US"/>
          </a:p>
        </p:txBody>
      </p:sp>
      <p:sp>
        <p:nvSpPr>
          <p:cNvPr id="5" name="Rectangle 4"/>
          <p:cNvSpPr>
            <a:spLocks noGrp="1" noChangeArrowheads="1"/>
          </p:cNvSpPr>
          <p:nvPr>
            <p:ph type="ftr" sz="quarter" idx="11"/>
          </p:nvPr>
        </p:nvSpPr>
        <p:spPr/>
        <p:txBody>
          <a:bodyPr/>
          <a:lstStyle>
            <a:lvl1pPr>
              <a:defRPr/>
            </a:lvl1pPr>
          </a:lstStyle>
          <a:p>
            <a:pPr>
              <a:defRPr/>
            </a:pPr>
            <a:r>
              <a:rPr lang="en-GB" smtClean="0"/>
              <a:t>Experience with orbit and tune feedbacks  -  J. Wenninger</a:t>
            </a:r>
            <a:endParaRPr lang="en-US"/>
          </a:p>
        </p:txBody>
      </p:sp>
      <p:sp>
        <p:nvSpPr>
          <p:cNvPr id="6" name="Rectangle 5"/>
          <p:cNvSpPr>
            <a:spLocks noGrp="1" noChangeArrowheads="1"/>
          </p:cNvSpPr>
          <p:nvPr>
            <p:ph type="sldNum" sz="quarter" idx="12"/>
          </p:nvPr>
        </p:nvSpPr>
        <p:spPr/>
        <p:txBody>
          <a:bodyPr/>
          <a:lstStyle>
            <a:lvl1pPr>
              <a:defRPr/>
            </a:lvl1pPr>
          </a:lstStyle>
          <a:p>
            <a:pPr>
              <a:defRPr/>
            </a:pPr>
            <a:fld id="{9B84212F-E111-4578-AAD2-24192E65692D}" type="slidenum">
              <a:rPr lang="en-US"/>
              <a:pPr>
                <a:defRPr/>
              </a:pPr>
              <a:t>‹#›</a:t>
            </a:fld>
            <a:endParaRPr lang="en-US"/>
          </a:p>
        </p:txBody>
      </p:sp>
    </p:spTree>
    <p:extLst>
      <p:ext uri="{BB962C8B-B14F-4D97-AF65-F5344CB8AC3E}">
        <p14:creationId xmlns:p14="http://schemas.microsoft.com/office/powerpoint/2010/main" val="13282774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197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0835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97880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49934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2841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0" y="877889"/>
            <a:ext cx="12192000" cy="1482725"/>
          </a:xfrm>
          <a:prstGeom prst="rect">
            <a:avLst/>
          </a:prstGeom>
          <a:solidFill>
            <a:schemeClr val="bg1"/>
          </a:solidFill>
          <a:ln w="9525" algn="ctr">
            <a:solidFill>
              <a:schemeClr val="bg1"/>
            </a:solidFill>
            <a:round/>
            <a:headEnd/>
            <a:tailEnd/>
          </a:ln>
        </p:spPr>
        <p:txBody>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defRPr/>
            </a:pPr>
            <a:endParaRPr lang="en-US" altLang="en-US" sz="2400" smtClean="0">
              <a:solidFill>
                <a:srgbClr val="000000"/>
              </a:solidFill>
              <a:latin typeface="Arial" charset="0"/>
              <a:ea typeface="ＭＳ Ｐゴシック" pitchFamily="34" charset="-128"/>
            </a:endParaRPr>
          </a:p>
        </p:txBody>
      </p:sp>
      <p:sp>
        <p:nvSpPr>
          <p:cNvPr id="4" name="Text Placeholder 9"/>
          <p:cNvSpPr>
            <a:spLocks noGrp="1"/>
          </p:cNvSpPr>
          <p:nvPr>
            <p:ph type="body" sz="quarter" idx="13"/>
          </p:nvPr>
        </p:nvSpPr>
        <p:spPr>
          <a:xfrm>
            <a:off x="182880" y="1051560"/>
            <a:ext cx="11826240" cy="5212080"/>
          </a:xfrm>
          <a:prstGeom prst="rect">
            <a:avLst/>
          </a:prstGeom>
        </p:spPr>
        <p:txBody>
          <a:bodyPr/>
          <a:lstStyle>
            <a:lvl1pPr>
              <a:buFont typeface="Arial" pitchFamily="34" charset="0"/>
              <a:buChar char="•"/>
              <a:defRPr sz="2400"/>
            </a:lvl1pPr>
            <a:lvl2pPr marL="914400" indent="-457200">
              <a:buFont typeface="Arial" pitchFamily="34" charset="0"/>
              <a:buChar char="•"/>
              <a:defRPr sz="2000"/>
            </a:lvl2pPr>
            <a:lvl3pPr>
              <a:defRPr sz="1800"/>
            </a:lvl3pPr>
            <a:lvl4pPr>
              <a:defRPr sz="16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3"/>
          <p:cNvSpPr>
            <a:spLocks noGrp="1"/>
          </p:cNvSpPr>
          <p:nvPr>
            <p:ph type="title"/>
          </p:nvPr>
        </p:nvSpPr>
        <p:spPr>
          <a:xfrm>
            <a:off x="1346791" y="74427"/>
            <a:ext cx="9498419" cy="680483"/>
          </a:xfrm>
          <a:prstGeom prst="rect">
            <a:avLst/>
          </a:prstGeom>
          <a:gradFill flip="none" rotWithShape="1">
            <a:gsLst>
              <a:gs pos="100000">
                <a:schemeClr val="bg1">
                  <a:alpha val="0"/>
                </a:schemeClr>
              </a:gs>
              <a:gs pos="0">
                <a:schemeClr val="bg1"/>
              </a:gs>
              <a:gs pos="72000">
                <a:schemeClr val="bg1"/>
              </a:gs>
            </a:gsLst>
            <a:path path="rect">
              <a:fillToRect l="50000" t="50000" r="50000" b="50000"/>
            </a:path>
            <a:tileRect/>
          </a:gradFill>
          <a:ln>
            <a:noFill/>
          </a:ln>
        </p:spPr>
        <p:style>
          <a:lnRef idx="2">
            <a:schemeClr val="accent1"/>
          </a:lnRef>
          <a:fillRef idx="1">
            <a:schemeClr val="lt1"/>
          </a:fillRef>
          <a:effectRef idx="0">
            <a:schemeClr val="accent1"/>
          </a:effectRef>
          <a:fontRef idx="none"/>
        </p:style>
        <p:txBody>
          <a:bodyPr/>
          <a:lstStyle>
            <a:lvl1pPr>
              <a:defRPr sz="3600" b="1">
                <a:solidFill>
                  <a:schemeClr val="tx2"/>
                </a:solidFill>
                <a:latin typeface="Cambria" pitchFamily="18"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2497298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29231" y="8"/>
            <a:ext cx="10013539" cy="720000"/>
          </a:xfrm>
          <a:prstGeom prst="rect">
            <a:avLst/>
          </a:prstGeom>
        </p:spPr>
        <p:txBody>
          <a:bodyPr/>
          <a:lstStyle>
            <a:lvl1pPr algn="ctr">
              <a:defRPr sz="2800" b="1"/>
            </a:lvl1pPr>
          </a:lstStyle>
          <a:p>
            <a:r>
              <a:rPr lang="en-US" dirty="0" smtClean="0"/>
              <a:t>Click to edit Master title style</a:t>
            </a:r>
            <a:endParaRPr lang="en-GB" dirty="0"/>
          </a:p>
        </p:txBody>
      </p:sp>
      <p:sp>
        <p:nvSpPr>
          <p:cNvPr id="3" name="Rectangle 4"/>
          <p:cNvSpPr>
            <a:spLocks noGrp="1" noChangeArrowheads="1"/>
          </p:cNvSpPr>
          <p:nvPr>
            <p:ph type="dt" sz="half" idx="10"/>
          </p:nvPr>
        </p:nvSpPr>
        <p:spPr>
          <a:ln/>
        </p:spPr>
        <p:txBody>
          <a:bodyPr/>
          <a:lstStyle>
            <a:lvl1pPr>
              <a:defRPr/>
            </a:lvl1pPr>
          </a:lstStyle>
          <a:p>
            <a:pPr>
              <a:defRPr/>
            </a:pPr>
            <a:fld id="{29E03B4D-4AE0-4A2A-9187-2E4D1E590E7D}" type="datetime1">
              <a:rPr lang="en-US" smtClean="0"/>
              <a:t>3/2/2020</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4FBA3427-7A4C-4DF3-BCE4-B9311760CA8B}" type="slidenum">
              <a:rPr lang="en-US"/>
              <a:pPr>
                <a:defRPr/>
              </a:pPr>
              <a:t>‹#›</a:t>
            </a:fld>
            <a:endParaRPr lang="en-US" dirty="0"/>
          </a:p>
        </p:txBody>
      </p:sp>
    </p:spTree>
    <p:extLst>
      <p:ext uri="{BB962C8B-B14F-4D97-AF65-F5344CB8AC3E}">
        <p14:creationId xmlns:p14="http://schemas.microsoft.com/office/powerpoint/2010/main" val="30873747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4" name="Rectangle 36"/>
          <p:cNvSpPr>
            <a:spLocks noChangeArrowheads="1"/>
          </p:cNvSpPr>
          <p:nvPr userDrawn="1"/>
        </p:nvSpPr>
        <p:spPr bwMode="auto">
          <a:xfrm>
            <a:off x="0" y="0"/>
            <a:ext cx="12192000" cy="762000"/>
          </a:xfrm>
          <a:prstGeom prst="rect">
            <a:avLst/>
          </a:prstGeom>
          <a:gradFill rotWithShape="1">
            <a:gsLst>
              <a:gs pos="0">
                <a:srgbClr val="003368"/>
              </a:gs>
              <a:gs pos="100000">
                <a:srgbClr val="8BA2BA"/>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5" tIns="45718" rIns="91435" bIns="45718" anchor="ct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endParaRPr lang="fr-FR" altLang="fr-FR" sz="2400" smtClean="0">
              <a:solidFill>
                <a:srgbClr val="FFFFFF"/>
              </a:solidFill>
              <a:latin typeface="Calibri" pitchFamily="34" charset="0"/>
            </a:endParaRPr>
          </a:p>
        </p:txBody>
      </p:sp>
      <p:pic>
        <p:nvPicPr>
          <p:cNvPr id="5" name="Picture 8" descr="lhclogo.prev.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074400" y="1"/>
            <a:ext cx="1117600"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C:\Users\jwenning\AppData\Local\Temp\105947.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284" y="0"/>
            <a:ext cx="1354667"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66800" y="0"/>
            <a:ext cx="9906000" cy="800100"/>
          </a:xfrm>
        </p:spPr>
        <p:txBody>
          <a:bodyPr/>
          <a:lstStyle>
            <a:lvl1pPr>
              <a:defRPr>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10" name="Content Placeholder 2"/>
          <p:cNvSpPr>
            <a:spLocks noGrp="1"/>
          </p:cNvSpPr>
          <p:nvPr>
            <p:ph idx="1"/>
          </p:nvPr>
        </p:nvSpPr>
        <p:spPr>
          <a:xfrm>
            <a:off x="770506" y="817564"/>
            <a:ext cx="10497367" cy="5853113"/>
          </a:xfrm>
        </p:spPr>
        <p:txBody>
          <a:bodyPr/>
          <a:lstStyle>
            <a:lvl1pPr>
              <a:defRPr sz="2000"/>
            </a:lvl1pPr>
            <a:lvl2pPr marL="742950" indent="-285750">
              <a:buFont typeface="Courier New" panose="02070309020205020404" pitchFamily="49" charset="0"/>
              <a:buChar char="o"/>
              <a:defRPr sz="1800" i="1">
                <a:solidFill>
                  <a:srgbClr val="0000FF"/>
                </a:solidFill>
              </a:defRPr>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20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Fourth level</a:t>
            </a:r>
          </a:p>
          <a:p>
            <a:pPr lvl="3"/>
            <a:r>
              <a:rPr lang="en-US" dirty="0" err="1" smtClean="0"/>
              <a:t>etc</a:t>
            </a:r>
            <a:endParaRPr lang="en-US" dirty="0" smtClean="0"/>
          </a:p>
          <a:p>
            <a:pPr lvl="4"/>
            <a:r>
              <a:rPr lang="en-US" dirty="0" smtClean="0"/>
              <a:t>Fifth level</a:t>
            </a:r>
            <a:endParaRPr lang="en-US" dirty="0"/>
          </a:p>
        </p:txBody>
      </p:sp>
      <p:sp>
        <p:nvSpPr>
          <p:cNvPr id="7" name="Rectangle 6"/>
          <p:cNvSpPr>
            <a:spLocks noGrp="1" noChangeArrowheads="1"/>
          </p:cNvSpPr>
          <p:nvPr>
            <p:ph type="dt" sz="half" idx="10"/>
          </p:nvPr>
        </p:nvSpPr>
        <p:spPr>
          <a:xfrm rot="16200000">
            <a:off x="-495300" y="5905500"/>
            <a:ext cx="1447800" cy="457200"/>
          </a:xfrm>
        </p:spPr>
        <p:txBody>
          <a:bodyPr/>
          <a:lstStyle>
            <a:lvl1pPr>
              <a:defRPr sz="1200" b="1">
                <a:solidFill>
                  <a:schemeClr val="bg2">
                    <a:lumMod val="75000"/>
                  </a:schemeClr>
                </a:solidFill>
                <a:latin typeface="Arial" pitchFamily="34" charset="0"/>
                <a:cs typeface="Arial" pitchFamily="34" charset="0"/>
              </a:defRPr>
            </a:lvl1pPr>
          </a:lstStyle>
          <a:p>
            <a:pPr>
              <a:defRPr/>
            </a:pPr>
            <a:fld id="{28B87F4F-3001-4D2A-8E85-29DBF2BA07B1}" type="datetime1">
              <a:rPr lang="en-US" smtClean="0">
                <a:solidFill>
                  <a:srgbClr val="808080">
                    <a:lumMod val="75000"/>
                  </a:srgbClr>
                </a:solidFill>
              </a:rPr>
              <a:t>3/2/2020</a:t>
            </a:fld>
            <a:endParaRPr lang="en-US">
              <a:solidFill>
                <a:srgbClr val="808080">
                  <a:lumMod val="75000"/>
                </a:srgbClr>
              </a:solidFill>
            </a:endParaRPr>
          </a:p>
        </p:txBody>
      </p:sp>
      <p:sp>
        <p:nvSpPr>
          <p:cNvPr id="8" name="Rectangle 7"/>
          <p:cNvSpPr>
            <a:spLocks noGrp="1" noChangeArrowheads="1"/>
          </p:cNvSpPr>
          <p:nvPr>
            <p:ph type="ftr" sz="quarter" idx="11"/>
          </p:nvPr>
        </p:nvSpPr>
        <p:spPr>
          <a:xfrm rot="16200000">
            <a:off x="-2076450" y="2876550"/>
            <a:ext cx="4610100" cy="457200"/>
          </a:xfrm>
        </p:spPr>
        <p:txBody>
          <a:bodyPr/>
          <a:lstStyle>
            <a:lvl1pPr>
              <a:defRPr sz="1200" b="1">
                <a:solidFill>
                  <a:schemeClr val="bg2">
                    <a:lumMod val="75000"/>
                  </a:schemeClr>
                </a:solidFill>
                <a:latin typeface="Arial" pitchFamily="34" charset="0"/>
                <a:cs typeface="Arial" pitchFamily="34" charset="0"/>
              </a:defRPr>
            </a:lvl1pPr>
          </a:lstStyle>
          <a:p>
            <a:pPr>
              <a:defRPr/>
            </a:pPr>
            <a:r>
              <a:rPr lang="en-GB" smtClean="0">
                <a:solidFill>
                  <a:srgbClr val="808080">
                    <a:lumMod val="75000"/>
                  </a:srgbClr>
                </a:solidFill>
              </a:rPr>
              <a:t>Experience with orbit and tune feedbacks  -  J. Wenninger</a:t>
            </a:r>
            <a:endParaRPr lang="en-US">
              <a:solidFill>
                <a:srgbClr val="808080">
                  <a:lumMod val="75000"/>
                </a:srgbClr>
              </a:solidFill>
            </a:endParaRPr>
          </a:p>
        </p:txBody>
      </p:sp>
      <p:sp>
        <p:nvSpPr>
          <p:cNvPr id="9" name="Rectangle 8"/>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FDCE3CE0-6DAB-4BE9-B6B5-69D60FD7F4F6}" type="slidenum">
              <a:rPr lang="en-US"/>
              <a:pPr>
                <a:defRPr/>
              </a:pPr>
              <a:t>‹#›</a:t>
            </a:fld>
            <a:endParaRPr lang="en-US"/>
          </a:p>
        </p:txBody>
      </p:sp>
    </p:spTree>
    <p:extLst>
      <p:ext uri="{BB962C8B-B14F-4D97-AF65-F5344CB8AC3E}">
        <p14:creationId xmlns:p14="http://schemas.microsoft.com/office/powerpoint/2010/main" val="46120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CC42794-FB76-4C72-BB49-DC3ADCEEAAC0}" type="datetime1">
              <a:rPr lang="en-US" smtClean="0"/>
              <a:t>3/2/2020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2B7BC9B-A9B8-4EE3-A38E-773AC01BD106}" type="slidenum">
              <a:rPr lang="en-US"/>
              <a:pPr>
                <a:defRPr/>
              </a:pPr>
              <a:t>‹#›</a:t>
            </a:fld>
            <a:endParaRPr lang="en-US" dirty="0"/>
          </a:p>
        </p:txBody>
      </p:sp>
    </p:spTree>
    <p:extLst>
      <p:ext uri="{BB962C8B-B14F-4D97-AF65-F5344CB8AC3E}">
        <p14:creationId xmlns:p14="http://schemas.microsoft.com/office/powerpoint/2010/main" val="4217603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197600" y="1600201"/>
            <a:ext cx="5384800" cy="4525963"/>
          </a:xfrm>
        </p:spPr>
        <p:txBody>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dt" sz="half" idx="10"/>
          </p:nvPr>
        </p:nvSpPr>
        <p:spPr>
          <a:ln/>
        </p:spPr>
        <p:txBody>
          <a:bodyPr/>
          <a:lstStyle>
            <a:lvl1pPr>
              <a:defRPr/>
            </a:lvl1pPr>
          </a:lstStyle>
          <a:p>
            <a:pPr>
              <a:defRPr/>
            </a:pPr>
            <a:fld id="{6EE90984-BFC2-4636-8BC0-DB996D1D7D73}" type="datetime1">
              <a:rPr lang="en-US" smtClean="0"/>
              <a:t>3/2/2020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014417C-AA50-45A8-8340-FBDA89F27A93}" type="slidenum">
              <a:rPr lang="en-US"/>
              <a:pPr>
                <a:defRPr/>
              </a:pPr>
              <a:t>‹#›</a:t>
            </a:fld>
            <a:endParaRPr lang="en-US" dirty="0"/>
          </a:p>
        </p:txBody>
      </p:sp>
    </p:spTree>
    <p:extLst>
      <p:ext uri="{BB962C8B-B14F-4D97-AF65-F5344CB8AC3E}">
        <p14:creationId xmlns:p14="http://schemas.microsoft.com/office/powerpoint/2010/main" val="1171318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A02CAE51-0749-4649-90D3-01F7710FEE51}" type="datetime1">
              <a:rPr lang="en-US" smtClean="0"/>
              <a:t>3/2/2020</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B742E1EA-315C-4FF0-9679-A80D3A5ED671}" type="slidenum">
              <a:rPr lang="en-US"/>
              <a:pPr>
                <a:defRPr/>
              </a:pPr>
              <a:t>‹#›</a:t>
            </a:fld>
            <a:endParaRPr lang="en-US" dirty="0"/>
          </a:p>
        </p:txBody>
      </p:sp>
    </p:spTree>
    <p:extLst>
      <p:ext uri="{BB962C8B-B14F-4D97-AF65-F5344CB8AC3E}">
        <p14:creationId xmlns:p14="http://schemas.microsoft.com/office/powerpoint/2010/main" val="2333756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36"/>
          <p:cNvSpPr>
            <a:spLocks noChangeArrowheads="1"/>
          </p:cNvSpPr>
          <p:nvPr userDrawn="1"/>
        </p:nvSpPr>
        <p:spPr bwMode="auto">
          <a:xfrm>
            <a:off x="0" y="0"/>
            <a:ext cx="12192000" cy="762000"/>
          </a:xfrm>
          <a:prstGeom prst="rect">
            <a:avLst/>
          </a:prstGeom>
          <a:gradFill rotWithShape="1">
            <a:gsLst>
              <a:gs pos="0">
                <a:srgbClr val="003368"/>
              </a:gs>
              <a:gs pos="100000">
                <a:srgbClr val="8BA2BA"/>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5" tIns="45718" rIns="91435" bIns="45718" anchor="ct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endParaRPr lang="en-US" altLang="en-US" sz="2400" smtClean="0">
              <a:solidFill>
                <a:srgbClr val="FFFFFF"/>
              </a:solidFill>
              <a:latin typeface="Calibri" pitchFamily="34" charset="0"/>
            </a:endParaRPr>
          </a:p>
        </p:txBody>
      </p:sp>
      <p:pic>
        <p:nvPicPr>
          <p:cNvPr id="4" name="Picture 8" descr="lhclogo.prev.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379200" y="1"/>
            <a:ext cx="812800" cy="76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66800" y="0"/>
            <a:ext cx="9906000" cy="800100"/>
          </a:xfrm>
        </p:spPr>
        <p:txBody>
          <a:bodyPr/>
          <a:lstStyle>
            <a:lvl1pPr>
              <a:defRPr>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6" name="Rectangle 5"/>
          <p:cNvSpPr>
            <a:spLocks noGrp="1" noChangeArrowheads="1"/>
          </p:cNvSpPr>
          <p:nvPr>
            <p:ph type="dt" sz="half" idx="10"/>
          </p:nvPr>
        </p:nvSpPr>
        <p:spPr>
          <a:xfrm rot="16200000">
            <a:off x="-495300" y="5905500"/>
            <a:ext cx="1447800" cy="457200"/>
          </a:xfrm>
        </p:spPr>
        <p:txBody>
          <a:bodyPr/>
          <a:lstStyle>
            <a:lvl1pPr>
              <a:defRPr sz="1200" b="1">
                <a:solidFill>
                  <a:srgbClr val="808080">
                    <a:lumMod val="75000"/>
                  </a:srgbClr>
                </a:solidFill>
                <a:latin typeface="Arial" pitchFamily="34" charset="0"/>
                <a:cs typeface="Arial" pitchFamily="34" charset="0"/>
              </a:defRPr>
            </a:lvl1pPr>
          </a:lstStyle>
          <a:p>
            <a:pPr>
              <a:defRPr/>
            </a:pPr>
            <a:fld id="{AE1ABE65-44F4-4EB1-A5EC-561A9903BA4D}" type="datetime1">
              <a:rPr lang="en-US" smtClean="0"/>
              <a:t>3/2/2020</a:t>
            </a:fld>
            <a:endParaRPr lang="en-US"/>
          </a:p>
        </p:txBody>
      </p:sp>
      <p:sp>
        <p:nvSpPr>
          <p:cNvPr id="7" name="Rectangle 6"/>
          <p:cNvSpPr>
            <a:spLocks noGrp="1" noChangeArrowheads="1"/>
          </p:cNvSpPr>
          <p:nvPr>
            <p:ph type="ftr" sz="quarter" idx="11"/>
          </p:nvPr>
        </p:nvSpPr>
        <p:spPr>
          <a:xfrm rot="16200000">
            <a:off x="-2076450" y="2876550"/>
            <a:ext cx="4610100" cy="457200"/>
          </a:xfrm>
        </p:spPr>
        <p:txBody>
          <a:bodyPr/>
          <a:lstStyle>
            <a:lvl1pPr>
              <a:defRPr sz="1200" b="1">
                <a:solidFill>
                  <a:srgbClr val="808080">
                    <a:lumMod val="75000"/>
                  </a:srgbClr>
                </a:solidFill>
                <a:latin typeface="Arial" pitchFamily="34" charset="0"/>
                <a:cs typeface="Arial" pitchFamily="34" charset="0"/>
              </a:defRPr>
            </a:lvl1pPr>
          </a:lstStyle>
          <a:p>
            <a:pPr>
              <a:defRPr/>
            </a:pPr>
            <a:r>
              <a:rPr lang="en-GB" smtClean="0"/>
              <a:t>Experience with orbit and tune feedbacks  -  J. Wenninger</a:t>
            </a:r>
            <a:endParaRPr lang="en-US" dirty="0"/>
          </a:p>
        </p:txBody>
      </p:sp>
      <p:sp>
        <p:nvSpPr>
          <p:cNvPr id="8" name="Rectangle 7"/>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C1CD914B-DDCD-4597-A36F-041DA0FD0A8B}" type="slidenum">
              <a:rPr lang="en-US"/>
              <a:pPr>
                <a:defRPr/>
              </a:pPr>
              <a:t>‹#›</a:t>
            </a:fld>
            <a:endParaRPr lang="en-US"/>
          </a:p>
        </p:txBody>
      </p:sp>
      <p:sp>
        <p:nvSpPr>
          <p:cNvPr id="10" name="Content Placeholder 2"/>
          <p:cNvSpPr>
            <a:spLocks noGrp="1"/>
          </p:cNvSpPr>
          <p:nvPr>
            <p:ph idx="1"/>
          </p:nvPr>
        </p:nvSpPr>
        <p:spPr>
          <a:xfrm>
            <a:off x="812800" y="1066800"/>
            <a:ext cx="10566400" cy="3276564"/>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1" name="Picture 8" descr="lhclogo.prev.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812800" cy="76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778740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315D58CB-2347-442D-821A-8B0DDAEC3970}" type="datetime1">
              <a:rPr lang="en-US" smtClean="0"/>
              <a:t>3/2/2020</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A0CCB067-E0E9-44EB-B4A3-9407321EC3B9}" type="slidenum">
              <a:rPr lang="en-US"/>
              <a:pPr>
                <a:defRPr/>
              </a:pPr>
              <a:t>‹#›</a:t>
            </a:fld>
            <a:endParaRPr lang="en-US" dirty="0"/>
          </a:p>
        </p:txBody>
      </p:sp>
    </p:spTree>
    <p:extLst>
      <p:ext uri="{BB962C8B-B14F-4D97-AF65-F5344CB8AC3E}">
        <p14:creationId xmlns:p14="http://schemas.microsoft.com/office/powerpoint/2010/main" val="1081965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CAA4495-CA32-45C1-83DE-6CF704AF07BC}" type="datetime1">
              <a:rPr lang="en-US" smtClean="0"/>
              <a:t>3/2/2020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A914D41-EA24-46C1-B05A-F9B1CE83160F}" type="slidenum">
              <a:rPr lang="en-US"/>
              <a:pPr>
                <a:defRPr/>
              </a:pPr>
              <a:t>‹#›</a:t>
            </a:fld>
            <a:endParaRPr lang="en-US" dirty="0"/>
          </a:p>
        </p:txBody>
      </p:sp>
    </p:spTree>
    <p:extLst>
      <p:ext uri="{BB962C8B-B14F-4D97-AF65-F5344CB8AC3E}">
        <p14:creationId xmlns:p14="http://schemas.microsoft.com/office/powerpoint/2010/main" val="560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5EA887B-1738-44FC-9351-C8385A621E8B}" type="datetime1">
              <a:rPr lang="en-US" smtClean="0"/>
              <a:t>3/2/2020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Experience with orbit and tune feedbacks  -  J. Wenninger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7B50E2A0-C13B-4D10-8272-B67DDEF5AFAE}" type="slidenum">
              <a:rPr lang="en-US"/>
              <a:pPr>
                <a:defRPr/>
              </a:pPr>
              <a:t>‹#›</a:t>
            </a:fld>
            <a:endParaRPr lang="en-US" dirty="0"/>
          </a:p>
        </p:txBody>
      </p:sp>
    </p:spTree>
    <p:extLst>
      <p:ext uri="{BB962C8B-B14F-4D97-AF65-F5344CB8AC3E}">
        <p14:creationId xmlns:p14="http://schemas.microsoft.com/office/powerpoint/2010/main" val="1865908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274638"/>
            <a:ext cx="10871200"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7620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rot="16200000">
            <a:off x="-419100" y="5829300"/>
            <a:ext cx="1447800" cy="609600"/>
          </a:xfrm>
          <a:prstGeom prst="rect">
            <a:avLst/>
          </a:prstGeom>
          <a:solidFill>
            <a:schemeClr val="bg1">
              <a:lumMod val="9500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latin typeface="Arial" pitchFamily="34" charset="0"/>
                <a:cs typeface="Arial" pitchFamily="34" charset="0"/>
              </a:defRPr>
            </a:lvl1pPr>
          </a:lstStyle>
          <a:p>
            <a:pPr>
              <a:defRPr/>
            </a:pPr>
            <a:fld id="{7226A5FB-B44F-4473-8E4B-2362D05A2F35}" type="datetime1">
              <a:rPr lang="en-US" smtClean="0"/>
              <a:t>3/2/2020</a:t>
            </a:fld>
            <a:endParaRPr lang="en-US" dirty="0"/>
          </a:p>
        </p:txBody>
      </p:sp>
      <p:sp>
        <p:nvSpPr>
          <p:cNvPr id="1029" name="Rectangle 5"/>
          <p:cNvSpPr>
            <a:spLocks noGrp="1" noChangeArrowheads="1"/>
          </p:cNvSpPr>
          <p:nvPr>
            <p:ph type="ftr" sz="quarter" idx="3"/>
          </p:nvPr>
        </p:nvSpPr>
        <p:spPr bwMode="auto">
          <a:xfrm rot="16200000">
            <a:off x="-1905000" y="2895600"/>
            <a:ext cx="4419600" cy="609600"/>
          </a:xfrm>
          <a:prstGeom prst="rect">
            <a:avLst/>
          </a:prstGeom>
          <a:solidFill>
            <a:schemeClr val="bg1">
              <a:lumMod val="9500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solidFill>
                  <a:srgbClr val="000000"/>
                </a:solidFill>
                <a:latin typeface="Arial" pitchFamily="34" charset="0"/>
                <a:cs typeface="Arial" pitchFamily="34" charset="0"/>
              </a:defRPr>
            </a:lvl1pPr>
          </a:lstStyle>
          <a:p>
            <a:pPr>
              <a:defRPr/>
            </a:pPr>
            <a:r>
              <a:rPr lang="en-GB" smtClean="0"/>
              <a:t>Experience with orbit and tune feedbacks  -  J. Wenninger</a:t>
            </a:r>
            <a:endParaRPr lang="en-US" dirty="0"/>
          </a:p>
        </p:txBody>
      </p:sp>
      <p:sp>
        <p:nvSpPr>
          <p:cNvPr id="1030" name="Rectangle 6"/>
          <p:cNvSpPr>
            <a:spLocks noGrp="1" noChangeArrowheads="1"/>
          </p:cNvSpPr>
          <p:nvPr>
            <p:ph type="sldNum" sz="quarter" idx="4"/>
          </p:nvPr>
        </p:nvSpPr>
        <p:spPr bwMode="auto">
          <a:xfrm>
            <a:off x="10515600" y="6400801"/>
            <a:ext cx="12192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a:defRPr/>
            </a:pPr>
            <a:fld id="{5B0F06EB-2797-4CC9-A5C6-97B56EA6B929}" type="slidenum">
              <a:rPr lang="en-US"/>
              <a:pPr>
                <a:defRPr/>
              </a:pPr>
              <a:t>‹#›</a:t>
            </a:fld>
            <a:endParaRPr lang="en-US" dirty="0"/>
          </a:p>
        </p:txBody>
      </p:sp>
    </p:spTree>
    <p:extLst>
      <p:ext uri="{BB962C8B-B14F-4D97-AF65-F5344CB8AC3E}">
        <p14:creationId xmlns:p14="http://schemas.microsoft.com/office/powerpoint/2010/main" val="1972960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Lst>
  <p:hf hdr="0"/>
  <p:txStyles>
    <p:titleStyle>
      <a:lvl1pPr algn="ctr" rtl="0" eaLnBrk="0" fontAlgn="base" hangingPunct="0">
        <a:spcBef>
          <a:spcPct val="0"/>
        </a:spcBef>
        <a:spcAft>
          <a:spcPct val="0"/>
        </a:spcAft>
        <a:defRPr sz="3200">
          <a:solidFill>
            <a:srgbClr val="FF0000"/>
          </a:solidFill>
          <a:latin typeface="+mj-lt"/>
          <a:ea typeface="+mj-ea"/>
          <a:cs typeface="+mj-cs"/>
        </a:defRPr>
      </a:lvl1pPr>
      <a:lvl2pPr algn="ctr" rtl="0" eaLnBrk="0" fontAlgn="base" hangingPunct="0">
        <a:spcBef>
          <a:spcPct val="0"/>
        </a:spcBef>
        <a:spcAft>
          <a:spcPct val="0"/>
        </a:spcAft>
        <a:defRPr sz="3200">
          <a:solidFill>
            <a:srgbClr val="FF0000"/>
          </a:solidFill>
          <a:latin typeface="Arial" charset="0"/>
        </a:defRPr>
      </a:lvl2pPr>
      <a:lvl3pPr algn="ctr" rtl="0" eaLnBrk="0" fontAlgn="base" hangingPunct="0">
        <a:spcBef>
          <a:spcPct val="0"/>
        </a:spcBef>
        <a:spcAft>
          <a:spcPct val="0"/>
        </a:spcAft>
        <a:defRPr sz="3200">
          <a:solidFill>
            <a:srgbClr val="FF0000"/>
          </a:solidFill>
          <a:latin typeface="Arial" charset="0"/>
        </a:defRPr>
      </a:lvl3pPr>
      <a:lvl4pPr algn="ctr" rtl="0" eaLnBrk="0" fontAlgn="base" hangingPunct="0">
        <a:spcBef>
          <a:spcPct val="0"/>
        </a:spcBef>
        <a:spcAft>
          <a:spcPct val="0"/>
        </a:spcAft>
        <a:defRPr sz="3200">
          <a:solidFill>
            <a:srgbClr val="FF0000"/>
          </a:solidFill>
          <a:latin typeface="Arial" charset="0"/>
        </a:defRPr>
      </a:lvl4pPr>
      <a:lvl5pPr algn="ctr" rtl="0" eaLnBrk="0" fontAlgn="base" hangingPunct="0">
        <a:spcBef>
          <a:spcPct val="0"/>
        </a:spcBef>
        <a:spcAft>
          <a:spcPct val="0"/>
        </a:spcAft>
        <a:defRPr sz="3200">
          <a:solidFill>
            <a:srgbClr val="FF0000"/>
          </a:solidFill>
          <a:latin typeface="Arial" charset="0"/>
        </a:defRPr>
      </a:lvl5pPr>
      <a:lvl6pPr marL="457200" algn="ctr" rtl="0" eaLnBrk="1" fontAlgn="base" hangingPunct="1">
        <a:spcBef>
          <a:spcPct val="0"/>
        </a:spcBef>
        <a:spcAft>
          <a:spcPct val="0"/>
        </a:spcAft>
        <a:defRPr sz="3200">
          <a:solidFill>
            <a:srgbClr val="FF0000"/>
          </a:solidFill>
          <a:latin typeface="Comic Sans MS" pitchFamily="66" charset="0"/>
        </a:defRPr>
      </a:lvl6pPr>
      <a:lvl7pPr marL="914400" algn="ctr" rtl="0" eaLnBrk="1" fontAlgn="base" hangingPunct="1">
        <a:spcBef>
          <a:spcPct val="0"/>
        </a:spcBef>
        <a:spcAft>
          <a:spcPct val="0"/>
        </a:spcAft>
        <a:defRPr sz="3200">
          <a:solidFill>
            <a:srgbClr val="FF0000"/>
          </a:solidFill>
          <a:latin typeface="Comic Sans MS" pitchFamily="66" charset="0"/>
        </a:defRPr>
      </a:lvl7pPr>
      <a:lvl8pPr marL="1371600" algn="ctr" rtl="0" eaLnBrk="1" fontAlgn="base" hangingPunct="1">
        <a:spcBef>
          <a:spcPct val="0"/>
        </a:spcBef>
        <a:spcAft>
          <a:spcPct val="0"/>
        </a:spcAft>
        <a:defRPr sz="3200">
          <a:solidFill>
            <a:srgbClr val="FF0000"/>
          </a:solidFill>
          <a:latin typeface="Comic Sans MS" pitchFamily="66" charset="0"/>
        </a:defRPr>
      </a:lvl8pPr>
      <a:lvl9pPr marL="1828800" algn="ctr" rtl="0" eaLnBrk="1" fontAlgn="base" hangingPunct="1">
        <a:spcBef>
          <a:spcPct val="0"/>
        </a:spcBef>
        <a:spcAft>
          <a:spcPct val="0"/>
        </a:spcAft>
        <a:defRPr sz="3200">
          <a:solidFill>
            <a:srgbClr val="FF0000"/>
          </a:solidFill>
          <a:latin typeface="Comic Sans MS" pitchFamily="66" charset="0"/>
        </a:defRPr>
      </a:lvl9pPr>
    </p:titleStyle>
    <p:bodyStyle>
      <a:lvl1pPr marL="342900" indent="-342900" algn="l" rtl="0" eaLnBrk="0" fontAlgn="base" hangingPunct="0">
        <a:spcBef>
          <a:spcPct val="20000"/>
        </a:spcBef>
        <a:spcAft>
          <a:spcPct val="0"/>
        </a:spcAft>
        <a:buClr>
          <a:srgbClr val="0000FF"/>
        </a:buClr>
        <a:buSzPct val="80000"/>
        <a:buFont typeface="Wingdings" pitchFamily="2" charset="2"/>
        <a:buChar char="q"/>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sz="1600">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1</a:t>
            </a:fld>
            <a:endParaRPr lang="en-US"/>
          </a:p>
        </p:txBody>
      </p:sp>
      <p:pic>
        <p:nvPicPr>
          <p:cNvPr id="7" name="Picture 2" descr="http://modsquad.com/wp-content/uploads/2014/07/time-feedbac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6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039184" y="3722119"/>
            <a:ext cx="7678705" cy="523220"/>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de-DE" sz="2800" b="1" kern="0" dirty="0" smtClean="0">
                <a:solidFill>
                  <a:srgbClr val="0000FF"/>
                </a:solidFill>
                <a:latin typeface="+mn-lt"/>
              </a:rPr>
              <a:t>Operational experience with LHC feedbacks</a:t>
            </a:r>
          </a:p>
        </p:txBody>
      </p:sp>
      <p:sp>
        <p:nvSpPr>
          <p:cNvPr id="2" name="TextBox 1"/>
          <p:cNvSpPr txBox="1"/>
          <p:nvPr/>
        </p:nvSpPr>
        <p:spPr>
          <a:xfrm>
            <a:off x="3178479" y="5436434"/>
            <a:ext cx="6161414" cy="964367"/>
          </a:xfrm>
          <a:prstGeom prst="rect">
            <a:avLst/>
          </a:prstGeom>
        </p:spPr>
        <p:txBody>
          <a:bodyPr wrap="square" rtlCol="0">
            <a:spAutoFit/>
          </a:bodyPr>
          <a:lstStyle/>
          <a:p>
            <a:pPr>
              <a:spcBef>
                <a:spcPct val="20000"/>
              </a:spcBef>
              <a:spcAft>
                <a:spcPts val="400"/>
              </a:spcAft>
              <a:buClr>
                <a:srgbClr val="0000FF"/>
              </a:buClr>
              <a:buSzPct val="80000"/>
            </a:pPr>
            <a:r>
              <a:rPr lang="de-DE" kern="0" dirty="0" smtClean="0">
                <a:latin typeface="+mn-lt"/>
              </a:rPr>
              <a:t>Orbit </a:t>
            </a:r>
            <a:r>
              <a:rPr lang="de-DE" kern="0" dirty="0" smtClean="0">
                <a:latin typeface="+mn-lt"/>
              </a:rPr>
              <a:t>&amp; Tune FB </a:t>
            </a:r>
            <a:r>
              <a:rPr lang="de-DE" kern="0" dirty="0" smtClean="0">
                <a:latin typeface="+mn-lt"/>
              </a:rPr>
              <a:t>team: </a:t>
            </a:r>
          </a:p>
          <a:p>
            <a:pPr>
              <a:spcBef>
                <a:spcPts val="0"/>
              </a:spcBef>
              <a:spcAft>
                <a:spcPts val="400"/>
              </a:spcAft>
              <a:buClr>
                <a:srgbClr val="0000FF"/>
              </a:buClr>
              <a:buSzPct val="80000"/>
            </a:pPr>
            <a:r>
              <a:rPr lang="de-DE" sz="1600" kern="0" dirty="0" smtClean="0">
                <a:latin typeface="+mn-lt"/>
              </a:rPr>
              <a:t>BE-BI: D. Louro Alves, L. Grech, S. Jackson</a:t>
            </a:r>
          </a:p>
          <a:p>
            <a:pPr>
              <a:spcBef>
                <a:spcPts val="0"/>
              </a:spcBef>
              <a:spcAft>
                <a:spcPts val="400"/>
              </a:spcAft>
              <a:buClr>
                <a:srgbClr val="0000FF"/>
              </a:buClr>
              <a:buSzPct val="80000"/>
            </a:pPr>
            <a:r>
              <a:rPr lang="de-DE" sz="1600" kern="0" dirty="0" smtClean="0">
                <a:latin typeface="+mn-lt"/>
              </a:rPr>
              <a:t>BE-OP: A. Calia, M. Hostettler, D. Jacquet, J. Wenninger </a:t>
            </a:r>
          </a:p>
        </p:txBody>
      </p:sp>
      <p:sp>
        <p:nvSpPr>
          <p:cNvPr id="6" name="TextBox 5"/>
          <p:cNvSpPr txBox="1"/>
          <p:nvPr/>
        </p:nvSpPr>
        <p:spPr>
          <a:xfrm>
            <a:off x="4039184" y="4220203"/>
            <a:ext cx="3760966" cy="461665"/>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de-DE" sz="2400" kern="0" dirty="0" smtClean="0">
                <a:latin typeface="+mn-lt"/>
              </a:rPr>
              <a:t>J. Wenninger BE-OP-LHC</a:t>
            </a:r>
          </a:p>
        </p:txBody>
      </p:sp>
    </p:spTree>
    <p:extLst>
      <p:ext uri="{BB962C8B-B14F-4D97-AF65-F5344CB8AC3E}">
        <p14:creationId xmlns:p14="http://schemas.microsoft.com/office/powerpoint/2010/main" val="15176655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Actuation – power converter control layer</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10</a:t>
            </a:fld>
            <a:endParaRPr lang="en-US"/>
          </a:p>
        </p:txBody>
      </p:sp>
      <p:sp>
        <p:nvSpPr>
          <p:cNvPr id="6" name="Content Placeholder 5"/>
          <p:cNvSpPr>
            <a:spLocks noGrp="1"/>
          </p:cNvSpPr>
          <p:nvPr>
            <p:ph idx="1"/>
          </p:nvPr>
        </p:nvSpPr>
        <p:spPr>
          <a:xfrm>
            <a:off x="685800" y="869875"/>
            <a:ext cx="11226800" cy="2590800"/>
          </a:xfrm>
        </p:spPr>
        <p:txBody>
          <a:bodyPr/>
          <a:lstStyle/>
          <a:p>
            <a:pPr marL="227013" indent="-227013">
              <a:spcAft>
                <a:spcPts val="400"/>
              </a:spcAft>
            </a:pPr>
            <a:r>
              <a:rPr lang="en-US" sz="1800" dirty="0" smtClean="0"/>
              <a:t>Local </a:t>
            </a:r>
            <a:r>
              <a:rPr lang="en-US" sz="1800" dirty="0"/>
              <a:t>gateways (by LHC point) receive control inputs (functions, state commands, </a:t>
            </a:r>
            <a:r>
              <a:rPr lang="en-US" sz="1800" b="1" dirty="0"/>
              <a:t>RT inputs</a:t>
            </a:r>
            <a:r>
              <a:rPr lang="en-US" sz="1800" dirty="0"/>
              <a:t>) through the accelerator technical network.</a:t>
            </a:r>
          </a:p>
          <a:p>
            <a:pPr marL="227013" indent="-227013">
              <a:spcAft>
                <a:spcPts val="400"/>
              </a:spcAft>
            </a:pPr>
            <a:r>
              <a:rPr lang="en-US" sz="1800" dirty="0"/>
              <a:t>Data is exchanged between gateways and PC units </a:t>
            </a:r>
            <a:r>
              <a:rPr lang="en-US" sz="1800" dirty="0" smtClean="0"/>
              <a:t>over </a:t>
            </a:r>
            <a:r>
              <a:rPr lang="en-US" sz="1800" dirty="0"/>
              <a:t>a RT </a:t>
            </a:r>
            <a:r>
              <a:rPr lang="en-US" sz="1800" b="1" dirty="0" err="1"/>
              <a:t>Worldfip</a:t>
            </a:r>
            <a:r>
              <a:rPr lang="en-US" sz="1800" dirty="0"/>
              <a:t> </a:t>
            </a:r>
            <a:r>
              <a:rPr lang="en-US" sz="1800" dirty="0" smtClean="0"/>
              <a:t>bus </a:t>
            </a:r>
            <a:r>
              <a:rPr lang="en-US" sz="1800" dirty="0"/>
              <a:t>operated at </a:t>
            </a:r>
            <a:r>
              <a:rPr lang="en-US" sz="1800" b="1" dirty="0">
                <a:solidFill>
                  <a:srgbClr val="0000FF"/>
                </a:solidFill>
              </a:rPr>
              <a:t>50 Hz</a:t>
            </a:r>
            <a:r>
              <a:rPr lang="en-US" sz="1800" dirty="0">
                <a:sym typeface="Wingdings" panose="05000000000000000000" pitchFamily="2" charset="2"/>
              </a:rPr>
              <a:t>.</a:t>
            </a:r>
          </a:p>
          <a:p>
            <a:pPr marL="227013" indent="-227013">
              <a:spcAft>
                <a:spcPts val="400"/>
              </a:spcAft>
            </a:pPr>
            <a:r>
              <a:rPr lang="en-US" sz="1800" dirty="0" smtClean="0">
                <a:sym typeface="Wingdings" panose="05000000000000000000" pitchFamily="2" charset="2"/>
              </a:rPr>
              <a:t>The PC control loop is normally implemented in the FGC, but for </a:t>
            </a:r>
            <a:r>
              <a:rPr lang="en-GB" sz="1800" dirty="0">
                <a:sym typeface="Wingdings" panose="05000000000000000000" pitchFamily="2" charset="2"/>
              </a:rPr>
              <a:t>Radiation resistant FGCs (</a:t>
            </a:r>
            <a:r>
              <a:rPr lang="en-GB" sz="1800" dirty="0" err="1">
                <a:sym typeface="Wingdings" panose="05000000000000000000" pitchFamily="2" charset="2"/>
              </a:rPr>
              <a:t>FGClite</a:t>
            </a:r>
            <a:r>
              <a:rPr lang="en-GB" sz="1800" dirty="0">
                <a:sym typeface="Wingdings" panose="05000000000000000000" pitchFamily="2" charset="2"/>
              </a:rPr>
              <a:t>) </a:t>
            </a:r>
            <a:r>
              <a:rPr lang="en-GB" sz="1800" dirty="0" smtClean="0">
                <a:sym typeface="Wingdings" panose="05000000000000000000" pitchFamily="2" charset="2"/>
              </a:rPr>
              <a:t>the loop is in the gateway ( slower, more fragile).</a:t>
            </a:r>
          </a:p>
          <a:p>
            <a:pPr marL="627063" lvl="1" indent="-227013">
              <a:spcAft>
                <a:spcPts val="400"/>
              </a:spcAft>
            </a:pPr>
            <a:r>
              <a:rPr lang="en-GB" sz="1600" dirty="0" smtClean="0">
                <a:sym typeface="Wingdings" panose="05000000000000000000" pitchFamily="2" charset="2"/>
              </a:rPr>
              <a:t>The 60A arc COD that moved to </a:t>
            </a:r>
            <a:r>
              <a:rPr lang="en-GB" sz="1600" dirty="0" err="1" smtClean="0">
                <a:sym typeface="Wingdings" panose="05000000000000000000" pitchFamily="2" charset="2"/>
              </a:rPr>
              <a:t>FGClite</a:t>
            </a:r>
            <a:r>
              <a:rPr lang="en-GB" sz="1600" dirty="0" smtClean="0">
                <a:sym typeface="Wingdings" panose="05000000000000000000" pitchFamily="2" charset="2"/>
              </a:rPr>
              <a:t> are now more fragile – one can trip the PC on noisy OFB input which was not the case before.</a:t>
            </a:r>
          </a:p>
          <a:p>
            <a:pPr marL="227013" indent="-227013">
              <a:spcAft>
                <a:spcPts val="400"/>
              </a:spcAft>
            </a:pPr>
            <a:r>
              <a:rPr lang="en-US" sz="1800" dirty="0">
                <a:sym typeface="Wingdings" panose="05000000000000000000" pitchFamily="2" charset="2"/>
              </a:rPr>
              <a:t>For orbit correctors the PC digital loop period is </a:t>
            </a:r>
            <a:r>
              <a:rPr lang="en-US" sz="1800" b="1" dirty="0">
                <a:solidFill>
                  <a:srgbClr val="D60093"/>
                </a:solidFill>
                <a:sym typeface="Wingdings" panose="05000000000000000000" pitchFamily="2" charset="2"/>
              </a:rPr>
              <a:t>80 milliseconds</a:t>
            </a:r>
            <a:r>
              <a:rPr lang="en-US" sz="1800" dirty="0">
                <a:sym typeface="Wingdings" panose="05000000000000000000" pitchFamily="2" charset="2"/>
              </a:rPr>
              <a:t> (12.5 Hz</a:t>
            </a:r>
            <a:r>
              <a:rPr lang="en-US" sz="1800" dirty="0" smtClean="0">
                <a:sym typeface="Wingdings" panose="05000000000000000000" pitchFamily="2" charset="2"/>
              </a:rPr>
              <a:t>).</a:t>
            </a:r>
            <a:endParaRPr lang="en-GB" sz="1800" dirty="0">
              <a:sym typeface="Wingdings" panose="05000000000000000000" pitchFamily="2" charset="2"/>
            </a:endParaRPr>
          </a:p>
          <a:p>
            <a:pPr marL="227013" indent="-227013">
              <a:spcAft>
                <a:spcPts val="400"/>
              </a:spcAft>
            </a:pPr>
            <a:endParaRPr lang="fr-FR" sz="1800" dirty="0" smtClean="0"/>
          </a:p>
          <a:p>
            <a:endParaRPr lang="de-DE" sz="1800" dirty="0"/>
          </a:p>
        </p:txBody>
      </p:sp>
      <p:grpSp>
        <p:nvGrpSpPr>
          <p:cNvPr id="12" name="Group 11"/>
          <p:cNvGrpSpPr/>
          <p:nvPr/>
        </p:nvGrpSpPr>
        <p:grpSpPr>
          <a:xfrm>
            <a:off x="3123917" y="3596910"/>
            <a:ext cx="7757711" cy="2978572"/>
            <a:chOff x="3048000" y="3788419"/>
            <a:chExt cx="7757711" cy="2978572"/>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3924300"/>
              <a:ext cx="5619994" cy="2842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8149751" y="4928719"/>
              <a:ext cx="1338828" cy="307777"/>
            </a:xfrm>
            <a:prstGeom prst="rect">
              <a:avLst/>
            </a:prstGeom>
            <a:solidFill>
              <a:schemeClr val="bg1">
                <a:lumMod val="95000"/>
              </a:schemeClr>
            </a:solidFill>
            <a:ln>
              <a:solidFill>
                <a:srgbClr val="FFFFFF">
                  <a:lumMod val="65000"/>
                </a:srgbClr>
              </a:solidFill>
            </a:ln>
            <a:effectLst>
              <a:outerShdw blurRad="50800" dist="38100" dir="2700000" algn="tl" rotWithShape="0">
                <a:prstClr val="black">
                  <a:alpha val="40000"/>
                </a:prstClr>
              </a:outerShdw>
            </a:effectLst>
          </p:spPr>
          <p:txBody>
            <a:bodyPr wrap="none" rtlCol="0">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err="1" smtClean="0">
                  <a:ln>
                    <a:noFill/>
                  </a:ln>
                  <a:solidFill>
                    <a:srgbClr val="000000"/>
                  </a:solidFill>
                  <a:effectLst/>
                  <a:uLnTx/>
                  <a:uFillTx/>
                  <a:latin typeface="Arial" charset="0"/>
                </a:rPr>
                <a:t>WorldFIP</a:t>
              </a:r>
              <a:r>
                <a:rPr kumimoji="0" lang="en-US" sz="1400" b="1" i="0" u="none" strike="noStrike" kern="0" cap="none" spc="0" normalizeH="0" baseline="0" noProof="0" dirty="0" smtClean="0">
                  <a:ln>
                    <a:noFill/>
                  </a:ln>
                  <a:solidFill>
                    <a:srgbClr val="000000"/>
                  </a:solidFill>
                  <a:effectLst/>
                  <a:uLnTx/>
                  <a:uFillTx/>
                  <a:latin typeface="Arial" charset="0"/>
                </a:rPr>
                <a:t> bus</a:t>
              </a:r>
              <a:endParaRPr kumimoji="0" lang="fr-FR" sz="1400" b="1" i="0" u="none" strike="noStrike" kern="0" cap="none" spc="0" normalizeH="0" baseline="0" noProof="0" dirty="0" smtClean="0">
                <a:ln>
                  <a:noFill/>
                </a:ln>
                <a:solidFill>
                  <a:srgbClr val="000000"/>
                </a:solidFill>
                <a:effectLst/>
                <a:uLnTx/>
                <a:uFillTx/>
                <a:latin typeface="Arial" charset="0"/>
              </a:endParaRPr>
            </a:p>
          </p:txBody>
        </p:sp>
        <p:cxnSp>
          <p:nvCxnSpPr>
            <p:cNvPr id="9" name="Straight Arrow Connector 8"/>
            <p:cNvCxnSpPr/>
            <p:nvPr/>
          </p:nvCxnSpPr>
          <p:spPr bwMode="auto">
            <a:xfrm flipH="1">
              <a:off x="7529570" y="5289475"/>
              <a:ext cx="765425" cy="498905"/>
            </a:xfrm>
            <a:prstGeom prst="straightConnector1">
              <a:avLst/>
            </a:prstGeom>
            <a:solidFill>
              <a:srgbClr val="9999FF"/>
            </a:solidFill>
            <a:ln w="28575" cap="sq" cmpd="sng" algn="ctr">
              <a:solidFill>
                <a:srgbClr val="FFFFFF">
                  <a:lumMod val="65000"/>
                </a:srgbClr>
              </a:solidFill>
              <a:prstDash val="dash"/>
              <a:round/>
              <a:headEnd type="triangle" w="med" len="med"/>
              <a:tailEnd type="triangle" w="med" len="med"/>
            </a:ln>
            <a:effectLst/>
          </p:spPr>
        </p:cxnSp>
        <p:sp>
          <p:nvSpPr>
            <p:cNvPr id="10" name="TextBox 9"/>
            <p:cNvSpPr txBox="1"/>
            <p:nvPr/>
          </p:nvSpPr>
          <p:spPr>
            <a:xfrm>
              <a:off x="8432954" y="4133104"/>
              <a:ext cx="2372757" cy="584775"/>
            </a:xfrm>
            <a:prstGeom prst="rect">
              <a:avLst/>
            </a:prstGeom>
          </p:spPr>
          <p:txBody>
            <a:bodyPr wrap="square" rtlCol="0">
              <a:spAutoFit/>
            </a:bodyPr>
            <a:lstStyle/>
            <a:p>
              <a:pPr algn="ctr">
                <a:spcBef>
                  <a:spcPct val="20000"/>
                </a:spcBef>
                <a:spcAft>
                  <a:spcPts val="400"/>
                </a:spcAft>
                <a:buClr>
                  <a:srgbClr val="0000FF"/>
                </a:buClr>
                <a:buSzPct val="80000"/>
              </a:pPr>
              <a:r>
                <a:rPr lang="en-GB" sz="1600" i="1" kern="0" dirty="0" smtClean="0">
                  <a:solidFill>
                    <a:srgbClr val="FF0000"/>
                  </a:solidFill>
                  <a:latin typeface="+mn-lt"/>
                </a:rPr>
                <a:t>A design ‘error’ – should have been 20 </a:t>
              </a:r>
              <a:r>
                <a:rPr lang="en-GB" sz="1600" i="1" kern="0" dirty="0" err="1" smtClean="0">
                  <a:solidFill>
                    <a:srgbClr val="FF0000"/>
                  </a:solidFill>
                  <a:latin typeface="+mn-lt"/>
                </a:rPr>
                <a:t>ms</a:t>
              </a:r>
              <a:r>
                <a:rPr lang="en-GB" sz="1600" i="1" kern="0" dirty="0" smtClean="0">
                  <a:solidFill>
                    <a:srgbClr val="FF0000"/>
                  </a:solidFill>
                  <a:latin typeface="+mn-lt"/>
                </a:rPr>
                <a:t>!</a:t>
              </a:r>
            </a:p>
          </p:txBody>
        </p:sp>
        <p:cxnSp>
          <p:nvCxnSpPr>
            <p:cNvPr id="11" name="Straight Arrow Connector 10"/>
            <p:cNvCxnSpPr>
              <a:stCxn id="10" idx="0"/>
            </p:cNvCxnSpPr>
            <p:nvPr/>
          </p:nvCxnSpPr>
          <p:spPr bwMode="auto">
            <a:xfrm flipH="1" flipV="1">
              <a:off x="8693578" y="3788419"/>
              <a:ext cx="925755" cy="344685"/>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grpSp>
    </p:spTree>
    <p:extLst>
      <p:ext uri="{BB962C8B-B14F-4D97-AF65-F5344CB8AC3E}">
        <p14:creationId xmlns:p14="http://schemas.microsoft.com/office/powerpoint/2010/main" val="32115060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Circuits and QPS</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11</a:t>
            </a:fld>
            <a:endParaRPr lang="en-US"/>
          </a:p>
        </p:txBody>
      </p:sp>
      <p:sp>
        <p:nvSpPr>
          <p:cNvPr id="6" name="Content Placeholder 5"/>
          <p:cNvSpPr>
            <a:spLocks noGrp="1"/>
          </p:cNvSpPr>
          <p:nvPr>
            <p:ph idx="1"/>
          </p:nvPr>
        </p:nvSpPr>
        <p:spPr>
          <a:xfrm>
            <a:off x="736600" y="948467"/>
            <a:ext cx="10566400" cy="5486400"/>
          </a:xfrm>
        </p:spPr>
        <p:txBody>
          <a:bodyPr/>
          <a:lstStyle/>
          <a:p>
            <a:r>
              <a:rPr lang="en-US" sz="1800" dirty="0" smtClean="0"/>
              <a:t>All </a:t>
            </a:r>
            <a:r>
              <a:rPr lang="en-US" sz="1800" b="1" dirty="0" smtClean="0">
                <a:solidFill>
                  <a:srgbClr val="0000FF"/>
                </a:solidFill>
              </a:rPr>
              <a:t>single beam orbit correctors </a:t>
            </a:r>
            <a:r>
              <a:rPr lang="en-US" sz="1800" dirty="0" smtClean="0"/>
              <a:t>(MCB, MCBC, MCBY, MCBW ...) are </a:t>
            </a:r>
            <a:r>
              <a:rPr lang="en-US" sz="1800" b="1" dirty="0" smtClean="0">
                <a:solidFill>
                  <a:srgbClr val="0000FF"/>
                </a:solidFill>
              </a:rPr>
              <a:t>self-protected</a:t>
            </a:r>
            <a:r>
              <a:rPr lang="en-US" sz="1800" dirty="0" smtClean="0"/>
              <a:t> and have </a:t>
            </a:r>
            <a:r>
              <a:rPr lang="en-US" sz="1800" b="1" dirty="0" smtClean="0">
                <a:solidFill>
                  <a:srgbClr val="0000FF"/>
                </a:solidFill>
              </a:rPr>
              <a:t>no QPS </a:t>
            </a:r>
            <a:r>
              <a:rPr lang="en-US" sz="1800" dirty="0" smtClean="0"/>
              <a:t>protection.</a:t>
            </a:r>
          </a:p>
          <a:p>
            <a:pPr lvl="1"/>
            <a:r>
              <a:rPr lang="en-US" sz="1600" dirty="0" smtClean="0"/>
              <a:t>The limits on ramp and acceleration rates are due to / enforced by the PC.</a:t>
            </a:r>
          </a:p>
          <a:p>
            <a:r>
              <a:rPr lang="en-US" sz="1800" dirty="0" smtClean="0"/>
              <a:t>The </a:t>
            </a:r>
            <a:r>
              <a:rPr lang="en-US" sz="1800" b="1" dirty="0" smtClean="0">
                <a:solidFill>
                  <a:srgbClr val="0000FF"/>
                </a:solidFill>
              </a:rPr>
              <a:t>common MCBX triplet correctors </a:t>
            </a:r>
            <a:r>
              <a:rPr lang="en-US" sz="1800" dirty="0" smtClean="0"/>
              <a:t>(600 A – on paper) are protected by a ,vintage‘ QPS system which cannot take into account PC induced voltage changes.</a:t>
            </a:r>
          </a:p>
          <a:p>
            <a:pPr lvl="1"/>
            <a:r>
              <a:rPr lang="en-US" sz="1600" dirty="0" smtClean="0"/>
              <a:t>Very sensitive to acceleration changes above injection energy (threshold from 2 V to 0.1/0.2 V @ 50 A).</a:t>
            </a:r>
          </a:p>
          <a:p>
            <a:pPr lvl="1"/>
            <a:r>
              <a:rPr lang="en-US" sz="1600" dirty="0" smtClean="0"/>
              <a:t>MPE does not want to touch / update the system.</a:t>
            </a:r>
          </a:p>
          <a:p>
            <a:pPr lvl="1"/>
            <a:r>
              <a:rPr lang="en-US" sz="1600" dirty="0" smtClean="0"/>
              <a:t>The MCBX are </a:t>
            </a:r>
            <a:r>
              <a:rPr lang="en-US" sz="1600" b="1" dirty="0" smtClean="0">
                <a:solidFill>
                  <a:srgbClr val="FF0000"/>
                </a:solidFill>
              </a:rPr>
              <a:t>deactivated in the FB</a:t>
            </a:r>
            <a:r>
              <a:rPr lang="en-US" sz="1600" dirty="0" smtClean="0"/>
              <a:t>, </a:t>
            </a:r>
            <a:r>
              <a:rPr lang="en-US" sz="1600" b="1" dirty="0" smtClean="0">
                <a:solidFill>
                  <a:srgbClr val="FF0000"/>
                </a:solidFill>
              </a:rPr>
              <a:t>all tests &gt; 450 GeV ended with circuit trips </a:t>
            </a:r>
            <a:r>
              <a:rPr lang="en-US" sz="1600" dirty="0" smtClean="0"/>
              <a:t>(QPS triggers).</a:t>
            </a:r>
          </a:p>
          <a:p>
            <a:pPr lvl="2"/>
            <a:r>
              <a:rPr lang="en-US" sz="1400" dirty="0" smtClean="0"/>
              <a:t>MD note CERN-ACC-Note-2017-0015.</a:t>
            </a:r>
          </a:p>
          <a:p>
            <a:r>
              <a:rPr lang="en-US" sz="1800" dirty="0" smtClean="0"/>
              <a:t>The MQT circuits are also protected by a QPS system which is also not able to subtract PC induced voltage changes.</a:t>
            </a:r>
          </a:p>
          <a:p>
            <a:pPr lvl="1"/>
            <a:r>
              <a:rPr lang="en-US" sz="1600" dirty="0"/>
              <a:t>M</a:t>
            </a:r>
            <a:r>
              <a:rPr lang="en-US" sz="1600" dirty="0" smtClean="0"/>
              <a:t>any trips in Run 1 due to aggressive QFB gains (noise on Q signals </a:t>
            </a:r>
            <a:r>
              <a:rPr lang="en-US" sz="1600" dirty="0" smtClean="0">
                <a:sym typeface="Wingdings" panose="05000000000000000000" pitchFamily="2" charset="2"/>
              </a:rPr>
              <a:t> acceleration  QPS triggers).</a:t>
            </a:r>
          </a:p>
          <a:p>
            <a:pPr lvl="1"/>
            <a:r>
              <a:rPr lang="en-US" sz="1600" dirty="0" smtClean="0">
                <a:sym typeface="Wingdings" panose="05000000000000000000" pitchFamily="2" charset="2"/>
              </a:rPr>
              <a:t>No more issues in Run 2 thanks to tune noise reduction (lower frequency, more turns in FFT, gated BBQ) and lower gain.</a:t>
            </a:r>
          </a:p>
          <a:p>
            <a:r>
              <a:rPr lang="en-US" sz="1800" dirty="0" smtClean="0">
                <a:sym typeface="Wingdings" panose="05000000000000000000" pitchFamily="2" charset="2"/>
              </a:rPr>
              <a:t>Developments in TE-MPE to </a:t>
            </a:r>
            <a:r>
              <a:rPr lang="en-US" sz="1800" b="1" dirty="0" smtClean="0">
                <a:solidFill>
                  <a:srgbClr val="009900"/>
                </a:solidFill>
                <a:sym typeface="Wingdings" panose="05000000000000000000" pitchFamily="2" charset="2"/>
              </a:rPr>
              <a:t>improve such cases </a:t>
            </a:r>
            <a:r>
              <a:rPr lang="en-US" sz="1800" dirty="0" smtClean="0">
                <a:sym typeface="Wingdings" panose="05000000000000000000" pitchFamily="2" charset="2"/>
              </a:rPr>
              <a:t>by including an independent current rate measurement into the QPS logic, should improve the situation for HL.</a:t>
            </a:r>
            <a:endParaRPr lang="en-US" sz="1800" dirty="0" smtClean="0"/>
          </a:p>
          <a:p>
            <a:pPr lvl="2"/>
            <a:endParaRPr lang="en-US" sz="1400" dirty="0"/>
          </a:p>
        </p:txBody>
      </p:sp>
    </p:spTree>
    <p:extLst>
      <p:ext uri="{BB962C8B-B14F-4D97-AF65-F5344CB8AC3E}">
        <p14:creationId xmlns:p14="http://schemas.microsoft.com/office/powerpoint/2010/main" val="41209930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Orbit feedback loops</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12</a:t>
            </a:fld>
            <a:endParaRPr lang="en-US"/>
          </a:p>
        </p:txBody>
      </p:sp>
      <p:sp>
        <p:nvSpPr>
          <p:cNvPr id="6" name="Content Placeholder 5"/>
          <p:cNvSpPr>
            <a:spLocks noGrp="1"/>
          </p:cNvSpPr>
          <p:nvPr>
            <p:ph idx="1"/>
          </p:nvPr>
        </p:nvSpPr>
        <p:spPr>
          <a:xfrm>
            <a:off x="812800" y="1066800"/>
            <a:ext cx="10566400" cy="5257800"/>
          </a:xfrm>
        </p:spPr>
        <p:txBody>
          <a:bodyPr/>
          <a:lstStyle/>
          <a:p>
            <a:r>
              <a:rPr lang="de-DE" dirty="0" smtClean="0"/>
              <a:t>There are </a:t>
            </a:r>
            <a:r>
              <a:rPr lang="de-DE" b="1" dirty="0" smtClean="0">
                <a:solidFill>
                  <a:srgbClr val="009900"/>
                </a:solidFill>
              </a:rPr>
              <a:t>3 loops in the OFB</a:t>
            </a:r>
            <a:r>
              <a:rPr lang="de-DE" dirty="0" smtClean="0"/>
              <a:t> which can be operated independently:</a:t>
            </a:r>
          </a:p>
          <a:p>
            <a:pPr lvl="1"/>
            <a:r>
              <a:rPr lang="de-DE" dirty="0" smtClean="0"/>
              <a:t>Orbit correction based on SVD algorithm – </a:t>
            </a:r>
            <a:r>
              <a:rPr lang="de-DE" b="1" dirty="0" smtClean="0">
                <a:solidFill>
                  <a:srgbClr val="0000FF"/>
                </a:solidFill>
              </a:rPr>
              <a:t>Orbit FB</a:t>
            </a:r>
          </a:p>
          <a:p>
            <a:pPr lvl="1"/>
            <a:r>
              <a:rPr lang="de-DE" dirty="0" smtClean="0"/>
              <a:t>Horizontal orbit corrector strength stabilization (average ~ 0) – </a:t>
            </a:r>
            <a:r>
              <a:rPr lang="de-DE" b="1" dirty="0" smtClean="0">
                <a:solidFill>
                  <a:srgbClr val="0000FF"/>
                </a:solidFill>
              </a:rPr>
              <a:t>Energy FB</a:t>
            </a:r>
          </a:p>
          <a:p>
            <a:pPr lvl="1"/>
            <a:r>
              <a:rPr lang="de-DE" dirty="0" smtClean="0"/>
              <a:t>Radial position stabilization – </a:t>
            </a:r>
            <a:r>
              <a:rPr lang="de-DE" b="1" dirty="0" smtClean="0">
                <a:solidFill>
                  <a:srgbClr val="0000FF"/>
                </a:solidFill>
              </a:rPr>
              <a:t>Radial FB</a:t>
            </a:r>
            <a:endParaRPr lang="de-DE" dirty="0"/>
          </a:p>
          <a:p>
            <a:r>
              <a:rPr lang="de-DE" dirty="0" smtClean="0"/>
              <a:t>The </a:t>
            </a:r>
            <a:r>
              <a:rPr lang="de-DE" b="1" dirty="0" smtClean="0">
                <a:solidFill>
                  <a:srgbClr val="0000FF"/>
                </a:solidFill>
              </a:rPr>
              <a:t>radial FB </a:t>
            </a:r>
            <a:r>
              <a:rPr lang="de-DE" dirty="0" smtClean="0"/>
              <a:t>acts on the B1 RF frequency (B2 frequency locked to B1) using RF FGCs.</a:t>
            </a:r>
          </a:p>
          <a:p>
            <a:pPr lvl="1"/>
            <a:r>
              <a:rPr lang="de-DE" dirty="0" smtClean="0"/>
              <a:t>Technically the same mechanism of data transmission to the FGC than for orbit correctors.</a:t>
            </a:r>
          </a:p>
          <a:p>
            <a:pPr lvl="1"/>
            <a:r>
              <a:rPr lang="de-DE" dirty="0" smtClean="0"/>
              <a:t>This loop is also handing the </a:t>
            </a:r>
            <a:r>
              <a:rPr lang="de-DE" b="1" dirty="0" smtClean="0">
                <a:solidFill>
                  <a:srgbClr val="CC3399"/>
                </a:solidFill>
              </a:rPr>
              <a:t>RF frequency modulation </a:t>
            </a:r>
            <a:r>
              <a:rPr lang="de-DE" dirty="0" smtClean="0"/>
              <a:t>(Q‘ measurements).</a:t>
            </a:r>
          </a:p>
          <a:p>
            <a:pPr lvl="2"/>
            <a:r>
              <a:rPr lang="de-DE" dirty="0" smtClean="0"/>
              <a:t>Due to the 25 Hz packet rate, too fast modulation frequencies lead to signal distortions !</a:t>
            </a:r>
          </a:p>
          <a:p>
            <a:pPr lvl="1"/>
            <a:r>
              <a:rPr lang="de-DE" dirty="0" smtClean="0"/>
              <a:t>This loop is </a:t>
            </a:r>
            <a:r>
              <a:rPr lang="de-DE" b="1" dirty="0" smtClean="0">
                <a:solidFill>
                  <a:srgbClr val="FF0000"/>
                </a:solidFill>
              </a:rPr>
              <a:t>not used</a:t>
            </a:r>
            <a:r>
              <a:rPr lang="de-DE" dirty="0" smtClean="0"/>
              <a:t>:</a:t>
            </a:r>
          </a:p>
          <a:p>
            <a:pPr lvl="2"/>
            <a:r>
              <a:rPr lang="de-DE" b="1" dirty="0" smtClean="0">
                <a:solidFill>
                  <a:srgbClr val="CC3399"/>
                </a:solidFill>
              </a:rPr>
              <a:t>At injection </a:t>
            </a:r>
            <a:r>
              <a:rPr lang="de-DE" dirty="0" smtClean="0"/>
              <a:t>due to the SPS-LHC RF frequency coupling (rephasing).</a:t>
            </a:r>
          </a:p>
          <a:p>
            <a:pPr lvl="3"/>
            <a:r>
              <a:rPr lang="de-DE" dirty="0" smtClean="0"/>
              <a:t>At injection the RF frequency is trimmed manually (ok !).</a:t>
            </a:r>
          </a:p>
          <a:p>
            <a:pPr lvl="2"/>
            <a:r>
              <a:rPr lang="de-DE" dirty="0"/>
              <a:t>I</a:t>
            </a:r>
            <a:r>
              <a:rPr lang="de-DE" dirty="0" smtClean="0"/>
              <a:t>n </a:t>
            </a:r>
            <a:r>
              <a:rPr lang="de-DE" b="1" dirty="0" smtClean="0">
                <a:solidFill>
                  <a:srgbClr val="CC3399"/>
                </a:solidFill>
              </a:rPr>
              <a:t>p-ion mode with unlocked RF frequencies </a:t>
            </a:r>
            <a:r>
              <a:rPr lang="de-DE" dirty="0" smtClean="0"/>
              <a:t>(injection and ramp).</a:t>
            </a:r>
          </a:p>
          <a:p>
            <a:r>
              <a:rPr lang="de-DE" dirty="0" smtClean="0"/>
              <a:t>The ‚</a:t>
            </a:r>
            <a:r>
              <a:rPr lang="de-DE" b="1" dirty="0" smtClean="0"/>
              <a:t>energy FB</a:t>
            </a:r>
            <a:r>
              <a:rPr lang="de-DE" dirty="0" smtClean="0"/>
              <a:t>‘ is a loop that prevents a run-away of the horizontal orbit corrector strength – does not make sense to operate on its own.</a:t>
            </a:r>
          </a:p>
          <a:p>
            <a:pPr lvl="1"/>
            <a:r>
              <a:rPr lang="de-DE" dirty="0" smtClean="0"/>
              <a:t>With many eigenvalues there can be a run-away of the corrector strengths if the radial error is not perfectly subtracted. Observed occasionaly at the LHC.</a:t>
            </a:r>
            <a:endParaRPr lang="de-DE" dirty="0"/>
          </a:p>
        </p:txBody>
      </p:sp>
    </p:spTree>
    <p:extLst>
      <p:ext uri="{BB962C8B-B14F-4D97-AF65-F5344CB8AC3E}">
        <p14:creationId xmlns:p14="http://schemas.microsoft.com/office/powerpoint/2010/main" val="10103471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Feedback damping</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13</a:t>
            </a:fld>
            <a:endParaRPr lang="en-US"/>
          </a:p>
        </p:txBody>
      </p:sp>
      <p:sp>
        <p:nvSpPr>
          <p:cNvPr id="6" name="Content Placeholder 5"/>
          <p:cNvSpPr>
            <a:spLocks noGrp="1"/>
          </p:cNvSpPr>
          <p:nvPr>
            <p:ph idx="1"/>
          </p:nvPr>
        </p:nvSpPr>
        <p:spPr>
          <a:xfrm>
            <a:off x="524594" y="972968"/>
            <a:ext cx="5482785" cy="2688591"/>
          </a:xfrm>
        </p:spPr>
        <p:txBody>
          <a:bodyPr/>
          <a:lstStyle/>
          <a:p>
            <a:r>
              <a:rPr lang="de-DE" sz="1800" dirty="0" smtClean="0"/>
              <a:t>Examples of steady state orbit error corrections.</a:t>
            </a:r>
          </a:p>
          <a:p>
            <a:pPr lvl="1"/>
            <a:r>
              <a:rPr lang="de-DE" sz="1600" dirty="0" smtClean="0"/>
              <a:t>Gain scaling = 1 corresponds to the ‚default‘ gain.</a:t>
            </a:r>
          </a:p>
          <a:p>
            <a:r>
              <a:rPr lang="de-DE" sz="1800" dirty="0" smtClean="0"/>
              <a:t>Typical settings:</a:t>
            </a:r>
          </a:p>
          <a:p>
            <a:pPr lvl="1"/>
            <a:r>
              <a:rPr lang="de-DE" sz="1600" dirty="0" smtClean="0"/>
              <a:t>1 : injection</a:t>
            </a:r>
          </a:p>
          <a:p>
            <a:pPr lvl="1"/>
            <a:r>
              <a:rPr lang="de-DE" sz="1600" dirty="0" smtClean="0"/>
              <a:t>2-4 : ramp, squeeze</a:t>
            </a:r>
          </a:p>
          <a:p>
            <a:pPr lvl="1"/>
            <a:r>
              <a:rPr lang="de-DE" sz="1600" dirty="0" smtClean="0"/>
              <a:t>0.2 : stable beams</a:t>
            </a:r>
          </a:p>
          <a:p>
            <a:pPr lvl="1"/>
            <a:r>
              <a:rPr lang="de-DE" sz="1600" dirty="0" smtClean="0"/>
              <a:t>&gt; 10-15: loop may become unstable... </a:t>
            </a:r>
            <a:endParaRPr lang="de-DE" sz="1600" dirty="0"/>
          </a:p>
        </p:txBody>
      </p:sp>
      <p:grpSp>
        <p:nvGrpSpPr>
          <p:cNvPr id="15" name="Group 14"/>
          <p:cNvGrpSpPr/>
          <p:nvPr/>
        </p:nvGrpSpPr>
        <p:grpSpPr>
          <a:xfrm>
            <a:off x="6158962" y="830580"/>
            <a:ext cx="5804438" cy="5933962"/>
            <a:chOff x="2272161" y="855865"/>
            <a:chExt cx="5804438" cy="5933962"/>
          </a:xfrm>
        </p:grpSpPr>
        <p:pic>
          <p:nvPicPr>
            <p:cNvPr id="7" name="Picture 6"/>
            <p:cNvPicPr/>
            <p:nvPr/>
          </p:nvPicPr>
          <p:blipFill>
            <a:blip r:embed="rId2"/>
            <a:stretch>
              <a:fillRect/>
            </a:stretch>
          </p:blipFill>
          <p:spPr>
            <a:xfrm>
              <a:off x="2272161" y="875551"/>
              <a:ext cx="2869565" cy="2905125"/>
            </a:xfrm>
            <a:prstGeom prst="rect">
              <a:avLst/>
            </a:prstGeom>
          </p:spPr>
        </p:pic>
        <p:pic>
          <p:nvPicPr>
            <p:cNvPr id="8" name="Picture 7"/>
            <p:cNvPicPr/>
            <p:nvPr/>
          </p:nvPicPr>
          <p:blipFill>
            <a:blip r:embed="rId3"/>
            <a:stretch>
              <a:fillRect/>
            </a:stretch>
          </p:blipFill>
          <p:spPr>
            <a:xfrm>
              <a:off x="5180999" y="855865"/>
              <a:ext cx="2895600" cy="2944495"/>
            </a:xfrm>
            <a:prstGeom prst="rect">
              <a:avLst/>
            </a:prstGeom>
          </p:spPr>
        </p:pic>
        <p:sp>
          <p:nvSpPr>
            <p:cNvPr id="9" name="TextBox 8"/>
            <p:cNvSpPr txBox="1"/>
            <p:nvPr/>
          </p:nvSpPr>
          <p:spPr>
            <a:xfrm>
              <a:off x="4303194" y="922808"/>
              <a:ext cx="1755609" cy="338554"/>
            </a:xfrm>
            <a:prstGeom prst="rect">
              <a:avLst/>
            </a:prstGeom>
            <a:solidFill>
              <a:schemeClr val="bg1">
                <a:lumMod val="85000"/>
              </a:schemeClr>
            </a:solidFill>
          </p:spPr>
          <p:txBody>
            <a:bodyPr wrap="none" rtlCol="0">
              <a:spAutoFit/>
            </a:bodyPr>
            <a:lstStyle/>
            <a:p>
              <a:pPr>
                <a:spcBef>
                  <a:spcPct val="20000"/>
                </a:spcBef>
                <a:spcAft>
                  <a:spcPts val="400"/>
                </a:spcAft>
                <a:buClr>
                  <a:srgbClr val="0000FF"/>
                </a:buClr>
                <a:buSzPct val="80000"/>
              </a:pPr>
              <a:r>
                <a:rPr lang="en-GB" sz="1600" b="1" kern="0" dirty="0" smtClean="0">
                  <a:latin typeface="+mn-lt"/>
                </a:rPr>
                <a:t>Gain scaling = 4</a:t>
              </a:r>
            </a:p>
          </p:txBody>
        </p:sp>
        <p:pic>
          <p:nvPicPr>
            <p:cNvPr id="10" name="Picture 9"/>
            <p:cNvPicPr/>
            <p:nvPr/>
          </p:nvPicPr>
          <p:blipFill>
            <a:blip r:embed="rId4"/>
            <a:stretch>
              <a:fillRect/>
            </a:stretch>
          </p:blipFill>
          <p:spPr>
            <a:xfrm>
              <a:off x="2272161" y="3856127"/>
              <a:ext cx="2842260" cy="2933700"/>
            </a:xfrm>
            <a:prstGeom prst="rect">
              <a:avLst/>
            </a:prstGeom>
          </p:spPr>
        </p:pic>
        <p:pic>
          <p:nvPicPr>
            <p:cNvPr id="11" name="Picture 10"/>
            <p:cNvPicPr/>
            <p:nvPr/>
          </p:nvPicPr>
          <p:blipFill>
            <a:blip r:embed="rId5"/>
            <a:stretch>
              <a:fillRect/>
            </a:stretch>
          </p:blipFill>
          <p:spPr>
            <a:xfrm>
              <a:off x="5180999" y="3886607"/>
              <a:ext cx="2838450" cy="2872740"/>
            </a:xfrm>
            <a:prstGeom prst="rect">
              <a:avLst/>
            </a:prstGeom>
          </p:spPr>
        </p:pic>
        <p:sp>
          <p:nvSpPr>
            <p:cNvPr id="14" name="TextBox 13"/>
            <p:cNvSpPr txBox="1"/>
            <p:nvPr/>
          </p:nvSpPr>
          <p:spPr>
            <a:xfrm>
              <a:off x="5610265" y="2730367"/>
              <a:ext cx="1402948"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latin typeface="+mn-lt"/>
                </a:rPr>
                <a:t>Damping ~4 s </a:t>
              </a:r>
            </a:p>
          </p:txBody>
        </p:sp>
      </p:grpSp>
      <p:sp>
        <p:nvSpPr>
          <p:cNvPr id="16" name="TextBox 15"/>
          <p:cNvSpPr txBox="1"/>
          <p:nvPr/>
        </p:nvSpPr>
        <p:spPr>
          <a:xfrm>
            <a:off x="7664880" y="4579866"/>
            <a:ext cx="1755609" cy="338554"/>
          </a:xfrm>
          <a:prstGeom prst="rect">
            <a:avLst/>
          </a:prstGeom>
          <a:solidFill>
            <a:schemeClr val="bg1">
              <a:lumMod val="85000"/>
            </a:schemeClr>
          </a:solidFill>
        </p:spPr>
        <p:txBody>
          <a:bodyPr wrap="none" rtlCol="0">
            <a:spAutoFit/>
          </a:bodyPr>
          <a:lstStyle/>
          <a:p>
            <a:pPr>
              <a:spcBef>
                <a:spcPct val="20000"/>
              </a:spcBef>
              <a:spcAft>
                <a:spcPts val="400"/>
              </a:spcAft>
              <a:buClr>
                <a:srgbClr val="0000FF"/>
              </a:buClr>
              <a:buSzPct val="80000"/>
            </a:pPr>
            <a:r>
              <a:rPr lang="en-GB" sz="1600" b="1" kern="0" dirty="0" smtClean="0">
                <a:latin typeface="+mn-lt"/>
              </a:rPr>
              <a:t>Gain scaling = </a:t>
            </a:r>
            <a:r>
              <a:rPr lang="en-GB" sz="1600" b="1" kern="0" dirty="0">
                <a:latin typeface="+mn-lt"/>
              </a:rPr>
              <a:t>1</a:t>
            </a:r>
            <a:endParaRPr lang="en-GB" sz="1600" b="1" kern="0" dirty="0" smtClean="0">
              <a:latin typeface="+mn-lt"/>
            </a:endParaRPr>
          </a:p>
        </p:txBody>
      </p:sp>
      <p:sp>
        <p:nvSpPr>
          <p:cNvPr id="17" name="TextBox 16"/>
          <p:cNvSpPr txBox="1"/>
          <p:nvPr/>
        </p:nvSpPr>
        <p:spPr>
          <a:xfrm>
            <a:off x="10007512" y="4989915"/>
            <a:ext cx="1502334"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latin typeface="+mn-lt"/>
              </a:rPr>
              <a:t>Damping ~15 s </a:t>
            </a:r>
          </a:p>
        </p:txBody>
      </p:sp>
      <p:sp>
        <p:nvSpPr>
          <p:cNvPr id="23" name="TextBox 22"/>
          <p:cNvSpPr txBox="1"/>
          <p:nvPr/>
        </p:nvSpPr>
        <p:spPr>
          <a:xfrm>
            <a:off x="729629" y="3422470"/>
            <a:ext cx="4604371" cy="523220"/>
          </a:xfrm>
          <a:prstGeom prst="rect">
            <a:avLst/>
          </a:prstGeom>
        </p:spPr>
        <p:txBody>
          <a:bodyPr wrap="square" rtlCol="0">
            <a:spAutoFit/>
          </a:bodyPr>
          <a:lstStyle/>
          <a:p>
            <a:pPr>
              <a:spcBef>
                <a:spcPct val="20000"/>
              </a:spcBef>
              <a:spcAft>
                <a:spcPts val="400"/>
              </a:spcAft>
              <a:buClr>
                <a:srgbClr val="0000FF"/>
              </a:buClr>
              <a:buSzPct val="80000"/>
            </a:pPr>
            <a:r>
              <a:rPr lang="de-DE" sz="1400" i="1" kern="0" dirty="0" smtClean="0">
                <a:latin typeface="+mn-lt"/>
              </a:rPr>
              <a:t>Impact of the OFB gain on the current ripple on MCBX @ injection </a:t>
            </a:r>
            <a:r>
              <a:rPr lang="de-DE" sz="1400" i="1" kern="0" dirty="0" smtClean="0">
                <a:latin typeface="+mn-lt"/>
                <a:sym typeface="Wingdings" panose="05000000000000000000" pitchFamily="2" charset="2"/>
              </a:rPr>
              <a:t> BPM / orbit noise (here one bunch)</a:t>
            </a:r>
            <a:endParaRPr lang="de-DE" sz="1400" i="1" kern="0" dirty="0" smtClean="0">
              <a:latin typeface="+mn-lt"/>
            </a:endParaRPr>
          </a:p>
        </p:txBody>
      </p:sp>
      <p:grpSp>
        <p:nvGrpSpPr>
          <p:cNvPr id="27" name="Group 26"/>
          <p:cNvGrpSpPr/>
          <p:nvPr/>
        </p:nvGrpSpPr>
        <p:grpSpPr>
          <a:xfrm>
            <a:off x="321242" y="4114800"/>
            <a:ext cx="5698558" cy="1832614"/>
            <a:chOff x="276204" y="4848073"/>
            <a:chExt cx="5698558" cy="1832614"/>
          </a:xfrm>
        </p:grpSpPr>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6204" y="4848073"/>
              <a:ext cx="5698558" cy="1832614"/>
            </a:xfrm>
            <a:prstGeom prst="rect">
              <a:avLst/>
            </a:prstGeom>
          </p:spPr>
        </p:pic>
        <p:sp>
          <p:nvSpPr>
            <p:cNvPr id="19" name="TextBox 18"/>
            <p:cNvSpPr txBox="1"/>
            <p:nvPr/>
          </p:nvSpPr>
          <p:spPr>
            <a:xfrm>
              <a:off x="2346915" y="5181600"/>
              <a:ext cx="1362874" cy="276999"/>
            </a:xfrm>
            <a:prstGeom prst="rect">
              <a:avLst/>
            </a:prstGeom>
            <a:solidFill>
              <a:schemeClr val="bg1">
                <a:lumMod val="85000"/>
              </a:schemeClr>
            </a:solidFill>
          </p:spPr>
          <p:txBody>
            <a:bodyPr wrap="none" rtlCol="0">
              <a:spAutoFit/>
            </a:bodyPr>
            <a:lstStyle/>
            <a:p>
              <a:pPr>
                <a:spcBef>
                  <a:spcPct val="20000"/>
                </a:spcBef>
                <a:spcAft>
                  <a:spcPts val="400"/>
                </a:spcAft>
                <a:buClr>
                  <a:srgbClr val="0000FF"/>
                </a:buClr>
                <a:buSzPct val="80000"/>
              </a:pPr>
              <a:r>
                <a:rPr lang="en-GB" sz="1200" b="1" kern="0" dirty="0" smtClean="0">
                  <a:latin typeface="+mn-lt"/>
                </a:rPr>
                <a:t>Gain scaling = 2</a:t>
              </a:r>
            </a:p>
          </p:txBody>
        </p:sp>
        <p:sp>
          <p:nvSpPr>
            <p:cNvPr id="20" name="TextBox 19"/>
            <p:cNvSpPr txBox="1"/>
            <p:nvPr/>
          </p:nvSpPr>
          <p:spPr>
            <a:xfrm>
              <a:off x="4428326" y="5181600"/>
              <a:ext cx="1362874" cy="276999"/>
            </a:xfrm>
            <a:prstGeom prst="rect">
              <a:avLst/>
            </a:prstGeom>
            <a:solidFill>
              <a:schemeClr val="bg1">
                <a:lumMod val="85000"/>
              </a:schemeClr>
            </a:solidFill>
          </p:spPr>
          <p:txBody>
            <a:bodyPr wrap="none" rtlCol="0">
              <a:spAutoFit/>
            </a:bodyPr>
            <a:lstStyle/>
            <a:p>
              <a:pPr>
                <a:spcBef>
                  <a:spcPct val="20000"/>
                </a:spcBef>
                <a:spcAft>
                  <a:spcPts val="400"/>
                </a:spcAft>
                <a:buClr>
                  <a:srgbClr val="0000FF"/>
                </a:buClr>
                <a:buSzPct val="80000"/>
              </a:pPr>
              <a:r>
                <a:rPr lang="en-GB" sz="1200" b="1" kern="0" dirty="0" smtClean="0">
                  <a:latin typeface="+mn-lt"/>
                </a:rPr>
                <a:t>Gain scaling = </a:t>
              </a:r>
              <a:r>
                <a:rPr lang="en-GB" sz="1200" b="1" kern="0" dirty="0">
                  <a:latin typeface="+mn-lt"/>
                </a:rPr>
                <a:t>1</a:t>
              </a:r>
              <a:endParaRPr lang="en-GB" sz="1200" b="1" kern="0" dirty="0" smtClean="0">
                <a:latin typeface="+mn-lt"/>
              </a:endParaRPr>
            </a:p>
          </p:txBody>
        </p:sp>
        <p:cxnSp>
          <p:nvCxnSpPr>
            <p:cNvPr id="22" name="Straight Connector 21"/>
            <p:cNvCxnSpPr/>
            <p:nvPr/>
          </p:nvCxnSpPr>
          <p:spPr bwMode="auto">
            <a:xfrm>
              <a:off x="4267200" y="5143803"/>
              <a:ext cx="0" cy="1256998"/>
            </a:xfrm>
            <a:prstGeom prst="line">
              <a:avLst/>
            </a:prstGeom>
            <a:solidFill>
              <a:schemeClr val="accent1"/>
            </a:solidFill>
            <a:ln w="19050" cap="flat" cmpd="sng" algn="ctr">
              <a:solidFill>
                <a:srgbClr val="FF0000"/>
              </a:solidFill>
              <a:prstDash val="dash"/>
              <a:round/>
              <a:headEnd type="none" w="med" len="med"/>
              <a:tailEnd type="none" w="med" len="med"/>
            </a:ln>
            <a:effectLst/>
          </p:spPr>
        </p:cxnSp>
        <p:cxnSp>
          <p:nvCxnSpPr>
            <p:cNvPr id="25" name="Straight Arrow Connector 24"/>
            <p:cNvCxnSpPr/>
            <p:nvPr/>
          </p:nvCxnSpPr>
          <p:spPr bwMode="auto">
            <a:xfrm>
              <a:off x="1197685" y="5541085"/>
              <a:ext cx="0" cy="762000"/>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sp>
          <p:nvSpPr>
            <p:cNvPr id="26" name="TextBox 25"/>
            <p:cNvSpPr txBox="1"/>
            <p:nvPr/>
          </p:nvSpPr>
          <p:spPr>
            <a:xfrm>
              <a:off x="900056" y="5804647"/>
              <a:ext cx="723275" cy="307777"/>
            </a:xfrm>
            <a:prstGeom prst="rect">
              <a:avLst/>
            </a:prstGeom>
          </p:spPr>
          <p:txBody>
            <a:bodyPr wrap="none" rtlCol="0">
              <a:spAutoFit/>
            </a:bodyPr>
            <a:lstStyle/>
            <a:p>
              <a:pPr>
                <a:spcBef>
                  <a:spcPct val="20000"/>
                </a:spcBef>
                <a:spcAft>
                  <a:spcPts val="400"/>
                </a:spcAft>
                <a:buClr>
                  <a:srgbClr val="0000FF"/>
                </a:buClr>
                <a:buSzPct val="80000"/>
              </a:pPr>
              <a:r>
                <a:rPr lang="de-DE" sz="1400" b="1" kern="0" dirty="0" smtClean="0">
                  <a:latin typeface="+mn-lt"/>
                </a:rPr>
                <a:t>10 mA</a:t>
              </a:r>
            </a:p>
          </p:txBody>
        </p:sp>
      </p:grpSp>
    </p:spTree>
    <p:extLst>
      <p:ext uri="{BB962C8B-B14F-4D97-AF65-F5344CB8AC3E}">
        <p14:creationId xmlns:p14="http://schemas.microsoft.com/office/powerpoint/2010/main" val="11364690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Feedback usage in the cycle</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14</a:t>
            </a:fld>
            <a:endParaRPr lang="en-US"/>
          </a:p>
        </p:txBody>
      </p:sp>
      <p:grpSp>
        <p:nvGrpSpPr>
          <p:cNvPr id="7" name="Group 6"/>
          <p:cNvGrpSpPr/>
          <p:nvPr/>
        </p:nvGrpSpPr>
        <p:grpSpPr>
          <a:xfrm>
            <a:off x="1447800" y="920754"/>
            <a:ext cx="9258300" cy="5480047"/>
            <a:chOff x="-19050" y="857253"/>
            <a:chExt cx="9258300" cy="5480047"/>
          </a:xfrm>
        </p:grpSpPr>
        <p:sp>
          <p:nvSpPr>
            <p:cNvPr id="8" name="TextBox 10"/>
            <p:cNvSpPr txBox="1">
              <a:spLocks noChangeArrowheads="1"/>
            </p:cNvSpPr>
            <p:nvPr/>
          </p:nvSpPr>
          <p:spPr bwMode="auto">
            <a:xfrm>
              <a:off x="8058150" y="5840413"/>
              <a:ext cx="11657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lgn="l">
                <a:spcBef>
                  <a:spcPct val="0"/>
                </a:spcBef>
                <a:buClrTx/>
                <a:buSzTx/>
                <a:buFontTx/>
                <a:buNone/>
              </a:pPr>
              <a:r>
                <a:rPr lang="en-US" altLang="en-US" sz="1600" b="1" smtClean="0">
                  <a:solidFill>
                    <a:srgbClr val="000000"/>
                  </a:solidFill>
                  <a:latin typeface="+mj-lt"/>
                </a:rPr>
                <a:t>Collisions</a:t>
              </a:r>
            </a:p>
          </p:txBody>
        </p:sp>
        <p:grpSp>
          <p:nvGrpSpPr>
            <p:cNvPr id="9" name="Group 113"/>
            <p:cNvGrpSpPr>
              <a:grpSpLocks/>
            </p:cNvGrpSpPr>
            <p:nvPr/>
          </p:nvGrpSpPr>
          <p:grpSpPr bwMode="auto">
            <a:xfrm>
              <a:off x="-1588" y="3282950"/>
              <a:ext cx="9144001" cy="1874838"/>
              <a:chOff x="0" y="3283468"/>
              <a:chExt cx="9144000" cy="1873757"/>
            </a:xfrm>
          </p:grpSpPr>
          <p:sp>
            <p:nvSpPr>
              <p:cNvPr id="95" name="Rectangle 72"/>
              <p:cNvSpPr>
                <a:spLocks noChangeArrowheads="1"/>
              </p:cNvSpPr>
              <p:nvPr/>
            </p:nvSpPr>
            <p:spPr bwMode="auto">
              <a:xfrm>
                <a:off x="0" y="3283468"/>
                <a:ext cx="9144000" cy="1873757"/>
              </a:xfrm>
              <a:prstGeom prst="rect">
                <a:avLst/>
              </a:prstGeom>
              <a:solidFill>
                <a:srgbClr val="FFFF66">
                  <a:alpha val="29803"/>
                </a:srgbClr>
              </a:solidFill>
              <a:ln w="9525" algn="ctr">
                <a:solidFill>
                  <a:schemeClr val="tx1"/>
                </a:solidFill>
                <a:round/>
                <a:headEnd/>
                <a:tailEnd/>
              </a:ln>
            </p:spPr>
            <p:txBody>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lgn="l">
                  <a:spcBef>
                    <a:spcPct val="0"/>
                  </a:spcBef>
                  <a:buClrTx/>
                  <a:buSzTx/>
                  <a:buFontTx/>
                  <a:buNone/>
                </a:pPr>
                <a:endParaRPr lang="en-GB" altLang="en-US" sz="1800" smtClean="0">
                  <a:solidFill>
                    <a:srgbClr val="000000"/>
                  </a:solidFill>
                  <a:latin typeface="+mj-lt"/>
                </a:endParaRPr>
              </a:p>
            </p:txBody>
          </p:sp>
          <p:sp>
            <p:nvSpPr>
              <p:cNvPr id="96" name="TextBox 95"/>
              <p:cNvSpPr txBox="1"/>
              <p:nvPr/>
            </p:nvSpPr>
            <p:spPr>
              <a:xfrm>
                <a:off x="649288" y="3426261"/>
                <a:ext cx="1171575" cy="307797"/>
              </a:xfrm>
              <a:prstGeom prst="rect">
                <a:avLst/>
              </a:prstGeom>
              <a:solidFill>
                <a:schemeClr val="bg1">
                  <a:lumMod val="85000"/>
                </a:schemeClr>
              </a:solidFill>
            </p:spPr>
            <p:txBody>
              <a:bodyPr>
                <a:spAutoFit/>
              </a:bodyPr>
              <a:lstStyle/>
              <a:p>
                <a:pPr>
                  <a:spcBef>
                    <a:spcPct val="0"/>
                  </a:spcBef>
                  <a:defRPr/>
                </a:pPr>
                <a:r>
                  <a:rPr lang="en-US" sz="1400" b="1" dirty="0">
                    <a:solidFill>
                      <a:srgbClr val="000000"/>
                    </a:solidFill>
                    <a:latin typeface="+mj-lt"/>
                  </a:rPr>
                  <a:t>OFF</a:t>
                </a:r>
              </a:p>
            </p:txBody>
          </p:sp>
          <p:sp>
            <p:nvSpPr>
              <p:cNvPr id="97" name="TextBox 75"/>
              <p:cNvSpPr txBox="1">
                <a:spLocks noChangeArrowheads="1"/>
              </p:cNvSpPr>
              <p:nvPr/>
            </p:nvSpPr>
            <p:spPr bwMode="auto">
              <a:xfrm>
                <a:off x="1801890" y="3425721"/>
                <a:ext cx="485341" cy="30777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400" b="1" smtClean="0">
                    <a:solidFill>
                      <a:srgbClr val="000000"/>
                    </a:solidFill>
                    <a:latin typeface="+mj-lt"/>
                  </a:rPr>
                  <a:t>ON</a:t>
                </a:r>
              </a:p>
            </p:txBody>
          </p:sp>
          <p:sp>
            <p:nvSpPr>
              <p:cNvPr id="98" name="TextBox 97"/>
              <p:cNvSpPr txBox="1"/>
              <p:nvPr/>
            </p:nvSpPr>
            <p:spPr>
              <a:xfrm>
                <a:off x="2262188" y="3424675"/>
                <a:ext cx="1952625" cy="307797"/>
              </a:xfrm>
              <a:prstGeom prst="rect">
                <a:avLst/>
              </a:prstGeom>
              <a:solidFill>
                <a:schemeClr val="bg1">
                  <a:lumMod val="85000"/>
                </a:schemeClr>
              </a:solidFill>
            </p:spPr>
            <p:txBody>
              <a:bodyPr>
                <a:spAutoFit/>
              </a:bodyPr>
              <a:lstStyle/>
              <a:p>
                <a:pPr>
                  <a:spcBef>
                    <a:spcPct val="0"/>
                  </a:spcBef>
                  <a:defRPr/>
                </a:pPr>
                <a:r>
                  <a:rPr lang="en-US" sz="1400" b="1" dirty="0">
                    <a:solidFill>
                      <a:srgbClr val="000000"/>
                    </a:solidFill>
                    <a:latin typeface="+mj-lt"/>
                  </a:rPr>
                  <a:t>OFF</a:t>
                </a:r>
              </a:p>
            </p:txBody>
          </p:sp>
          <p:sp>
            <p:nvSpPr>
              <p:cNvPr id="99" name="TextBox 77"/>
              <p:cNvSpPr txBox="1">
                <a:spLocks noChangeArrowheads="1"/>
              </p:cNvSpPr>
              <p:nvPr/>
            </p:nvSpPr>
            <p:spPr bwMode="auto">
              <a:xfrm>
                <a:off x="4216400" y="3425721"/>
                <a:ext cx="1704976" cy="30777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400" b="1" smtClean="0">
                    <a:solidFill>
                      <a:srgbClr val="000000"/>
                    </a:solidFill>
                    <a:latin typeface="+mj-lt"/>
                  </a:rPr>
                  <a:t>ON</a:t>
                </a:r>
              </a:p>
            </p:txBody>
          </p:sp>
          <p:sp>
            <p:nvSpPr>
              <p:cNvPr id="100" name="TextBox 78"/>
              <p:cNvSpPr txBox="1">
                <a:spLocks noChangeArrowheads="1"/>
              </p:cNvSpPr>
              <p:nvPr/>
            </p:nvSpPr>
            <p:spPr bwMode="auto">
              <a:xfrm>
                <a:off x="6388546" y="3425721"/>
                <a:ext cx="1650745" cy="30777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400" b="1" dirty="0" smtClean="0">
                    <a:solidFill>
                      <a:srgbClr val="000000"/>
                    </a:solidFill>
                    <a:latin typeface="+mj-lt"/>
                  </a:rPr>
                  <a:t>ON</a:t>
                </a:r>
              </a:p>
            </p:txBody>
          </p:sp>
          <p:sp>
            <p:nvSpPr>
              <p:cNvPr id="101" name="TextBox 100"/>
              <p:cNvSpPr txBox="1"/>
              <p:nvPr/>
            </p:nvSpPr>
            <p:spPr>
              <a:xfrm>
                <a:off x="5924550" y="3429434"/>
                <a:ext cx="465137" cy="307797"/>
              </a:xfrm>
              <a:prstGeom prst="rect">
                <a:avLst/>
              </a:prstGeom>
              <a:solidFill>
                <a:schemeClr val="bg1">
                  <a:lumMod val="85000"/>
                </a:schemeClr>
              </a:solidFill>
            </p:spPr>
            <p:txBody>
              <a:bodyPr>
                <a:spAutoFit/>
              </a:bodyPr>
              <a:lstStyle/>
              <a:p>
                <a:pPr>
                  <a:spcBef>
                    <a:spcPct val="0"/>
                  </a:spcBef>
                  <a:defRPr/>
                </a:pPr>
                <a:endParaRPr lang="en-US" sz="1400" dirty="0">
                  <a:solidFill>
                    <a:srgbClr val="000000"/>
                  </a:solidFill>
                  <a:latin typeface="+mj-lt"/>
                </a:endParaRPr>
              </a:p>
            </p:txBody>
          </p:sp>
          <p:sp>
            <p:nvSpPr>
              <p:cNvPr id="102" name="TextBox 101"/>
              <p:cNvSpPr txBox="1"/>
              <p:nvPr/>
            </p:nvSpPr>
            <p:spPr>
              <a:xfrm>
                <a:off x="8039100" y="3426261"/>
                <a:ext cx="1098550" cy="307797"/>
              </a:xfrm>
              <a:prstGeom prst="rect">
                <a:avLst/>
              </a:prstGeom>
              <a:solidFill>
                <a:schemeClr val="bg1">
                  <a:lumMod val="85000"/>
                </a:schemeClr>
              </a:solidFill>
            </p:spPr>
            <p:txBody>
              <a:bodyPr>
                <a:spAutoFit/>
              </a:bodyPr>
              <a:lstStyle/>
              <a:p>
                <a:pPr>
                  <a:spcBef>
                    <a:spcPct val="0"/>
                  </a:spcBef>
                  <a:defRPr/>
                </a:pPr>
                <a:r>
                  <a:rPr lang="en-US" sz="1400" b="1" dirty="0">
                    <a:solidFill>
                      <a:srgbClr val="000000"/>
                    </a:solidFill>
                    <a:latin typeface="+mj-lt"/>
                  </a:rPr>
                  <a:t>OFF</a:t>
                </a:r>
              </a:p>
            </p:txBody>
          </p:sp>
          <p:pic>
            <p:nvPicPr>
              <p:cNvPr id="103" name="Picture 8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17754" y="3651779"/>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 name="Picture 8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7564" y="3651779"/>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Picture 8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47394" y="4247517"/>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 name="Picture 9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19086" y="363036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Picture 9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67292" y="3651779"/>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 name="TextBox 73"/>
              <p:cNvSpPr txBox="1">
                <a:spLocks noChangeArrowheads="1"/>
              </p:cNvSpPr>
              <p:nvPr/>
            </p:nvSpPr>
            <p:spPr bwMode="auto">
              <a:xfrm>
                <a:off x="19857" y="3410881"/>
                <a:ext cx="617477" cy="33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600" b="1" smtClean="0">
                    <a:solidFill>
                      <a:srgbClr val="000000"/>
                    </a:solidFill>
                    <a:latin typeface="+mj-lt"/>
                  </a:rPr>
                  <a:t>OFB</a:t>
                </a:r>
              </a:p>
            </p:txBody>
          </p:sp>
        </p:grpSp>
        <p:grpSp>
          <p:nvGrpSpPr>
            <p:cNvPr id="10" name="Group 112"/>
            <p:cNvGrpSpPr>
              <a:grpSpLocks/>
            </p:cNvGrpSpPr>
            <p:nvPr/>
          </p:nvGrpSpPr>
          <p:grpSpPr bwMode="auto">
            <a:xfrm>
              <a:off x="-1588" y="1376363"/>
              <a:ext cx="9144001" cy="3135312"/>
              <a:chOff x="8390" y="1376972"/>
              <a:chExt cx="9144000" cy="3133471"/>
            </a:xfrm>
          </p:grpSpPr>
          <p:sp>
            <p:nvSpPr>
              <p:cNvPr id="85" name="Rectangle 71"/>
              <p:cNvSpPr>
                <a:spLocks noChangeArrowheads="1"/>
              </p:cNvSpPr>
              <p:nvPr/>
            </p:nvSpPr>
            <p:spPr bwMode="auto">
              <a:xfrm>
                <a:off x="8390" y="1376972"/>
                <a:ext cx="9144000" cy="1903982"/>
              </a:xfrm>
              <a:prstGeom prst="rect">
                <a:avLst/>
              </a:prstGeom>
              <a:solidFill>
                <a:srgbClr val="FF9966">
                  <a:alpha val="29803"/>
                </a:srgbClr>
              </a:solidFill>
              <a:ln w="9525" algn="ctr">
                <a:solidFill>
                  <a:schemeClr val="tx1"/>
                </a:solidFill>
                <a:round/>
                <a:headEnd/>
                <a:tailEnd/>
              </a:ln>
            </p:spPr>
            <p:txBody>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lgn="l">
                  <a:spcBef>
                    <a:spcPct val="0"/>
                  </a:spcBef>
                  <a:buClrTx/>
                  <a:buSzTx/>
                  <a:buFontTx/>
                  <a:buNone/>
                </a:pPr>
                <a:endParaRPr lang="en-GB" altLang="en-US" sz="1800" smtClean="0">
                  <a:solidFill>
                    <a:srgbClr val="000000"/>
                  </a:solidFill>
                  <a:latin typeface="+mj-lt"/>
                </a:endParaRPr>
              </a:p>
            </p:txBody>
          </p:sp>
          <p:sp>
            <p:nvSpPr>
              <p:cNvPr id="86" name="TextBox 85"/>
              <p:cNvSpPr txBox="1"/>
              <p:nvPr/>
            </p:nvSpPr>
            <p:spPr>
              <a:xfrm>
                <a:off x="659266" y="1626063"/>
                <a:ext cx="3567112" cy="307794"/>
              </a:xfrm>
              <a:prstGeom prst="rect">
                <a:avLst/>
              </a:prstGeom>
              <a:solidFill>
                <a:schemeClr val="bg1">
                  <a:lumMod val="85000"/>
                </a:schemeClr>
              </a:solidFill>
            </p:spPr>
            <p:txBody>
              <a:bodyPr>
                <a:spAutoFit/>
              </a:bodyPr>
              <a:lstStyle/>
              <a:p>
                <a:pPr>
                  <a:spcBef>
                    <a:spcPct val="0"/>
                  </a:spcBef>
                  <a:defRPr/>
                </a:pPr>
                <a:r>
                  <a:rPr lang="en-US" sz="1400" b="1" dirty="0">
                    <a:solidFill>
                      <a:srgbClr val="000000"/>
                    </a:solidFill>
                    <a:latin typeface="+mj-lt"/>
                  </a:rPr>
                  <a:t>OFF</a:t>
                </a:r>
              </a:p>
            </p:txBody>
          </p:sp>
          <p:sp>
            <p:nvSpPr>
              <p:cNvPr id="87" name="TextBox 58"/>
              <p:cNvSpPr txBox="1">
                <a:spLocks noChangeArrowheads="1"/>
              </p:cNvSpPr>
              <p:nvPr/>
            </p:nvSpPr>
            <p:spPr bwMode="auto">
              <a:xfrm>
                <a:off x="4219463" y="1627133"/>
                <a:ext cx="1711764" cy="30777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400" b="1" smtClean="0">
                    <a:solidFill>
                      <a:srgbClr val="000000"/>
                    </a:solidFill>
                    <a:latin typeface="+mj-lt"/>
                  </a:rPr>
                  <a:t>ON</a:t>
                </a:r>
              </a:p>
            </p:txBody>
          </p:sp>
          <p:sp>
            <p:nvSpPr>
              <p:cNvPr id="88" name="TextBox 62"/>
              <p:cNvSpPr txBox="1">
                <a:spLocks noChangeArrowheads="1"/>
              </p:cNvSpPr>
              <p:nvPr/>
            </p:nvSpPr>
            <p:spPr bwMode="auto">
              <a:xfrm>
                <a:off x="6399411" y="1625339"/>
                <a:ext cx="1651415" cy="30777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400" b="1" smtClean="0">
                    <a:solidFill>
                      <a:srgbClr val="000000"/>
                    </a:solidFill>
                    <a:latin typeface="+mj-lt"/>
                  </a:rPr>
                  <a:t>ON</a:t>
                </a:r>
              </a:p>
            </p:txBody>
          </p:sp>
          <p:sp>
            <p:nvSpPr>
              <p:cNvPr id="89" name="TextBox 88"/>
              <p:cNvSpPr txBox="1"/>
              <p:nvPr/>
            </p:nvSpPr>
            <p:spPr>
              <a:xfrm>
                <a:off x="8042727" y="1627650"/>
                <a:ext cx="1074738" cy="307794"/>
              </a:xfrm>
              <a:prstGeom prst="rect">
                <a:avLst/>
              </a:prstGeom>
              <a:solidFill>
                <a:schemeClr val="bg1">
                  <a:lumMod val="85000"/>
                </a:schemeClr>
              </a:solidFill>
            </p:spPr>
            <p:txBody>
              <a:bodyPr>
                <a:spAutoFit/>
              </a:bodyPr>
              <a:lstStyle/>
              <a:p>
                <a:pPr>
                  <a:spcBef>
                    <a:spcPct val="0"/>
                  </a:spcBef>
                  <a:defRPr/>
                </a:pPr>
                <a:r>
                  <a:rPr lang="en-US" sz="1400" b="1" dirty="0">
                    <a:solidFill>
                      <a:srgbClr val="000000"/>
                    </a:solidFill>
                    <a:latin typeface="+mj-lt"/>
                  </a:rPr>
                  <a:t>OFF</a:t>
                </a:r>
              </a:p>
            </p:txBody>
          </p:sp>
          <p:sp>
            <p:nvSpPr>
              <p:cNvPr id="90" name="TextBox 89"/>
              <p:cNvSpPr txBox="1"/>
              <p:nvPr/>
            </p:nvSpPr>
            <p:spPr>
              <a:xfrm>
                <a:off x="5931352" y="1627650"/>
                <a:ext cx="468313" cy="307794"/>
              </a:xfrm>
              <a:prstGeom prst="rect">
                <a:avLst/>
              </a:prstGeom>
              <a:solidFill>
                <a:schemeClr val="bg1">
                  <a:lumMod val="85000"/>
                </a:schemeClr>
              </a:solidFill>
            </p:spPr>
            <p:txBody>
              <a:bodyPr>
                <a:spAutoFit/>
              </a:bodyPr>
              <a:lstStyle/>
              <a:p>
                <a:pPr>
                  <a:spcBef>
                    <a:spcPct val="0"/>
                  </a:spcBef>
                  <a:defRPr/>
                </a:pPr>
                <a:endParaRPr lang="en-US" sz="1400" b="1" dirty="0">
                  <a:solidFill>
                    <a:srgbClr val="000000"/>
                  </a:solidFill>
                  <a:latin typeface="+mj-lt"/>
                </a:endParaRPr>
              </a:p>
            </p:txBody>
          </p:sp>
          <p:pic>
            <p:nvPicPr>
              <p:cNvPr id="91" name="Picture 8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87314" y="420564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9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30002" y="1481926"/>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 name="TextBox 69"/>
              <p:cNvSpPr txBox="1">
                <a:spLocks noChangeArrowheads="1"/>
              </p:cNvSpPr>
              <p:nvPr/>
            </p:nvSpPr>
            <p:spPr bwMode="auto">
              <a:xfrm>
                <a:off x="12000" y="1604264"/>
                <a:ext cx="6190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600" b="1" smtClean="0">
                    <a:solidFill>
                      <a:srgbClr val="000000"/>
                    </a:solidFill>
                    <a:latin typeface="+mj-lt"/>
                  </a:rPr>
                  <a:t>QFB</a:t>
                </a:r>
              </a:p>
            </p:txBody>
          </p:sp>
          <p:pic>
            <p:nvPicPr>
              <p:cNvPr id="94" name="Picture 8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45354" y="1481834"/>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 name="Group 110"/>
            <p:cNvGrpSpPr>
              <a:grpSpLocks/>
            </p:cNvGrpSpPr>
            <p:nvPr/>
          </p:nvGrpSpPr>
          <p:grpSpPr bwMode="auto">
            <a:xfrm>
              <a:off x="76200" y="1860550"/>
              <a:ext cx="8950325" cy="4476750"/>
              <a:chOff x="76006" y="1837950"/>
              <a:chExt cx="8950731" cy="3918669"/>
            </a:xfrm>
          </p:grpSpPr>
          <p:cxnSp>
            <p:nvCxnSpPr>
              <p:cNvPr id="60" name="Straight Connector 59"/>
              <p:cNvCxnSpPr/>
              <p:nvPr/>
            </p:nvCxnSpPr>
            <p:spPr>
              <a:xfrm>
                <a:off x="4211632" y="1837950"/>
                <a:ext cx="1587" cy="3896435"/>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1" name="TextBox 7"/>
              <p:cNvSpPr txBox="1">
                <a:spLocks noChangeArrowheads="1"/>
              </p:cNvSpPr>
              <p:nvPr/>
            </p:nvSpPr>
            <p:spPr bwMode="auto">
              <a:xfrm>
                <a:off x="1587016" y="5234245"/>
                <a:ext cx="1029496" cy="511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600" b="1" smtClean="0">
                    <a:solidFill>
                      <a:srgbClr val="000000"/>
                    </a:solidFill>
                    <a:latin typeface="+mj-lt"/>
                  </a:rPr>
                  <a:t>Injection</a:t>
                </a:r>
              </a:p>
              <a:p>
                <a:pPr>
                  <a:spcBef>
                    <a:spcPct val="0"/>
                  </a:spcBef>
                  <a:buClrTx/>
                  <a:buSzTx/>
                  <a:buFontTx/>
                  <a:buNone/>
                </a:pPr>
                <a:r>
                  <a:rPr lang="en-US" altLang="en-US" sz="1600" b="1" smtClean="0">
                    <a:solidFill>
                      <a:srgbClr val="000000"/>
                    </a:solidFill>
                    <a:latin typeface="+mj-lt"/>
                  </a:rPr>
                  <a:t>pilot</a:t>
                </a:r>
              </a:p>
            </p:txBody>
          </p:sp>
          <p:sp>
            <p:nvSpPr>
              <p:cNvPr id="62" name="TextBox 8"/>
              <p:cNvSpPr txBox="1">
                <a:spLocks noChangeArrowheads="1"/>
              </p:cNvSpPr>
              <p:nvPr/>
            </p:nvSpPr>
            <p:spPr bwMode="auto">
              <a:xfrm>
                <a:off x="4687215" y="5279531"/>
                <a:ext cx="753766" cy="296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lgn="l">
                  <a:spcBef>
                    <a:spcPct val="0"/>
                  </a:spcBef>
                  <a:buClrTx/>
                  <a:buSzTx/>
                  <a:buFontTx/>
                  <a:buNone/>
                </a:pPr>
                <a:r>
                  <a:rPr lang="en-US" altLang="en-US" sz="1600" b="1" smtClean="0">
                    <a:solidFill>
                      <a:srgbClr val="000000"/>
                    </a:solidFill>
                    <a:latin typeface="+mj-lt"/>
                  </a:rPr>
                  <a:t>Ramp</a:t>
                </a:r>
              </a:p>
            </p:txBody>
          </p:sp>
          <p:sp>
            <p:nvSpPr>
              <p:cNvPr id="63" name="TextBox 9"/>
              <p:cNvSpPr txBox="1">
                <a:spLocks noChangeArrowheads="1"/>
              </p:cNvSpPr>
              <p:nvPr/>
            </p:nvSpPr>
            <p:spPr bwMode="auto">
              <a:xfrm>
                <a:off x="6716227" y="5290326"/>
                <a:ext cx="1015067" cy="296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lgn="l">
                  <a:spcBef>
                    <a:spcPct val="0"/>
                  </a:spcBef>
                  <a:buClrTx/>
                  <a:buSzTx/>
                  <a:buFontTx/>
                  <a:buNone/>
                </a:pPr>
                <a:r>
                  <a:rPr lang="en-US" altLang="en-US" sz="1600" b="1" smtClean="0">
                    <a:solidFill>
                      <a:srgbClr val="000000"/>
                    </a:solidFill>
                    <a:latin typeface="+mj-lt"/>
                  </a:rPr>
                  <a:t>Squeeze</a:t>
                </a:r>
              </a:p>
            </p:txBody>
          </p:sp>
          <p:cxnSp>
            <p:nvCxnSpPr>
              <p:cNvPr id="64" name="Straight Connector 63"/>
              <p:cNvCxnSpPr/>
              <p:nvPr/>
            </p:nvCxnSpPr>
            <p:spPr>
              <a:xfrm flipH="1">
                <a:off x="6380255" y="1846288"/>
                <a:ext cx="4762" cy="3903384"/>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037680" y="1893534"/>
                <a:ext cx="0" cy="3863085"/>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2698675" y="1861574"/>
                <a:ext cx="0" cy="3895045"/>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7" name="Straight Arrow Connector 22"/>
              <p:cNvCxnSpPr>
                <a:cxnSpLocks noChangeShapeType="1"/>
              </p:cNvCxnSpPr>
              <p:nvPr/>
            </p:nvCxnSpPr>
            <p:spPr bwMode="auto">
              <a:xfrm>
                <a:off x="76006" y="5120291"/>
                <a:ext cx="8950731" cy="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68" name="Straight Connector 67"/>
              <p:cNvCxnSpPr/>
              <p:nvPr/>
            </p:nvCxnSpPr>
            <p:spPr>
              <a:xfrm>
                <a:off x="5924621" y="1837950"/>
                <a:ext cx="0" cy="3903384"/>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9" name="TextBox 39"/>
              <p:cNvSpPr txBox="1">
                <a:spLocks noChangeArrowheads="1"/>
              </p:cNvSpPr>
              <p:nvPr/>
            </p:nvSpPr>
            <p:spPr bwMode="auto">
              <a:xfrm>
                <a:off x="2843775" y="5241324"/>
                <a:ext cx="1029496" cy="511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600" b="1" smtClean="0">
                    <a:solidFill>
                      <a:srgbClr val="000000"/>
                    </a:solidFill>
                    <a:latin typeface="+mj-lt"/>
                  </a:rPr>
                  <a:t>Injection</a:t>
                </a:r>
              </a:p>
              <a:p>
                <a:pPr>
                  <a:spcBef>
                    <a:spcPct val="0"/>
                  </a:spcBef>
                  <a:buClrTx/>
                  <a:buSzTx/>
                  <a:buFontTx/>
                  <a:buNone/>
                </a:pPr>
                <a:r>
                  <a:rPr lang="en-US" altLang="en-US" sz="1600" b="1" smtClean="0">
                    <a:solidFill>
                      <a:srgbClr val="000000"/>
                    </a:solidFill>
                    <a:latin typeface="+mj-lt"/>
                  </a:rPr>
                  <a:t>nominal</a:t>
                </a:r>
              </a:p>
            </p:txBody>
          </p:sp>
          <p:cxnSp>
            <p:nvCxnSpPr>
              <p:cNvPr id="70" name="Straight Connector 69"/>
              <p:cNvCxnSpPr/>
              <p:nvPr/>
            </p:nvCxnSpPr>
            <p:spPr>
              <a:xfrm>
                <a:off x="1546098" y="1853236"/>
                <a:ext cx="0" cy="3896435"/>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71" name="TextBox 54"/>
              <p:cNvSpPr txBox="1">
                <a:spLocks noChangeArrowheads="1"/>
              </p:cNvSpPr>
              <p:nvPr/>
            </p:nvSpPr>
            <p:spPr bwMode="auto">
              <a:xfrm>
                <a:off x="5924642" y="5270854"/>
                <a:ext cx="570617" cy="269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lgn="l">
                  <a:spcBef>
                    <a:spcPct val="0"/>
                  </a:spcBef>
                  <a:buClrTx/>
                  <a:buSzTx/>
                  <a:buFontTx/>
                  <a:buNone/>
                </a:pPr>
                <a:r>
                  <a:rPr lang="en-US" altLang="en-US" sz="1400" b="1" smtClean="0">
                    <a:solidFill>
                      <a:srgbClr val="000000"/>
                    </a:solidFill>
                    <a:latin typeface="+mj-lt"/>
                  </a:rPr>
                  <a:t>FT</a:t>
                </a:r>
              </a:p>
            </p:txBody>
          </p:sp>
          <p:sp>
            <p:nvSpPr>
              <p:cNvPr id="72" name="TextBox 55"/>
              <p:cNvSpPr txBox="1">
                <a:spLocks noChangeArrowheads="1"/>
              </p:cNvSpPr>
              <p:nvPr/>
            </p:nvSpPr>
            <p:spPr bwMode="auto">
              <a:xfrm>
                <a:off x="201788" y="5228032"/>
                <a:ext cx="1313122" cy="51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600" b="1" smtClean="0">
                    <a:solidFill>
                      <a:srgbClr val="000000"/>
                    </a:solidFill>
                    <a:latin typeface="+mj-lt"/>
                  </a:rPr>
                  <a:t>Preparation</a:t>
                </a:r>
              </a:p>
              <a:p>
                <a:pPr>
                  <a:spcBef>
                    <a:spcPct val="0"/>
                  </a:spcBef>
                  <a:buClrTx/>
                  <a:buSzTx/>
                  <a:buFontTx/>
                  <a:buNone/>
                </a:pPr>
                <a:r>
                  <a:rPr lang="en-US" altLang="en-US" sz="1600" b="1" smtClean="0">
                    <a:solidFill>
                      <a:srgbClr val="000000"/>
                    </a:solidFill>
                    <a:latin typeface="+mj-lt"/>
                  </a:rPr>
                  <a:t>(no beam)</a:t>
                </a:r>
              </a:p>
            </p:txBody>
          </p:sp>
          <p:grpSp>
            <p:nvGrpSpPr>
              <p:cNvPr id="73" name="Group 99"/>
              <p:cNvGrpSpPr>
                <a:grpSpLocks/>
              </p:cNvGrpSpPr>
              <p:nvPr/>
            </p:nvGrpSpPr>
            <p:grpSpPr bwMode="auto">
              <a:xfrm>
                <a:off x="797045" y="2172942"/>
                <a:ext cx="7975249" cy="2841329"/>
                <a:chOff x="797045" y="2172942"/>
                <a:chExt cx="7975249" cy="2841329"/>
              </a:xfrm>
            </p:grpSpPr>
            <p:grpSp>
              <p:nvGrpSpPr>
                <p:cNvPr id="74" name="Group 33"/>
                <p:cNvGrpSpPr>
                  <a:grpSpLocks/>
                </p:cNvGrpSpPr>
                <p:nvPr/>
              </p:nvGrpSpPr>
              <p:grpSpPr bwMode="auto">
                <a:xfrm>
                  <a:off x="4692599" y="2172942"/>
                  <a:ext cx="1231846" cy="2633526"/>
                  <a:chOff x="1552304" y="2182285"/>
                  <a:chExt cx="1855564" cy="2624896"/>
                </a:xfrm>
              </p:grpSpPr>
              <p:sp>
                <p:nvSpPr>
                  <p:cNvPr id="82" name="Freeform 81"/>
                  <p:cNvSpPr/>
                  <p:nvPr/>
                </p:nvSpPr>
                <p:spPr>
                  <a:xfrm>
                    <a:off x="1552405" y="4425960"/>
                    <a:ext cx="609809" cy="380887"/>
                  </a:xfrm>
                  <a:custGeom>
                    <a:avLst/>
                    <a:gdLst>
                      <a:gd name="connsiteX0" fmla="*/ 0 w 1019175"/>
                      <a:gd name="connsiteY0" fmla="*/ 485775 h 487362"/>
                      <a:gd name="connsiteX1" fmla="*/ 247650 w 1019175"/>
                      <a:gd name="connsiteY1" fmla="*/ 466725 h 487362"/>
                      <a:gd name="connsiteX2" fmla="*/ 600075 w 1019175"/>
                      <a:gd name="connsiteY2" fmla="*/ 361950 h 487362"/>
                      <a:gd name="connsiteX3" fmla="*/ 838200 w 1019175"/>
                      <a:gd name="connsiteY3" fmla="*/ 190500 h 487362"/>
                      <a:gd name="connsiteX4" fmla="*/ 1019175 w 1019175"/>
                      <a:gd name="connsiteY4" fmla="*/ 0 h 4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175" h="487362">
                        <a:moveTo>
                          <a:pt x="0" y="485775"/>
                        </a:moveTo>
                        <a:cubicBezTo>
                          <a:pt x="73819" y="486568"/>
                          <a:pt x="147638" y="487362"/>
                          <a:pt x="247650" y="466725"/>
                        </a:cubicBezTo>
                        <a:cubicBezTo>
                          <a:pt x="347662" y="446088"/>
                          <a:pt x="501650" y="407987"/>
                          <a:pt x="600075" y="361950"/>
                        </a:cubicBezTo>
                        <a:cubicBezTo>
                          <a:pt x="698500" y="315913"/>
                          <a:pt x="768350" y="250825"/>
                          <a:pt x="838200" y="190500"/>
                        </a:cubicBezTo>
                        <a:cubicBezTo>
                          <a:pt x="908050" y="130175"/>
                          <a:pt x="963612" y="65087"/>
                          <a:pt x="1019175" y="0"/>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spcBef>
                        <a:spcPct val="0"/>
                      </a:spcBef>
                      <a:defRPr/>
                    </a:pPr>
                    <a:endParaRPr lang="en-US" sz="1800" b="1">
                      <a:solidFill>
                        <a:srgbClr val="000000"/>
                      </a:solidFill>
                      <a:latin typeface="+mj-lt"/>
                    </a:endParaRPr>
                  </a:p>
                </p:txBody>
              </p:sp>
              <p:sp>
                <p:nvSpPr>
                  <p:cNvPr id="83" name="Freeform 82"/>
                  <p:cNvSpPr/>
                  <p:nvPr/>
                </p:nvSpPr>
                <p:spPr>
                  <a:xfrm flipH="1" flipV="1">
                    <a:off x="3027902" y="2182187"/>
                    <a:ext cx="380233" cy="304710"/>
                  </a:xfrm>
                  <a:custGeom>
                    <a:avLst/>
                    <a:gdLst>
                      <a:gd name="connsiteX0" fmla="*/ 0 w 1019175"/>
                      <a:gd name="connsiteY0" fmla="*/ 485775 h 487362"/>
                      <a:gd name="connsiteX1" fmla="*/ 247650 w 1019175"/>
                      <a:gd name="connsiteY1" fmla="*/ 466725 h 487362"/>
                      <a:gd name="connsiteX2" fmla="*/ 600075 w 1019175"/>
                      <a:gd name="connsiteY2" fmla="*/ 361950 h 487362"/>
                      <a:gd name="connsiteX3" fmla="*/ 838200 w 1019175"/>
                      <a:gd name="connsiteY3" fmla="*/ 190500 h 487362"/>
                      <a:gd name="connsiteX4" fmla="*/ 1019175 w 1019175"/>
                      <a:gd name="connsiteY4" fmla="*/ 0 h 4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175" h="487362">
                        <a:moveTo>
                          <a:pt x="0" y="485775"/>
                        </a:moveTo>
                        <a:cubicBezTo>
                          <a:pt x="73819" y="486568"/>
                          <a:pt x="147638" y="487362"/>
                          <a:pt x="247650" y="466725"/>
                        </a:cubicBezTo>
                        <a:cubicBezTo>
                          <a:pt x="347662" y="446088"/>
                          <a:pt x="501650" y="407987"/>
                          <a:pt x="600075" y="361950"/>
                        </a:cubicBezTo>
                        <a:cubicBezTo>
                          <a:pt x="698500" y="315913"/>
                          <a:pt x="768350" y="250825"/>
                          <a:pt x="838200" y="190500"/>
                        </a:cubicBezTo>
                        <a:cubicBezTo>
                          <a:pt x="908050" y="130175"/>
                          <a:pt x="963612" y="65087"/>
                          <a:pt x="1019175" y="0"/>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spcBef>
                        <a:spcPct val="0"/>
                      </a:spcBef>
                      <a:defRPr/>
                    </a:pPr>
                    <a:endParaRPr lang="en-US" sz="1800" b="1">
                      <a:solidFill>
                        <a:srgbClr val="000000"/>
                      </a:solidFill>
                      <a:latin typeface="+mj-lt"/>
                    </a:endParaRPr>
                  </a:p>
                </p:txBody>
              </p:sp>
              <p:cxnSp>
                <p:nvCxnSpPr>
                  <p:cNvPr id="84" name="Straight Connector 83"/>
                  <p:cNvCxnSpPr/>
                  <p:nvPr/>
                </p:nvCxnSpPr>
                <p:spPr>
                  <a:xfrm flipV="1">
                    <a:off x="2162214" y="2486897"/>
                    <a:ext cx="865688" cy="193906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5" name="Straight Connector 74"/>
                <p:cNvCxnSpPr/>
                <p:nvPr/>
              </p:nvCxnSpPr>
              <p:spPr>
                <a:xfrm>
                  <a:off x="5924622" y="2172844"/>
                  <a:ext cx="2111471" cy="277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7972590" y="2172844"/>
                  <a:ext cx="800136" cy="1389"/>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531810" y="4806133"/>
                  <a:ext cx="316085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796764" y="5014573"/>
                  <a:ext cx="5953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9" name="Group 48"/>
                <p:cNvGrpSpPr>
                  <a:grpSpLocks/>
                </p:cNvGrpSpPr>
                <p:nvPr/>
              </p:nvGrpSpPr>
              <p:grpSpPr bwMode="auto">
                <a:xfrm>
                  <a:off x="1382807" y="4806467"/>
                  <a:ext cx="149220" cy="207802"/>
                  <a:chOff x="1587854" y="4432965"/>
                  <a:chExt cx="1625455" cy="1414640"/>
                </a:xfrm>
              </p:grpSpPr>
              <p:sp>
                <p:nvSpPr>
                  <p:cNvPr id="80" name="Freeform 79"/>
                  <p:cNvSpPr/>
                  <p:nvPr/>
                </p:nvSpPr>
                <p:spPr>
                  <a:xfrm>
                    <a:off x="1585370" y="5471283"/>
                    <a:ext cx="605266" cy="378396"/>
                  </a:xfrm>
                  <a:custGeom>
                    <a:avLst/>
                    <a:gdLst>
                      <a:gd name="connsiteX0" fmla="*/ 0 w 1019175"/>
                      <a:gd name="connsiteY0" fmla="*/ 485775 h 487362"/>
                      <a:gd name="connsiteX1" fmla="*/ 247650 w 1019175"/>
                      <a:gd name="connsiteY1" fmla="*/ 466725 h 487362"/>
                      <a:gd name="connsiteX2" fmla="*/ 600075 w 1019175"/>
                      <a:gd name="connsiteY2" fmla="*/ 361950 h 487362"/>
                      <a:gd name="connsiteX3" fmla="*/ 838200 w 1019175"/>
                      <a:gd name="connsiteY3" fmla="*/ 190500 h 487362"/>
                      <a:gd name="connsiteX4" fmla="*/ 1019175 w 1019175"/>
                      <a:gd name="connsiteY4" fmla="*/ 0 h 4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175" h="487362">
                        <a:moveTo>
                          <a:pt x="0" y="485775"/>
                        </a:moveTo>
                        <a:cubicBezTo>
                          <a:pt x="73819" y="486568"/>
                          <a:pt x="147638" y="487362"/>
                          <a:pt x="247650" y="466725"/>
                        </a:cubicBezTo>
                        <a:cubicBezTo>
                          <a:pt x="347662" y="446088"/>
                          <a:pt x="501650" y="407987"/>
                          <a:pt x="600075" y="361950"/>
                        </a:cubicBezTo>
                        <a:cubicBezTo>
                          <a:pt x="698500" y="315913"/>
                          <a:pt x="768350" y="250825"/>
                          <a:pt x="838200" y="190500"/>
                        </a:cubicBezTo>
                        <a:cubicBezTo>
                          <a:pt x="908050" y="130175"/>
                          <a:pt x="963612" y="65087"/>
                          <a:pt x="1019175" y="0"/>
                        </a:cubicBezTo>
                      </a:path>
                    </a:pathLst>
                  </a:cu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spcBef>
                        <a:spcPct val="0"/>
                      </a:spcBef>
                      <a:defRPr/>
                    </a:pPr>
                    <a:endParaRPr lang="en-US" sz="1800" b="1">
                      <a:solidFill>
                        <a:srgbClr val="000000"/>
                      </a:solidFill>
                      <a:latin typeface="+mj-lt"/>
                    </a:endParaRPr>
                  </a:p>
                </p:txBody>
              </p:sp>
              <p:cxnSp>
                <p:nvCxnSpPr>
                  <p:cNvPr id="81" name="Straight Connector 80"/>
                  <p:cNvCxnSpPr/>
                  <p:nvPr/>
                </p:nvCxnSpPr>
                <p:spPr>
                  <a:xfrm flipV="1">
                    <a:off x="2190636" y="4430695"/>
                    <a:ext cx="1020320" cy="1040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2" name="Group 7"/>
            <p:cNvGrpSpPr>
              <a:grpSpLocks/>
            </p:cNvGrpSpPr>
            <p:nvPr/>
          </p:nvGrpSpPr>
          <p:grpSpPr bwMode="auto">
            <a:xfrm>
              <a:off x="6716713" y="857253"/>
              <a:ext cx="2522537" cy="494736"/>
              <a:chOff x="465138" y="6007100"/>
              <a:chExt cx="2031824" cy="495239"/>
            </a:xfrm>
          </p:grpSpPr>
          <p:pic>
            <p:nvPicPr>
              <p:cNvPr id="56" name="Picture 1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9425" y="6040438"/>
                <a:ext cx="180975"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TextBox 117"/>
              <p:cNvSpPr txBox="1">
                <a:spLocks noChangeArrowheads="1"/>
              </p:cNvSpPr>
              <p:nvPr/>
            </p:nvSpPr>
            <p:spPr bwMode="auto">
              <a:xfrm>
                <a:off x="707849" y="6007100"/>
                <a:ext cx="1789113" cy="261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lgn="l">
                  <a:spcBef>
                    <a:spcPct val="0"/>
                  </a:spcBef>
                  <a:buClrTx/>
                  <a:buSzTx/>
                  <a:buFontTx/>
                  <a:buNone/>
                </a:pPr>
                <a:r>
                  <a:rPr lang="en-GB" altLang="en-US" sz="1100" smtClean="0">
                    <a:solidFill>
                      <a:srgbClr val="000000"/>
                    </a:solidFill>
                    <a:latin typeface="+mj-lt"/>
                  </a:rPr>
                  <a:t>Triggered by timing event</a:t>
                </a:r>
              </a:p>
            </p:txBody>
          </p:sp>
          <p:pic>
            <p:nvPicPr>
              <p:cNvPr id="58" name="Picture 11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138" y="6269038"/>
                <a:ext cx="207962"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Box 119"/>
              <p:cNvSpPr txBox="1">
                <a:spLocks noChangeArrowheads="1"/>
              </p:cNvSpPr>
              <p:nvPr/>
            </p:nvSpPr>
            <p:spPr bwMode="auto">
              <a:xfrm>
                <a:off x="688975" y="6240463"/>
                <a:ext cx="1789113" cy="261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lgn="l">
                  <a:spcBef>
                    <a:spcPct val="0"/>
                  </a:spcBef>
                  <a:buClrTx/>
                  <a:buSzTx/>
                  <a:buFontTx/>
                  <a:buNone/>
                </a:pPr>
                <a:r>
                  <a:rPr lang="en-GB" altLang="en-US" sz="1100" smtClean="0">
                    <a:solidFill>
                      <a:srgbClr val="000000"/>
                    </a:solidFill>
                    <a:latin typeface="+mj-lt"/>
                  </a:rPr>
                  <a:t> Triggered by hand/sequencer</a:t>
                </a:r>
              </a:p>
            </p:txBody>
          </p:sp>
        </p:grpSp>
        <p:sp>
          <p:nvSpPr>
            <p:cNvPr id="13" name="TextBox 120"/>
            <p:cNvSpPr txBox="1">
              <a:spLocks noChangeArrowheads="1"/>
            </p:cNvSpPr>
            <p:nvPr/>
          </p:nvSpPr>
          <p:spPr bwMode="auto">
            <a:xfrm>
              <a:off x="-11113" y="2303463"/>
              <a:ext cx="572593" cy="338554"/>
            </a:xfrm>
            <a:prstGeom prst="rect">
              <a:avLst/>
            </a:prstGeom>
            <a:solidFill>
              <a:srgbClr val="00B0F0"/>
            </a:solidFill>
            <a:ln w="9525">
              <a:noFill/>
              <a:miter lim="800000"/>
              <a:headEnd/>
              <a:tailEnd/>
            </a:ln>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spcBef>
                  <a:spcPct val="0"/>
                </a:spcBef>
                <a:defRPr/>
              </a:pPr>
              <a:r>
                <a:rPr lang="en-US" sz="1600" b="1" dirty="0" smtClean="0">
                  <a:solidFill>
                    <a:srgbClr val="000000"/>
                  </a:solidFill>
                  <a:latin typeface="+mj-lt"/>
                </a:rPr>
                <a:t>Ref.</a:t>
              </a:r>
            </a:p>
          </p:txBody>
        </p:sp>
        <p:sp>
          <p:nvSpPr>
            <p:cNvPr id="14" name="TextBox 121"/>
            <p:cNvSpPr txBox="1">
              <a:spLocks noChangeArrowheads="1"/>
            </p:cNvSpPr>
            <p:nvPr/>
          </p:nvSpPr>
          <p:spPr bwMode="auto">
            <a:xfrm>
              <a:off x="49213" y="4264025"/>
              <a:ext cx="572593" cy="338554"/>
            </a:xfrm>
            <a:prstGeom prst="rect">
              <a:avLst/>
            </a:prstGeom>
            <a:solidFill>
              <a:srgbClr val="00B0F0"/>
            </a:solidFill>
            <a:ln>
              <a:noFill/>
            </a:ln>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spcBef>
                  <a:spcPct val="0"/>
                </a:spcBef>
                <a:defRPr/>
              </a:pPr>
              <a:r>
                <a:rPr lang="en-US" sz="1600" b="1" dirty="0" smtClean="0">
                  <a:solidFill>
                    <a:srgbClr val="000000"/>
                  </a:solidFill>
                  <a:latin typeface="+mj-lt"/>
                </a:rPr>
                <a:t>Ref.</a:t>
              </a:r>
            </a:p>
          </p:txBody>
        </p:sp>
        <p:cxnSp>
          <p:nvCxnSpPr>
            <p:cNvPr id="15" name="Straight Connector 127"/>
            <p:cNvCxnSpPr>
              <a:cxnSpLocks noChangeShapeType="1"/>
            </p:cNvCxnSpPr>
            <p:nvPr/>
          </p:nvCxnSpPr>
          <p:spPr bwMode="auto">
            <a:xfrm flipV="1">
              <a:off x="6411913" y="2432050"/>
              <a:ext cx="304800" cy="114300"/>
            </a:xfrm>
            <a:prstGeom prst="line">
              <a:avLst/>
            </a:prstGeom>
            <a:noFill/>
            <a:ln w="9525" algn="ctr">
              <a:solidFill>
                <a:srgbClr val="3535A1"/>
              </a:solidFill>
              <a:round/>
              <a:headEnd/>
              <a:tailEnd/>
            </a:ln>
            <a:extLst>
              <a:ext uri="{909E8E84-426E-40DD-AFC4-6F175D3DCCD1}">
                <a14:hiddenFill xmlns:a14="http://schemas.microsoft.com/office/drawing/2010/main">
                  <a:noFill/>
                </a14:hiddenFill>
              </a:ext>
            </a:extLst>
          </p:spPr>
        </p:cxnSp>
        <p:sp>
          <p:nvSpPr>
            <p:cNvPr id="16" name="5-Point Star 15"/>
            <p:cNvSpPr/>
            <p:nvPr/>
          </p:nvSpPr>
          <p:spPr bwMode="auto">
            <a:xfrm>
              <a:off x="750888" y="2360613"/>
              <a:ext cx="361950" cy="280987"/>
            </a:xfrm>
            <a:prstGeom prst="star5">
              <a:avLst/>
            </a:prstGeom>
            <a:solidFill>
              <a:schemeClr val="accent2">
                <a:lumMod val="60000"/>
                <a:lumOff val="40000"/>
              </a:schemeClr>
            </a:solidFill>
            <a:ln w="9525" cap="flat" cmpd="sng" algn="ctr">
              <a:solidFill>
                <a:srgbClr val="3535A1"/>
              </a:solidFill>
              <a:prstDash val="solid"/>
              <a:round/>
              <a:headEnd type="none" w="med" len="med"/>
              <a:tailEnd type="none" w="med" len="med"/>
            </a:ln>
            <a:effectLst/>
          </p:spPr>
          <p:txBody>
            <a:bodyPr/>
            <a:lstStyle/>
            <a:p>
              <a:pPr algn="l">
                <a:spcBef>
                  <a:spcPct val="0"/>
                </a:spcBef>
                <a:defRPr/>
              </a:pPr>
              <a:endParaRPr lang="en-GB" sz="1800">
                <a:solidFill>
                  <a:srgbClr val="000000"/>
                </a:solidFill>
                <a:latin typeface="+mj-lt"/>
              </a:endParaRPr>
            </a:p>
          </p:txBody>
        </p:sp>
        <p:sp>
          <p:nvSpPr>
            <p:cNvPr id="17" name="5-Point Star 16"/>
            <p:cNvSpPr/>
            <p:nvPr/>
          </p:nvSpPr>
          <p:spPr bwMode="auto">
            <a:xfrm>
              <a:off x="839788" y="4322763"/>
              <a:ext cx="360362" cy="280987"/>
            </a:xfrm>
            <a:prstGeom prst="star5">
              <a:avLst/>
            </a:prstGeom>
            <a:solidFill>
              <a:schemeClr val="accent2">
                <a:lumMod val="60000"/>
                <a:lumOff val="40000"/>
              </a:schemeClr>
            </a:solidFill>
            <a:ln w="9525" cap="flat" cmpd="sng" algn="ctr">
              <a:solidFill>
                <a:srgbClr val="3535A1"/>
              </a:solidFill>
              <a:prstDash val="solid"/>
              <a:round/>
              <a:headEnd type="none" w="med" len="med"/>
              <a:tailEnd type="none" w="med" len="med"/>
            </a:ln>
            <a:effectLst/>
          </p:spPr>
          <p:txBody>
            <a:bodyPr/>
            <a:lstStyle/>
            <a:p>
              <a:pPr algn="l">
                <a:spcBef>
                  <a:spcPct val="0"/>
                </a:spcBef>
                <a:defRPr/>
              </a:pPr>
              <a:endParaRPr lang="en-GB" sz="1800">
                <a:solidFill>
                  <a:srgbClr val="000000"/>
                </a:solidFill>
                <a:latin typeface="+mj-lt"/>
              </a:endParaRPr>
            </a:p>
          </p:txBody>
        </p:sp>
        <p:sp>
          <p:nvSpPr>
            <p:cNvPr id="18" name="TextBox 121"/>
            <p:cNvSpPr txBox="1">
              <a:spLocks noChangeArrowheads="1"/>
            </p:cNvSpPr>
            <p:nvPr/>
          </p:nvSpPr>
          <p:spPr bwMode="auto">
            <a:xfrm>
              <a:off x="-19050" y="4783138"/>
              <a:ext cx="82426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600" b="1" smtClean="0">
                  <a:solidFill>
                    <a:srgbClr val="000000"/>
                  </a:solidFill>
                  <a:latin typeface="+mj-lt"/>
                </a:rPr>
                <a:t>Optics</a:t>
              </a:r>
            </a:p>
          </p:txBody>
        </p:sp>
        <p:sp>
          <p:nvSpPr>
            <p:cNvPr id="19" name="5-Point Star 18"/>
            <p:cNvSpPr/>
            <p:nvPr/>
          </p:nvSpPr>
          <p:spPr bwMode="auto">
            <a:xfrm>
              <a:off x="822325" y="4811713"/>
              <a:ext cx="361950" cy="280987"/>
            </a:xfrm>
            <a:prstGeom prst="star5">
              <a:avLst/>
            </a:prstGeom>
            <a:solidFill>
              <a:schemeClr val="accent2">
                <a:lumMod val="60000"/>
                <a:lumOff val="40000"/>
              </a:schemeClr>
            </a:solidFill>
            <a:ln w="9525" cap="flat" cmpd="sng" algn="ctr">
              <a:solidFill>
                <a:srgbClr val="3535A1"/>
              </a:solidFill>
              <a:prstDash val="solid"/>
              <a:round/>
              <a:headEnd type="none" w="med" len="med"/>
              <a:tailEnd type="none" w="med" len="med"/>
            </a:ln>
            <a:effectLst/>
          </p:spPr>
          <p:txBody>
            <a:bodyPr/>
            <a:lstStyle/>
            <a:p>
              <a:pPr algn="l">
                <a:spcBef>
                  <a:spcPct val="0"/>
                </a:spcBef>
                <a:defRPr/>
              </a:pPr>
              <a:endParaRPr lang="en-GB" sz="1800">
                <a:solidFill>
                  <a:srgbClr val="000000"/>
                </a:solidFill>
                <a:latin typeface="+mj-lt"/>
              </a:endParaRPr>
            </a:p>
          </p:txBody>
        </p:sp>
        <p:grpSp>
          <p:nvGrpSpPr>
            <p:cNvPr id="20" name="Group 33"/>
            <p:cNvGrpSpPr>
              <a:grpSpLocks/>
            </p:cNvGrpSpPr>
            <p:nvPr/>
          </p:nvGrpSpPr>
          <p:grpSpPr bwMode="auto">
            <a:xfrm>
              <a:off x="828675" y="4859338"/>
              <a:ext cx="8197850" cy="261937"/>
              <a:chOff x="829024" y="4860064"/>
              <a:chExt cx="8197956" cy="261610"/>
            </a:xfrm>
          </p:grpSpPr>
          <p:cxnSp>
            <p:nvCxnSpPr>
              <p:cNvPr id="51" name="Straight Connector 10"/>
              <p:cNvCxnSpPr>
                <a:cxnSpLocks noChangeShapeType="1"/>
              </p:cNvCxnSpPr>
              <p:nvPr/>
            </p:nvCxnSpPr>
            <p:spPr bwMode="auto">
              <a:xfrm>
                <a:off x="829024" y="4990231"/>
                <a:ext cx="198182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52" name="TextBox 120"/>
              <p:cNvSpPr txBox="1">
                <a:spLocks noChangeArrowheads="1"/>
              </p:cNvSpPr>
              <p:nvPr/>
            </p:nvSpPr>
            <p:spPr bwMode="auto">
              <a:xfrm>
                <a:off x="6530568" y="4860064"/>
                <a:ext cx="125226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100" b="1" smtClean="0">
                    <a:solidFill>
                      <a:srgbClr val="000000"/>
                    </a:solidFill>
                    <a:latin typeface="+mj-lt"/>
                  </a:rPr>
                  <a:t>Injection optics</a:t>
                </a:r>
              </a:p>
            </p:txBody>
          </p:sp>
          <p:sp>
            <p:nvSpPr>
              <p:cNvPr id="53" name="TextBox 120"/>
              <p:cNvSpPr txBox="1">
                <a:spLocks noChangeArrowheads="1"/>
              </p:cNvSpPr>
              <p:nvPr/>
            </p:nvSpPr>
            <p:spPr bwMode="auto">
              <a:xfrm>
                <a:off x="2810849" y="4860064"/>
                <a:ext cx="125226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100" b="1" smtClean="0">
                    <a:solidFill>
                      <a:srgbClr val="000000"/>
                    </a:solidFill>
                    <a:latin typeface="+mj-lt"/>
                  </a:rPr>
                  <a:t>Injection optics</a:t>
                </a:r>
              </a:p>
            </p:txBody>
          </p:sp>
          <p:cxnSp>
            <p:nvCxnSpPr>
              <p:cNvPr id="54" name="Straight Connector 85"/>
              <p:cNvCxnSpPr>
                <a:cxnSpLocks noChangeShapeType="1"/>
              </p:cNvCxnSpPr>
              <p:nvPr/>
            </p:nvCxnSpPr>
            <p:spPr bwMode="auto">
              <a:xfrm flipV="1">
                <a:off x="4072735" y="5003605"/>
                <a:ext cx="2444746" cy="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5" name="Straight Connector 88"/>
              <p:cNvCxnSpPr>
                <a:cxnSpLocks noChangeShapeType="1"/>
              </p:cNvCxnSpPr>
              <p:nvPr/>
            </p:nvCxnSpPr>
            <p:spPr bwMode="auto">
              <a:xfrm>
                <a:off x="7798020" y="5003607"/>
                <a:ext cx="122896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21" name="5-Point Star 20"/>
            <p:cNvSpPr/>
            <p:nvPr/>
          </p:nvSpPr>
          <p:spPr bwMode="auto">
            <a:xfrm>
              <a:off x="288925" y="1076325"/>
              <a:ext cx="360363" cy="280988"/>
            </a:xfrm>
            <a:prstGeom prst="star5">
              <a:avLst/>
            </a:prstGeom>
            <a:solidFill>
              <a:schemeClr val="accent2">
                <a:lumMod val="60000"/>
                <a:lumOff val="40000"/>
              </a:schemeClr>
            </a:solidFill>
            <a:ln w="9525" cap="flat" cmpd="sng" algn="ctr">
              <a:solidFill>
                <a:srgbClr val="3535A1"/>
              </a:solidFill>
              <a:prstDash val="solid"/>
              <a:round/>
              <a:headEnd type="none" w="med" len="med"/>
              <a:tailEnd type="none" w="med" len="med"/>
            </a:ln>
            <a:effectLst/>
          </p:spPr>
          <p:txBody>
            <a:bodyPr/>
            <a:lstStyle/>
            <a:p>
              <a:pPr algn="l">
                <a:spcBef>
                  <a:spcPct val="0"/>
                </a:spcBef>
                <a:defRPr/>
              </a:pPr>
              <a:endParaRPr lang="en-GB" sz="1800">
                <a:solidFill>
                  <a:srgbClr val="000000"/>
                </a:solidFill>
                <a:latin typeface="+mj-lt"/>
              </a:endParaRPr>
            </a:p>
          </p:txBody>
        </p:sp>
        <p:sp>
          <p:nvSpPr>
            <p:cNvPr id="22" name="TextBox 27"/>
            <p:cNvSpPr txBox="1">
              <a:spLocks noChangeArrowheads="1"/>
            </p:cNvSpPr>
            <p:nvPr/>
          </p:nvSpPr>
          <p:spPr bwMode="auto">
            <a:xfrm>
              <a:off x="674688" y="1104900"/>
              <a:ext cx="12477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lgn="l">
                <a:spcBef>
                  <a:spcPct val="0"/>
                </a:spcBef>
                <a:buClrTx/>
                <a:buSzTx/>
                <a:buFontTx/>
                <a:buNone/>
              </a:pPr>
              <a:r>
                <a:rPr lang="en-GB" altLang="en-US" sz="1100" smtClean="0">
                  <a:solidFill>
                    <a:srgbClr val="000000"/>
                  </a:solidFill>
                  <a:latin typeface="+mj-lt"/>
                </a:rPr>
                <a:t>Settings loading</a:t>
              </a:r>
            </a:p>
          </p:txBody>
        </p:sp>
        <p:pic>
          <p:nvPicPr>
            <p:cNvPr id="23" name="Picture 8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10300" y="25654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5-Point Star 23"/>
            <p:cNvSpPr/>
            <p:nvPr/>
          </p:nvSpPr>
          <p:spPr bwMode="auto">
            <a:xfrm>
              <a:off x="5924550" y="4049713"/>
              <a:ext cx="360363" cy="280987"/>
            </a:xfrm>
            <a:prstGeom prst="star5">
              <a:avLst/>
            </a:prstGeom>
            <a:solidFill>
              <a:schemeClr val="accent2">
                <a:lumMod val="60000"/>
                <a:lumOff val="40000"/>
              </a:schemeClr>
            </a:solidFill>
            <a:ln w="9525" cap="flat" cmpd="sng" algn="ctr">
              <a:solidFill>
                <a:srgbClr val="3535A1"/>
              </a:solidFill>
              <a:prstDash val="solid"/>
              <a:round/>
              <a:headEnd type="none" w="med" len="med"/>
              <a:tailEnd type="none" w="med" len="med"/>
            </a:ln>
            <a:effectLst/>
          </p:spPr>
          <p:txBody>
            <a:bodyPr/>
            <a:lstStyle/>
            <a:p>
              <a:pPr algn="l">
                <a:spcBef>
                  <a:spcPct val="0"/>
                </a:spcBef>
                <a:defRPr/>
              </a:pPr>
              <a:endParaRPr lang="en-GB" sz="1800">
                <a:solidFill>
                  <a:srgbClr val="000000"/>
                </a:solidFill>
                <a:latin typeface="+mj-lt"/>
              </a:endParaRPr>
            </a:p>
          </p:txBody>
        </p:sp>
        <p:cxnSp>
          <p:nvCxnSpPr>
            <p:cNvPr id="25" name="Straight Connector 124"/>
            <p:cNvCxnSpPr>
              <a:cxnSpLocks noChangeShapeType="1"/>
            </p:cNvCxnSpPr>
            <p:nvPr/>
          </p:nvCxnSpPr>
          <p:spPr bwMode="auto">
            <a:xfrm>
              <a:off x="723900" y="4462463"/>
              <a:ext cx="2089150" cy="0"/>
            </a:xfrm>
            <a:prstGeom prst="line">
              <a:avLst/>
            </a:prstGeom>
            <a:noFill/>
            <a:ln w="9525" algn="ctr">
              <a:solidFill>
                <a:srgbClr val="3535A1"/>
              </a:solidFill>
              <a:round/>
              <a:headEnd/>
              <a:tailEnd/>
            </a:ln>
            <a:extLst>
              <a:ext uri="{909E8E84-426E-40DD-AFC4-6F175D3DCCD1}">
                <a14:hiddenFill xmlns:a14="http://schemas.microsoft.com/office/drawing/2010/main">
                  <a:noFill/>
                </a14:hiddenFill>
              </a:ext>
            </a:extLst>
          </p:spPr>
        </p:cxnSp>
        <p:pic>
          <p:nvPicPr>
            <p:cNvPr id="26" name="Picture 8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46538" y="46132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8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59513" y="40544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121"/>
            <p:cNvSpPr txBox="1">
              <a:spLocks noChangeArrowheads="1"/>
            </p:cNvSpPr>
            <p:nvPr/>
          </p:nvSpPr>
          <p:spPr bwMode="auto">
            <a:xfrm>
              <a:off x="76200" y="5287963"/>
              <a:ext cx="79220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400" b="1" smtClean="0">
                  <a:solidFill>
                    <a:srgbClr val="000000"/>
                  </a:solidFill>
                  <a:latin typeface="+mj-lt"/>
                </a:rPr>
                <a:t>Energy</a:t>
              </a:r>
            </a:p>
          </p:txBody>
        </p:sp>
        <p:cxnSp>
          <p:nvCxnSpPr>
            <p:cNvPr id="29" name="Straight Connector 108"/>
            <p:cNvCxnSpPr>
              <a:cxnSpLocks noChangeShapeType="1"/>
            </p:cNvCxnSpPr>
            <p:nvPr/>
          </p:nvCxnSpPr>
          <p:spPr bwMode="auto">
            <a:xfrm>
              <a:off x="839788" y="2511425"/>
              <a:ext cx="1981200" cy="0"/>
            </a:xfrm>
            <a:prstGeom prst="line">
              <a:avLst/>
            </a:prstGeom>
            <a:noFill/>
            <a:ln w="9525" algn="ctr">
              <a:solidFill>
                <a:srgbClr val="3535A1"/>
              </a:solidFill>
              <a:round/>
              <a:headEnd/>
              <a:tailEnd/>
            </a:ln>
            <a:extLst>
              <a:ext uri="{909E8E84-426E-40DD-AFC4-6F175D3DCCD1}">
                <a14:hiddenFill xmlns:a14="http://schemas.microsoft.com/office/drawing/2010/main">
                  <a:noFill/>
                </a14:hiddenFill>
              </a:ext>
            </a:extLst>
          </p:spPr>
        </p:cxnSp>
        <p:sp>
          <p:nvSpPr>
            <p:cNvPr id="30" name="TextBox 120"/>
            <p:cNvSpPr txBox="1">
              <a:spLocks noChangeArrowheads="1"/>
            </p:cNvSpPr>
            <p:nvPr/>
          </p:nvSpPr>
          <p:spPr bwMode="auto">
            <a:xfrm>
              <a:off x="6737350" y="2276475"/>
              <a:ext cx="1273105" cy="261610"/>
            </a:xfrm>
            <a:prstGeom prst="rect">
              <a:avLst/>
            </a:prstGeom>
            <a:solidFill>
              <a:srgbClr val="00B0F0"/>
            </a:solidFill>
            <a:ln w="9525">
              <a:noFill/>
              <a:miter lim="800000"/>
              <a:headEnd/>
              <a:tailEnd/>
            </a:ln>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spcBef>
                  <a:spcPct val="0"/>
                </a:spcBef>
                <a:defRPr/>
              </a:pPr>
              <a:r>
                <a:rPr lang="en-US" sz="1100" b="1" dirty="0" smtClean="0">
                  <a:solidFill>
                    <a:srgbClr val="000000"/>
                  </a:solidFill>
                  <a:latin typeface="+mj-lt"/>
                </a:rPr>
                <a:t>Collisions tunes</a:t>
              </a:r>
            </a:p>
          </p:txBody>
        </p:sp>
        <p:sp>
          <p:nvSpPr>
            <p:cNvPr id="31" name="TextBox 120"/>
            <p:cNvSpPr txBox="1">
              <a:spLocks noChangeArrowheads="1"/>
            </p:cNvSpPr>
            <p:nvPr/>
          </p:nvSpPr>
          <p:spPr bwMode="auto">
            <a:xfrm>
              <a:off x="2840038" y="2381250"/>
              <a:ext cx="1216025" cy="261938"/>
            </a:xfrm>
            <a:prstGeom prst="rect">
              <a:avLst/>
            </a:prstGeom>
            <a:solidFill>
              <a:srgbClr val="00B0F0"/>
            </a:solidFill>
            <a:ln w="9525">
              <a:noFill/>
              <a:miter lim="800000"/>
              <a:headEnd/>
              <a:tailEnd/>
            </a:ln>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spcBef>
                  <a:spcPct val="0"/>
                </a:spcBef>
                <a:defRPr/>
              </a:pPr>
              <a:r>
                <a:rPr lang="en-US" sz="1100" b="1" dirty="0" smtClean="0">
                  <a:solidFill>
                    <a:srgbClr val="000000"/>
                  </a:solidFill>
                  <a:latin typeface="+mj-lt"/>
                </a:rPr>
                <a:t>Injection tunes</a:t>
              </a:r>
            </a:p>
          </p:txBody>
        </p:sp>
        <p:cxnSp>
          <p:nvCxnSpPr>
            <p:cNvPr id="32" name="Straight Connector 111"/>
            <p:cNvCxnSpPr>
              <a:cxnSpLocks noChangeShapeType="1"/>
            </p:cNvCxnSpPr>
            <p:nvPr/>
          </p:nvCxnSpPr>
          <p:spPr bwMode="auto">
            <a:xfrm>
              <a:off x="4057650" y="2546350"/>
              <a:ext cx="2354263" cy="0"/>
            </a:xfrm>
            <a:prstGeom prst="line">
              <a:avLst/>
            </a:prstGeom>
            <a:noFill/>
            <a:ln w="9525" algn="ctr">
              <a:solidFill>
                <a:srgbClr val="3535A1"/>
              </a:solidFill>
              <a:round/>
              <a:headEnd/>
              <a:tailEnd/>
            </a:ln>
            <a:extLst>
              <a:ext uri="{909E8E84-426E-40DD-AFC4-6F175D3DCCD1}">
                <a14:hiddenFill xmlns:a14="http://schemas.microsoft.com/office/drawing/2010/main">
                  <a:noFill/>
                </a14:hiddenFill>
              </a:ext>
            </a:extLst>
          </p:spPr>
        </p:cxnSp>
        <p:cxnSp>
          <p:nvCxnSpPr>
            <p:cNvPr id="33" name="Straight Connector 112"/>
            <p:cNvCxnSpPr>
              <a:cxnSpLocks noChangeShapeType="1"/>
            </p:cNvCxnSpPr>
            <p:nvPr/>
          </p:nvCxnSpPr>
          <p:spPr bwMode="auto">
            <a:xfrm>
              <a:off x="7915275" y="2432050"/>
              <a:ext cx="1228725" cy="0"/>
            </a:xfrm>
            <a:prstGeom prst="line">
              <a:avLst/>
            </a:prstGeom>
            <a:noFill/>
            <a:ln w="9525" algn="ctr">
              <a:solidFill>
                <a:srgbClr val="3535A1"/>
              </a:solidFill>
              <a:round/>
              <a:headEnd/>
              <a:tailEnd/>
            </a:ln>
            <a:extLst>
              <a:ext uri="{909E8E84-426E-40DD-AFC4-6F175D3DCCD1}">
                <a14:hiddenFill xmlns:a14="http://schemas.microsoft.com/office/drawing/2010/main">
                  <a:noFill/>
                </a14:hiddenFill>
              </a:ext>
            </a:extLst>
          </p:spPr>
        </p:cxnSp>
        <p:sp>
          <p:nvSpPr>
            <p:cNvPr id="34" name="TextBox 120"/>
            <p:cNvSpPr txBox="1">
              <a:spLocks noChangeArrowheads="1"/>
            </p:cNvSpPr>
            <p:nvPr/>
          </p:nvSpPr>
          <p:spPr bwMode="auto">
            <a:xfrm>
              <a:off x="2843213" y="4248150"/>
              <a:ext cx="795337" cy="430213"/>
            </a:xfrm>
            <a:prstGeom prst="rect">
              <a:avLst/>
            </a:prstGeom>
            <a:solidFill>
              <a:srgbClr val="00B0F0"/>
            </a:solidFill>
            <a:ln>
              <a:noFill/>
            </a:ln>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spcBef>
                  <a:spcPct val="0"/>
                </a:spcBef>
                <a:defRPr/>
              </a:pPr>
              <a:r>
                <a:rPr lang="en-US" sz="1100" b="1" dirty="0" smtClean="0">
                  <a:solidFill>
                    <a:srgbClr val="000000"/>
                  </a:solidFill>
                  <a:latin typeface="+mj-lt"/>
                </a:rPr>
                <a:t>Injection</a:t>
              </a:r>
            </a:p>
            <a:p>
              <a:pPr>
                <a:spcBef>
                  <a:spcPct val="0"/>
                </a:spcBef>
                <a:defRPr/>
              </a:pPr>
              <a:r>
                <a:rPr lang="en-US" sz="1100" b="1" dirty="0" smtClean="0">
                  <a:solidFill>
                    <a:srgbClr val="000000"/>
                  </a:solidFill>
                  <a:latin typeface="+mj-lt"/>
                </a:rPr>
                <a:t>Xing/</a:t>
              </a:r>
              <a:r>
                <a:rPr lang="en-US" sz="1100" b="1" dirty="0" err="1" smtClean="0">
                  <a:solidFill>
                    <a:srgbClr val="000000"/>
                  </a:solidFill>
                  <a:latin typeface="+mj-lt"/>
                </a:rPr>
                <a:t>sep</a:t>
              </a:r>
              <a:endParaRPr lang="en-US" sz="1100" b="1" dirty="0" smtClean="0">
                <a:solidFill>
                  <a:srgbClr val="000000"/>
                </a:solidFill>
                <a:latin typeface="+mj-lt"/>
              </a:endParaRPr>
            </a:p>
          </p:txBody>
        </p:sp>
        <p:cxnSp>
          <p:nvCxnSpPr>
            <p:cNvPr id="35" name="Straight Connector 52"/>
            <p:cNvCxnSpPr>
              <a:cxnSpLocks noChangeShapeType="1"/>
            </p:cNvCxnSpPr>
            <p:nvPr/>
          </p:nvCxnSpPr>
          <p:spPr bwMode="auto">
            <a:xfrm>
              <a:off x="3733800" y="4462463"/>
              <a:ext cx="465138" cy="0"/>
            </a:xfrm>
            <a:prstGeom prst="line">
              <a:avLst/>
            </a:prstGeom>
            <a:noFill/>
            <a:ln w="9525" algn="ctr">
              <a:solidFill>
                <a:srgbClr val="3535A1"/>
              </a:solidFill>
              <a:round/>
              <a:headEnd/>
              <a:tailEnd/>
            </a:ln>
            <a:extLst>
              <a:ext uri="{909E8E84-426E-40DD-AFC4-6F175D3DCCD1}">
                <a14:hiddenFill xmlns:a14="http://schemas.microsoft.com/office/drawing/2010/main">
                  <a:noFill/>
                </a14:hiddenFill>
              </a:ext>
            </a:extLst>
          </p:spPr>
        </p:cxnSp>
        <p:cxnSp>
          <p:nvCxnSpPr>
            <p:cNvPr id="36" name="Straight Connector 54"/>
            <p:cNvCxnSpPr>
              <a:cxnSpLocks noChangeShapeType="1"/>
            </p:cNvCxnSpPr>
            <p:nvPr/>
          </p:nvCxnSpPr>
          <p:spPr bwMode="auto">
            <a:xfrm flipV="1">
              <a:off x="4216400" y="4216400"/>
              <a:ext cx="1701800" cy="246063"/>
            </a:xfrm>
            <a:prstGeom prst="line">
              <a:avLst/>
            </a:prstGeom>
            <a:noFill/>
            <a:ln w="9525" algn="ctr">
              <a:solidFill>
                <a:srgbClr val="3535A1"/>
              </a:solidFill>
              <a:round/>
              <a:headEnd/>
              <a:tailEnd/>
            </a:ln>
            <a:extLst>
              <a:ext uri="{909E8E84-426E-40DD-AFC4-6F175D3DCCD1}">
                <a14:hiddenFill xmlns:a14="http://schemas.microsoft.com/office/drawing/2010/main">
                  <a:noFill/>
                </a14:hiddenFill>
              </a:ext>
            </a:extLst>
          </p:spPr>
        </p:cxnSp>
        <p:cxnSp>
          <p:nvCxnSpPr>
            <p:cNvPr id="38" name="Straight Connector 133"/>
            <p:cNvCxnSpPr>
              <a:cxnSpLocks noChangeShapeType="1"/>
            </p:cNvCxnSpPr>
            <p:nvPr/>
          </p:nvCxnSpPr>
          <p:spPr bwMode="auto">
            <a:xfrm>
              <a:off x="5918200" y="4208463"/>
              <a:ext cx="457200" cy="0"/>
            </a:xfrm>
            <a:prstGeom prst="line">
              <a:avLst/>
            </a:prstGeom>
            <a:noFill/>
            <a:ln w="9525" algn="ctr">
              <a:solidFill>
                <a:srgbClr val="3535A1"/>
              </a:solidFill>
              <a:round/>
              <a:headEnd/>
              <a:tailEnd/>
            </a:ln>
            <a:extLst>
              <a:ext uri="{909E8E84-426E-40DD-AFC4-6F175D3DCCD1}">
                <a14:hiddenFill xmlns:a14="http://schemas.microsoft.com/office/drawing/2010/main">
                  <a:noFill/>
                </a14:hiddenFill>
              </a:ext>
            </a:extLst>
          </p:spPr>
        </p:cxnSp>
        <p:cxnSp>
          <p:nvCxnSpPr>
            <p:cNvPr id="39" name="Elbow Connector 65"/>
            <p:cNvCxnSpPr>
              <a:cxnSpLocks noChangeShapeType="1"/>
            </p:cNvCxnSpPr>
            <p:nvPr/>
          </p:nvCxnSpPr>
          <p:spPr bwMode="auto">
            <a:xfrm>
              <a:off x="6389688" y="4216400"/>
              <a:ext cx="347662" cy="123825"/>
            </a:xfrm>
            <a:prstGeom prst="bentConnector3">
              <a:avLst>
                <a:gd name="adj1" fmla="val 50000"/>
              </a:avLst>
            </a:prstGeom>
            <a:noFill/>
            <a:ln w="9525" algn="ctr">
              <a:solidFill>
                <a:srgbClr val="3535A1"/>
              </a:solidFill>
              <a:round/>
              <a:headEnd/>
              <a:tailEnd/>
            </a:ln>
            <a:extLst>
              <a:ext uri="{909E8E84-426E-40DD-AFC4-6F175D3DCCD1}">
                <a14:hiddenFill xmlns:a14="http://schemas.microsoft.com/office/drawing/2010/main">
                  <a:noFill/>
                </a14:hiddenFill>
              </a:ext>
            </a:extLst>
          </p:spPr>
        </p:cxnSp>
        <p:cxnSp>
          <p:nvCxnSpPr>
            <p:cNvPr id="40" name="Elbow Connector 73"/>
            <p:cNvCxnSpPr>
              <a:cxnSpLocks noChangeShapeType="1"/>
            </p:cNvCxnSpPr>
            <p:nvPr/>
          </p:nvCxnSpPr>
          <p:spPr bwMode="auto">
            <a:xfrm>
              <a:off x="6737350" y="4340225"/>
              <a:ext cx="477838" cy="73025"/>
            </a:xfrm>
            <a:prstGeom prst="bentConnector3">
              <a:avLst>
                <a:gd name="adj1" fmla="val 50000"/>
              </a:avLst>
            </a:prstGeom>
            <a:noFill/>
            <a:ln w="9525" algn="ctr">
              <a:solidFill>
                <a:srgbClr val="3535A1"/>
              </a:solidFill>
              <a:round/>
              <a:headEnd/>
              <a:tailEnd/>
            </a:ln>
            <a:extLst>
              <a:ext uri="{909E8E84-426E-40DD-AFC4-6F175D3DCCD1}">
                <a14:hiddenFill xmlns:a14="http://schemas.microsoft.com/office/drawing/2010/main">
                  <a:noFill/>
                </a14:hiddenFill>
              </a:ext>
            </a:extLst>
          </p:spPr>
        </p:cxnSp>
        <p:cxnSp>
          <p:nvCxnSpPr>
            <p:cNvPr id="41" name="Elbow Connector 86"/>
            <p:cNvCxnSpPr>
              <a:cxnSpLocks noChangeShapeType="1"/>
            </p:cNvCxnSpPr>
            <p:nvPr/>
          </p:nvCxnSpPr>
          <p:spPr bwMode="auto">
            <a:xfrm flipV="1">
              <a:off x="7212013" y="4248150"/>
              <a:ext cx="457200" cy="165100"/>
            </a:xfrm>
            <a:prstGeom prst="bentConnector3">
              <a:avLst>
                <a:gd name="adj1" fmla="val 50000"/>
              </a:avLst>
            </a:prstGeom>
            <a:noFill/>
            <a:ln w="9525" algn="ctr">
              <a:solidFill>
                <a:srgbClr val="3535A1"/>
              </a:solidFill>
              <a:round/>
              <a:headEnd/>
              <a:tailEnd/>
            </a:ln>
            <a:extLst>
              <a:ext uri="{909E8E84-426E-40DD-AFC4-6F175D3DCCD1}">
                <a14:hiddenFill xmlns:a14="http://schemas.microsoft.com/office/drawing/2010/main">
                  <a:noFill/>
                </a14:hiddenFill>
              </a:ext>
            </a:extLst>
          </p:spPr>
        </p:cxnSp>
        <p:cxnSp>
          <p:nvCxnSpPr>
            <p:cNvPr id="42" name="Elbow Connector 90"/>
            <p:cNvCxnSpPr>
              <a:cxnSpLocks noChangeShapeType="1"/>
            </p:cNvCxnSpPr>
            <p:nvPr/>
          </p:nvCxnSpPr>
          <p:spPr bwMode="auto">
            <a:xfrm>
              <a:off x="7643813" y="4248150"/>
              <a:ext cx="388937" cy="204788"/>
            </a:xfrm>
            <a:prstGeom prst="bentConnector3">
              <a:avLst>
                <a:gd name="adj1" fmla="val 50000"/>
              </a:avLst>
            </a:prstGeom>
            <a:noFill/>
            <a:ln w="9525" algn="ctr">
              <a:solidFill>
                <a:srgbClr val="3535A1"/>
              </a:solidFill>
              <a:round/>
              <a:headEnd/>
              <a:tailEnd/>
            </a:ln>
            <a:extLst>
              <a:ext uri="{909E8E84-426E-40DD-AFC4-6F175D3DCCD1}">
                <a14:hiddenFill xmlns:a14="http://schemas.microsoft.com/office/drawing/2010/main">
                  <a:noFill/>
                </a14:hiddenFill>
              </a:ext>
            </a:extLst>
          </p:spPr>
        </p:cxnSp>
        <p:cxnSp>
          <p:nvCxnSpPr>
            <p:cNvPr id="43" name="Straight Connector 93"/>
            <p:cNvCxnSpPr>
              <a:cxnSpLocks noChangeShapeType="1"/>
            </p:cNvCxnSpPr>
            <p:nvPr/>
          </p:nvCxnSpPr>
          <p:spPr bwMode="auto">
            <a:xfrm>
              <a:off x="8040688" y="4445000"/>
              <a:ext cx="993775" cy="0"/>
            </a:xfrm>
            <a:prstGeom prst="line">
              <a:avLst/>
            </a:prstGeom>
            <a:noFill/>
            <a:ln w="9525" algn="ctr">
              <a:solidFill>
                <a:srgbClr val="3535A1"/>
              </a:solidFill>
              <a:round/>
              <a:headEnd/>
              <a:tailEnd/>
            </a:ln>
            <a:extLst>
              <a:ext uri="{909E8E84-426E-40DD-AFC4-6F175D3DCCD1}">
                <a14:hiddenFill xmlns:a14="http://schemas.microsoft.com/office/drawing/2010/main">
                  <a:noFill/>
                </a14:hiddenFill>
              </a:ext>
            </a:extLst>
          </p:spPr>
        </p:cxnSp>
        <p:pic>
          <p:nvPicPr>
            <p:cNvPr id="44" name="Picture 8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33838" y="14700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8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46538" y="35750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8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62813" y="42354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8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85088" y="42354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8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64275" y="36210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8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23000" y="14700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TextBox 78"/>
            <p:cNvSpPr txBox="1">
              <a:spLocks noChangeArrowheads="1"/>
            </p:cNvSpPr>
            <p:nvPr/>
          </p:nvSpPr>
          <p:spPr bwMode="auto">
            <a:xfrm>
              <a:off x="8639488" y="3425285"/>
              <a:ext cx="515626" cy="30777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pPr>
              <a:r>
                <a:rPr lang="en-US" altLang="en-US" sz="1400" b="1" smtClean="0">
                  <a:solidFill>
                    <a:srgbClr val="000000"/>
                  </a:solidFill>
                  <a:latin typeface="+mj-lt"/>
                </a:rPr>
                <a:t>ON</a:t>
              </a:r>
            </a:p>
          </p:txBody>
        </p:sp>
      </p:grpSp>
      <p:pic>
        <p:nvPicPr>
          <p:cNvPr id="109" name="Picture 8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4550" y="4336016"/>
            <a:ext cx="304800" cy="304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 name="Picture 8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70526" y="4255051"/>
            <a:ext cx="304800" cy="278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 name="Picture 8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87491" y="4171775"/>
            <a:ext cx="304800" cy="304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90682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Operational experience in Run 2</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15</a:t>
            </a:fld>
            <a:endParaRPr lang="en-US"/>
          </a:p>
        </p:txBody>
      </p:sp>
      <p:sp>
        <p:nvSpPr>
          <p:cNvPr id="6" name="Content Placeholder 5"/>
          <p:cNvSpPr>
            <a:spLocks noGrp="1"/>
          </p:cNvSpPr>
          <p:nvPr>
            <p:ph idx="1"/>
          </p:nvPr>
        </p:nvSpPr>
        <p:spPr>
          <a:xfrm>
            <a:off x="838200" y="1047750"/>
            <a:ext cx="10566400" cy="4057650"/>
          </a:xfrm>
        </p:spPr>
        <p:txBody>
          <a:bodyPr/>
          <a:lstStyle/>
          <a:p>
            <a:r>
              <a:rPr lang="de-DE" dirty="0" smtClean="0"/>
              <a:t>The experience with the OFB during Run 2 was </a:t>
            </a:r>
            <a:r>
              <a:rPr lang="de-DE" b="1" dirty="0" smtClean="0">
                <a:solidFill>
                  <a:srgbClr val="009900"/>
                </a:solidFill>
              </a:rPr>
              <a:t>excellent</a:t>
            </a:r>
            <a:r>
              <a:rPr lang="de-DE" dirty="0" smtClean="0"/>
              <a:t>, no major issues. Small control bugs could be quickly fixed in </a:t>
            </a:r>
            <a:r>
              <a:rPr lang="de-DE" dirty="0" smtClean="0"/>
              <a:t>2015-2016 </a:t>
            </a:r>
            <a:r>
              <a:rPr lang="de-DE" dirty="0" smtClean="0"/>
              <a:t>(thanks in part to the OP testbed).</a:t>
            </a:r>
          </a:p>
          <a:p>
            <a:pPr lvl="1"/>
            <a:r>
              <a:rPr lang="de-DE" dirty="0" smtClean="0"/>
              <a:t>The performance in terms of stability is limited by the BPM reading quality.</a:t>
            </a:r>
          </a:p>
          <a:p>
            <a:pPr lvl="1"/>
            <a:r>
              <a:rPr lang="de-DE" dirty="0" smtClean="0"/>
              <a:t>Some technical issues detected by OP and BI (not commonly know).</a:t>
            </a:r>
          </a:p>
          <a:p>
            <a:pPr lvl="2"/>
            <a:r>
              <a:rPr lang="de-DE" dirty="0" smtClean="0"/>
              <a:t>Optics consistency, data transfer latencies for reference orbits </a:t>
            </a:r>
            <a:r>
              <a:rPr lang="de-DE" dirty="0" smtClean="0">
                <a:sym typeface="Wingdings" panose="05000000000000000000" pitchFamily="2" charset="2"/>
              </a:rPr>
              <a:t> see Run 3 outlook.</a:t>
            </a:r>
          </a:p>
          <a:p>
            <a:pPr lvl="1"/>
            <a:r>
              <a:rPr lang="de-DE" dirty="0" smtClean="0">
                <a:sym typeface="Wingdings" panose="05000000000000000000" pitchFamily="2" charset="2"/>
              </a:rPr>
              <a:t>The absence of MCBX had no </a:t>
            </a:r>
            <a:r>
              <a:rPr lang="de-DE" dirty="0" smtClean="0">
                <a:sym typeface="Wingdings" panose="05000000000000000000" pitchFamily="2" charset="2"/>
              </a:rPr>
              <a:t>real negative impact.</a:t>
            </a:r>
            <a:endParaRPr lang="de-DE" dirty="0" smtClean="0">
              <a:sym typeface="Wingdings" panose="05000000000000000000" pitchFamily="2" charset="2"/>
            </a:endParaRPr>
          </a:p>
          <a:p>
            <a:r>
              <a:rPr lang="de-DE" dirty="0" smtClean="0">
                <a:sym typeface="Wingdings" panose="05000000000000000000" pitchFamily="2" charset="2"/>
              </a:rPr>
              <a:t>In stable beams the performance of the OFB was limited by:</a:t>
            </a:r>
          </a:p>
          <a:p>
            <a:pPr lvl="1"/>
            <a:r>
              <a:rPr lang="de-DE" b="1" dirty="0" smtClean="0">
                <a:solidFill>
                  <a:srgbClr val="FF0000"/>
                </a:solidFill>
                <a:sym typeface="Wingdings" panose="05000000000000000000" pitchFamily="2" charset="2"/>
              </a:rPr>
              <a:t>BPM quality </a:t>
            </a:r>
            <a:r>
              <a:rPr lang="de-DE" dirty="0" smtClean="0">
                <a:sym typeface="Wingdings" panose="05000000000000000000" pitchFamily="2" charset="2"/>
              </a:rPr>
              <a:t> limits how agressive one can correct, limited number of eigenvalues to 40 in SB (versus 300-400 for the ramp / squeeze).</a:t>
            </a:r>
          </a:p>
          <a:p>
            <a:pPr lvl="1"/>
            <a:r>
              <a:rPr lang="de-DE" b="1" dirty="0" smtClean="0">
                <a:solidFill>
                  <a:srgbClr val="FF0000"/>
                </a:solidFill>
                <a:sym typeface="Wingdings" panose="05000000000000000000" pitchFamily="2" charset="2"/>
              </a:rPr>
              <a:t>Speed of reference orbit update</a:t>
            </a:r>
            <a:r>
              <a:rPr lang="de-DE" dirty="0" smtClean="0">
                <a:sym typeface="Wingdings" panose="05000000000000000000" pitchFamily="2" charset="2"/>
              </a:rPr>
              <a:t>: luminosity or vdm scans had to be made without reference change at every step, implying either OFB off or small number of eigenvalues.</a:t>
            </a:r>
          </a:p>
          <a:p>
            <a:pPr lvl="2"/>
            <a:r>
              <a:rPr lang="de-DE" dirty="0" smtClean="0">
                <a:sym typeface="Wingdings" panose="05000000000000000000" pitchFamily="2" charset="2"/>
              </a:rPr>
              <a:t>But impact of OFB on scans can be easily reconstructed/corrected offline.</a:t>
            </a:r>
          </a:p>
        </p:txBody>
      </p:sp>
    </p:spTree>
    <p:extLst>
      <p:ext uri="{BB962C8B-B14F-4D97-AF65-F5344CB8AC3E}">
        <p14:creationId xmlns:p14="http://schemas.microsoft.com/office/powerpoint/2010/main" val="2135059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Limitations – BPM quality</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16</a:t>
            </a:fld>
            <a:endParaRPr lang="en-US"/>
          </a:p>
        </p:txBody>
      </p:sp>
      <p:sp>
        <p:nvSpPr>
          <p:cNvPr id="6" name="Content Placeholder 5"/>
          <p:cNvSpPr>
            <a:spLocks noGrp="1"/>
          </p:cNvSpPr>
          <p:nvPr>
            <p:ph idx="1"/>
          </p:nvPr>
        </p:nvSpPr>
        <p:spPr/>
        <p:txBody>
          <a:bodyPr/>
          <a:lstStyle/>
          <a:p>
            <a:r>
              <a:rPr lang="de-DE" dirty="0" smtClean="0"/>
              <a:t>Residual temperature variations of the temperature stabilized BPM electronics racks (most likely) generate systematic reading errors of the BPMs.</a:t>
            </a:r>
          </a:p>
          <a:p>
            <a:pPr lvl="1"/>
            <a:r>
              <a:rPr lang="de-DE" dirty="0" smtClean="0"/>
              <a:t>Aggressive steering will transfer those offsets to the actual beam orbit.</a:t>
            </a:r>
          </a:p>
          <a:p>
            <a:pPr lvl="1"/>
            <a:r>
              <a:rPr lang="de-DE" dirty="0" smtClean="0"/>
              <a:t>One of the reasons to apply only very gentle corrections during stable beams.</a:t>
            </a:r>
            <a:endParaRPr lang="de-DE" dirty="0"/>
          </a:p>
        </p:txBody>
      </p:sp>
      <p:pic>
        <p:nvPicPr>
          <p:cNvPr id="7" name="Picture 6"/>
          <p:cNvPicPr>
            <a:picLocks noChangeAspect="1"/>
          </p:cNvPicPr>
          <p:nvPr/>
        </p:nvPicPr>
        <p:blipFill>
          <a:blip r:embed="rId2"/>
          <a:stretch>
            <a:fillRect/>
          </a:stretch>
        </p:blipFill>
        <p:spPr>
          <a:xfrm>
            <a:off x="1066800" y="3989842"/>
            <a:ext cx="6862129" cy="2731634"/>
          </a:xfrm>
          <a:prstGeom prst="rect">
            <a:avLst/>
          </a:prstGeom>
        </p:spPr>
      </p:pic>
      <p:pic>
        <p:nvPicPr>
          <p:cNvPr id="8" name="Picture 7"/>
          <p:cNvPicPr>
            <a:picLocks noChangeAspect="1"/>
          </p:cNvPicPr>
          <p:nvPr/>
        </p:nvPicPr>
        <p:blipFill>
          <a:blip r:embed="rId3"/>
          <a:stretch>
            <a:fillRect/>
          </a:stretch>
        </p:blipFill>
        <p:spPr>
          <a:xfrm>
            <a:off x="7469534" y="2575840"/>
            <a:ext cx="4416575" cy="2962503"/>
          </a:xfrm>
          <a:prstGeom prst="rect">
            <a:avLst/>
          </a:prstGeom>
        </p:spPr>
      </p:pic>
      <p:sp>
        <p:nvSpPr>
          <p:cNvPr id="9" name="TextBox 8"/>
          <p:cNvSpPr txBox="1"/>
          <p:nvPr/>
        </p:nvSpPr>
        <p:spPr>
          <a:xfrm>
            <a:off x="2450872" y="3271717"/>
            <a:ext cx="3429000" cy="584775"/>
          </a:xfrm>
          <a:prstGeom prst="rect">
            <a:avLst/>
          </a:prstGeom>
        </p:spPr>
        <p:txBody>
          <a:bodyPr wrap="square" rtlCol="0">
            <a:spAutoFit/>
          </a:bodyPr>
          <a:lstStyle/>
          <a:p>
            <a:pPr algn="ctr">
              <a:spcBef>
                <a:spcPct val="20000"/>
              </a:spcBef>
              <a:spcAft>
                <a:spcPts val="400"/>
              </a:spcAft>
              <a:buClr>
                <a:srgbClr val="0000FF"/>
              </a:buClr>
              <a:buSzPct val="80000"/>
            </a:pPr>
            <a:r>
              <a:rPr lang="en-GB" sz="1600" i="1" kern="0" dirty="0" smtClean="0">
                <a:latin typeface="+mn-lt"/>
              </a:rPr>
              <a:t>Residual temp oscillations cause introduce small</a:t>
            </a:r>
            <a:r>
              <a:rPr lang="en-GB" sz="1600" i="1" kern="0" dirty="0">
                <a:latin typeface="+mn-lt"/>
              </a:rPr>
              <a:t> </a:t>
            </a:r>
            <a:r>
              <a:rPr lang="en-GB" sz="1600" i="1" kern="0" dirty="0" smtClean="0">
                <a:latin typeface="+mn-lt"/>
              </a:rPr>
              <a:t>fake orbit structures</a:t>
            </a:r>
          </a:p>
        </p:txBody>
      </p:sp>
    </p:spTree>
    <p:extLst>
      <p:ext uri="{BB962C8B-B14F-4D97-AF65-F5344CB8AC3E}">
        <p14:creationId xmlns:p14="http://schemas.microsoft.com/office/powerpoint/2010/main" val="15818814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Global orbit</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17</a:t>
            </a:fld>
            <a:endParaRPr lang="en-US"/>
          </a:p>
        </p:txBody>
      </p:sp>
      <p:sp>
        <p:nvSpPr>
          <p:cNvPr id="6" name="Content Placeholder 5"/>
          <p:cNvSpPr>
            <a:spLocks noGrp="1"/>
          </p:cNvSpPr>
          <p:nvPr>
            <p:ph idx="1"/>
          </p:nvPr>
        </p:nvSpPr>
        <p:spPr>
          <a:xfrm>
            <a:off x="982783" y="1000950"/>
            <a:ext cx="10566400" cy="1788300"/>
          </a:xfrm>
        </p:spPr>
        <p:txBody>
          <a:bodyPr/>
          <a:lstStyle/>
          <a:p>
            <a:r>
              <a:rPr lang="en-GB" dirty="0"/>
              <a:t>The orbit reproducibility (excluding the experimental </a:t>
            </a:r>
            <a:r>
              <a:rPr lang="en-GB" dirty="0" smtClean="0"/>
              <a:t>IRs) over a run:</a:t>
            </a:r>
            <a:endParaRPr lang="en-GB" dirty="0"/>
          </a:p>
          <a:p>
            <a:pPr lvl="1"/>
            <a:r>
              <a:rPr lang="en-GB" dirty="0"/>
              <a:t>Short term reproducibility ~20 </a:t>
            </a:r>
            <a:r>
              <a:rPr lang="en-GB" dirty="0">
                <a:latin typeface="Symbol" panose="05050102010706020507" pitchFamily="18" charset="2"/>
              </a:rPr>
              <a:t>m</a:t>
            </a:r>
            <a:r>
              <a:rPr lang="en-GB" dirty="0"/>
              <a:t>m,</a:t>
            </a:r>
          </a:p>
          <a:p>
            <a:pPr lvl="1"/>
            <a:r>
              <a:rPr lang="en-GB" dirty="0"/>
              <a:t>Long term reproducibility ~40-60 </a:t>
            </a:r>
            <a:r>
              <a:rPr lang="en-GB" dirty="0">
                <a:latin typeface="Symbol" panose="05050102010706020507" pitchFamily="18" charset="2"/>
              </a:rPr>
              <a:t>m</a:t>
            </a:r>
            <a:r>
              <a:rPr lang="en-GB" dirty="0"/>
              <a:t>m. </a:t>
            </a:r>
          </a:p>
          <a:p>
            <a:pPr lvl="1"/>
            <a:r>
              <a:rPr lang="en-GB" dirty="0" smtClean="0">
                <a:solidFill>
                  <a:srgbClr val="FF0000"/>
                </a:solidFill>
              </a:rPr>
              <a:t>Incorrect </a:t>
            </a:r>
            <a:r>
              <a:rPr lang="en-GB" dirty="0">
                <a:solidFill>
                  <a:srgbClr val="FF0000"/>
                </a:solidFill>
              </a:rPr>
              <a:t>BPM </a:t>
            </a:r>
            <a:r>
              <a:rPr lang="en-GB" dirty="0" smtClean="0">
                <a:solidFill>
                  <a:srgbClr val="FF0000"/>
                </a:solidFill>
              </a:rPr>
              <a:t>calibrations have </a:t>
            </a:r>
            <a:r>
              <a:rPr lang="en-GB" dirty="0">
                <a:solidFill>
                  <a:srgbClr val="FF0000"/>
                </a:solidFill>
              </a:rPr>
              <a:t>a significant </a:t>
            </a:r>
            <a:r>
              <a:rPr lang="en-GB" dirty="0" smtClean="0">
                <a:solidFill>
                  <a:srgbClr val="FF0000"/>
                </a:solidFill>
              </a:rPr>
              <a:t>impact !</a:t>
            </a:r>
            <a:endParaRPr lang="en-GB" dirty="0"/>
          </a:p>
          <a:p>
            <a:endParaRPr lang="de-DE" sz="2400" dirty="0"/>
          </a:p>
        </p:txBody>
      </p:sp>
      <p:grpSp>
        <p:nvGrpSpPr>
          <p:cNvPr id="7" name="Group 6"/>
          <p:cNvGrpSpPr/>
          <p:nvPr/>
        </p:nvGrpSpPr>
        <p:grpSpPr>
          <a:xfrm>
            <a:off x="1823837" y="2990101"/>
            <a:ext cx="8372583" cy="3441415"/>
            <a:chOff x="752475" y="3105150"/>
            <a:chExt cx="8372583" cy="3441415"/>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475" y="3384880"/>
              <a:ext cx="7591425" cy="3161685"/>
            </a:xfrm>
            <a:prstGeom prst="rect">
              <a:avLst/>
            </a:prstGeom>
          </p:spPr>
        </p:pic>
        <p:sp>
          <p:nvSpPr>
            <p:cNvPr id="9" name="TextBox 8"/>
            <p:cNvSpPr txBox="1"/>
            <p:nvPr/>
          </p:nvSpPr>
          <p:spPr>
            <a:xfrm>
              <a:off x="5682381" y="3105150"/>
              <a:ext cx="3442677" cy="523220"/>
            </a:xfrm>
            <a:prstGeom prst="rect">
              <a:avLst/>
            </a:prstGeom>
            <a:solidFill>
              <a:schemeClr val="bg1"/>
            </a:solidFill>
            <a:ln>
              <a:solidFill>
                <a:schemeClr val="tx1"/>
              </a:solidFill>
            </a:ln>
          </p:spPr>
          <p:txBody>
            <a:bodyPr wrap="square" rtlCol="0">
              <a:spAutoFit/>
            </a:bodyPr>
            <a:lstStyle/>
            <a:p>
              <a:pPr algn="ctr">
                <a:spcBef>
                  <a:spcPct val="20000"/>
                </a:spcBef>
                <a:spcAft>
                  <a:spcPts val="400"/>
                </a:spcAft>
                <a:buClr>
                  <a:srgbClr val="0000FF"/>
                </a:buClr>
                <a:buSzPct val="80000"/>
              </a:pPr>
              <a:r>
                <a:rPr lang="en-GB" sz="1400" b="1" i="1" kern="0" dirty="0" smtClean="0">
                  <a:latin typeface="+mn-lt"/>
                </a:rPr>
                <a:t>orbit RMS evolution </a:t>
              </a:r>
              <a:r>
                <a:rPr lang="en-GB" sz="1400" b="1" i="1" kern="0" dirty="0" err="1" smtClean="0">
                  <a:latin typeface="+mn-lt"/>
                </a:rPr>
                <a:t>wrt</a:t>
              </a:r>
              <a:r>
                <a:rPr lang="en-GB" sz="1400" b="1" i="1" kern="0" dirty="0" smtClean="0">
                  <a:latin typeface="+mn-lt"/>
                </a:rPr>
                <a:t> reference on 14.07.2016 for 25 ns beam fills</a:t>
              </a:r>
            </a:p>
          </p:txBody>
        </p:sp>
        <p:sp>
          <p:nvSpPr>
            <p:cNvPr id="10" name="TextBox 9"/>
            <p:cNvSpPr txBox="1"/>
            <p:nvPr/>
          </p:nvSpPr>
          <p:spPr>
            <a:xfrm>
              <a:off x="2625894" y="3314960"/>
              <a:ext cx="1497795" cy="276999"/>
            </a:xfrm>
            <a:prstGeom prst="rect">
              <a:avLst/>
            </a:prstGeom>
            <a:solidFill>
              <a:schemeClr val="bg1"/>
            </a:solidFill>
            <a:ln>
              <a:solidFill>
                <a:srgbClr val="D60093"/>
              </a:solidFill>
            </a:ln>
          </p:spPr>
          <p:txBody>
            <a:bodyPr wrap="square" rtlCol="0">
              <a:spAutoFit/>
            </a:bodyPr>
            <a:lstStyle/>
            <a:p>
              <a:pPr algn="ctr">
                <a:spcBef>
                  <a:spcPct val="20000"/>
                </a:spcBef>
                <a:spcAft>
                  <a:spcPts val="400"/>
                </a:spcAft>
                <a:buClr>
                  <a:srgbClr val="0000FF"/>
                </a:buClr>
                <a:buSzPct val="80000"/>
              </a:pPr>
              <a:r>
                <a:rPr lang="en-GB" sz="1200" b="1" kern="0" dirty="0" smtClean="0">
                  <a:solidFill>
                    <a:srgbClr val="D60093"/>
                  </a:solidFill>
                  <a:latin typeface="+mn-lt"/>
                </a:rPr>
                <a:t>BPM calibration !</a:t>
              </a:r>
            </a:p>
          </p:txBody>
        </p:sp>
        <p:cxnSp>
          <p:nvCxnSpPr>
            <p:cNvPr id="11" name="Straight Arrow Connector 10"/>
            <p:cNvCxnSpPr>
              <a:stCxn id="10" idx="2"/>
            </p:cNvCxnSpPr>
            <p:nvPr/>
          </p:nvCxnSpPr>
          <p:spPr bwMode="auto">
            <a:xfrm flipH="1">
              <a:off x="2292801" y="3591959"/>
              <a:ext cx="1081991" cy="409085"/>
            </a:xfrm>
            <a:prstGeom prst="straightConnector1">
              <a:avLst/>
            </a:prstGeom>
            <a:solidFill>
              <a:schemeClr val="accent1"/>
            </a:solidFill>
            <a:ln w="9525" cap="flat" cmpd="sng" algn="ctr">
              <a:solidFill>
                <a:srgbClr val="D60093"/>
              </a:solidFill>
              <a:prstDash val="solid"/>
              <a:round/>
              <a:headEnd type="none" w="med" len="med"/>
              <a:tailEnd type="triangle"/>
            </a:ln>
            <a:effectLst/>
          </p:spPr>
        </p:cxnSp>
        <p:cxnSp>
          <p:nvCxnSpPr>
            <p:cNvPr id="12" name="Straight Arrow Connector 11"/>
            <p:cNvCxnSpPr>
              <a:stCxn id="10" idx="2"/>
            </p:cNvCxnSpPr>
            <p:nvPr/>
          </p:nvCxnSpPr>
          <p:spPr bwMode="auto">
            <a:xfrm>
              <a:off x="3374792" y="3591959"/>
              <a:ext cx="409574" cy="873976"/>
            </a:xfrm>
            <a:prstGeom prst="straightConnector1">
              <a:avLst/>
            </a:prstGeom>
            <a:solidFill>
              <a:schemeClr val="accent1"/>
            </a:solidFill>
            <a:ln w="9525" cap="flat" cmpd="sng" algn="ctr">
              <a:solidFill>
                <a:srgbClr val="D60093"/>
              </a:solidFill>
              <a:prstDash val="solid"/>
              <a:round/>
              <a:headEnd type="none" w="med" len="med"/>
              <a:tailEnd type="triangle"/>
            </a:ln>
            <a:effectLst/>
          </p:spPr>
        </p:cxnSp>
        <p:cxnSp>
          <p:nvCxnSpPr>
            <p:cNvPr id="13" name="Straight Arrow Connector 12"/>
            <p:cNvCxnSpPr/>
            <p:nvPr/>
          </p:nvCxnSpPr>
          <p:spPr bwMode="auto">
            <a:xfrm>
              <a:off x="3371102" y="3610164"/>
              <a:ext cx="1335759" cy="354469"/>
            </a:xfrm>
            <a:prstGeom prst="straightConnector1">
              <a:avLst/>
            </a:prstGeom>
            <a:solidFill>
              <a:schemeClr val="accent1"/>
            </a:solidFill>
            <a:ln w="9525" cap="flat" cmpd="sng" algn="ctr">
              <a:solidFill>
                <a:srgbClr val="D60093"/>
              </a:solidFill>
              <a:prstDash val="solid"/>
              <a:round/>
              <a:headEnd type="none" w="med" len="med"/>
              <a:tailEnd type="triangle"/>
            </a:ln>
            <a:effectLst/>
          </p:spPr>
        </p:cxnSp>
      </p:grpSp>
      <p:sp>
        <p:nvSpPr>
          <p:cNvPr id="14" name="TextBox 13"/>
          <p:cNvSpPr txBox="1"/>
          <p:nvPr/>
        </p:nvSpPr>
        <p:spPr>
          <a:xfrm>
            <a:off x="2209800" y="2804940"/>
            <a:ext cx="4056183" cy="338554"/>
          </a:xfrm>
          <a:prstGeom prst="rect">
            <a:avLst/>
          </a:prstGeom>
        </p:spPr>
        <p:txBody>
          <a:bodyPr wrap="square" rtlCol="0">
            <a:spAutoFit/>
          </a:bodyPr>
          <a:lstStyle/>
          <a:p>
            <a:pPr algn="ctr">
              <a:spcBef>
                <a:spcPct val="20000"/>
              </a:spcBef>
              <a:spcAft>
                <a:spcPts val="400"/>
              </a:spcAft>
              <a:buClr>
                <a:srgbClr val="0000FF"/>
              </a:buClr>
              <a:buSzPct val="80000"/>
            </a:pPr>
            <a:r>
              <a:rPr lang="en-GB" sz="1600" i="1" kern="0" dirty="0" smtClean="0">
                <a:latin typeface="+mn-lt"/>
              </a:rPr>
              <a:t>Evolution of the orbit </a:t>
            </a:r>
            <a:r>
              <a:rPr lang="en-GB" sz="1600" i="1" kern="0" dirty="0" err="1" smtClean="0">
                <a:latin typeface="+mn-lt"/>
              </a:rPr>
              <a:t>rms</a:t>
            </a:r>
            <a:r>
              <a:rPr lang="en-GB" sz="1600" i="1" kern="0" dirty="0" smtClean="0">
                <a:latin typeface="+mn-lt"/>
              </a:rPr>
              <a:t> in 2016</a:t>
            </a:r>
          </a:p>
        </p:txBody>
      </p:sp>
    </p:spTree>
    <p:extLst>
      <p:ext uri="{BB962C8B-B14F-4D97-AF65-F5344CB8AC3E}">
        <p14:creationId xmlns:p14="http://schemas.microsoft.com/office/powerpoint/2010/main" val="42110218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IP reproducibility</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18</a:t>
            </a:fld>
            <a:endParaRPr lang="en-US"/>
          </a:p>
        </p:txBody>
      </p:sp>
      <p:sp>
        <p:nvSpPr>
          <p:cNvPr id="6" name="Content Placeholder 5"/>
          <p:cNvSpPr>
            <a:spLocks noGrp="1"/>
          </p:cNvSpPr>
          <p:nvPr>
            <p:ph idx="1"/>
          </p:nvPr>
        </p:nvSpPr>
        <p:spPr>
          <a:xfrm>
            <a:off x="990600" y="1066800"/>
            <a:ext cx="6553200" cy="1447800"/>
          </a:xfrm>
        </p:spPr>
        <p:txBody>
          <a:bodyPr/>
          <a:lstStyle/>
          <a:p>
            <a:r>
              <a:rPr lang="de-DE" dirty="0" smtClean="0"/>
              <a:t>The fill-to-fill IP reproducibility, obtained from the corrections applied to steer the beams head-on, is typically around ½ </a:t>
            </a:r>
            <a:r>
              <a:rPr lang="de-DE" dirty="0" smtClean="0">
                <a:latin typeface="Symbol" panose="05050102010706020507" pitchFamily="18" charset="2"/>
              </a:rPr>
              <a:t>s</a:t>
            </a:r>
            <a:r>
              <a:rPr lang="de-DE" dirty="0" smtClean="0"/>
              <a:t>.</a:t>
            </a:r>
          </a:p>
          <a:p>
            <a:pPr lvl="1"/>
            <a:r>
              <a:rPr lang="de-DE" dirty="0" smtClean="0"/>
              <a:t>No degradation @ lower </a:t>
            </a:r>
            <a:r>
              <a:rPr lang="de-DE" dirty="0" smtClean="0">
                <a:latin typeface="Symbol" panose="05050102010706020507" pitchFamily="18" charset="2"/>
              </a:rPr>
              <a:t>b</a:t>
            </a:r>
            <a:r>
              <a:rPr lang="de-DE" dirty="0" smtClean="0"/>
              <a:t>*</a:t>
            </a:r>
            <a:endParaRPr lang="de-DE" dirty="0"/>
          </a:p>
        </p:txBody>
      </p:sp>
      <p:grpSp>
        <p:nvGrpSpPr>
          <p:cNvPr id="14" name="Group 13"/>
          <p:cNvGrpSpPr/>
          <p:nvPr/>
        </p:nvGrpSpPr>
        <p:grpSpPr>
          <a:xfrm>
            <a:off x="609600" y="3200400"/>
            <a:ext cx="7852702" cy="3004646"/>
            <a:chOff x="849068" y="3412076"/>
            <a:chExt cx="7852702" cy="3004646"/>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068" y="3744355"/>
              <a:ext cx="3935258" cy="2672367"/>
            </a:xfrm>
            <a:prstGeom prst="rect">
              <a:avLst/>
            </a:prstGeom>
          </p:spPr>
        </p:pic>
        <p:sp>
          <p:nvSpPr>
            <p:cNvPr id="8" name="TextBox 7"/>
            <p:cNvSpPr txBox="1"/>
            <p:nvPr/>
          </p:nvSpPr>
          <p:spPr>
            <a:xfrm>
              <a:off x="1422790" y="4005075"/>
              <a:ext cx="628698" cy="338554"/>
            </a:xfrm>
            <a:prstGeom prst="rect">
              <a:avLst/>
            </a:prstGeom>
          </p:spPr>
          <p:txBody>
            <a:bodyPr wrap="none" rtlCol="0">
              <a:spAutoFit/>
            </a:bodyPr>
            <a:lstStyle/>
            <a:p>
              <a:pPr>
                <a:spcBef>
                  <a:spcPct val="20000"/>
                </a:spcBef>
                <a:spcAft>
                  <a:spcPts val="400"/>
                </a:spcAft>
                <a:buClr>
                  <a:srgbClr val="0000FF"/>
                </a:buClr>
                <a:buSzPct val="80000"/>
              </a:pPr>
              <a:r>
                <a:rPr lang="en-GB" sz="1600" b="1" kern="0" dirty="0" smtClean="0">
                  <a:solidFill>
                    <a:srgbClr val="C00000"/>
                  </a:solidFill>
                  <a:latin typeface="+mn-lt"/>
                </a:rPr>
                <a:t>IP1V</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9240" y="3744355"/>
              <a:ext cx="3822530" cy="2595815"/>
            </a:xfrm>
            <a:prstGeom prst="rect">
              <a:avLst/>
            </a:prstGeom>
          </p:spPr>
        </p:pic>
        <p:sp>
          <p:nvSpPr>
            <p:cNvPr id="10" name="TextBox 9"/>
            <p:cNvSpPr txBox="1"/>
            <p:nvPr/>
          </p:nvSpPr>
          <p:spPr>
            <a:xfrm>
              <a:off x="5453277" y="3987389"/>
              <a:ext cx="639919" cy="338554"/>
            </a:xfrm>
            <a:prstGeom prst="rect">
              <a:avLst/>
            </a:prstGeom>
          </p:spPr>
          <p:txBody>
            <a:bodyPr wrap="none" rtlCol="0">
              <a:spAutoFit/>
            </a:bodyPr>
            <a:lstStyle/>
            <a:p>
              <a:pPr>
                <a:spcBef>
                  <a:spcPct val="20000"/>
                </a:spcBef>
                <a:spcAft>
                  <a:spcPts val="400"/>
                </a:spcAft>
                <a:buClr>
                  <a:srgbClr val="0000FF"/>
                </a:buClr>
                <a:buSzPct val="80000"/>
              </a:pPr>
              <a:r>
                <a:rPr lang="en-GB" sz="1600" b="1" kern="0" dirty="0" smtClean="0">
                  <a:solidFill>
                    <a:srgbClr val="C00000"/>
                  </a:solidFill>
                  <a:latin typeface="+mn-lt"/>
                </a:rPr>
                <a:t>IP5H</a:t>
              </a:r>
            </a:p>
          </p:txBody>
        </p:sp>
        <p:sp>
          <p:nvSpPr>
            <p:cNvPr id="12" name="TextBox 11"/>
            <p:cNvSpPr txBox="1"/>
            <p:nvPr/>
          </p:nvSpPr>
          <p:spPr>
            <a:xfrm>
              <a:off x="1219200" y="3412076"/>
              <a:ext cx="6006773" cy="338554"/>
            </a:xfrm>
            <a:prstGeom prst="rect">
              <a:avLst/>
            </a:prstGeom>
          </p:spPr>
          <p:txBody>
            <a:bodyPr wrap="none" rtlCol="0">
              <a:spAutoFit/>
            </a:bodyPr>
            <a:lstStyle/>
            <a:p>
              <a:pPr>
                <a:spcBef>
                  <a:spcPct val="20000"/>
                </a:spcBef>
                <a:spcAft>
                  <a:spcPts val="400"/>
                </a:spcAft>
                <a:buClr>
                  <a:srgbClr val="0000FF"/>
                </a:buClr>
                <a:buSzPct val="80000"/>
              </a:pPr>
              <a:r>
                <a:rPr lang="de-DE" sz="1600" i="1" kern="0" dirty="0" smtClean="0">
                  <a:latin typeface="+mn-lt"/>
                </a:rPr>
                <a:t>Examples of Fill-to-fill IP separation changes in 2016, rms ~ ½ </a:t>
              </a:r>
              <a:r>
                <a:rPr lang="de-DE" sz="1600" i="1" kern="0" dirty="0" smtClean="0">
                  <a:latin typeface="Symbol" panose="05050102010706020507" pitchFamily="18" charset="2"/>
                </a:rPr>
                <a:t>s</a:t>
              </a:r>
            </a:p>
          </p:txBody>
        </p:sp>
      </p:gr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2772" y="890694"/>
            <a:ext cx="3442028" cy="2475845"/>
          </a:xfrm>
          <a:prstGeom prst="rect">
            <a:avLst/>
          </a:prstGeom>
        </p:spPr>
      </p:pic>
    </p:spTree>
    <p:extLst>
      <p:ext uri="{BB962C8B-B14F-4D97-AF65-F5344CB8AC3E}">
        <p14:creationId xmlns:p14="http://schemas.microsoft.com/office/powerpoint/2010/main" val="14981807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RT trim amplitudes</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19</a:t>
            </a:fld>
            <a:endParaRPr lang="en-US"/>
          </a:p>
        </p:txBody>
      </p:sp>
      <p:sp>
        <p:nvSpPr>
          <p:cNvPr id="6" name="Content Placeholder 5"/>
          <p:cNvSpPr>
            <a:spLocks noGrp="1"/>
          </p:cNvSpPr>
          <p:nvPr>
            <p:ph idx="1"/>
          </p:nvPr>
        </p:nvSpPr>
        <p:spPr>
          <a:xfrm>
            <a:off x="838200" y="997895"/>
            <a:ext cx="10566400" cy="1232522"/>
          </a:xfrm>
        </p:spPr>
        <p:txBody>
          <a:bodyPr/>
          <a:lstStyle/>
          <a:p>
            <a:r>
              <a:rPr lang="de-DE" dirty="0" smtClean="0"/>
              <a:t>Over a typical year, machine drifts eat up no more than </a:t>
            </a:r>
            <a:r>
              <a:rPr lang="de-DE" b="1" dirty="0" smtClean="0">
                <a:solidFill>
                  <a:srgbClr val="0000FF"/>
                </a:solidFill>
              </a:rPr>
              <a:t>1 </a:t>
            </a:r>
            <a:r>
              <a:rPr lang="de-DE" b="1" dirty="0" smtClean="0">
                <a:solidFill>
                  <a:srgbClr val="0000FF"/>
                </a:solidFill>
                <a:latin typeface="Symbol" panose="05050102010706020507" pitchFamily="18" charset="2"/>
              </a:rPr>
              <a:t>m</a:t>
            </a:r>
            <a:r>
              <a:rPr lang="de-DE" b="1" dirty="0" smtClean="0">
                <a:solidFill>
                  <a:srgbClr val="0000FF"/>
                </a:solidFill>
              </a:rPr>
              <a:t>rad of kick strength</a:t>
            </a:r>
            <a:r>
              <a:rPr lang="de-DE" dirty="0" smtClean="0"/>
              <a:t> (rms value) in the arcs (max kick of a magnet ~ 80 </a:t>
            </a:r>
            <a:r>
              <a:rPr lang="de-DE" dirty="0" smtClean="0">
                <a:latin typeface="Symbol" panose="05050102010706020507" pitchFamily="18" charset="2"/>
              </a:rPr>
              <a:t>m</a:t>
            </a:r>
            <a:r>
              <a:rPr lang="de-DE" dirty="0" smtClean="0"/>
              <a:t>rad).</a:t>
            </a:r>
          </a:p>
          <a:p>
            <a:pPr lvl="1"/>
            <a:r>
              <a:rPr lang="de-DE" dirty="0" smtClean="0"/>
              <a:t>Rms kick strength needed to correct the orbit (flat): </a:t>
            </a:r>
            <a:r>
              <a:rPr lang="de-DE" dirty="0"/>
              <a:t>~10-15 </a:t>
            </a:r>
            <a:r>
              <a:rPr lang="de-DE" dirty="0" smtClean="0">
                <a:latin typeface="Symbol" panose="05050102010706020507" pitchFamily="18" charset="2"/>
              </a:rPr>
              <a:t>m</a:t>
            </a:r>
            <a:r>
              <a:rPr lang="de-DE" dirty="0" smtClean="0"/>
              <a:t>rad</a:t>
            </a:r>
            <a:endParaRPr lang="de-DE" dirty="0"/>
          </a:p>
        </p:txBody>
      </p:sp>
      <p:grpSp>
        <p:nvGrpSpPr>
          <p:cNvPr id="7" name="Group 6"/>
          <p:cNvGrpSpPr/>
          <p:nvPr/>
        </p:nvGrpSpPr>
        <p:grpSpPr>
          <a:xfrm>
            <a:off x="1981200" y="2728760"/>
            <a:ext cx="8397779" cy="3519640"/>
            <a:chOff x="577879" y="2778616"/>
            <a:chExt cx="8397779" cy="351964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879" y="2891330"/>
              <a:ext cx="8180265" cy="3406926"/>
            </a:xfrm>
            <a:prstGeom prst="rect">
              <a:avLst/>
            </a:prstGeom>
          </p:spPr>
        </p:pic>
        <p:sp>
          <p:nvSpPr>
            <p:cNvPr id="9" name="TextBox 8"/>
            <p:cNvSpPr txBox="1"/>
            <p:nvPr/>
          </p:nvSpPr>
          <p:spPr>
            <a:xfrm>
              <a:off x="4456785" y="5410200"/>
              <a:ext cx="1851873" cy="276999"/>
            </a:xfrm>
            <a:prstGeom prst="rect">
              <a:avLst/>
            </a:prstGeom>
            <a:solidFill>
              <a:schemeClr val="bg1"/>
            </a:solidFill>
            <a:ln>
              <a:solidFill>
                <a:srgbClr val="D60093"/>
              </a:solidFill>
            </a:ln>
          </p:spPr>
          <p:txBody>
            <a:bodyPr wrap="square" rtlCol="0">
              <a:spAutoFit/>
            </a:bodyPr>
            <a:lstStyle/>
            <a:p>
              <a:pPr algn="ctr">
                <a:spcBef>
                  <a:spcPct val="20000"/>
                </a:spcBef>
                <a:spcAft>
                  <a:spcPts val="400"/>
                </a:spcAft>
                <a:buClr>
                  <a:srgbClr val="0000FF"/>
                </a:buClr>
                <a:buSzPct val="80000"/>
              </a:pPr>
              <a:r>
                <a:rPr lang="en-GB" sz="1200" b="1" kern="0" dirty="0" smtClean="0">
                  <a:solidFill>
                    <a:srgbClr val="D60093"/>
                  </a:solidFill>
                  <a:latin typeface="+mn-lt"/>
                </a:rPr>
                <a:t>BPM calibration issue</a:t>
              </a:r>
            </a:p>
          </p:txBody>
        </p:sp>
        <p:cxnSp>
          <p:nvCxnSpPr>
            <p:cNvPr id="10" name="Straight Arrow Connector 9"/>
            <p:cNvCxnSpPr/>
            <p:nvPr/>
          </p:nvCxnSpPr>
          <p:spPr bwMode="auto">
            <a:xfrm flipV="1">
              <a:off x="5148075" y="4465935"/>
              <a:ext cx="192025" cy="945006"/>
            </a:xfrm>
            <a:prstGeom prst="straightConnector1">
              <a:avLst/>
            </a:prstGeom>
            <a:solidFill>
              <a:schemeClr val="accent1"/>
            </a:solidFill>
            <a:ln w="9525" cap="flat" cmpd="sng" algn="ctr">
              <a:solidFill>
                <a:srgbClr val="D60093"/>
              </a:solidFill>
              <a:prstDash val="solid"/>
              <a:round/>
              <a:headEnd type="none" w="med" len="med"/>
              <a:tailEnd type="triangle"/>
            </a:ln>
            <a:effectLst/>
          </p:spPr>
        </p:cxnSp>
        <p:sp>
          <p:nvSpPr>
            <p:cNvPr id="11" name="TextBox 10"/>
            <p:cNvSpPr txBox="1"/>
            <p:nvPr/>
          </p:nvSpPr>
          <p:spPr>
            <a:xfrm>
              <a:off x="5713329" y="2778616"/>
              <a:ext cx="3262329" cy="523220"/>
            </a:xfrm>
            <a:prstGeom prst="rect">
              <a:avLst/>
            </a:prstGeom>
            <a:solidFill>
              <a:schemeClr val="bg1"/>
            </a:solidFill>
            <a:ln>
              <a:solidFill>
                <a:schemeClr val="tx1"/>
              </a:solidFill>
            </a:ln>
          </p:spPr>
          <p:txBody>
            <a:bodyPr wrap="square" rtlCol="0">
              <a:spAutoFit/>
            </a:bodyPr>
            <a:lstStyle/>
            <a:p>
              <a:pPr algn="ctr">
                <a:spcBef>
                  <a:spcPct val="20000"/>
                </a:spcBef>
                <a:spcAft>
                  <a:spcPts val="400"/>
                </a:spcAft>
                <a:buClr>
                  <a:srgbClr val="0000FF"/>
                </a:buClr>
                <a:buSzPct val="80000"/>
              </a:pPr>
              <a:r>
                <a:rPr lang="en-GB" sz="1400" b="1" i="1" kern="0" dirty="0" smtClean="0">
                  <a:latin typeface="+mn-lt"/>
                </a:rPr>
                <a:t>Arc corrector kick RMS evolution for 25 ns beam fills</a:t>
              </a:r>
            </a:p>
          </p:txBody>
        </p:sp>
      </p:grpSp>
      <p:sp>
        <p:nvSpPr>
          <p:cNvPr id="12" name="TextBox 11"/>
          <p:cNvSpPr txBox="1"/>
          <p:nvPr/>
        </p:nvSpPr>
        <p:spPr>
          <a:xfrm>
            <a:off x="2729859" y="2620487"/>
            <a:ext cx="4056183" cy="338554"/>
          </a:xfrm>
          <a:prstGeom prst="rect">
            <a:avLst/>
          </a:prstGeom>
        </p:spPr>
        <p:txBody>
          <a:bodyPr wrap="square" rtlCol="0">
            <a:spAutoFit/>
          </a:bodyPr>
          <a:lstStyle/>
          <a:p>
            <a:pPr algn="ctr">
              <a:spcBef>
                <a:spcPct val="20000"/>
              </a:spcBef>
              <a:spcAft>
                <a:spcPts val="400"/>
              </a:spcAft>
              <a:buClr>
                <a:srgbClr val="0000FF"/>
              </a:buClr>
              <a:buSzPct val="80000"/>
            </a:pPr>
            <a:r>
              <a:rPr lang="en-GB" sz="1600" i="1" kern="0" dirty="0" smtClean="0">
                <a:latin typeface="+mn-lt"/>
              </a:rPr>
              <a:t>Evolution of the RT trim strengths in 2016</a:t>
            </a:r>
          </a:p>
        </p:txBody>
      </p:sp>
    </p:spTree>
    <p:extLst>
      <p:ext uri="{BB962C8B-B14F-4D97-AF65-F5344CB8AC3E}">
        <p14:creationId xmlns:p14="http://schemas.microsoft.com/office/powerpoint/2010/main" val="3624507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History – how we got here</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2</a:t>
            </a:fld>
            <a:endParaRPr lang="en-US"/>
          </a:p>
        </p:txBody>
      </p:sp>
      <p:sp>
        <p:nvSpPr>
          <p:cNvPr id="6" name="Content Placeholder 5"/>
          <p:cNvSpPr>
            <a:spLocks noGrp="1"/>
          </p:cNvSpPr>
          <p:nvPr>
            <p:ph idx="1"/>
          </p:nvPr>
        </p:nvSpPr>
        <p:spPr>
          <a:xfrm>
            <a:off x="812800" y="1066800"/>
            <a:ext cx="11074400" cy="5181600"/>
          </a:xfrm>
        </p:spPr>
        <p:txBody>
          <a:bodyPr/>
          <a:lstStyle/>
          <a:p>
            <a:r>
              <a:rPr lang="en-US" dirty="0" smtClean="0"/>
              <a:t>During its entire lifecycle, </a:t>
            </a:r>
            <a:r>
              <a:rPr lang="en-US" b="1" dirty="0" smtClean="0">
                <a:solidFill>
                  <a:srgbClr val="FF0000"/>
                </a:solidFill>
              </a:rPr>
              <a:t>LEP suffered from unstable orbits </a:t>
            </a:r>
            <a:r>
              <a:rPr lang="en-US" dirty="0" smtClean="0"/>
              <a:t>due to temperature driven </a:t>
            </a:r>
            <a:r>
              <a:rPr lang="en-US" dirty="0" smtClean="0">
                <a:solidFill>
                  <a:srgbClr val="0000FF"/>
                </a:solidFill>
              </a:rPr>
              <a:t>movements of low-beta quadrupoles</a:t>
            </a:r>
            <a:r>
              <a:rPr lang="en-US" dirty="0"/>
              <a:t>,</a:t>
            </a:r>
            <a:r>
              <a:rPr lang="en-US" dirty="0" smtClean="0"/>
              <a:t> coupled with the </a:t>
            </a:r>
            <a:r>
              <a:rPr lang="en-US" dirty="0" smtClean="0">
                <a:solidFill>
                  <a:srgbClr val="CC3399"/>
                </a:solidFill>
              </a:rPr>
              <a:t>absence of real-time orbit control</a:t>
            </a:r>
            <a:r>
              <a:rPr lang="en-US" dirty="0" smtClean="0"/>
              <a:t>.</a:t>
            </a:r>
          </a:p>
          <a:p>
            <a:pPr lvl="1"/>
            <a:r>
              <a:rPr lang="en-US" dirty="0" smtClean="0"/>
              <a:t>Majority of lost ramps due to poor orbit control, affected ~10-20% of the ramps.</a:t>
            </a:r>
          </a:p>
          <a:p>
            <a:pPr>
              <a:spcBef>
                <a:spcPts val="1200"/>
              </a:spcBef>
            </a:pPr>
            <a:r>
              <a:rPr lang="en-US" dirty="0" smtClean="0"/>
              <a:t>To avoid a similar fate to the LHC beams, work on real-time feedbacks in OP, implementation by R. </a:t>
            </a:r>
            <a:r>
              <a:rPr lang="en-US" dirty="0" err="1" smtClean="0"/>
              <a:t>Steinhagen</a:t>
            </a:r>
            <a:r>
              <a:rPr lang="en-US" dirty="0" smtClean="0"/>
              <a:t> (Tech &amp; </a:t>
            </a:r>
            <a:r>
              <a:rPr lang="en-US" dirty="0" err="1" smtClean="0"/>
              <a:t>Doct</a:t>
            </a:r>
            <a:r>
              <a:rPr lang="en-US" dirty="0" smtClean="0"/>
              <a:t> in OP, Fell &amp; Staff in BI) between 2003 and 2013.</a:t>
            </a:r>
          </a:p>
          <a:p>
            <a:pPr lvl="1"/>
            <a:r>
              <a:rPr lang="en-US" dirty="0" smtClean="0"/>
              <a:t>Support for FESA class by G. </a:t>
            </a:r>
            <a:r>
              <a:rPr lang="en-US" dirty="0" err="1" smtClean="0"/>
              <a:t>Sivatsky</a:t>
            </a:r>
            <a:r>
              <a:rPr lang="en-US" dirty="0" smtClean="0"/>
              <a:t> (PA in CO/BI).</a:t>
            </a:r>
          </a:p>
          <a:p>
            <a:pPr lvl="1"/>
            <a:r>
              <a:rPr lang="en-US" dirty="0" smtClean="0"/>
              <a:t>J. Wenninger &amp; K. Fuchsberger from OP for design and high level CCC tools.</a:t>
            </a:r>
          </a:p>
          <a:p>
            <a:pPr lvl="1"/>
            <a:r>
              <a:rPr lang="en-US" dirty="0" smtClean="0"/>
              <a:t>Major consolidation during LS1 by S. Jackson and D. Louro Alves (BE-BI) for FESA, the OP team for </a:t>
            </a:r>
            <a:r>
              <a:rPr lang="en-US" dirty="0" smtClean="0"/>
              <a:t>JAVA, settings and </a:t>
            </a:r>
            <a:r>
              <a:rPr lang="en-US" dirty="0" smtClean="0"/>
              <a:t>sequencing (up to 2016).</a:t>
            </a:r>
          </a:p>
          <a:p>
            <a:pPr>
              <a:spcBef>
                <a:spcPts val="1200"/>
              </a:spcBef>
            </a:pPr>
            <a:r>
              <a:rPr lang="en-US" dirty="0" smtClean="0"/>
              <a:t>The current architecture is the result of:</a:t>
            </a:r>
          </a:p>
          <a:p>
            <a:pPr lvl="1"/>
            <a:r>
              <a:rPr lang="en-US" dirty="0"/>
              <a:t>L</a:t>
            </a:r>
            <a:r>
              <a:rPr lang="en-US" dirty="0" smtClean="0"/>
              <a:t>ittle support by CO – rely on ‘standard’ tools and HW and BI+OP manpower, </a:t>
            </a:r>
          </a:p>
          <a:p>
            <a:pPr lvl="1"/>
            <a:r>
              <a:rPr lang="en-US" dirty="0"/>
              <a:t>N</a:t>
            </a:r>
            <a:r>
              <a:rPr lang="en-US" dirty="0" smtClean="0"/>
              <a:t>o dedicated communication hardware,</a:t>
            </a:r>
          </a:p>
          <a:p>
            <a:pPr lvl="1"/>
            <a:r>
              <a:rPr lang="en-US" dirty="0" smtClean="0"/>
              <a:t>Rise of Gigabit Ethernet as reliable communication channel in 2000++.</a:t>
            </a:r>
          </a:p>
          <a:p>
            <a:pPr lvl="2"/>
            <a:r>
              <a:rPr lang="en-US" dirty="0" smtClean="0"/>
              <a:t>Performance adequate given </a:t>
            </a:r>
            <a:r>
              <a:rPr lang="en-US" dirty="0"/>
              <a:t>the </a:t>
            </a:r>
            <a:r>
              <a:rPr lang="en-US" dirty="0" smtClean="0"/>
              <a:t>limitations of LHC circuits.</a:t>
            </a:r>
            <a:endParaRPr lang="en-US" dirty="0"/>
          </a:p>
        </p:txBody>
      </p:sp>
    </p:spTree>
    <p:extLst>
      <p:ext uri="{BB962C8B-B14F-4D97-AF65-F5344CB8AC3E}">
        <p14:creationId xmlns:p14="http://schemas.microsoft.com/office/powerpoint/2010/main" val="12694620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Operational aspects – Feed-forward</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20</a:t>
            </a:fld>
            <a:endParaRPr lang="en-US"/>
          </a:p>
        </p:txBody>
      </p:sp>
      <p:sp>
        <p:nvSpPr>
          <p:cNvPr id="6" name="Content Placeholder 5"/>
          <p:cNvSpPr>
            <a:spLocks noGrp="1"/>
          </p:cNvSpPr>
          <p:nvPr>
            <p:ph idx="1"/>
          </p:nvPr>
        </p:nvSpPr>
        <p:spPr>
          <a:xfrm>
            <a:off x="685800" y="1091900"/>
            <a:ext cx="4876800" cy="4089699"/>
          </a:xfrm>
        </p:spPr>
        <p:txBody>
          <a:bodyPr/>
          <a:lstStyle/>
          <a:p>
            <a:r>
              <a:rPr lang="en-US" sz="1800" dirty="0" smtClean="0"/>
              <a:t>A feed-forward (FF) application to maintain the RT trims of the FBs as small as possible is used by OP.</a:t>
            </a:r>
          </a:p>
          <a:p>
            <a:pPr lvl="1"/>
            <a:r>
              <a:rPr lang="en-US" sz="1600" dirty="0" smtClean="0"/>
              <a:t>FF of logged RT trims to the PC functions.</a:t>
            </a:r>
          </a:p>
          <a:p>
            <a:pPr lvl="1"/>
            <a:r>
              <a:rPr lang="en-US" sz="1600" dirty="0" smtClean="0"/>
              <a:t>Minimizes issues of FB outages (QFB off due to poor Q signal quality !).</a:t>
            </a:r>
          </a:p>
          <a:p>
            <a:pPr lvl="1"/>
            <a:r>
              <a:rPr lang="en-US" sz="1600" dirty="0" smtClean="0"/>
              <a:t>For </a:t>
            </a:r>
            <a:r>
              <a:rPr lang="en-US" sz="1600" dirty="0" smtClean="0"/>
              <a:t>tunes: </a:t>
            </a:r>
            <a:r>
              <a:rPr lang="en-US" sz="1600" dirty="0" smtClean="0">
                <a:solidFill>
                  <a:srgbClr val="009900"/>
                </a:solidFill>
              </a:rPr>
              <a:t>a single FF per run and cycle </a:t>
            </a:r>
            <a:r>
              <a:rPr lang="en-US" sz="1600" dirty="0" smtClean="0"/>
              <a:t>– ultra-stable above ~1 </a:t>
            </a:r>
            <a:r>
              <a:rPr lang="en-US" sz="1600" dirty="0" err="1" smtClean="0"/>
              <a:t>TeV</a:t>
            </a:r>
            <a:r>
              <a:rPr lang="en-US" sz="1600" dirty="0" smtClean="0"/>
              <a:t>.</a:t>
            </a:r>
          </a:p>
          <a:p>
            <a:pPr lvl="2"/>
            <a:r>
              <a:rPr lang="en-US" sz="1400" dirty="0" smtClean="0"/>
              <a:t>Below </a:t>
            </a:r>
            <a:r>
              <a:rPr lang="en-US" sz="1400" dirty="0" smtClean="0"/>
              <a:t>1 </a:t>
            </a:r>
            <a:r>
              <a:rPr lang="en-US" sz="1400" dirty="0" err="1" smtClean="0"/>
              <a:t>TeV</a:t>
            </a:r>
            <a:r>
              <a:rPr lang="en-US" sz="1400" dirty="0" smtClean="0"/>
              <a:t> some </a:t>
            </a:r>
            <a:r>
              <a:rPr lang="en-US" sz="1400" dirty="0" smtClean="0"/>
              <a:t>fill-to-fill changes due to </a:t>
            </a:r>
            <a:r>
              <a:rPr lang="en-US" sz="1400" dirty="0" smtClean="0"/>
              <a:t>imperfect Q </a:t>
            </a:r>
            <a:r>
              <a:rPr lang="en-US" sz="1400" dirty="0" smtClean="0"/>
              <a:t>decay / </a:t>
            </a:r>
            <a:r>
              <a:rPr lang="en-US" sz="1400" dirty="0" smtClean="0"/>
              <a:t>snapback modelling.</a:t>
            </a:r>
            <a:endParaRPr lang="en-US" sz="1400" dirty="0" smtClean="0"/>
          </a:p>
          <a:p>
            <a:pPr lvl="1"/>
            <a:r>
              <a:rPr lang="en-US" sz="1600" dirty="0" smtClean="0"/>
              <a:t>For </a:t>
            </a:r>
            <a:r>
              <a:rPr lang="en-US" sz="1600" dirty="0" smtClean="0"/>
              <a:t>orbit: </a:t>
            </a:r>
            <a:r>
              <a:rPr lang="en-US" sz="1600" dirty="0" smtClean="0"/>
              <a:t>one initial FF (in a couple of iterations) and one FF per technical stop are sufficient.</a:t>
            </a:r>
          </a:p>
          <a:p>
            <a:pPr lvl="2"/>
            <a:r>
              <a:rPr lang="en-US" sz="1400" dirty="0" smtClean="0"/>
              <a:t>FF in TS not even strictly needed.</a:t>
            </a:r>
            <a:endParaRPr lang="en-US" sz="1400" dirty="0"/>
          </a:p>
        </p:txBody>
      </p:sp>
      <p:pic>
        <p:nvPicPr>
          <p:cNvPr id="7" name="Picture 6"/>
          <p:cNvPicPr>
            <a:picLocks noChangeAspect="1"/>
          </p:cNvPicPr>
          <p:nvPr/>
        </p:nvPicPr>
        <p:blipFill>
          <a:blip r:embed="rId2"/>
          <a:stretch>
            <a:fillRect/>
          </a:stretch>
        </p:blipFill>
        <p:spPr>
          <a:xfrm>
            <a:off x="5828851" y="1091901"/>
            <a:ext cx="6250358" cy="4480994"/>
          </a:xfrm>
          <a:prstGeom prst="rect">
            <a:avLst/>
          </a:prstGeom>
        </p:spPr>
      </p:pic>
    </p:spTree>
    <p:extLst>
      <p:ext uri="{BB962C8B-B14F-4D97-AF65-F5344CB8AC3E}">
        <p14:creationId xmlns:p14="http://schemas.microsoft.com/office/powerpoint/2010/main" val="35865434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Operational experience in Run 2</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21</a:t>
            </a:fld>
            <a:endParaRPr lang="en-US"/>
          </a:p>
        </p:txBody>
      </p:sp>
      <p:sp>
        <p:nvSpPr>
          <p:cNvPr id="7" name="Content Placeholder 5"/>
          <p:cNvSpPr txBox="1">
            <a:spLocks/>
          </p:cNvSpPr>
          <p:nvPr/>
        </p:nvSpPr>
        <p:spPr bwMode="auto">
          <a:xfrm>
            <a:off x="838200" y="1143000"/>
            <a:ext cx="5791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US" kern="0" dirty="0" smtClean="0">
                <a:sym typeface="Wingdings" panose="05000000000000000000" pitchFamily="2" charset="2"/>
              </a:rPr>
              <a:t>The OFB performed similarly well for </a:t>
            </a:r>
            <a:r>
              <a:rPr lang="en-US" kern="0" dirty="0" smtClean="0">
                <a:latin typeface="Symbol" panose="05050102010706020507" pitchFamily="18" charset="2"/>
                <a:sym typeface="Wingdings" panose="05000000000000000000" pitchFamily="2" charset="2"/>
              </a:rPr>
              <a:t>b</a:t>
            </a:r>
            <a:r>
              <a:rPr lang="en-US" kern="0" dirty="0" smtClean="0">
                <a:sym typeface="Wingdings" panose="05000000000000000000" pitchFamily="2" charset="2"/>
              </a:rPr>
              <a:t>* levelling.</a:t>
            </a:r>
          </a:p>
          <a:p>
            <a:pPr lvl="1"/>
            <a:r>
              <a:rPr lang="en-US" kern="0" dirty="0" smtClean="0">
                <a:sym typeface="Wingdings" panose="05000000000000000000" pitchFamily="2" charset="2"/>
              </a:rPr>
              <a:t>Complex mechanism involving many control system components in synchronism.</a:t>
            </a:r>
          </a:p>
          <a:p>
            <a:pPr lvl="1"/>
            <a:r>
              <a:rPr lang="en-US" kern="0" dirty="0" smtClean="0">
                <a:sym typeface="Wingdings" panose="05000000000000000000" pitchFamily="2" charset="2"/>
              </a:rPr>
              <a:t>Levelling trim preparation </a:t>
            </a:r>
            <a:r>
              <a:rPr lang="en-US" kern="0" dirty="0" smtClean="0">
                <a:sym typeface="Wingdings" panose="05000000000000000000" pitchFamily="2" charset="2"/>
              </a:rPr>
              <a:t>was </a:t>
            </a:r>
            <a:r>
              <a:rPr lang="en-US" kern="0" dirty="0" smtClean="0">
                <a:sym typeface="Wingdings" panose="05000000000000000000" pitchFamily="2" charset="2"/>
              </a:rPr>
              <a:t>slowed down by data transfer between the two FB servers. </a:t>
            </a:r>
            <a:endParaRPr lang="en-US" kern="0" dirty="0" smtClean="0">
              <a:sym typeface="Wingdings" panose="05000000000000000000" pitchFamily="2" charset="2"/>
            </a:endParaRPr>
          </a:p>
          <a:p>
            <a:pPr lvl="2"/>
            <a:r>
              <a:rPr lang="en-US" kern="0" dirty="0" smtClean="0">
                <a:sym typeface="Wingdings" panose="05000000000000000000" pitchFamily="2" charset="2"/>
              </a:rPr>
              <a:t>Not </a:t>
            </a:r>
            <a:r>
              <a:rPr lang="en-US" kern="0" dirty="0" smtClean="0">
                <a:sym typeface="Wingdings" panose="05000000000000000000" pitchFamily="2" charset="2"/>
              </a:rPr>
              <a:t>a real issue.</a:t>
            </a:r>
          </a:p>
          <a:p>
            <a:pPr lvl="1"/>
            <a:r>
              <a:rPr lang="en-US" kern="0" dirty="0" smtClean="0">
                <a:sym typeface="Wingdings" panose="05000000000000000000" pitchFamily="2" charset="2"/>
              </a:rPr>
              <a:t>This levelling type is more tricky for levelled experiments (luminosity slope), in part due to the ATS optics in TELE mode.</a:t>
            </a:r>
          </a:p>
          <a:p>
            <a:pPr lvl="2"/>
            <a:r>
              <a:rPr lang="en-US" kern="0" dirty="0" smtClean="0">
                <a:sym typeface="Wingdings" panose="05000000000000000000" pitchFamily="2" charset="2"/>
              </a:rPr>
              <a:t>Very strict protocol was required to maintain luminosity transients &lt; 5-10% (mostly ALICE, should be OK for upgraded detector in Run 3).</a:t>
            </a:r>
          </a:p>
          <a:p>
            <a:pPr lvl="2"/>
            <a:r>
              <a:rPr lang="en-US" kern="0" dirty="0" smtClean="0">
                <a:sym typeface="Wingdings" panose="05000000000000000000" pitchFamily="2" charset="2"/>
              </a:rPr>
              <a:t>Z shifts appeared in </a:t>
            </a:r>
            <a:r>
              <a:rPr lang="en-US" kern="0" dirty="0" err="1" smtClean="0">
                <a:sym typeface="Wingdings" panose="05000000000000000000" pitchFamily="2" charset="2"/>
              </a:rPr>
              <a:t>LHCb</a:t>
            </a:r>
            <a:r>
              <a:rPr lang="en-US" kern="0" dirty="0" smtClean="0">
                <a:sym typeface="Wingdings" panose="05000000000000000000" pitchFamily="2" charset="2"/>
              </a:rPr>
              <a:t> due to coupling of H offsets due to </a:t>
            </a:r>
            <a:r>
              <a:rPr lang="en-US" kern="0" dirty="0" smtClean="0">
                <a:latin typeface="Symbol" panose="05050102010706020507" pitchFamily="18" charset="2"/>
                <a:sym typeface="Wingdings" panose="05000000000000000000" pitchFamily="2" charset="2"/>
              </a:rPr>
              <a:t>b</a:t>
            </a:r>
            <a:r>
              <a:rPr lang="en-US" kern="0" dirty="0" smtClean="0">
                <a:sym typeface="Wingdings" panose="05000000000000000000" pitchFamily="2" charset="2"/>
              </a:rPr>
              <a:t>* levelling and Xing angle.</a:t>
            </a:r>
          </a:p>
          <a:p>
            <a:pPr lvl="3"/>
            <a:r>
              <a:rPr lang="en-US" kern="0" dirty="0" smtClean="0">
                <a:sym typeface="Wingdings" panose="05000000000000000000" pitchFamily="2" charset="2"/>
              </a:rPr>
              <a:t>Fixed with feed-forward trims.</a:t>
            </a:r>
            <a:endParaRPr lang="en-US" kern="0" dirty="0"/>
          </a:p>
        </p:txBody>
      </p:sp>
      <p:pic>
        <p:nvPicPr>
          <p:cNvPr id="9" name="Picture 8" descr="C:\Users\jwenning\AppData\Local\Temp\20180511121305.png"/>
          <p:cNvPicPr/>
          <p:nvPr/>
        </p:nvPicPr>
        <p:blipFill>
          <a:blip r:embed="rId2">
            <a:extLst>
              <a:ext uri="{28A0092B-C50C-407E-A947-70E740481C1C}">
                <a14:useLocalDpi xmlns:a14="http://schemas.microsoft.com/office/drawing/2010/main" val="0"/>
              </a:ext>
            </a:extLst>
          </a:blip>
          <a:srcRect/>
          <a:stretch>
            <a:fillRect/>
          </a:stretch>
        </p:blipFill>
        <p:spPr bwMode="auto">
          <a:xfrm>
            <a:off x="7162800" y="983456"/>
            <a:ext cx="4800600" cy="4243388"/>
          </a:xfrm>
          <a:prstGeom prst="rect">
            <a:avLst/>
          </a:prstGeom>
          <a:noFill/>
          <a:ln>
            <a:noFill/>
          </a:ln>
        </p:spPr>
      </p:pic>
      <p:sp>
        <p:nvSpPr>
          <p:cNvPr id="12" name="Rectangle 11"/>
          <p:cNvSpPr/>
          <p:nvPr/>
        </p:nvSpPr>
        <p:spPr bwMode="auto">
          <a:xfrm>
            <a:off x="9067800" y="990600"/>
            <a:ext cx="152400" cy="4236244"/>
          </a:xfrm>
          <a:prstGeom prst="rect">
            <a:avLst/>
          </a:prstGeom>
          <a:solidFill>
            <a:srgbClr val="FF0000">
              <a:alpha val="12000"/>
            </a:srgb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Comic Sans MS" pitchFamily="66" charset="0"/>
            </a:endParaRPr>
          </a:p>
        </p:txBody>
      </p:sp>
      <p:sp>
        <p:nvSpPr>
          <p:cNvPr id="13" name="Rectangle 12"/>
          <p:cNvSpPr/>
          <p:nvPr/>
        </p:nvSpPr>
        <p:spPr bwMode="auto">
          <a:xfrm>
            <a:off x="11430000" y="983456"/>
            <a:ext cx="152400" cy="4236244"/>
          </a:xfrm>
          <a:prstGeom prst="rect">
            <a:avLst/>
          </a:prstGeom>
          <a:solidFill>
            <a:srgbClr val="FF0000">
              <a:alpha val="12000"/>
            </a:srgb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Comic Sans MS" pitchFamily="66" charset="0"/>
            </a:endParaRPr>
          </a:p>
        </p:txBody>
      </p:sp>
      <p:sp>
        <p:nvSpPr>
          <p:cNvPr id="14" name="TextBox 13"/>
          <p:cNvSpPr txBox="1"/>
          <p:nvPr/>
        </p:nvSpPr>
        <p:spPr>
          <a:xfrm>
            <a:off x="7507813" y="2436421"/>
            <a:ext cx="569387" cy="400110"/>
          </a:xfrm>
          <a:prstGeom prst="rect">
            <a:avLst/>
          </a:prstGeom>
        </p:spPr>
        <p:txBody>
          <a:bodyPr wrap="none" rtlCol="0">
            <a:spAutoFit/>
          </a:bodyPr>
          <a:lstStyle/>
          <a:p>
            <a:pPr>
              <a:spcBef>
                <a:spcPct val="20000"/>
              </a:spcBef>
              <a:spcAft>
                <a:spcPts val="400"/>
              </a:spcAft>
              <a:buClr>
                <a:srgbClr val="0000FF"/>
              </a:buClr>
              <a:buSzPct val="80000"/>
            </a:pPr>
            <a:r>
              <a:rPr lang="de-DE" sz="2000" kern="0" dirty="0" smtClean="0">
                <a:latin typeface="+mn-lt"/>
              </a:rPr>
              <a:t>IP1</a:t>
            </a:r>
          </a:p>
        </p:txBody>
      </p:sp>
      <p:sp>
        <p:nvSpPr>
          <p:cNvPr id="15" name="TextBox 14"/>
          <p:cNvSpPr txBox="1"/>
          <p:nvPr/>
        </p:nvSpPr>
        <p:spPr>
          <a:xfrm>
            <a:off x="9970394" y="2438400"/>
            <a:ext cx="569387" cy="400110"/>
          </a:xfrm>
          <a:prstGeom prst="rect">
            <a:avLst/>
          </a:prstGeom>
        </p:spPr>
        <p:txBody>
          <a:bodyPr wrap="none" rtlCol="0">
            <a:spAutoFit/>
          </a:bodyPr>
          <a:lstStyle/>
          <a:p>
            <a:pPr>
              <a:spcBef>
                <a:spcPct val="20000"/>
              </a:spcBef>
              <a:spcAft>
                <a:spcPts val="400"/>
              </a:spcAft>
              <a:buClr>
                <a:srgbClr val="0000FF"/>
              </a:buClr>
              <a:buSzPct val="80000"/>
            </a:pPr>
            <a:r>
              <a:rPr lang="de-DE" sz="2000" kern="0" dirty="0" smtClean="0">
                <a:latin typeface="+mn-lt"/>
              </a:rPr>
              <a:t>IP5</a:t>
            </a:r>
          </a:p>
        </p:txBody>
      </p:sp>
      <p:sp>
        <p:nvSpPr>
          <p:cNvPr id="16" name="TextBox 15"/>
          <p:cNvSpPr txBox="1"/>
          <p:nvPr/>
        </p:nvSpPr>
        <p:spPr>
          <a:xfrm>
            <a:off x="7507812" y="4495800"/>
            <a:ext cx="569387" cy="400110"/>
          </a:xfrm>
          <a:prstGeom prst="rect">
            <a:avLst/>
          </a:prstGeom>
        </p:spPr>
        <p:txBody>
          <a:bodyPr wrap="none" rtlCol="0">
            <a:spAutoFit/>
          </a:bodyPr>
          <a:lstStyle/>
          <a:p>
            <a:pPr>
              <a:spcBef>
                <a:spcPct val="20000"/>
              </a:spcBef>
              <a:spcAft>
                <a:spcPts val="400"/>
              </a:spcAft>
              <a:buClr>
                <a:srgbClr val="0000FF"/>
              </a:buClr>
              <a:buSzPct val="80000"/>
            </a:pPr>
            <a:r>
              <a:rPr lang="de-DE" sz="2000" kern="0" dirty="0" smtClean="0">
                <a:latin typeface="+mn-lt"/>
              </a:rPr>
              <a:t>IP2</a:t>
            </a:r>
          </a:p>
        </p:txBody>
      </p:sp>
      <p:sp>
        <p:nvSpPr>
          <p:cNvPr id="17" name="TextBox 16"/>
          <p:cNvSpPr txBox="1"/>
          <p:nvPr/>
        </p:nvSpPr>
        <p:spPr>
          <a:xfrm>
            <a:off x="9926106" y="4495800"/>
            <a:ext cx="569387" cy="400110"/>
          </a:xfrm>
          <a:prstGeom prst="rect">
            <a:avLst/>
          </a:prstGeom>
        </p:spPr>
        <p:txBody>
          <a:bodyPr wrap="none" rtlCol="0">
            <a:spAutoFit/>
          </a:bodyPr>
          <a:lstStyle/>
          <a:p>
            <a:pPr>
              <a:spcBef>
                <a:spcPct val="20000"/>
              </a:spcBef>
              <a:spcAft>
                <a:spcPts val="400"/>
              </a:spcAft>
              <a:buClr>
                <a:srgbClr val="0000FF"/>
              </a:buClr>
              <a:buSzPct val="80000"/>
            </a:pPr>
            <a:r>
              <a:rPr lang="de-DE" sz="2000" kern="0" dirty="0" smtClean="0">
                <a:latin typeface="+mn-lt"/>
              </a:rPr>
              <a:t>IP8</a:t>
            </a:r>
          </a:p>
        </p:txBody>
      </p:sp>
      <p:sp>
        <p:nvSpPr>
          <p:cNvPr id="18" name="TextBox 17"/>
          <p:cNvSpPr txBox="1"/>
          <p:nvPr/>
        </p:nvSpPr>
        <p:spPr>
          <a:xfrm>
            <a:off x="9702229" y="5777840"/>
            <a:ext cx="1757211" cy="716093"/>
          </a:xfrm>
          <a:prstGeom prst="rect">
            <a:avLst/>
          </a:prstGeom>
        </p:spPr>
        <p:txBody>
          <a:bodyPr wrap="none" rtlCol="0">
            <a:spAutoFit/>
          </a:bodyPr>
          <a:lstStyle/>
          <a:p>
            <a:pPr algn="ctr">
              <a:spcBef>
                <a:spcPct val="20000"/>
              </a:spcBef>
              <a:spcAft>
                <a:spcPts val="400"/>
              </a:spcAft>
              <a:buClr>
                <a:srgbClr val="0000FF"/>
              </a:buClr>
              <a:buSzPct val="80000"/>
            </a:pPr>
            <a:r>
              <a:rPr lang="en-US" kern="0" dirty="0">
                <a:solidFill>
                  <a:srgbClr val="000000"/>
                </a:solidFill>
                <a:latin typeface="Symbol" panose="05050102010706020507" pitchFamily="18" charset="2"/>
                <a:sym typeface="Wingdings" panose="05000000000000000000" pitchFamily="2" charset="2"/>
              </a:rPr>
              <a:t>b</a:t>
            </a:r>
            <a:r>
              <a:rPr lang="en-US" kern="0" dirty="0">
                <a:solidFill>
                  <a:srgbClr val="000000"/>
                </a:solidFill>
                <a:sym typeface="Wingdings" panose="05000000000000000000" pitchFamily="2" charset="2"/>
              </a:rPr>
              <a:t>* </a:t>
            </a:r>
            <a:r>
              <a:rPr lang="en-US" kern="0" dirty="0" smtClean="0">
                <a:solidFill>
                  <a:srgbClr val="000000"/>
                </a:solidFill>
                <a:latin typeface="+mj-lt"/>
                <a:sym typeface="Wingdings" panose="05000000000000000000" pitchFamily="2" charset="2"/>
              </a:rPr>
              <a:t>levelling</a:t>
            </a:r>
          </a:p>
          <a:p>
            <a:pPr algn="ctr">
              <a:spcBef>
                <a:spcPct val="20000"/>
              </a:spcBef>
              <a:spcAft>
                <a:spcPts val="400"/>
              </a:spcAft>
              <a:buClr>
                <a:srgbClr val="0000FF"/>
              </a:buClr>
              <a:buSzPct val="80000"/>
            </a:pPr>
            <a:r>
              <a:rPr lang="en-US" sz="1600" kern="0" dirty="0" smtClean="0">
                <a:solidFill>
                  <a:srgbClr val="000000"/>
                </a:solidFill>
                <a:latin typeface="+mj-lt"/>
                <a:sym typeface="Wingdings" panose="05000000000000000000" pitchFamily="2" charset="2"/>
              </a:rPr>
              <a:t>(a ‘bad’ example)</a:t>
            </a:r>
            <a:endParaRPr lang="de-DE" sz="1600" kern="0" dirty="0" smtClean="0">
              <a:latin typeface="+mj-lt"/>
            </a:endParaRPr>
          </a:p>
        </p:txBody>
      </p:sp>
      <p:cxnSp>
        <p:nvCxnSpPr>
          <p:cNvPr id="20" name="Straight Arrow Connector 19"/>
          <p:cNvCxnSpPr>
            <a:stCxn id="18" idx="0"/>
          </p:cNvCxnSpPr>
          <p:nvPr/>
        </p:nvCxnSpPr>
        <p:spPr bwMode="auto">
          <a:xfrm flipH="1" flipV="1">
            <a:off x="9195099" y="5270694"/>
            <a:ext cx="1385736" cy="507146"/>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21" name="Straight Arrow Connector 20"/>
          <p:cNvCxnSpPr>
            <a:stCxn id="18" idx="0"/>
          </p:cNvCxnSpPr>
          <p:nvPr/>
        </p:nvCxnSpPr>
        <p:spPr bwMode="auto">
          <a:xfrm flipV="1">
            <a:off x="10580835" y="5270694"/>
            <a:ext cx="824060" cy="507146"/>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31713047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Run 3 prospects - orbit</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22</a:t>
            </a:fld>
            <a:endParaRPr lang="en-US"/>
          </a:p>
        </p:txBody>
      </p:sp>
      <p:sp>
        <p:nvSpPr>
          <p:cNvPr id="6" name="Content Placeholder 5"/>
          <p:cNvSpPr>
            <a:spLocks noGrp="1"/>
          </p:cNvSpPr>
          <p:nvPr>
            <p:ph idx="1"/>
          </p:nvPr>
        </p:nvSpPr>
        <p:spPr>
          <a:xfrm>
            <a:off x="838200" y="935243"/>
            <a:ext cx="10566400" cy="5334001"/>
          </a:xfrm>
        </p:spPr>
        <p:txBody>
          <a:bodyPr/>
          <a:lstStyle/>
          <a:p>
            <a:r>
              <a:rPr lang="en-US" dirty="0" smtClean="0"/>
              <a:t>A major </a:t>
            </a:r>
            <a:r>
              <a:rPr lang="en-US" b="1" dirty="0" smtClean="0">
                <a:solidFill>
                  <a:srgbClr val="CC3399"/>
                </a:solidFill>
              </a:rPr>
              <a:t>re-design of the feedback server </a:t>
            </a:r>
            <a:r>
              <a:rPr lang="en-US" dirty="0" smtClean="0"/>
              <a:t>by BE-BI is in progress during LS2, with support by BE-OP to define the functionality and to set up testing and high level control.</a:t>
            </a:r>
          </a:p>
          <a:p>
            <a:r>
              <a:rPr lang="en-US" dirty="0" smtClean="0"/>
              <a:t>The two servers will be merged into a </a:t>
            </a:r>
            <a:r>
              <a:rPr lang="en-US" b="1" dirty="0" smtClean="0">
                <a:solidFill>
                  <a:srgbClr val="0000FF"/>
                </a:solidFill>
              </a:rPr>
              <a:t>single FESA3 server </a:t>
            </a:r>
            <a:r>
              <a:rPr lang="en-US" dirty="0" smtClean="0"/>
              <a:t>with complete overhaul of the properties and cleaned up functionality.</a:t>
            </a:r>
          </a:p>
          <a:p>
            <a:pPr lvl="1"/>
            <a:r>
              <a:rPr lang="en-US" dirty="0" smtClean="0"/>
              <a:t>Better property structure for accessing the server,</a:t>
            </a:r>
          </a:p>
          <a:p>
            <a:pPr lvl="1"/>
            <a:r>
              <a:rPr lang="en-US" dirty="0" smtClean="0"/>
              <a:t>Much improved handling of optics and references,</a:t>
            </a:r>
          </a:p>
          <a:p>
            <a:pPr lvl="2"/>
            <a:r>
              <a:rPr lang="en-US" dirty="0" smtClean="0"/>
              <a:t>Could potentially update references during luminosity/</a:t>
            </a:r>
            <a:r>
              <a:rPr lang="en-US" dirty="0" err="1" smtClean="0"/>
              <a:t>vdm</a:t>
            </a:r>
            <a:r>
              <a:rPr lang="en-US" dirty="0" smtClean="0"/>
              <a:t> scans.</a:t>
            </a:r>
          </a:p>
          <a:p>
            <a:pPr lvl="1"/>
            <a:r>
              <a:rPr lang="en-US" dirty="0" smtClean="0"/>
              <a:t>Much more diagnostics for debugging and testing,</a:t>
            </a:r>
          </a:p>
          <a:p>
            <a:pPr lvl="1"/>
            <a:r>
              <a:rPr lang="en-US" dirty="0" smtClean="0"/>
              <a:t>Removal of the intra-server communication (was a bottleneck for settings updates),</a:t>
            </a:r>
          </a:p>
          <a:p>
            <a:pPr lvl="1"/>
            <a:r>
              <a:rPr lang="en-US" dirty="0" smtClean="0"/>
              <a:t>Deployment of local instances for testing.</a:t>
            </a:r>
          </a:p>
          <a:p>
            <a:r>
              <a:rPr lang="en-US" dirty="0" smtClean="0"/>
              <a:t>Work on the server is in full swing, the first ~ complete functionality should be available in the coming 1-2 months.</a:t>
            </a:r>
          </a:p>
          <a:p>
            <a:r>
              <a:rPr lang="en-US" dirty="0" smtClean="0"/>
              <a:t>As this server is super-critical for operation, BE-OP is upgrading the test environment including the possibility to close the loop (but not at 25 Hz).</a:t>
            </a:r>
            <a:endParaRPr lang="en-US" dirty="0"/>
          </a:p>
        </p:txBody>
      </p:sp>
    </p:spTree>
    <p:extLst>
      <p:ext uri="{BB962C8B-B14F-4D97-AF65-F5344CB8AC3E}">
        <p14:creationId xmlns:p14="http://schemas.microsoft.com/office/powerpoint/2010/main" val="7994326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Run 3 prospects - tune</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23</a:t>
            </a:fld>
            <a:endParaRPr lang="en-US"/>
          </a:p>
        </p:txBody>
      </p:sp>
      <p:sp>
        <p:nvSpPr>
          <p:cNvPr id="6" name="Content Placeholder 5"/>
          <p:cNvSpPr>
            <a:spLocks noGrp="1"/>
          </p:cNvSpPr>
          <p:nvPr>
            <p:ph idx="1"/>
          </p:nvPr>
        </p:nvSpPr>
        <p:spPr>
          <a:xfrm>
            <a:off x="812800" y="1066800"/>
            <a:ext cx="10566400" cy="3505200"/>
          </a:xfrm>
        </p:spPr>
        <p:txBody>
          <a:bodyPr/>
          <a:lstStyle/>
          <a:p>
            <a:r>
              <a:rPr lang="de-DE" dirty="0" smtClean="0"/>
              <a:t>The re-design of the feedback server will eventually also apply to the QFB (not started).</a:t>
            </a:r>
          </a:p>
          <a:p>
            <a:pPr lvl="1"/>
            <a:r>
              <a:rPr lang="de-DE" dirty="0" smtClean="0"/>
              <a:t>Overall clean-up (same than for orbit),</a:t>
            </a:r>
          </a:p>
          <a:p>
            <a:pPr lvl="1"/>
            <a:r>
              <a:rPr lang="de-DE" dirty="0" smtClean="0"/>
              <a:t>Proper tune functions.</a:t>
            </a:r>
          </a:p>
          <a:p>
            <a:r>
              <a:rPr lang="de-DE" dirty="0" smtClean="0"/>
              <a:t>The BBQ front-ends will be upgraded to FESA3 and partially redesigned (try to keep some continuity wherever possible).</a:t>
            </a:r>
          </a:p>
          <a:p>
            <a:pPr lvl="1"/>
            <a:r>
              <a:rPr lang="de-DE" dirty="0" smtClean="0"/>
              <a:t>FFT will be moved out of the firmware to FEC </a:t>
            </a:r>
            <a:r>
              <a:rPr lang="de-DE" dirty="0" smtClean="0">
                <a:sym typeface="Wingdings" panose="05000000000000000000" pitchFamily="2" charset="2"/>
              </a:rPr>
              <a:t> option to implement more easily noise reducton filters and other goodies.</a:t>
            </a:r>
          </a:p>
          <a:p>
            <a:pPr lvl="1"/>
            <a:r>
              <a:rPr lang="de-DE" dirty="0" smtClean="0">
                <a:sym typeface="Wingdings" panose="05000000000000000000" pitchFamily="2" charset="2"/>
              </a:rPr>
              <a:t>Proper functions for the tune windows for peak search are required to make use of QFB tune functions. </a:t>
            </a:r>
            <a:r>
              <a:rPr lang="de-DE" dirty="0" smtClean="0">
                <a:sym typeface="Wingdings" panose="05000000000000000000" pitchFamily="2" charset="2"/>
              </a:rPr>
              <a:t>In negotiation with </a:t>
            </a:r>
            <a:r>
              <a:rPr lang="de-DE" dirty="0" smtClean="0">
                <a:sym typeface="Wingdings" panose="05000000000000000000" pitchFamily="2" charset="2"/>
              </a:rPr>
              <a:t>BI-SW.</a:t>
            </a:r>
            <a:endParaRPr lang="de-DE" dirty="0" smtClean="0"/>
          </a:p>
        </p:txBody>
      </p:sp>
    </p:spTree>
    <p:extLst>
      <p:ext uri="{BB962C8B-B14F-4D97-AF65-F5344CB8AC3E}">
        <p14:creationId xmlns:p14="http://schemas.microsoft.com/office/powerpoint/2010/main" val="20088370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Run 3 </a:t>
            </a:r>
            <a:r>
              <a:rPr lang="de-DE" dirty="0"/>
              <a:t>prospects </a:t>
            </a:r>
            <a:r>
              <a:rPr lang="de-DE" dirty="0" smtClean="0"/>
              <a:t>- performance</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24</a:t>
            </a:fld>
            <a:endParaRPr lang="en-US"/>
          </a:p>
        </p:txBody>
      </p:sp>
      <p:sp>
        <p:nvSpPr>
          <p:cNvPr id="6" name="Content Placeholder 5"/>
          <p:cNvSpPr>
            <a:spLocks noGrp="1"/>
          </p:cNvSpPr>
          <p:nvPr>
            <p:ph idx="1"/>
          </p:nvPr>
        </p:nvSpPr>
        <p:spPr>
          <a:xfrm>
            <a:off x="812800" y="1066800"/>
            <a:ext cx="10566400" cy="4114800"/>
          </a:xfrm>
        </p:spPr>
        <p:txBody>
          <a:bodyPr/>
          <a:lstStyle/>
          <a:p>
            <a:r>
              <a:rPr lang="de-DE" dirty="0" smtClean="0"/>
              <a:t>Except for the controls aspect, there are no major changes for Run 3 (BPM, COD, QPS systems unchanged): </a:t>
            </a:r>
            <a:r>
              <a:rPr lang="de-DE" dirty="0" smtClean="0">
                <a:solidFill>
                  <a:srgbClr val="009900"/>
                </a:solidFill>
              </a:rPr>
              <a:t>expect similar </a:t>
            </a:r>
            <a:r>
              <a:rPr lang="de-DE" dirty="0" smtClean="0">
                <a:solidFill>
                  <a:srgbClr val="009900"/>
                </a:solidFill>
              </a:rPr>
              <a:t>performance than in </a:t>
            </a:r>
            <a:r>
              <a:rPr lang="de-DE" dirty="0" smtClean="0">
                <a:solidFill>
                  <a:srgbClr val="009900"/>
                </a:solidFill>
              </a:rPr>
              <a:t>Run </a:t>
            </a:r>
            <a:r>
              <a:rPr lang="de-DE" dirty="0" smtClean="0">
                <a:solidFill>
                  <a:srgbClr val="009900"/>
                </a:solidFill>
              </a:rPr>
              <a:t>2 – smooth !</a:t>
            </a:r>
            <a:endParaRPr lang="de-DE" dirty="0" smtClean="0"/>
          </a:p>
          <a:p>
            <a:pPr lvl="1"/>
            <a:r>
              <a:rPr lang="de-DE" dirty="0" smtClean="0">
                <a:latin typeface="+mj-lt"/>
              </a:rPr>
              <a:t> </a:t>
            </a:r>
            <a:r>
              <a:rPr lang="de-DE" dirty="0" smtClean="0">
                <a:latin typeface="Symbol" panose="05050102010706020507" pitchFamily="18" charset="2"/>
              </a:rPr>
              <a:t>b</a:t>
            </a:r>
            <a:r>
              <a:rPr lang="de-DE" dirty="0" smtClean="0"/>
              <a:t>* levelling was already demonstrated, should be ‚faster‘ in terms of preparation time.</a:t>
            </a:r>
          </a:p>
          <a:p>
            <a:pPr lvl="1"/>
            <a:r>
              <a:rPr lang="de-DE" dirty="0" smtClean="0"/>
              <a:t>With more frequent </a:t>
            </a:r>
            <a:r>
              <a:rPr lang="de-DE" dirty="0" smtClean="0">
                <a:latin typeface="Symbol" panose="05050102010706020507" pitchFamily="18" charset="2"/>
              </a:rPr>
              <a:t>b</a:t>
            </a:r>
            <a:r>
              <a:rPr lang="de-DE" dirty="0" smtClean="0"/>
              <a:t>* levelling and over a wider range, more opportunities to fine tune the process.</a:t>
            </a:r>
          </a:p>
          <a:p>
            <a:pPr lvl="2"/>
            <a:r>
              <a:rPr lang="de-DE" dirty="0" smtClean="0"/>
              <a:t>Levelling in TELE mode is very easy in ATLAS &amp; CMS since no settings change in those IRs, more tricky in ALICE and LHCb</a:t>
            </a:r>
            <a:r>
              <a:rPr lang="de-DE" dirty="0" smtClean="0"/>
              <a:t>.</a:t>
            </a:r>
          </a:p>
          <a:p>
            <a:r>
              <a:rPr lang="de-DE" dirty="0" smtClean="0"/>
              <a:t>The only ‚missing item‘ remains at the level of the MCBX – do not really expect a change.</a:t>
            </a:r>
          </a:p>
          <a:p>
            <a:pPr lvl="1"/>
            <a:r>
              <a:rPr lang="de-DE" dirty="0" smtClean="0"/>
              <a:t>Risk of loosing a fill without real gain seems to high.</a:t>
            </a:r>
          </a:p>
          <a:p>
            <a:pPr lvl="1"/>
            <a:r>
              <a:rPr lang="de-DE" dirty="0" smtClean="0"/>
              <a:t>But continue testing as this reveals many features (minor hickups) in the systems (QPS, PC, FB).</a:t>
            </a:r>
          </a:p>
          <a:p>
            <a:r>
              <a:rPr lang="de-DE" smtClean="0"/>
              <a:t>The Run 3 system is ready for HL – I see no issues (IT CODs included or not).</a:t>
            </a:r>
            <a:endParaRPr lang="de-DE" dirty="0" smtClean="0"/>
          </a:p>
        </p:txBody>
      </p:sp>
    </p:spTree>
    <p:extLst>
      <p:ext uri="{BB962C8B-B14F-4D97-AF65-F5344CB8AC3E}">
        <p14:creationId xmlns:p14="http://schemas.microsoft.com/office/powerpoint/2010/main" val="3454311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Feedback architecture</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3</a:t>
            </a:fld>
            <a:endParaRPr lang="en-US"/>
          </a:p>
        </p:txBody>
      </p:sp>
      <p:sp>
        <p:nvSpPr>
          <p:cNvPr id="6" name="Content Placeholder 5"/>
          <p:cNvSpPr>
            <a:spLocks noGrp="1"/>
          </p:cNvSpPr>
          <p:nvPr>
            <p:ph idx="1"/>
          </p:nvPr>
        </p:nvSpPr>
        <p:spPr>
          <a:xfrm>
            <a:off x="812800" y="1066801"/>
            <a:ext cx="10998200" cy="1138284"/>
          </a:xfrm>
        </p:spPr>
        <p:txBody>
          <a:bodyPr/>
          <a:lstStyle/>
          <a:p>
            <a:r>
              <a:rPr lang="en-US" dirty="0"/>
              <a:t>A central </a:t>
            </a:r>
            <a:r>
              <a:rPr lang="en-US" b="1" dirty="0">
                <a:solidFill>
                  <a:srgbClr val="0000FF"/>
                </a:solidFill>
              </a:rPr>
              <a:t>FB Controller</a:t>
            </a:r>
            <a:r>
              <a:rPr lang="en-US" dirty="0"/>
              <a:t> (</a:t>
            </a:r>
            <a:r>
              <a:rPr lang="en-US" b="1" dirty="0">
                <a:solidFill>
                  <a:srgbClr val="0000FF"/>
                </a:solidFill>
              </a:rPr>
              <a:t>OFC</a:t>
            </a:r>
            <a:r>
              <a:rPr lang="en-US" dirty="0"/>
              <a:t>) is running in the control room where all data is concentrated, processed and corrections </a:t>
            </a:r>
            <a:r>
              <a:rPr lang="en-US" dirty="0" smtClean="0"/>
              <a:t>are dispatched.</a:t>
            </a:r>
          </a:p>
          <a:p>
            <a:pPr lvl="1"/>
            <a:r>
              <a:rPr lang="en-US" dirty="0" smtClean="0"/>
              <a:t>Around 2004-2005 this was a highly innovative approach compared to light sources !</a:t>
            </a:r>
          </a:p>
          <a:p>
            <a:pPr lvl="1"/>
            <a:r>
              <a:rPr lang="en-US" dirty="0" smtClean="0"/>
              <a:t>Possible because the data rate was only 25 Hz (design up to 50Hz).</a:t>
            </a:r>
            <a:endParaRPr lang="en-US" dirty="0"/>
          </a:p>
        </p:txBody>
      </p:sp>
      <p:grpSp>
        <p:nvGrpSpPr>
          <p:cNvPr id="46" name="Group 45"/>
          <p:cNvGrpSpPr/>
          <p:nvPr/>
        </p:nvGrpSpPr>
        <p:grpSpPr>
          <a:xfrm>
            <a:off x="6550651" y="2438400"/>
            <a:ext cx="5184149" cy="3758949"/>
            <a:chOff x="3800035" y="2766481"/>
            <a:chExt cx="5184149" cy="3758949"/>
          </a:xfrm>
        </p:grpSpPr>
        <p:grpSp>
          <p:nvGrpSpPr>
            <p:cNvPr id="7" name="Group 6"/>
            <p:cNvGrpSpPr/>
            <p:nvPr/>
          </p:nvGrpSpPr>
          <p:grpSpPr>
            <a:xfrm>
              <a:off x="3800035" y="2907420"/>
              <a:ext cx="4958110" cy="3618010"/>
              <a:chOff x="3502430" y="3081573"/>
              <a:chExt cx="4958110" cy="3618010"/>
            </a:xfrm>
          </p:grpSpPr>
          <p:grpSp>
            <p:nvGrpSpPr>
              <p:cNvPr id="8" name="Group 7"/>
              <p:cNvGrpSpPr/>
              <p:nvPr/>
            </p:nvGrpSpPr>
            <p:grpSpPr>
              <a:xfrm>
                <a:off x="3502430" y="3081573"/>
                <a:ext cx="4958110" cy="3618010"/>
                <a:chOff x="3502430" y="3081573"/>
                <a:chExt cx="4958110" cy="3618010"/>
              </a:xfrm>
            </p:grpSpPr>
            <p:grpSp>
              <p:nvGrpSpPr>
                <p:cNvPr id="11" name="Group 10"/>
                <p:cNvGrpSpPr/>
                <p:nvPr/>
              </p:nvGrpSpPr>
              <p:grpSpPr>
                <a:xfrm>
                  <a:off x="3502430" y="3081573"/>
                  <a:ext cx="4958110" cy="3618010"/>
                  <a:chOff x="953510" y="2420860"/>
                  <a:chExt cx="4958110" cy="3618010"/>
                </a:xfrm>
              </p:grpSpPr>
              <p:sp>
                <p:nvSpPr>
                  <p:cNvPr id="20" name="Rounded Rectangle 19"/>
                  <p:cNvSpPr/>
                  <p:nvPr/>
                </p:nvSpPr>
                <p:spPr bwMode="auto">
                  <a:xfrm>
                    <a:off x="4848228" y="2751188"/>
                    <a:ext cx="1063392" cy="306467"/>
                  </a:xfrm>
                  <a:prstGeom prst="roundRect">
                    <a:avLst/>
                  </a:prstGeom>
                  <a:solidFill>
                    <a:schemeClr val="bg1">
                      <a:lumMod val="95000"/>
                    </a:schemeClr>
                  </a:solidFill>
                  <a:ln w="12700" cap="sq"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BPM </a:t>
                    </a:r>
                    <a:r>
                      <a:rPr kumimoji="0" lang="en-US" sz="1200" b="1" i="0" u="none" strike="noStrike" cap="none" normalizeH="0" dirty="0" smtClean="0">
                        <a:ln>
                          <a:noFill/>
                        </a:ln>
                        <a:solidFill>
                          <a:schemeClr val="tx1"/>
                        </a:solidFill>
                        <a:effectLst/>
                        <a:latin typeface="Arial" charset="0"/>
                      </a:rPr>
                      <a:t>data</a:t>
                    </a:r>
                    <a:endParaRPr kumimoji="0" lang="fr-FR" sz="1200" b="1" i="0" u="none" strike="noStrike" cap="none" normalizeH="0" baseline="0" dirty="0" smtClean="0">
                      <a:ln>
                        <a:noFill/>
                      </a:ln>
                      <a:solidFill>
                        <a:schemeClr val="tx1"/>
                      </a:solidFill>
                      <a:effectLst/>
                      <a:latin typeface="Arial" charset="0"/>
                    </a:endParaRPr>
                  </a:p>
                </p:txBody>
              </p:sp>
              <p:grpSp>
                <p:nvGrpSpPr>
                  <p:cNvPr id="21" name="Group 20"/>
                  <p:cNvGrpSpPr/>
                  <p:nvPr/>
                </p:nvGrpSpPr>
                <p:grpSpPr>
                  <a:xfrm>
                    <a:off x="953510" y="2420860"/>
                    <a:ext cx="3636480" cy="3618010"/>
                    <a:chOff x="953510" y="2420860"/>
                    <a:chExt cx="3636480" cy="3618010"/>
                  </a:xfrm>
                </p:grpSpPr>
                <p:grpSp>
                  <p:nvGrpSpPr>
                    <p:cNvPr id="23" name="Group 22"/>
                    <p:cNvGrpSpPr/>
                    <p:nvPr/>
                  </p:nvGrpSpPr>
                  <p:grpSpPr>
                    <a:xfrm>
                      <a:off x="953510" y="2420860"/>
                      <a:ext cx="3636480" cy="3618010"/>
                      <a:chOff x="953510" y="2420860"/>
                      <a:chExt cx="3636480" cy="3618010"/>
                    </a:xfrm>
                  </p:grpSpPr>
                  <p:sp>
                    <p:nvSpPr>
                      <p:cNvPr id="34" name="Oval 33"/>
                      <p:cNvSpPr/>
                      <p:nvPr/>
                    </p:nvSpPr>
                    <p:spPr bwMode="auto">
                      <a:xfrm>
                        <a:off x="1043510" y="2492870"/>
                        <a:ext cx="3456480" cy="3456000"/>
                      </a:xfrm>
                      <a:prstGeom prst="ellipse">
                        <a:avLst/>
                      </a:prstGeom>
                      <a:no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2000" b="0" i="0" u="none" strike="noStrike" cap="none" normalizeH="0" baseline="0" smtClean="0">
                          <a:ln>
                            <a:noFill/>
                          </a:ln>
                          <a:solidFill>
                            <a:schemeClr val="bg2"/>
                          </a:solidFill>
                          <a:effectLst/>
                          <a:latin typeface="Arial" charset="0"/>
                        </a:endParaRPr>
                      </a:p>
                    </p:txBody>
                  </p:sp>
                  <p:sp>
                    <p:nvSpPr>
                      <p:cNvPr id="35" name="Oval 34"/>
                      <p:cNvSpPr/>
                      <p:nvPr/>
                    </p:nvSpPr>
                    <p:spPr bwMode="auto">
                      <a:xfrm>
                        <a:off x="2663760" y="2420860"/>
                        <a:ext cx="180000" cy="180000"/>
                      </a:xfrm>
                      <a:prstGeom prst="ellipse">
                        <a:avLst/>
                      </a:prstGeom>
                      <a:solidFill>
                        <a:schemeClr val="accent1"/>
                      </a:solid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2000" b="0" i="0" u="none" strike="noStrike" cap="none" normalizeH="0" baseline="0" smtClean="0">
                          <a:ln>
                            <a:noFill/>
                          </a:ln>
                          <a:solidFill>
                            <a:schemeClr val="bg2"/>
                          </a:solidFill>
                          <a:effectLst/>
                          <a:latin typeface="Arial" charset="0"/>
                        </a:endParaRPr>
                      </a:p>
                    </p:txBody>
                  </p:sp>
                  <p:sp>
                    <p:nvSpPr>
                      <p:cNvPr id="36" name="Oval 35"/>
                      <p:cNvSpPr/>
                      <p:nvPr/>
                    </p:nvSpPr>
                    <p:spPr bwMode="auto">
                      <a:xfrm>
                        <a:off x="2634997" y="5858870"/>
                        <a:ext cx="180000" cy="180000"/>
                      </a:xfrm>
                      <a:prstGeom prst="ellipse">
                        <a:avLst/>
                      </a:prstGeom>
                      <a:solidFill>
                        <a:schemeClr val="accent1"/>
                      </a:solid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2000" b="0" i="0" u="none" strike="noStrike" cap="none" normalizeH="0" baseline="0" smtClean="0">
                          <a:ln>
                            <a:noFill/>
                          </a:ln>
                          <a:solidFill>
                            <a:schemeClr val="bg2"/>
                          </a:solidFill>
                          <a:effectLst/>
                          <a:latin typeface="Arial" charset="0"/>
                        </a:endParaRPr>
                      </a:p>
                    </p:txBody>
                  </p:sp>
                  <p:sp>
                    <p:nvSpPr>
                      <p:cNvPr id="37" name="Oval 36"/>
                      <p:cNvSpPr/>
                      <p:nvPr/>
                    </p:nvSpPr>
                    <p:spPr bwMode="auto">
                      <a:xfrm>
                        <a:off x="953510" y="4054715"/>
                        <a:ext cx="180000" cy="180000"/>
                      </a:xfrm>
                      <a:prstGeom prst="ellipse">
                        <a:avLst/>
                      </a:prstGeom>
                      <a:solidFill>
                        <a:schemeClr val="accent1"/>
                      </a:solid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2000" b="0" i="0" u="none" strike="noStrike" cap="none" normalizeH="0" baseline="0" smtClean="0">
                          <a:ln>
                            <a:noFill/>
                          </a:ln>
                          <a:solidFill>
                            <a:schemeClr val="bg2"/>
                          </a:solidFill>
                          <a:effectLst/>
                          <a:latin typeface="Arial" charset="0"/>
                        </a:endParaRPr>
                      </a:p>
                    </p:txBody>
                  </p:sp>
                  <p:sp>
                    <p:nvSpPr>
                      <p:cNvPr id="38" name="Oval 37"/>
                      <p:cNvSpPr/>
                      <p:nvPr/>
                    </p:nvSpPr>
                    <p:spPr bwMode="auto">
                      <a:xfrm>
                        <a:off x="4409990" y="4021667"/>
                        <a:ext cx="180000" cy="180000"/>
                      </a:xfrm>
                      <a:prstGeom prst="ellipse">
                        <a:avLst/>
                      </a:prstGeom>
                      <a:solidFill>
                        <a:schemeClr val="accent1"/>
                      </a:solid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2000" b="0" i="0" u="none" strike="noStrike" cap="none" normalizeH="0" baseline="0" smtClean="0">
                          <a:ln>
                            <a:noFill/>
                          </a:ln>
                          <a:solidFill>
                            <a:schemeClr val="bg2"/>
                          </a:solidFill>
                          <a:effectLst/>
                          <a:latin typeface="Arial" charset="0"/>
                        </a:endParaRPr>
                      </a:p>
                    </p:txBody>
                  </p:sp>
                  <p:sp>
                    <p:nvSpPr>
                      <p:cNvPr id="39" name="Oval 38"/>
                      <p:cNvSpPr/>
                      <p:nvPr/>
                    </p:nvSpPr>
                    <p:spPr bwMode="auto">
                      <a:xfrm>
                        <a:off x="1475570" y="2924930"/>
                        <a:ext cx="180000" cy="180000"/>
                      </a:xfrm>
                      <a:prstGeom prst="ellipse">
                        <a:avLst/>
                      </a:prstGeom>
                      <a:solidFill>
                        <a:schemeClr val="accent1"/>
                      </a:solid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2000" b="0" i="0" u="none" strike="noStrike" cap="none" normalizeH="0" baseline="0" smtClean="0">
                          <a:ln>
                            <a:noFill/>
                          </a:ln>
                          <a:solidFill>
                            <a:schemeClr val="bg2"/>
                          </a:solidFill>
                          <a:effectLst/>
                          <a:latin typeface="Arial" charset="0"/>
                        </a:endParaRPr>
                      </a:p>
                    </p:txBody>
                  </p:sp>
                  <p:sp>
                    <p:nvSpPr>
                      <p:cNvPr id="40" name="Oval 39"/>
                      <p:cNvSpPr/>
                      <p:nvPr/>
                    </p:nvSpPr>
                    <p:spPr bwMode="auto">
                      <a:xfrm>
                        <a:off x="3923910" y="2938775"/>
                        <a:ext cx="180000" cy="180000"/>
                      </a:xfrm>
                      <a:prstGeom prst="ellipse">
                        <a:avLst/>
                      </a:prstGeom>
                      <a:solidFill>
                        <a:schemeClr val="accent1"/>
                      </a:solid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2000" b="0" i="0" u="none" strike="noStrike" cap="none" normalizeH="0" baseline="0" smtClean="0">
                          <a:ln>
                            <a:noFill/>
                          </a:ln>
                          <a:solidFill>
                            <a:schemeClr val="bg2"/>
                          </a:solidFill>
                          <a:effectLst/>
                          <a:latin typeface="Arial" charset="0"/>
                        </a:endParaRPr>
                      </a:p>
                    </p:txBody>
                  </p:sp>
                  <p:sp>
                    <p:nvSpPr>
                      <p:cNvPr id="41" name="Oval 40"/>
                      <p:cNvSpPr/>
                      <p:nvPr/>
                    </p:nvSpPr>
                    <p:spPr bwMode="auto">
                      <a:xfrm>
                        <a:off x="1384407" y="5229250"/>
                        <a:ext cx="180000" cy="180000"/>
                      </a:xfrm>
                      <a:prstGeom prst="ellipse">
                        <a:avLst/>
                      </a:prstGeom>
                      <a:solidFill>
                        <a:schemeClr val="accent1"/>
                      </a:solid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2000" b="0" i="0" u="none" strike="noStrike" cap="none" normalizeH="0" baseline="0" smtClean="0">
                          <a:ln>
                            <a:noFill/>
                          </a:ln>
                          <a:solidFill>
                            <a:schemeClr val="bg2"/>
                          </a:solidFill>
                          <a:effectLst/>
                          <a:latin typeface="Arial" charset="0"/>
                        </a:endParaRPr>
                      </a:p>
                    </p:txBody>
                  </p:sp>
                  <p:sp>
                    <p:nvSpPr>
                      <p:cNvPr id="42" name="Oval 41"/>
                      <p:cNvSpPr/>
                      <p:nvPr/>
                    </p:nvSpPr>
                    <p:spPr bwMode="auto">
                      <a:xfrm>
                        <a:off x="3923910" y="5321372"/>
                        <a:ext cx="180000" cy="180000"/>
                      </a:xfrm>
                      <a:prstGeom prst="ellipse">
                        <a:avLst/>
                      </a:prstGeom>
                      <a:solidFill>
                        <a:schemeClr val="accent1"/>
                      </a:solidFill>
                      <a:ln w="12700" cap="sq"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2000" b="0" i="0" u="none" strike="noStrike" cap="none" normalizeH="0" baseline="0" smtClean="0">
                          <a:ln>
                            <a:noFill/>
                          </a:ln>
                          <a:solidFill>
                            <a:schemeClr val="bg2"/>
                          </a:solidFill>
                          <a:effectLst/>
                          <a:latin typeface="Arial" charset="0"/>
                        </a:endParaRPr>
                      </a:p>
                    </p:txBody>
                  </p:sp>
                </p:grpSp>
                <p:sp>
                  <p:nvSpPr>
                    <p:cNvPr id="24" name="Rectangle 23"/>
                    <p:cNvSpPr/>
                    <p:nvPr/>
                  </p:nvSpPr>
                  <p:spPr bwMode="auto">
                    <a:xfrm>
                      <a:off x="2339690" y="3861060"/>
                      <a:ext cx="864120" cy="648090"/>
                    </a:xfrm>
                    <a:prstGeom prst="rect">
                      <a:avLst/>
                    </a:prstGeom>
                    <a:solidFill>
                      <a:srgbClr val="92D050"/>
                    </a:solidFill>
                    <a:ln w="12700" cap="sq"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fr-FR" sz="2000" b="0" i="0" u="none" strike="noStrike" cap="none" normalizeH="0" baseline="0" dirty="0" smtClean="0">
                        <a:ln>
                          <a:noFill/>
                        </a:ln>
                        <a:solidFill>
                          <a:schemeClr val="bg2"/>
                        </a:solidFill>
                        <a:effectLst/>
                        <a:latin typeface="Arial" charset="0"/>
                      </a:endParaRPr>
                    </a:p>
                  </p:txBody>
                </p:sp>
                <p:cxnSp>
                  <p:nvCxnSpPr>
                    <p:cNvPr id="25" name="Straight Arrow Connector 24"/>
                    <p:cNvCxnSpPr/>
                    <p:nvPr/>
                  </p:nvCxnSpPr>
                  <p:spPr bwMode="auto">
                    <a:xfrm>
                      <a:off x="1655570" y="3118775"/>
                      <a:ext cx="637367" cy="670275"/>
                    </a:xfrm>
                    <a:prstGeom prst="straightConnector1">
                      <a:avLst/>
                    </a:prstGeom>
                    <a:solidFill>
                      <a:schemeClr val="accent1"/>
                    </a:solidFill>
                    <a:ln w="28575" cap="sq" cmpd="sng" algn="ctr">
                      <a:solidFill>
                        <a:schemeClr val="tx1"/>
                      </a:solidFill>
                      <a:prstDash val="sysDash"/>
                      <a:round/>
                      <a:headEnd type="none" w="med" len="med"/>
                      <a:tailEnd type="triangle" w="med" len="med"/>
                    </a:ln>
                    <a:effectLst/>
                  </p:spPr>
                </p:cxnSp>
                <p:cxnSp>
                  <p:nvCxnSpPr>
                    <p:cNvPr id="26" name="Straight Arrow Connector 25"/>
                    <p:cNvCxnSpPr/>
                    <p:nvPr/>
                  </p:nvCxnSpPr>
                  <p:spPr bwMode="auto">
                    <a:xfrm flipH="1">
                      <a:off x="2771750" y="2708109"/>
                      <a:ext cx="1" cy="1080150"/>
                    </a:xfrm>
                    <a:prstGeom prst="straightConnector1">
                      <a:avLst/>
                    </a:prstGeom>
                    <a:solidFill>
                      <a:schemeClr val="accent1"/>
                    </a:solidFill>
                    <a:ln w="28575" cap="sq" cmpd="sng" algn="ctr">
                      <a:solidFill>
                        <a:schemeClr val="tx1"/>
                      </a:solidFill>
                      <a:prstDash val="sysDash"/>
                      <a:round/>
                      <a:headEnd type="none" w="med" len="med"/>
                      <a:tailEnd type="triangle" w="med" len="med"/>
                    </a:ln>
                    <a:effectLst/>
                  </p:spPr>
                </p:cxnSp>
                <p:cxnSp>
                  <p:nvCxnSpPr>
                    <p:cNvPr id="27" name="Straight Arrow Connector 26"/>
                    <p:cNvCxnSpPr/>
                    <p:nvPr/>
                  </p:nvCxnSpPr>
                  <p:spPr bwMode="auto">
                    <a:xfrm flipH="1">
                      <a:off x="3275820" y="3118775"/>
                      <a:ext cx="648090" cy="670275"/>
                    </a:xfrm>
                    <a:prstGeom prst="straightConnector1">
                      <a:avLst/>
                    </a:prstGeom>
                    <a:solidFill>
                      <a:schemeClr val="accent1"/>
                    </a:solidFill>
                    <a:ln w="28575" cap="sq" cmpd="sng" algn="ctr">
                      <a:solidFill>
                        <a:schemeClr val="tx1"/>
                      </a:solidFill>
                      <a:prstDash val="sysDash"/>
                      <a:round/>
                      <a:headEnd type="none" w="med" len="med"/>
                      <a:tailEnd type="triangle" w="med" len="med"/>
                    </a:ln>
                    <a:effectLst/>
                  </p:spPr>
                </p:cxnSp>
                <p:cxnSp>
                  <p:nvCxnSpPr>
                    <p:cNvPr id="28" name="Straight Arrow Connector 27"/>
                    <p:cNvCxnSpPr/>
                    <p:nvPr/>
                  </p:nvCxnSpPr>
                  <p:spPr bwMode="auto">
                    <a:xfrm>
                      <a:off x="1259540" y="4144715"/>
                      <a:ext cx="936130" cy="0"/>
                    </a:xfrm>
                    <a:prstGeom prst="straightConnector1">
                      <a:avLst/>
                    </a:prstGeom>
                    <a:solidFill>
                      <a:schemeClr val="accent1"/>
                    </a:solidFill>
                    <a:ln w="28575" cap="sq" cmpd="sng" algn="ctr">
                      <a:solidFill>
                        <a:schemeClr val="tx1"/>
                      </a:solidFill>
                      <a:prstDash val="sysDash"/>
                      <a:round/>
                      <a:headEnd type="none" w="med" len="med"/>
                      <a:tailEnd type="triangle" w="med" len="med"/>
                    </a:ln>
                    <a:effectLst/>
                  </p:spPr>
                </p:cxnSp>
                <p:cxnSp>
                  <p:nvCxnSpPr>
                    <p:cNvPr id="29" name="Straight Arrow Connector 28"/>
                    <p:cNvCxnSpPr/>
                    <p:nvPr/>
                  </p:nvCxnSpPr>
                  <p:spPr bwMode="auto">
                    <a:xfrm flipH="1">
                      <a:off x="2734909" y="4654006"/>
                      <a:ext cx="1" cy="1080150"/>
                    </a:xfrm>
                    <a:prstGeom prst="straightConnector1">
                      <a:avLst/>
                    </a:prstGeom>
                    <a:solidFill>
                      <a:schemeClr val="accent1"/>
                    </a:solidFill>
                    <a:ln w="28575" cap="sq" cmpd="sng" algn="ctr">
                      <a:solidFill>
                        <a:schemeClr val="tx1"/>
                      </a:solidFill>
                      <a:prstDash val="sysDash"/>
                      <a:round/>
                      <a:headEnd type="triangle" w="med" len="med"/>
                      <a:tailEnd type="none" w="med" len="med"/>
                    </a:ln>
                    <a:effectLst/>
                  </p:spPr>
                </p:cxnSp>
                <p:cxnSp>
                  <p:nvCxnSpPr>
                    <p:cNvPr id="30" name="Straight Arrow Connector 29"/>
                    <p:cNvCxnSpPr/>
                    <p:nvPr/>
                  </p:nvCxnSpPr>
                  <p:spPr bwMode="auto">
                    <a:xfrm flipH="1">
                      <a:off x="1655571" y="4654006"/>
                      <a:ext cx="615869" cy="575244"/>
                    </a:xfrm>
                    <a:prstGeom prst="straightConnector1">
                      <a:avLst/>
                    </a:prstGeom>
                    <a:solidFill>
                      <a:schemeClr val="accent1"/>
                    </a:solidFill>
                    <a:ln w="28575" cap="sq" cmpd="sng" algn="ctr">
                      <a:solidFill>
                        <a:schemeClr val="tx1"/>
                      </a:solidFill>
                      <a:prstDash val="sysDash"/>
                      <a:round/>
                      <a:headEnd type="triangle" w="med" len="med"/>
                      <a:tailEnd type="none" w="med" len="med"/>
                    </a:ln>
                    <a:effectLst/>
                  </p:spPr>
                </p:cxnSp>
                <p:cxnSp>
                  <p:nvCxnSpPr>
                    <p:cNvPr id="31" name="Straight Arrow Connector 30"/>
                    <p:cNvCxnSpPr/>
                    <p:nvPr/>
                  </p:nvCxnSpPr>
                  <p:spPr bwMode="auto">
                    <a:xfrm>
                      <a:off x="3275820" y="4654006"/>
                      <a:ext cx="628077" cy="611249"/>
                    </a:xfrm>
                    <a:prstGeom prst="straightConnector1">
                      <a:avLst/>
                    </a:prstGeom>
                    <a:solidFill>
                      <a:schemeClr val="accent1"/>
                    </a:solidFill>
                    <a:ln w="28575" cap="sq" cmpd="sng" algn="ctr">
                      <a:solidFill>
                        <a:schemeClr val="tx1"/>
                      </a:solidFill>
                      <a:prstDash val="sysDash"/>
                      <a:round/>
                      <a:headEnd type="triangle" w="med" len="med"/>
                      <a:tailEnd type="none" w="med" len="med"/>
                    </a:ln>
                    <a:effectLst/>
                  </p:spPr>
                </p:cxnSp>
                <p:cxnSp>
                  <p:nvCxnSpPr>
                    <p:cNvPr id="32" name="Straight Arrow Connector 31"/>
                    <p:cNvCxnSpPr/>
                    <p:nvPr/>
                  </p:nvCxnSpPr>
                  <p:spPr bwMode="auto">
                    <a:xfrm flipV="1">
                      <a:off x="3347830" y="4161950"/>
                      <a:ext cx="1008140" cy="26854"/>
                    </a:xfrm>
                    <a:prstGeom prst="straightConnector1">
                      <a:avLst/>
                    </a:prstGeom>
                    <a:solidFill>
                      <a:schemeClr val="accent1"/>
                    </a:solidFill>
                    <a:ln w="28575" cap="sq" cmpd="sng" algn="ctr">
                      <a:solidFill>
                        <a:schemeClr val="tx1"/>
                      </a:solidFill>
                      <a:prstDash val="sysDash"/>
                      <a:round/>
                      <a:headEnd type="triangle" w="med" len="med"/>
                      <a:tailEnd type="none" w="med" len="med"/>
                    </a:ln>
                    <a:effectLst/>
                  </p:spPr>
                </p:cxnSp>
                <p:sp>
                  <p:nvSpPr>
                    <p:cNvPr id="33" name="TextBox 32"/>
                    <p:cNvSpPr txBox="1"/>
                    <p:nvPr/>
                  </p:nvSpPr>
                  <p:spPr>
                    <a:xfrm>
                      <a:off x="2408509" y="3975322"/>
                      <a:ext cx="671979" cy="369332"/>
                    </a:xfrm>
                    <a:prstGeom prst="rect">
                      <a:avLst/>
                    </a:prstGeom>
                    <a:noFill/>
                    <a:ln>
                      <a:noFill/>
                    </a:ln>
                  </p:spPr>
                  <p:txBody>
                    <a:bodyPr wrap="none" rtlCol="0">
                      <a:spAutoFit/>
                    </a:bodyPr>
                    <a:lstStyle/>
                    <a:p>
                      <a:r>
                        <a:rPr lang="en-US" b="1" dirty="0" smtClean="0">
                          <a:solidFill>
                            <a:srgbClr val="008000"/>
                          </a:solidFill>
                          <a:latin typeface="+mn-lt"/>
                        </a:rPr>
                        <a:t>OFC</a:t>
                      </a:r>
                      <a:endParaRPr lang="fr-FR" b="1" dirty="0">
                        <a:solidFill>
                          <a:srgbClr val="008000"/>
                        </a:solidFill>
                        <a:latin typeface="+mn-lt"/>
                      </a:endParaRPr>
                    </a:p>
                  </p:txBody>
                </p:sp>
              </p:grpSp>
              <p:cxnSp>
                <p:nvCxnSpPr>
                  <p:cNvPr id="22" name="Straight Arrow Connector 21"/>
                  <p:cNvCxnSpPr>
                    <a:stCxn id="20" idx="1"/>
                  </p:cNvCxnSpPr>
                  <p:nvPr/>
                </p:nvCxnSpPr>
                <p:spPr bwMode="auto">
                  <a:xfrm flipH="1">
                    <a:off x="3599866" y="2904422"/>
                    <a:ext cx="1248362" cy="488733"/>
                  </a:xfrm>
                  <a:prstGeom prst="straightConnector1">
                    <a:avLst/>
                  </a:prstGeom>
                  <a:solidFill>
                    <a:schemeClr val="accent1"/>
                  </a:solidFill>
                  <a:ln w="12700" cap="sq" cmpd="sng" algn="ctr">
                    <a:solidFill>
                      <a:schemeClr val="tx1"/>
                    </a:solidFill>
                    <a:prstDash val="solid"/>
                    <a:round/>
                    <a:headEnd type="none" w="med" len="med"/>
                    <a:tailEnd type="triangle" w="med" len="med"/>
                  </a:ln>
                  <a:effectLst/>
                </p:spPr>
              </p:cxnSp>
            </p:grpSp>
            <p:cxnSp>
              <p:nvCxnSpPr>
                <p:cNvPr id="12" name="Straight Arrow Connector 11"/>
                <p:cNvCxnSpPr/>
                <p:nvPr/>
              </p:nvCxnSpPr>
              <p:spPr bwMode="auto">
                <a:xfrm>
                  <a:off x="3779890" y="4869200"/>
                  <a:ext cx="936130" cy="0"/>
                </a:xfrm>
                <a:prstGeom prst="straightConnector1">
                  <a:avLst/>
                </a:prstGeom>
                <a:solidFill>
                  <a:schemeClr val="accent1"/>
                </a:solidFill>
                <a:ln w="28575" cap="sq" cmpd="sng" algn="ctr">
                  <a:solidFill>
                    <a:srgbClr val="FF0000"/>
                  </a:solidFill>
                  <a:prstDash val="sysDash"/>
                  <a:round/>
                  <a:headEnd type="triangle" w="med" len="med"/>
                  <a:tailEnd type="none" w="med" len="med"/>
                </a:ln>
                <a:effectLst/>
              </p:spPr>
            </p:cxnSp>
            <p:cxnSp>
              <p:nvCxnSpPr>
                <p:cNvPr id="13" name="Straight Arrow Connector 12"/>
                <p:cNvCxnSpPr/>
                <p:nvPr/>
              </p:nvCxnSpPr>
              <p:spPr bwMode="auto">
                <a:xfrm>
                  <a:off x="4170583" y="3827387"/>
                  <a:ext cx="637367" cy="670275"/>
                </a:xfrm>
                <a:prstGeom prst="straightConnector1">
                  <a:avLst/>
                </a:prstGeom>
                <a:solidFill>
                  <a:schemeClr val="accent1"/>
                </a:solidFill>
                <a:ln w="28575" cap="sq" cmpd="sng" algn="ctr">
                  <a:solidFill>
                    <a:srgbClr val="FF0000"/>
                  </a:solidFill>
                  <a:prstDash val="sysDash"/>
                  <a:round/>
                  <a:headEnd type="triangle" w="med" len="med"/>
                  <a:tailEnd type="none" w="med" len="med"/>
                </a:ln>
                <a:effectLst/>
              </p:spPr>
            </p:cxnSp>
            <p:cxnSp>
              <p:nvCxnSpPr>
                <p:cNvPr id="14" name="Straight Arrow Connector 13"/>
                <p:cNvCxnSpPr/>
                <p:nvPr/>
              </p:nvCxnSpPr>
              <p:spPr bwMode="auto">
                <a:xfrm flipH="1">
                  <a:off x="5364110" y="3356990"/>
                  <a:ext cx="1" cy="1080150"/>
                </a:xfrm>
                <a:prstGeom prst="straightConnector1">
                  <a:avLst/>
                </a:prstGeom>
                <a:solidFill>
                  <a:schemeClr val="accent1"/>
                </a:solidFill>
                <a:ln w="28575" cap="sq" cmpd="sng" algn="ctr">
                  <a:solidFill>
                    <a:srgbClr val="FF0000"/>
                  </a:solidFill>
                  <a:prstDash val="sysDash"/>
                  <a:round/>
                  <a:headEnd type="triangle" w="med" len="med"/>
                  <a:tailEnd type="none" w="med" len="med"/>
                </a:ln>
                <a:effectLst/>
              </p:spPr>
            </p:cxnSp>
            <p:cxnSp>
              <p:nvCxnSpPr>
                <p:cNvPr id="15" name="Straight Arrow Connector 14"/>
                <p:cNvCxnSpPr/>
                <p:nvPr/>
              </p:nvCxnSpPr>
              <p:spPr bwMode="auto">
                <a:xfrm flipH="1">
                  <a:off x="5804727" y="3718731"/>
                  <a:ext cx="648090" cy="670275"/>
                </a:xfrm>
                <a:prstGeom prst="straightConnector1">
                  <a:avLst/>
                </a:prstGeom>
                <a:solidFill>
                  <a:schemeClr val="accent1"/>
                </a:solidFill>
                <a:ln w="28575" cap="sq" cmpd="sng" algn="ctr">
                  <a:solidFill>
                    <a:srgbClr val="FF0000"/>
                  </a:solidFill>
                  <a:prstDash val="sysDash"/>
                  <a:round/>
                  <a:headEnd type="triangle" w="med" len="med"/>
                  <a:tailEnd type="none" w="med" len="med"/>
                </a:ln>
                <a:effectLst/>
              </p:spPr>
            </p:cxnSp>
            <p:cxnSp>
              <p:nvCxnSpPr>
                <p:cNvPr id="16" name="Straight Arrow Connector 15"/>
                <p:cNvCxnSpPr/>
                <p:nvPr/>
              </p:nvCxnSpPr>
              <p:spPr bwMode="auto">
                <a:xfrm flipV="1">
                  <a:off x="5940190" y="4869200"/>
                  <a:ext cx="1008140" cy="26854"/>
                </a:xfrm>
                <a:prstGeom prst="straightConnector1">
                  <a:avLst/>
                </a:prstGeom>
                <a:solidFill>
                  <a:schemeClr val="accent1"/>
                </a:solidFill>
                <a:ln w="28575" cap="sq" cmpd="sng" algn="ctr">
                  <a:solidFill>
                    <a:srgbClr val="FF0000"/>
                  </a:solidFill>
                  <a:prstDash val="sysDash"/>
                  <a:round/>
                  <a:headEnd type="none" w="med" len="med"/>
                  <a:tailEnd type="triangle" w="med" len="med"/>
                </a:ln>
                <a:effectLst/>
              </p:spPr>
            </p:cxnSp>
            <p:cxnSp>
              <p:nvCxnSpPr>
                <p:cNvPr id="17" name="Straight Arrow Connector 16"/>
                <p:cNvCxnSpPr/>
                <p:nvPr/>
              </p:nvCxnSpPr>
              <p:spPr bwMode="auto">
                <a:xfrm>
                  <a:off x="5796170" y="5373270"/>
                  <a:ext cx="628077" cy="611249"/>
                </a:xfrm>
                <a:prstGeom prst="straightConnector1">
                  <a:avLst/>
                </a:prstGeom>
                <a:solidFill>
                  <a:schemeClr val="accent1"/>
                </a:solidFill>
                <a:ln w="28575" cap="sq" cmpd="sng" algn="ctr">
                  <a:solidFill>
                    <a:srgbClr val="FF0000"/>
                  </a:solidFill>
                  <a:prstDash val="sysDash"/>
                  <a:round/>
                  <a:headEnd type="none" w="med" len="med"/>
                  <a:tailEnd type="triangle" w="med" len="med"/>
                </a:ln>
                <a:effectLst/>
              </p:spPr>
            </p:cxnSp>
            <p:cxnSp>
              <p:nvCxnSpPr>
                <p:cNvPr id="18" name="Straight Arrow Connector 17"/>
                <p:cNvCxnSpPr/>
                <p:nvPr/>
              </p:nvCxnSpPr>
              <p:spPr bwMode="auto">
                <a:xfrm flipH="1">
                  <a:off x="5340663" y="5371598"/>
                  <a:ext cx="1" cy="1080150"/>
                </a:xfrm>
                <a:prstGeom prst="straightConnector1">
                  <a:avLst/>
                </a:prstGeom>
                <a:solidFill>
                  <a:schemeClr val="accent1"/>
                </a:solidFill>
                <a:ln w="28575" cap="sq" cmpd="sng" algn="ctr">
                  <a:solidFill>
                    <a:srgbClr val="FF0000"/>
                  </a:solidFill>
                  <a:prstDash val="sysDash"/>
                  <a:round/>
                  <a:headEnd type="none" w="med" len="med"/>
                  <a:tailEnd type="triangle" w="med" len="med"/>
                </a:ln>
                <a:effectLst/>
              </p:spPr>
            </p:cxnSp>
            <p:cxnSp>
              <p:nvCxnSpPr>
                <p:cNvPr id="19" name="Straight Arrow Connector 18"/>
                <p:cNvCxnSpPr/>
                <p:nvPr/>
              </p:nvCxnSpPr>
              <p:spPr bwMode="auto">
                <a:xfrm flipH="1">
                  <a:off x="4157900" y="5278260"/>
                  <a:ext cx="615869" cy="575244"/>
                </a:xfrm>
                <a:prstGeom prst="straightConnector1">
                  <a:avLst/>
                </a:prstGeom>
                <a:solidFill>
                  <a:schemeClr val="accent1"/>
                </a:solidFill>
                <a:ln w="28575" cap="sq" cmpd="sng" algn="ctr">
                  <a:solidFill>
                    <a:srgbClr val="FF0000"/>
                  </a:solidFill>
                  <a:prstDash val="sysDash"/>
                  <a:round/>
                  <a:headEnd type="none" w="med" len="med"/>
                  <a:tailEnd type="triangle" w="med" len="med"/>
                </a:ln>
                <a:effectLst/>
              </p:spPr>
            </p:cxnSp>
          </p:grpSp>
          <p:sp>
            <p:nvSpPr>
              <p:cNvPr id="9" name="Rounded Rectangle 8"/>
              <p:cNvSpPr/>
              <p:nvPr/>
            </p:nvSpPr>
            <p:spPr bwMode="auto">
              <a:xfrm>
                <a:off x="7380390" y="5525660"/>
                <a:ext cx="1063392" cy="306467"/>
              </a:xfrm>
              <a:prstGeom prst="roundRect">
                <a:avLst/>
              </a:prstGeom>
              <a:solidFill>
                <a:schemeClr val="bg1">
                  <a:lumMod val="95000"/>
                </a:schemeClr>
              </a:solidFill>
              <a:ln w="12700" cap="sq"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1200" b="1" i="0" u="none" strike="noStrike" cap="none" normalizeH="0" dirty="0" smtClean="0">
                    <a:ln>
                      <a:noFill/>
                    </a:ln>
                    <a:solidFill>
                      <a:srgbClr val="FF0000"/>
                    </a:solidFill>
                    <a:effectLst/>
                    <a:latin typeface="Arial" charset="0"/>
                  </a:rPr>
                  <a:t>PC data</a:t>
                </a:r>
                <a:endParaRPr kumimoji="0" lang="fr-FR" sz="1200" b="1" i="0" u="none" strike="noStrike" cap="none" normalizeH="0" baseline="0" dirty="0" smtClean="0">
                  <a:ln>
                    <a:noFill/>
                  </a:ln>
                  <a:solidFill>
                    <a:srgbClr val="FF0000"/>
                  </a:solidFill>
                  <a:effectLst/>
                  <a:latin typeface="Arial" charset="0"/>
                </a:endParaRPr>
              </a:p>
            </p:txBody>
          </p:sp>
          <p:cxnSp>
            <p:nvCxnSpPr>
              <p:cNvPr id="10" name="Straight Arrow Connector 9"/>
              <p:cNvCxnSpPr/>
              <p:nvPr/>
            </p:nvCxnSpPr>
            <p:spPr bwMode="auto">
              <a:xfrm flipH="1" flipV="1">
                <a:off x="6400820" y="4881583"/>
                <a:ext cx="996328" cy="684299"/>
              </a:xfrm>
              <a:prstGeom prst="straightConnector1">
                <a:avLst/>
              </a:prstGeom>
              <a:solidFill>
                <a:schemeClr val="accent1"/>
              </a:solidFill>
              <a:ln w="12700" cap="sq" cmpd="sng" algn="ctr">
                <a:solidFill>
                  <a:srgbClr val="FF0000"/>
                </a:solidFill>
                <a:prstDash val="solid"/>
                <a:round/>
                <a:headEnd type="none" w="med" len="med"/>
                <a:tailEnd type="triangle" w="med" len="med"/>
              </a:ln>
              <a:effectLst/>
            </p:spPr>
          </p:cxnSp>
        </p:grpSp>
        <p:sp>
          <p:nvSpPr>
            <p:cNvPr id="43" name="TextBox 42"/>
            <p:cNvSpPr txBox="1"/>
            <p:nvPr/>
          </p:nvSpPr>
          <p:spPr>
            <a:xfrm>
              <a:off x="7520451" y="2766481"/>
              <a:ext cx="1411996" cy="461665"/>
            </a:xfrm>
            <a:prstGeom prst="rect">
              <a:avLst/>
            </a:prstGeom>
          </p:spPr>
          <p:txBody>
            <a:bodyPr wrap="square" rtlCol="0">
              <a:spAutoFit/>
            </a:bodyPr>
            <a:lstStyle/>
            <a:p>
              <a:pPr algn="ctr">
                <a:spcBef>
                  <a:spcPct val="20000"/>
                </a:spcBef>
                <a:spcAft>
                  <a:spcPts val="400"/>
                </a:spcAft>
                <a:buClr>
                  <a:srgbClr val="0000FF"/>
                </a:buClr>
                <a:buSzPct val="80000"/>
              </a:pPr>
              <a:r>
                <a:rPr lang="en-US" sz="1200" b="1" i="1" kern="0" dirty="0" smtClean="0">
                  <a:solidFill>
                    <a:srgbClr val="0000FF"/>
                  </a:solidFill>
                  <a:latin typeface="+mn-lt"/>
                </a:rPr>
                <a:t>~2000 position readings</a:t>
              </a:r>
            </a:p>
          </p:txBody>
        </p:sp>
        <p:sp>
          <p:nvSpPr>
            <p:cNvPr id="44" name="TextBox 43"/>
            <p:cNvSpPr txBox="1"/>
            <p:nvPr/>
          </p:nvSpPr>
          <p:spPr>
            <a:xfrm>
              <a:off x="7588012" y="5715810"/>
              <a:ext cx="1344435" cy="461665"/>
            </a:xfrm>
            <a:prstGeom prst="rect">
              <a:avLst/>
            </a:prstGeom>
          </p:spPr>
          <p:txBody>
            <a:bodyPr wrap="square" rtlCol="0">
              <a:spAutoFit/>
            </a:bodyPr>
            <a:lstStyle/>
            <a:p>
              <a:pPr algn="ctr">
                <a:spcBef>
                  <a:spcPct val="20000"/>
                </a:spcBef>
                <a:spcAft>
                  <a:spcPts val="400"/>
                </a:spcAft>
                <a:buClr>
                  <a:srgbClr val="0000FF"/>
                </a:buClr>
                <a:buSzPct val="80000"/>
              </a:pPr>
              <a:r>
                <a:rPr lang="en-US" sz="1200" b="1" i="1" kern="0" dirty="0" smtClean="0">
                  <a:solidFill>
                    <a:srgbClr val="0000FF"/>
                  </a:solidFill>
                  <a:latin typeface="+mn-lt"/>
                </a:rPr>
                <a:t>~1100 orbit correctors PCs</a:t>
              </a:r>
              <a:endParaRPr lang="fr-FR" sz="1200" b="1" i="1" kern="0" dirty="0" smtClean="0">
                <a:solidFill>
                  <a:srgbClr val="0000FF"/>
                </a:solidFill>
                <a:latin typeface="+mn-lt"/>
              </a:endParaRPr>
            </a:p>
          </p:txBody>
        </p:sp>
        <p:sp>
          <p:nvSpPr>
            <p:cNvPr id="45" name="TextBox 44"/>
            <p:cNvSpPr txBox="1"/>
            <p:nvPr/>
          </p:nvSpPr>
          <p:spPr>
            <a:xfrm>
              <a:off x="7310877" y="3635348"/>
              <a:ext cx="1673307" cy="1048492"/>
            </a:xfrm>
            <a:prstGeom prst="rect">
              <a:avLst/>
            </a:prstGeom>
          </p:spPr>
          <p:txBody>
            <a:bodyPr wrap="square" rtlCol="0">
              <a:spAutoFit/>
            </a:bodyPr>
            <a:lstStyle/>
            <a:p>
              <a:pPr algn="ctr">
                <a:spcBef>
                  <a:spcPct val="20000"/>
                </a:spcBef>
                <a:spcAft>
                  <a:spcPts val="400"/>
                </a:spcAft>
                <a:buClr>
                  <a:srgbClr val="0000FF"/>
                </a:buClr>
                <a:buSzPct val="80000"/>
              </a:pPr>
              <a:r>
                <a:rPr lang="en-US" sz="1400" b="1" i="1" kern="0" dirty="0" smtClean="0">
                  <a:latin typeface="+mn-lt"/>
                </a:rPr>
                <a:t>Typical collection time &lt; 3 </a:t>
              </a:r>
              <a:r>
                <a:rPr lang="en-US" sz="1400" b="1" i="1" kern="0" dirty="0" err="1" smtClean="0">
                  <a:latin typeface="+mn-lt"/>
                </a:rPr>
                <a:t>ms</a:t>
              </a:r>
              <a:endParaRPr lang="en-US" sz="1400" b="1" i="1" kern="0" dirty="0" smtClean="0">
                <a:latin typeface="+mn-lt"/>
              </a:endParaRPr>
            </a:p>
            <a:p>
              <a:pPr algn="ctr">
                <a:spcBef>
                  <a:spcPct val="20000"/>
                </a:spcBef>
                <a:spcAft>
                  <a:spcPts val="400"/>
                </a:spcAft>
                <a:buClr>
                  <a:srgbClr val="0000FF"/>
                </a:buClr>
                <a:buSzPct val="80000"/>
              </a:pPr>
              <a:r>
                <a:rPr lang="en-US" sz="1400" b="1" i="1" kern="0" dirty="0" smtClean="0">
                  <a:solidFill>
                    <a:srgbClr val="D60093"/>
                  </a:solidFill>
                  <a:latin typeface="+mn-lt"/>
                </a:rPr>
                <a:t>Orbit sampling rate 25 Hz</a:t>
              </a:r>
              <a:endParaRPr lang="fr-FR" sz="1400" b="1" i="1" kern="0" dirty="0" smtClean="0">
                <a:solidFill>
                  <a:srgbClr val="D60093"/>
                </a:solidFill>
                <a:latin typeface="+mn-lt"/>
              </a:endParaRPr>
            </a:p>
          </p:txBody>
        </p:sp>
      </p:grpSp>
      <p:sp>
        <p:nvSpPr>
          <p:cNvPr id="47" name="Content Placeholder 2"/>
          <p:cNvSpPr txBox="1">
            <a:spLocks/>
          </p:cNvSpPr>
          <p:nvPr/>
        </p:nvSpPr>
        <p:spPr bwMode="auto">
          <a:xfrm>
            <a:off x="812800" y="2438400"/>
            <a:ext cx="5479985" cy="42121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itchFamily="2" charset="2"/>
              <a:buChar char="q"/>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sz="1600">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US" sz="2000" dirty="0"/>
              <a:t>The </a:t>
            </a:r>
            <a:r>
              <a:rPr lang="en-US" sz="2000" dirty="0" smtClean="0"/>
              <a:t>position </a:t>
            </a:r>
            <a:r>
              <a:rPr lang="en-US" sz="2000" dirty="0"/>
              <a:t>monitors and </a:t>
            </a:r>
            <a:r>
              <a:rPr lang="en-US" sz="2000" dirty="0" smtClean="0"/>
              <a:t>power </a:t>
            </a:r>
            <a:r>
              <a:rPr lang="en-US" sz="2000" dirty="0"/>
              <a:t>converters (PC) </a:t>
            </a:r>
            <a:r>
              <a:rPr lang="en-US" sz="2000" dirty="0" smtClean="0"/>
              <a:t>are </a:t>
            </a:r>
            <a:r>
              <a:rPr lang="en-US" sz="2000" dirty="0"/>
              <a:t>distributed around the LHC ring.</a:t>
            </a:r>
          </a:p>
          <a:p>
            <a:pPr marL="584200" lvl="1" indent="-269875"/>
            <a:r>
              <a:rPr lang="en-US" dirty="0"/>
              <a:t>The sensor data is obtained from </a:t>
            </a:r>
            <a:r>
              <a:rPr lang="en-US" dirty="0" smtClean="0"/>
              <a:t>~70 </a:t>
            </a:r>
            <a:r>
              <a:rPr lang="en-US" dirty="0"/>
              <a:t>Front End Computers (FECs</a:t>
            </a:r>
            <a:r>
              <a:rPr lang="en-US" dirty="0" smtClean="0"/>
              <a:t>).</a:t>
            </a:r>
            <a:endParaRPr lang="en-US" dirty="0"/>
          </a:p>
          <a:p>
            <a:pPr marL="584200" lvl="1" indent="-269875"/>
            <a:r>
              <a:rPr lang="en-US" dirty="0"/>
              <a:t>The actuators data is dispatched to ~40 </a:t>
            </a:r>
            <a:r>
              <a:rPr lang="en-US" dirty="0" smtClean="0"/>
              <a:t>FGC gateways.</a:t>
            </a:r>
            <a:endParaRPr lang="de-DE" sz="1800" dirty="0"/>
          </a:p>
          <a:p>
            <a:pPr marL="584200" lvl="1" indent="-269875"/>
            <a:r>
              <a:rPr lang="de-DE" kern="0" dirty="0" smtClean="0"/>
              <a:t>The system also handles the </a:t>
            </a:r>
            <a:r>
              <a:rPr lang="de-DE" b="1" kern="0" dirty="0" smtClean="0">
                <a:solidFill>
                  <a:srgbClr val="CC3399"/>
                </a:solidFill>
              </a:rPr>
              <a:t>tune feedback</a:t>
            </a:r>
            <a:r>
              <a:rPr lang="de-DE" kern="0" dirty="0" smtClean="0"/>
              <a:t>.</a:t>
            </a:r>
            <a:endParaRPr lang="en-US" kern="0" dirty="0" smtClean="0"/>
          </a:p>
          <a:p>
            <a:r>
              <a:rPr lang="en-US" sz="2000" kern="0" dirty="0" smtClean="0"/>
              <a:t>The data is transmitted over the accelerator technical network as UDP data packets.</a:t>
            </a:r>
          </a:p>
          <a:p>
            <a:pPr lvl="1"/>
            <a:r>
              <a:rPr lang="en-US" kern="0" dirty="0" smtClean="0"/>
              <a:t>UDP: throw it at the client, no handshake, no confirmation of reception.</a:t>
            </a:r>
          </a:p>
          <a:p>
            <a:pPr lvl="1"/>
            <a:r>
              <a:rPr lang="en-US" kern="0" dirty="0" smtClean="0"/>
              <a:t>Option of QA on FB packets (priority at switch level) is available, but it was never used.</a:t>
            </a:r>
          </a:p>
        </p:txBody>
      </p:sp>
    </p:spTree>
    <p:extLst>
      <p:ext uri="{BB962C8B-B14F-4D97-AF65-F5344CB8AC3E}">
        <p14:creationId xmlns:p14="http://schemas.microsoft.com/office/powerpoint/2010/main" val="937856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Feedback architecture</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4</a:t>
            </a:fld>
            <a:endParaRPr lang="en-US"/>
          </a:p>
        </p:txBody>
      </p:sp>
      <p:sp>
        <p:nvSpPr>
          <p:cNvPr id="6" name="Content Placeholder 5"/>
          <p:cNvSpPr>
            <a:spLocks noGrp="1"/>
          </p:cNvSpPr>
          <p:nvPr>
            <p:ph idx="1"/>
          </p:nvPr>
        </p:nvSpPr>
        <p:spPr>
          <a:xfrm>
            <a:off x="812800" y="1066801"/>
            <a:ext cx="10547100" cy="1066800"/>
          </a:xfrm>
        </p:spPr>
        <p:txBody>
          <a:bodyPr/>
          <a:lstStyle/>
          <a:p>
            <a:pPr marL="227013" indent="-227013">
              <a:spcAft>
                <a:spcPts val="400"/>
              </a:spcAft>
            </a:pPr>
            <a:r>
              <a:rPr lang="en-GB" dirty="0"/>
              <a:t>The </a:t>
            </a:r>
            <a:r>
              <a:rPr lang="en-GB" dirty="0" smtClean="0"/>
              <a:t>Run 1 + 2 feedback was </a:t>
            </a:r>
            <a:r>
              <a:rPr lang="en-GB" dirty="0"/>
              <a:t>implemented in two C++ servers for data collection and control loop (‘</a:t>
            </a:r>
            <a:r>
              <a:rPr lang="en-GB" u="sng" dirty="0"/>
              <a:t>controller</a:t>
            </a:r>
            <a:r>
              <a:rPr lang="en-GB" dirty="0"/>
              <a:t>’ </a:t>
            </a:r>
            <a:r>
              <a:rPr lang="en-GB" dirty="0">
                <a:sym typeface="Wingdings" panose="05000000000000000000" pitchFamily="2" charset="2"/>
              </a:rPr>
              <a:t> </a:t>
            </a:r>
            <a:r>
              <a:rPr lang="en-GB" dirty="0"/>
              <a:t>critical for </a:t>
            </a:r>
            <a:r>
              <a:rPr lang="en-GB" dirty="0" smtClean="0"/>
              <a:t>FB operation</a:t>
            </a:r>
            <a:r>
              <a:rPr lang="en-GB" dirty="0"/>
              <a:t>) and for interfacing to the accelerator control system (‘</a:t>
            </a:r>
            <a:r>
              <a:rPr lang="en-GB" u="sng" dirty="0"/>
              <a:t>service unit</a:t>
            </a:r>
            <a:r>
              <a:rPr lang="en-GB" dirty="0"/>
              <a:t>’). </a:t>
            </a:r>
          </a:p>
        </p:txBody>
      </p:sp>
      <p:grpSp>
        <p:nvGrpSpPr>
          <p:cNvPr id="51" name="Group 50"/>
          <p:cNvGrpSpPr/>
          <p:nvPr/>
        </p:nvGrpSpPr>
        <p:grpSpPr>
          <a:xfrm>
            <a:off x="5285591" y="2059077"/>
            <a:ext cx="6400800" cy="4130356"/>
            <a:chOff x="2690155" y="2353660"/>
            <a:chExt cx="5745403" cy="3909442"/>
          </a:xfrm>
        </p:grpSpPr>
        <p:pic>
          <p:nvPicPr>
            <p:cNvPr id="52" name="Picture 51"/>
            <p:cNvPicPr>
              <a:picLocks noChangeAspect="1"/>
            </p:cNvPicPr>
            <p:nvPr/>
          </p:nvPicPr>
          <p:blipFill>
            <a:blip r:embed="rId2"/>
            <a:stretch>
              <a:fillRect/>
            </a:stretch>
          </p:blipFill>
          <p:spPr>
            <a:xfrm>
              <a:off x="2690155" y="2353660"/>
              <a:ext cx="5745403" cy="3909442"/>
            </a:xfrm>
            <a:prstGeom prst="rect">
              <a:avLst/>
            </a:prstGeom>
          </p:spPr>
        </p:pic>
        <p:sp>
          <p:nvSpPr>
            <p:cNvPr id="53" name="Rectangle 52"/>
            <p:cNvSpPr/>
            <p:nvPr/>
          </p:nvSpPr>
          <p:spPr bwMode="auto">
            <a:xfrm>
              <a:off x="2690156" y="5195630"/>
              <a:ext cx="2534730" cy="93847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sp>
        <p:nvSpPr>
          <p:cNvPr id="54" name="Content Placeholder 2"/>
          <p:cNvSpPr txBox="1">
            <a:spLocks/>
          </p:cNvSpPr>
          <p:nvPr/>
        </p:nvSpPr>
        <p:spPr bwMode="auto">
          <a:xfrm>
            <a:off x="808904" y="2046135"/>
            <a:ext cx="5820496" cy="41432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itchFamily="2" charset="2"/>
              <a:buChar char="q"/>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sz="1600">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lvl="1"/>
            <a:r>
              <a:rPr lang="en-GB" sz="1800" kern="0" dirty="0" smtClean="0"/>
              <a:t>The service </a:t>
            </a:r>
            <a:r>
              <a:rPr lang="en-GB" sz="1800" kern="0" dirty="0"/>
              <a:t>Unit is implemented </a:t>
            </a:r>
            <a:r>
              <a:rPr lang="en-GB" sz="1800" kern="0" dirty="0" smtClean="0"/>
              <a:t>within </a:t>
            </a:r>
            <a:r>
              <a:rPr lang="en-GB" sz="1800" kern="0" dirty="0"/>
              <a:t>the </a:t>
            </a:r>
            <a:r>
              <a:rPr lang="en-GB" sz="1800" kern="0" dirty="0" smtClean="0"/>
              <a:t>FESA </a:t>
            </a:r>
            <a:r>
              <a:rPr lang="en-GB" sz="1800" kern="0" dirty="0" smtClean="0"/>
              <a:t>framework (but on Linux server).</a:t>
            </a:r>
            <a:endParaRPr lang="en-GB" sz="1800" kern="0" dirty="0" smtClean="0"/>
          </a:p>
          <a:p>
            <a:pPr lvl="2"/>
            <a:r>
              <a:rPr lang="en-GB" sz="1600" kern="0" dirty="0" smtClean="0"/>
              <a:t>Standard </a:t>
            </a:r>
            <a:r>
              <a:rPr lang="en-GB" sz="1600" kern="0" dirty="0" smtClean="0"/>
              <a:t>controls device</a:t>
            </a:r>
            <a:r>
              <a:rPr lang="en-GB" sz="1600" kern="0" dirty="0" smtClean="0"/>
              <a:t>.</a:t>
            </a:r>
          </a:p>
          <a:p>
            <a:pPr lvl="2"/>
            <a:r>
              <a:rPr lang="en-GB" sz="1600" b="1" i="1" kern="0" dirty="0" smtClean="0"/>
              <a:t>“Protects”</a:t>
            </a:r>
            <a:r>
              <a:rPr lang="en-GB" sz="1600" kern="0" dirty="0" smtClean="0"/>
              <a:t> the controller from </a:t>
            </a:r>
            <a:r>
              <a:rPr lang="en-GB" sz="1600" kern="0" dirty="0" smtClean="0"/>
              <a:t>clients </a:t>
            </a:r>
            <a:r>
              <a:rPr lang="en-GB" sz="1600" kern="0" dirty="0" smtClean="0"/>
              <a:t>(proxy</a:t>
            </a:r>
            <a:r>
              <a:rPr lang="en-GB" sz="1600" kern="0" dirty="0" smtClean="0"/>
              <a:t>).</a:t>
            </a:r>
            <a:endParaRPr lang="en-US" sz="1600" kern="0" dirty="0"/>
          </a:p>
          <a:p>
            <a:pPr lvl="1"/>
            <a:r>
              <a:rPr lang="en-US" sz="1800" kern="0" dirty="0" smtClean="0"/>
              <a:t>The controller is a custom build C++ server based on the CERN </a:t>
            </a:r>
            <a:r>
              <a:rPr lang="en-US" sz="1800" b="1" kern="0" dirty="0" smtClean="0">
                <a:solidFill>
                  <a:srgbClr val="CC3399"/>
                </a:solidFill>
              </a:rPr>
              <a:t>root</a:t>
            </a:r>
            <a:r>
              <a:rPr lang="en-US" sz="1800" kern="0" dirty="0" smtClean="0"/>
              <a:t> </a:t>
            </a:r>
            <a:r>
              <a:rPr lang="en-US" sz="1800" kern="0" dirty="0" smtClean="0">
                <a:solidFill>
                  <a:srgbClr val="CC3399"/>
                </a:solidFill>
              </a:rPr>
              <a:t>framework</a:t>
            </a:r>
            <a:r>
              <a:rPr lang="en-US" sz="1800" kern="0" dirty="0" smtClean="0"/>
              <a:t>.</a:t>
            </a:r>
          </a:p>
          <a:p>
            <a:r>
              <a:rPr lang="en-US" sz="2000" kern="0" dirty="0" smtClean="0"/>
              <a:t>Both servers are running on HP </a:t>
            </a:r>
            <a:r>
              <a:rPr lang="en-US" sz="2000" kern="0" dirty="0" err="1" smtClean="0"/>
              <a:t>ProLiants</a:t>
            </a:r>
            <a:r>
              <a:rPr lang="en-US" sz="2000" kern="0" dirty="0" smtClean="0"/>
              <a:t> (2 x Intel Xeon CPU, 12 cores, 32 Gb RAM) with</a:t>
            </a:r>
            <a:r>
              <a:rPr lang="en-US" sz="2000" kern="0" dirty="0" smtClean="0">
                <a:solidFill>
                  <a:srgbClr val="0000FF"/>
                </a:solidFill>
              </a:rPr>
              <a:t> a private Ethernet Gb connection </a:t>
            </a:r>
            <a:r>
              <a:rPr lang="en-US" sz="2000" kern="0" dirty="0" smtClean="0"/>
              <a:t>between the two machines.</a:t>
            </a:r>
          </a:p>
          <a:p>
            <a:pPr lvl="1"/>
            <a:r>
              <a:rPr lang="en-US" sz="1800" kern="0" dirty="0" smtClean="0"/>
              <a:t>Standard CO machines, new generation will appear in Run 3.</a:t>
            </a:r>
          </a:p>
        </p:txBody>
      </p:sp>
    </p:spTree>
    <p:extLst>
      <p:ext uri="{BB962C8B-B14F-4D97-AF65-F5344CB8AC3E}">
        <p14:creationId xmlns:p14="http://schemas.microsoft.com/office/powerpoint/2010/main" val="12063404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BPM data</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5</a:t>
            </a:fld>
            <a:endParaRPr lang="en-US"/>
          </a:p>
        </p:txBody>
      </p:sp>
      <p:sp>
        <p:nvSpPr>
          <p:cNvPr id="6" name="Content Placeholder 5"/>
          <p:cNvSpPr>
            <a:spLocks noGrp="1"/>
          </p:cNvSpPr>
          <p:nvPr>
            <p:ph idx="1"/>
          </p:nvPr>
        </p:nvSpPr>
        <p:spPr>
          <a:xfrm>
            <a:off x="838200" y="990600"/>
            <a:ext cx="10566400" cy="4191000"/>
          </a:xfrm>
        </p:spPr>
        <p:txBody>
          <a:bodyPr/>
          <a:lstStyle/>
          <a:p>
            <a:r>
              <a:rPr lang="en-US" dirty="0" smtClean="0"/>
              <a:t>The orbit data is published in RT by the BPM FECs and send at </a:t>
            </a:r>
            <a:r>
              <a:rPr lang="en-US" b="1" dirty="0" smtClean="0">
                <a:solidFill>
                  <a:srgbClr val="0000FF"/>
                </a:solidFill>
              </a:rPr>
              <a:t>25 Hz</a:t>
            </a:r>
            <a:r>
              <a:rPr lang="en-US" dirty="0" smtClean="0"/>
              <a:t> as UDP packets to the OFC server.</a:t>
            </a:r>
          </a:p>
          <a:p>
            <a:pPr lvl="1"/>
            <a:r>
              <a:rPr lang="en-US" dirty="0" smtClean="0"/>
              <a:t>Typical data latencies &lt; 1 </a:t>
            </a:r>
            <a:r>
              <a:rPr lang="en-US" dirty="0" err="1" smtClean="0"/>
              <a:t>ms</a:t>
            </a:r>
            <a:r>
              <a:rPr lang="en-US" dirty="0" smtClean="0"/>
              <a:t>, max. ~ 3 </a:t>
            </a:r>
            <a:r>
              <a:rPr lang="en-US" dirty="0" err="1" smtClean="0"/>
              <a:t>ms.</a:t>
            </a:r>
            <a:endParaRPr lang="en-US" dirty="0" smtClean="0"/>
          </a:p>
          <a:p>
            <a:r>
              <a:rPr lang="en-US" dirty="0" smtClean="0"/>
              <a:t>The OFC server concentrates the data and builds the orbit with ~ 2000 readings.</a:t>
            </a:r>
          </a:p>
          <a:p>
            <a:pPr lvl="1"/>
            <a:r>
              <a:rPr lang="en-US" dirty="0" smtClean="0"/>
              <a:t>Free running or synchronized trigger mode to define the window for orbit data collection by the FB controller.</a:t>
            </a:r>
          </a:p>
          <a:p>
            <a:pPr lvl="2"/>
            <a:r>
              <a:rPr lang="en-US" dirty="0" smtClean="0"/>
              <a:t>FEC publication synchronized by BST.</a:t>
            </a:r>
          </a:p>
          <a:p>
            <a:pPr lvl="2"/>
            <a:r>
              <a:rPr lang="en-US" dirty="0" smtClean="0"/>
              <a:t>During Run 2 the controller operated in synchronized mode (BST orbit trigger).</a:t>
            </a:r>
          </a:p>
          <a:p>
            <a:r>
              <a:rPr lang="en-US" dirty="0" smtClean="0"/>
              <a:t>The orbit data is compared to a reference (</a:t>
            </a:r>
            <a:r>
              <a:rPr lang="en-US" dirty="0" smtClean="0">
                <a:sym typeface="Wingdings" panose="05000000000000000000" pitchFamily="2" charset="2"/>
              </a:rPr>
              <a:t> correction on the difference) to define the error signal for orbit and radial position</a:t>
            </a:r>
            <a:r>
              <a:rPr lang="en-US" dirty="0" smtClean="0"/>
              <a:t> (</a:t>
            </a:r>
            <a:r>
              <a:rPr lang="en-US" dirty="0" smtClean="0">
                <a:sym typeface="Wingdings" panose="05000000000000000000" pitchFamily="2" charset="2"/>
              </a:rPr>
              <a:t> feedback on radial position).</a:t>
            </a:r>
          </a:p>
          <a:p>
            <a:r>
              <a:rPr lang="en-US" dirty="0" smtClean="0">
                <a:sym typeface="Wingdings" panose="05000000000000000000" pitchFamily="2" charset="2"/>
              </a:rPr>
              <a:t>Since Run 2 the orbit references are handled as functions in LSA (~2000 functions !).</a:t>
            </a:r>
          </a:p>
          <a:p>
            <a:pPr lvl="1"/>
            <a:r>
              <a:rPr lang="en-US" dirty="0" smtClean="0">
                <a:sym typeface="Wingdings" panose="05000000000000000000" pitchFamily="2" charset="2"/>
              </a:rPr>
              <a:t>Composed of a base orbit (i.e. best flat reference) with a superposition of bumps.</a:t>
            </a:r>
            <a:endParaRPr lang="en-US" dirty="0"/>
          </a:p>
        </p:txBody>
      </p:sp>
    </p:spTree>
    <p:extLst>
      <p:ext uri="{BB962C8B-B14F-4D97-AF65-F5344CB8AC3E}">
        <p14:creationId xmlns:p14="http://schemas.microsoft.com/office/powerpoint/2010/main" val="37295692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Reference orbits</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6</a:t>
            </a:fld>
            <a:endParaRPr lang="en-US"/>
          </a:p>
        </p:txBody>
      </p:sp>
      <p:sp>
        <p:nvSpPr>
          <p:cNvPr id="6" name="Content Placeholder 5"/>
          <p:cNvSpPr>
            <a:spLocks noGrp="1"/>
          </p:cNvSpPr>
          <p:nvPr>
            <p:ph idx="1"/>
          </p:nvPr>
        </p:nvSpPr>
        <p:spPr>
          <a:xfrm>
            <a:off x="812800" y="945171"/>
            <a:ext cx="10922000" cy="3276564"/>
          </a:xfrm>
        </p:spPr>
        <p:txBody>
          <a:bodyPr/>
          <a:lstStyle/>
          <a:p>
            <a:pPr marL="227013" indent="-227013">
              <a:spcAft>
                <a:spcPts val="400"/>
              </a:spcAft>
            </a:pPr>
            <a:r>
              <a:rPr lang="en-GB" dirty="0"/>
              <a:t>The reference orbits are constructed as (sometimes exception for stable beams reference </a:t>
            </a:r>
            <a:r>
              <a:rPr lang="en-GB" dirty="0">
                <a:sym typeface="Symbol" panose="05050102010706020507" pitchFamily="18" charset="2"/>
              </a:rPr>
              <a:t> measured orbit)</a:t>
            </a:r>
            <a:r>
              <a:rPr lang="en-GB" dirty="0"/>
              <a:t>:</a:t>
            </a:r>
          </a:p>
          <a:p>
            <a:pPr lvl="1">
              <a:spcAft>
                <a:spcPts val="400"/>
              </a:spcAft>
              <a:buClr>
                <a:srgbClr val="0000FF"/>
              </a:buClr>
              <a:buSzPct val="80000"/>
            </a:pPr>
            <a:r>
              <a:rPr lang="en-GB" b="1" dirty="0"/>
              <a:t>Base orbit </a:t>
            </a:r>
            <a:r>
              <a:rPr lang="en-GB" dirty="0"/>
              <a:t>+ </a:t>
            </a:r>
            <a:r>
              <a:rPr lang="en-GB" b="1" dirty="0"/>
              <a:t>overlays</a:t>
            </a:r>
            <a:r>
              <a:rPr lang="en-GB" dirty="0"/>
              <a:t> (</a:t>
            </a:r>
            <a:r>
              <a:rPr lang="en-GB" dirty="0" err="1"/>
              <a:t>xing</a:t>
            </a:r>
            <a:r>
              <a:rPr lang="en-GB" dirty="0"/>
              <a:t>, separation, ULO </a:t>
            </a:r>
            <a:r>
              <a:rPr lang="en-GB" dirty="0" err="1"/>
              <a:t>etc</a:t>
            </a:r>
            <a:r>
              <a:rPr lang="en-GB" dirty="0"/>
              <a:t> bump).</a:t>
            </a:r>
          </a:p>
          <a:p>
            <a:pPr marL="627063" lvl="1" indent="-227013">
              <a:spcAft>
                <a:spcPts val="400"/>
              </a:spcAft>
            </a:pPr>
            <a:r>
              <a:rPr lang="en-GB" dirty="0"/>
              <a:t>The base orbit is the same for all references of a given </a:t>
            </a:r>
            <a:r>
              <a:rPr lang="en-GB" dirty="0" err="1"/>
              <a:t>hypercycle</a:t>
            </a:r>
            <a:r>
              <a:rPr lang="en-GB" dirty="0"/>
              <a:t> </a:t>
            </a:r>
            <a:r>
              <a:rPr lang="en-GB" dirty="0" smtClean="0">
                <a:sym typeface="Wingdings" panose="05000000000000000000" pitchFamily="2" charset="2"/>
              </a:rPr>
              <a:t> </a:t>
            </a:r>
            <a:r>
              <a:rPr lang="en-GB" dirty="0" smtClean="0">
                <a:sym typeface="Wingdings" panose="05000000000000000000" pitchFamily="2" charset="2"/>
              </a:rPr>
              <a:t>the same across the cycle</a:t>
            </a:r>
            <a:r>
              <a:rPr lang="en-GB" dirty="0" smtClean="0">
                <a:sym typeface="Wingdings" panose="05000000000000000000" pitchFamily="2" charset="2"/>
              </a:rPr>
              <a:t>.</a:t>
            </a:r>
          </a:p>
          <a:p>
            <a:pPr marL="1027113" lvl="2" indent="-227013">
              <a:spcAft>
                <a:spcPts val="400"/>
              </a:spcAft>
            </a:pPr>
            <a:r>
              <a:rPr lang="en-GB" dirty="0"/>
              <a:t>S</a:t>
            </a:r>
            <a:r>
              <a:rPr lang="en-GB" dirty="0" smtClean="0"/>
              <a:t>ince </a:t>
            </a:r>
            <a:r>
              <a:rPr lang="en-GB" dirty="0"/>
              <a:t>2016 a single reference is used for all pp </a:t>
            </a:r>
            <a:r>
              <a:rPr lang="en-GB" dirty="0" err="1"/>
              <a:t>hypercycles</a:t>
            </a:r>
            <a:r>
              <a:rPr lang="en-GB" dirty="0"/>
              <a:t> of one </a:t>
            </a:r>
            <a:r>
              <a:rPr lang="en-GB" dirty="0" smtClean="0"/>
              <a:t>year (same for ions by diff. reference).</a:t>
            </a:r>
            <a:endParaRPr lang="en-GB" dirty="0"/>
          </a:p>
          <a:p>
            <a:pPr marL="227013" indent="-227013">
              <a:spcAft>
                <a:spcPts val="400"/>
              </a:spcAft>
            </a:pPr>
            <a:r>
              <a:rPr lang="en-GB" dirty="0" smtClean="0"/>
              <a:t>A OFB </a:t>
            </a:r>
            <a:r>
              <a:rPr lang="en-GB" dirty="0"/>
              <a:t>reference application is used to define which ‘knobs’ are added to the orbit. The references are then generated (using the settings generation application) from base plus the calculated effect of all knobs.</a:t>
            </a:r>
          </a:p>
        </p:txBody>
      </p:sp>
      <p:grpSp>
        <p:nvGrpSpPr>
          <p:cNvPr id="12" name="Group 11"/>
          <p:cNvGrpSpPr/>
          <p:nvPr/>
        </p:nvGrpSpPr>
        <p:grpSpPr>
          <a:xfrm>
            <a:off x="3928505" y="3657600"/>
            <a:ext cx="7496253" cy="2914792"/>
            <a:chOff x="3928505" y="3657600"/>
            <a:chExt cx="7496253" cy="2914792"/>
          </a:xfrm>
        </p:grpSpPr>
        <p:pic>
          <p:nvPicPr>
            <p:cNvPr id="7" name="Picture 6"/>
            <p:cNvPicPr>
              <a:picLocks noChangeAspect="1"/>
            </p:cNvPicPr>
            <p:nvPr/>
          </p:nvPicPr>
          <p:blipFill>
            <a:blip r:embed="rId2"/>
            <a:stretch>
              <a:fillRect/>
            </a:stretch>
          </p:blipFill>
          <p:spPr>
            <a:xfrm>
              <a:off x="5867400" y="3657600"/>
              <a:ext cx="5557358" cy="2914792"/>
            </a:xfrm>
            <a:prstGeom prst="rect">
              <a:avLst/>
            </a:prstGeom>
          </p:spPr>
        </p:pic>
        <p:sp>
          <p:nvSpPr>
            <p:cNvPr id="8" name="TextBox 7"/>
            <p:cNvSpPr txBox="1"/>
            <p:nvPr/>
          </p:nvSpPr>
          <p:spPr>
            <a:xfrm>
              <a:off x="4113781" y="3988895"/>
              <a:ext cx="1059906"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3333FF"/>
                  </a:solidFill>
                  <a:latin typeface="+mn-lt"/>
                </a:rPr>
                <a:t>Base orbit</a:t>
              </a:r>
            </a:p>
          </p:txBody>
        </p:sp>
        <p:cxnSp>
          <p:nvCxnSpPr>
            <p:cNvPr id="9" name="Straight Arrow Connector 8"/>
            <p:cNvCxnSpPr>
              <a:stCxn id="8" idx="3"/>
            </p:cNvCxnSpPr>
            <p:nvPr/>
          </p:nvCxnSpPr>
          <p:spPr bwMode="auto">
            <a:xfrm>
              <a:off x="5173687" y="4142784"/>
              <a:ext cx="1058186" cy="38136"/>
            </a:xfrm>
            <a:prstGeom prst="straightConnector1">
              <a:avLst/>
            </a:prstGeom>
            <a:solidFill>
              <a:schemeClr val="accent1"/>
            </a:solidFill>
            <a:ln w="9525" cap="flat" cmpd="sng" algn="ctr">
              <a:solidFill>
                <a:srgbClr val="0000FF"/>
              </a:solidFill>
              <a:prstDash val="solid"/>
              <a:round/>
              <a:headEnd type="none" w="med" len="med"/>
              <a:tailEnd type="triangle"/>
            </a:ln>
            <a:effectLst/>
          </p:spPr>
        </p:cxnSp>
        <p:sp>
          <p:nvSpPr>
            <p:cNvPr id="10" name="TextBox 9"/>
            <p:cNvSpPr txBox="1"/>
            <p:nvPr/>
          </p:nvSpPr>
          <p:spPr>
            <a:xfrm>
              <a:off x="3928505" y="4954159"/>
              <a:ext cx="1417376"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D60093"/>
                  </a:solidFill>
                  <a:latin typeface="+mn-lt"/>
                </a:rPr>
                <a:t>Knob overlays</a:t>
              </a:r>
            </a:p>
          </p:txBody>
        </p:sp>
        <p:cxnSp>
          <p:nvCxnSpPr>
            <p:cNvPr id="11" name="Straight Arrow Connector 10"/>
            <p:cNvCxnSpPr>
              <a:stCxn id="10" idx="2"/>
            </p:cNvCxnSpPr>
            <p:nvPr/>
          </p:nvCxnSpPr>
          <p:spPr bwMode="auto">
            <a:xfrm>
              <a:off x="4637193" y="5261936"/>
              <a:ext cx="1191642" cy="485778"/>
            </a:xfrm>
            <a:prstGeom prst="straightConnector1">
              <a:avLst/>
            </a:prstGeom>
            <a:solidFill>
              <a:schemeClr val="accent1"/>
            </a:solidFill>
            <a:ln w="9525" cap="flat" cmpd="sng" algn="ctr">
              <a:solidFill>
                <a:srgbClr val="D60093"/>
              </a:solidFill>
              <a:prstDash val="solid"/>
              <a:round/>
              <a:headEnd type="none" w="med" len="med"/>
              <a:tailEnd type="triangle"/>
            </a:ln>
            <a:effectLst/>
          </p:spPr>
        </p:cxnSp>
      </p:grpSp>
      <p:sp>
        <p:nvSpPr>
          <p:cNvPr id="13" name="Content Placeholder 5"/>
          <p:cNvSpPr txBox="1">
            <a:spLocks/>
          </p:cNvSpPr>
          <p:nvPr/>
        </p:nvSpPr>
        <p:spPr bwMode="auto">
          <a:xfrm>
            <a:off x="814737" y="3963355"/>
            <a:ext cx="3276600" cy="1840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227013" indent="-227013">
              <a:spcAft>
                <a:spcPts val="400"/>
              </a:spcAft>
            </a:pPr>
            <a:r>
              <a:rPr lang="en-GB" kern="0" dirty="0" smtClean="0"/>
              <a:t>Some experts options to deal with special cases.. </a:t>
            </a:r>
          </a:p>
        </p:txBody>
      </p:sp>
    </p:spTree>
    <p:extLst>
      <p:ext uri="{BB962C8B-B14F-4D97-AF65-F5344CB8AC3E}">
        <p14:creationId xmlns:p14="http://schemas.microsoft.com/office/powerpoint/2010/main" val="36209098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Reference orbits</a:t>
            </a:r>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7</a:t>
            </a:fld>
            <a:endParaRPr lang="en-US"/>
          </a:p>
        </p:txBody>
      </p:sp>
      <p:sp>
        <p:nvSpPr>
          <p:cNvPr id="6" name="Content Placeholder 5"/>
          <p:cNvSpPr>
            <a:spLocks noGrp="1"/>
          </p:cNvSpPr>
          <p:nvPr>
            <p:ph idx="1"/>
          </p:nvPr>
        </p:nvSpPr>
        <p:spPr>
          <a:xfrm>
            <a:off x="812800" y="1066800"/>
            <a:ext cx="10922000" cy="3276564"/>
          </a:xfrm>
        </p:spPr>
        <p:txBody>
          <a:bodyPr/>
          <a:lstStyle/>
          <a:p>
            <a:pPr marL="227013" indent="-227013">
              <a:spcAft>
                <a:spcPts val="400"/>
              </a:spcAft>
            </a:pPr>
            <a:r>
              <a:rPr lang="en-GB" dirty="0"/>
              <a:t>After generation, the BPM functions are part of the settings of a beam process – they can be inspected </a:t>
            </a:r>
            <a:r>
              <a:rPr lang="en-GB" dirty="0" smtClean="0"/>
              <a:t>in </a:t>
            </a:r>
            <a:r>
              <a:rPr lang="en-GB" dirty="0"/>
              <a:t>the trim </a:t>
            </a:r>
            <a:r>
              <a:rPr lang="en-GB" dirty="0" smtClean="0"/>
              <a:t>application</a:t>
            </a:r>
            <a:r>
              <a:rPr lang="en-GB" dirty="0"/>
              <a:t> </a:t>
            </a:r>
            <a:r>
              <a:rPr lang="en-GB" dirty="0" smtClean="0"/>
              <a:t>or visualized as orbits with the steering application.</a:t>
            </a:r>
            <a:endParaRPr lang="en-GB" dirty="0"/>
          </a:p>
          <a:p>
            <a:pPr lvl="1">
              <a:spcAft>
                <a:spcPts val="400"/>
              </a:spcAft>
              <a:buClr>
                <a:srgbClr val="0000FF"/>
              </a:buClr>
              <a:buSzPct val="80000"/>
              <a:buFont typeface="Courier New" panose="02070309020205020404" pitchFamily="49" charset="0"/>
              <a:buChar char="o"/>
            </a:pPr>
            <a:r>
              <a:rPr lang="en-GB" sz="1600" i="1" dirty="0">
                <a:solidFill>
                  <a:srgbClr val="0000FF"/>
                </a:solidFill>
              </a:rPr>
              <a:t>There are only values </a:t>
            </a:r>
            <a:r>
              <a:rPr lang="en-GB" sz="1600" i="1" dirty="0" smtClean="0">
                <a:solidFill>
                  <a:srgbClr val="0000FF"/>
                </a:solidFill>
              </a:rPr>
              <a:t>at </a:t>
            </a:r>
            <a:r>
              <a:rPr lang="en-GB" sz="1600" i="1" dirty="0">
                <a:solidFill>
                  <a:srgbClr val="0000FF"/>
                </a:solidFill>
              </a:rPr>
              <a:t>the matched </a:t>
            </a:r>
            <a:r>
              <a:rPr lang="en-GB" sz="1600" i="1" dirty="0" smtClean="0">
                <a:solidFill>
                  <a:srgbClr val="0000FF"/>
                </a:solidFill>
              </a:rPr>
              <a:t>points, linear interpolation between points.</a:t>
            </a:r>
          </a:p>
        </p:txBody>
      </p:sp>
      <p:pic>
        <p:nvPicPr>
          <p:cNvPr id="7" name="Picture 6"/>
          <p:cNvPicPr>
            <a:picLocks noChangeAspect="1"/>
          </p:cNvPicPr>
          <p:nvPr/>
        </p:nvPicPr>
        <p:blipFill>
          <a:blip r:embed="rId2"/>
          <a:stretch>
            <a:fillRect/>
          </a:stretch>
        </p:blipFill>
        <p:spPr>
          <a:xfrm>
            <a:off x="496655" y="2308583"/>
            <a:ext cx="5693622" cy="3776382"/>
          </a:xfrm>
          <a:prstGeom prst="rect">
            <a:avLst/>
          </a:prstGeom>
        </p:spPr>
      </p:pic>
      <p:pic>
        <p:nvPicPr>
          <p:cNvPr id="8" name="Content Placeholder 3"/>
          <p:cNvPicPr>
            <a:picLocks noChangeAspect="1"/>
          </p:cNvPicPr>
          <p:nvPr/>
        </p:nvPicPr>
        <p:blipFill>
          <a:blip r:embed="rId3"/>
          <a:stretch>
            <a:fillRect/>
          </a:stretch>
        </p:blipFill>
        <p:spPr bwMode="auto">
          <a:xfrm>
            <a:off x="6345894" y="2684884"/>
            <a:ext cx="5744505" cy="3639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40968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Tune</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8</a:t>
            </a:fld>
            <a:endParaRPr lang="en-US"/>
          </a:p>
        </p:txBody>
      </p:sp>
      <p:sp>
        <p:nvSpPr>
          <p:cNvPr id="6" name="Content Placeholder 5"/>
          <p:cNvSpPr>
            <a:spLocks noGrp="1"/>
          </p:cNvSpPr>
          <p:nvPr>
            <p:ph idx="1"/>
          </p:nvPr>
        </p:nvSpPr>
        <p:spPr>
          <a:xfrm>
            <a:off x="812800" y="1066800"/>
            <a:ext cx="10566400" cy="4876800"/>
          </a:xfrm>
        </p:spPr>
        <p:txBody>
          <a:bodyPr/>
          <a:lstStyle/>
          <a:p>
            <a:r>
              <a:rPr lang="en-US" dirty="0" smtClean="0"/>
              <a:t>Tune values are obtained from the 4 BBQ devices (high sensitivity and gated for B1 &amp; B2), the QFB can be configured dynamically to switch devices.</a:t>
            </a:r>
          </a:p>
          <a:p>
            <a:pPr lvl="1"/>
            <a:r>
              <a:rPr lang="en-US" dirty="0" smtClean="0"/>
              <a:t>The data rate can be configured, for Run 2 it was at 7.5 Hz for 2k turn FFTs.</a:t>
            </a:r>
          </a:p>
          <a:p>
            <a:r>
              <a:rPr lang="en-US" dirty="0" smtClean="0"/>
              <a:t>For high intensity beams (i.e. ADT active) the performance of the tune feedback is </a:t>
            </a:r>
            <a:r>
              <a:rPr lang="en-US" dirty="0" smtClean="0"/>
              <a:t>always </a:t>
            </a:r>
            <a:r>
              <a:rPr lang="en-US" b="1" dirty="0" smtClean="0">
                <a:solidFill>
                  <a:srgbClr val="FF0000"/>
                </a:solidFill>
              </a:rPr>
              <a:t>limited by the quality of the tune signals</a:t>
            </a:r>
            <a:r>
              <a:rPr lang="en-US" dirty="0" smtClean="0"/>
              <a:t>.</a:t>
            </a:r>
          </a:p>
          <a:p>
            <a:pPr lvl="1"/>
            <a:r>
              <a:rPr lang="en-US" dirty="0"/>
              <a:t>The situation improved considerably in Run 2 with the signal gating on tune measurement bunches for which the ADT gain could be lowered (bucket range 1-450).</a:t>
            </a:r>
          </a:p>
          <a:p>
            <a:pPr lvl="1"/>
            <a:r>
              <a:rPr lang="en-US" dirty="0" smtClean="0"/>
              <a:t>Nevertheless even after FFT de-spiking (50 Hz...), the Q peaks remain broad and with 2k turns the peak positions are noisy (~0.001-0.003) for HI beams.</a:t>
            </a:r>
          </a:p>
          <a:p>
            <a:r>
              <a:rPr lang="en-US" dirty="0" smtClean="0"/>
              <a:t>Tune reference system is rather crude and tricky to handle, therefore Q references are generally held constant (except during Q change beam process).</a:t>
            </a:r>
          </a:p>
        </p:txBody>
      </p:sp>
    </p:spTree>
    <p:extLst>
      <p:ext uri="{BB962C8B-B14F-4D97-AF65-F5344CB8AC3E}">
        <p14:creationId xmlns:p14="http://schemas.microsoft.com/office/powerpoint/2010/main" val="12453903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Power converters - FGCs</a:t>
            </a:r>
            <a:endParaRPr lang="de-DE" dirty="0"/>
          </a:p>
        </p:txBody>
      </p:sp>
      <p:sp>
        <p:nvSpPr>
          <p:cNvPr id="3" name="Date Placeholder 2"/>
          <p:cNvSpPr>
            <a:spLocks noGrp="1"/>
          </p:cNvSpPr>
          <p:nvPr>
            <p:ph type="dt" sz="half" idx="10"/>
          </p:nvPr>
        </p:nvSpPr>
        <p:spPr/>
        <p:txBody>
          <a:bodyPr/>
          <a:lstStyle/>
          <a:p>
            <a:pPr>
              <a:defRPr/>
            </a:pPr>
            <a:fld id="{AE1ABE65-44F4-4EB1-A5EC-561A9903BA4D}" type="datetime1">
              <a:rPr lang="en-US" smtClean="0"/>
              <a:t>3/2/2020</a:t>
            </a:fld>
            <a:endParaRPr lang="en-US"/>
          </a:p>
        </p:txBody>
      </p:sp>
      <p:sp>
        <p:nvSpPr>
          <p:cNvPr id="4" name="Footer Placeholder 3"/>
          <p:cNvSpPr>
            <a:spLocks noGrp="1"/>
          </p:cNvSpPr>
          <p:nvPr>
            <p:ph type="ftr" sz="quarter" idx="11"/>
          </p:nvPr>
        </p:nvSpPr>
        <p:spPr/>
        <p:txBody>
          <a:bodyPr/>
          <a:lstStyle/>
          <a:p>
            <a:pPr>
              <a:defRPr/>
            </a:pPr>
            <a:r>
              <a:rPr lang="en-GB" smtClean="0"/>
              <a:t>Experience with orbit and tune feedbacks  -  J. Wenninger</a:t>
            </a:r>
            <a:endParaRPr lang="en-US" dirty="0"/>
          </a:p>
        </p:txBody>
      </p:sp>
      <p:sp>
        <p:nvSpPr>
          <p:cNvPr id="5" name="Slide Number Placeholder 4"/>
          <p:cNvSpPr>
            <a:spLocks noGrp="1"/>
          </p:cNvSpPr>
          <p:nvPr>
            <p:ph type="sldNum" sz="quarter" idx="12"/>
          </p:nvPr>
        </p:nvSpPr>
        <p:spPr/>
        <p:txBody>
          <a:bodyPr/>
          <a:lstStyle/>
          <a:p>
            <a:pPr>
              <a:defRPr/>
            </a:pPr>
            <a:fld id="{C1CD914B-DDCD-4597-A36F-041DA0FD0A8B}" type="slidenum">
              <a:rPr lang="en-US" smtClean="0"/>
              <a:pPr>
                <a:defRPr/>
              </a:pPr>
              <a:t>9</a:t>
            </a:fld>
            <a:endParaRPr lang="en-US"/>
          </a:p>
        </p:txBody>
      </p:sp>
      <p:sp>
        <p:nvSpPr>
          <p:cNvPr id="6" name="Content Placeholder 5"/>
          <p:cNvSpPr>
            <a:spLocks noGrp="1"/>
          </p:cNvSpPr>
          <p:nvPr>
            <p:ph idx="1"/>
          </p:nvPr>
        </p:nvSpPr>
        <p:spPr>
          <a:xfrm>
            <a:off x="838200" y="994782"/>
            <a:ext cx="10566400" cy="3371161"/>
          </a:xfrm>
        </p:spPr>
        <p:txBody>
          <a:bodyPr/>
          <a:lstStyle/>
          <a:p>
            <a:r>
              <a:rPr lang="en-US" dirty="0"/>
              <a:t>The power converters are controlled by a FGC (Function Generator Controller) with a digital control loop</a:t>
            </a:r>
            <a:r>
              <a:rPr lang="en-US" dirty="0" smtClean="0"/>
              <a:t>.</a:t>
            </a:r>
          </a:p>
          <a:p>
            <a:r>
              <a:rPr lang="en-US" dirty="0" smtClean="0"/>
              <a:t>Each </a:t>
            </a:r>
            <a:r>
              <a:rPr lang="en-US" dirty="0"/>
              <a:t>converter has a ramp rate (</a:t>
            </a:r>
            <a:r>
              <a:rPr lang="en-US" dirty="0" err="1"/>
              <a:t>dI</a:t>
            </a:r>
            <a:r>
              <a:rPr lang="en-US" dirty="0"/>
              <a:t>/</a:t>
            </a:r>
            <a:r>
              <a:rPr lang="en-US" dirty="0" err="1"/>
              <a:t>dt</a:t>
            </a:r>
            <a:r>
              <a:rPr lang="en-US" dirty="0"/>
              <a:t>) and acceleration rate (d</a:t>
            </a:r>
            <a:r>
              <a:rPr lang="en-US" baseline="30000" dirty="0"/>
              <a:t>2</a:t>
            </a:r>
            <a:r>
              <a:rPr lang="en-US" dirty="0"/>
              <a:t>I/dt</a:t>
            </a:r>
            <a:r>
              <a:rPr lang="en-US" baseline="-25000" dirty="0"/>
              <a:t>2</a:t>
            </a:r>
            <a:r>
              <a:rPr lang="en-US" dirty="0"/>
              <a:t>) limit.</a:t>
            </a:r>
          </a:p>
          <a:p>
            <a:pPr lvl="1"/>
            <a:r>
              <a:rPr lang="en-US" dirty="0"/>
              <a:t>Limits are </a:t>
            </a:r>
            <a:r>
              <a:rPr lang="en-US" dirty="0" smtClean="0"/>
              <a:t>imposed </a:t>
            </a:r>
            <a:r>
              <a:rPr lang="en-US" dirty="0"/>
              <a:t>by the PC and/or the Quench Protection System (QPS).</a:t>
            </a:r>
          </a:p>
          <a:p>
            <a:r>
              <a:rPr lang="en-US" dirty="0"/>
              <a:t>The FGC </a:t>
            </a:r>
            <a:r>
              <a:rPr lang="en-US" dirty="0" smtClean="0"/>
              <a:t>ensures that </a:t>
            </a:r>
            <a:r>
              <a:rPr lang="en-US" dirty="0"/>
              <a:t>the ramp rate and acceleration limits are respected. The current changes will be clamped at the maximum rate in case of requests exceeding the limit</a:t>
            </a:r>
            <a:r>
              <a:rPr lang="en-US" dirty="0" smtClean="0"/>
              <a:t>.</a:t>
            </a:r>
          </a:p>
          <a:p>
            <a:pPr lvl="1"/>
            <a:r>
              <a:rPr lang="en-US" dirty="0" smtClean="0"/>
              <a:t>But </a:t>
            </a:r>
            <a:r>
              <a:rPr lang="en-US" b="1" dirty="0" smtClean="0">
                <a:solidFill>
                  <a:srgbClr val="FF0000"/>
                </a:solidFill>
              </a:rPr>
              <a:t>QPS may trigger on a </a:t>
            </a:r>
            <a:r>
              <a:rPr lang="en-US" b="1" dirty="0" smtClean="0">
                <a:solidFill>
                  <a:srgbClr val="FF0000"/>
                </a:solidFill>
              </a:rPr>
              <a:t>fake </a:t>
            </a:r>
            <a:r>
              <a:rPr lang="en-US" b="1" dirty="0" smtClean="0">
                <a:solidFill>
                  <a:srgbClr val="FF0000"/>
                </a:solidFill>
              </a:rPr>
              <a:t>quench signal </a:t>
            </a:r>
            <a:r>
              <a:rPr lang="en-US" dirty="0" smtClean="0"/>
              <a:t>before…</a:t>
            </a:r>
            <a:endParaRPr lang="en-US" dirty="0"/>
          </a:p>
          <a:p>
            <a:r>
              <a:rPr lang="en-US" dirty="0"/>
              <a:t>The FGC has two inputs for current reference: function/setting input and a real time input. </a:t>
            </a:r>
            <a:r>
              <a:rPr lang="en-US" dirty="0" smtClean="0"/>
              <a:t>For </a:t>
            </a:r>
            <a:r>
              <a:rPr lang="en-US" dirty="0"/>
              <a:t>every period it will combine the two sources and </a:t>
            </a:r>
            <a:r>
              <a:rPr lang="en-US" dirty="0" smtClean="0"/>
              <a:t>use </a:t>
            </a:r>
            <a:r>
              <a:rPr lang="en-US" dirty="0"/>
              <a:t>the sum as new </a:t>
            </a:r>
            <a:r>
              <a:rPr lang="en-US" dirty="0" smtClean="0"/>
              <a:t>PC reference.</a:t>
            </a:r>
          </a:p>
          <a:p>
            <a:pPr lvl="1"/>
            <a:r>
              <a:rPr lang="en-US" dirty="0" smtClean="0"/>
              <a:t>While the FGC can pre-check a function for out of rate points (</a:t>
            </a:r>
            <a:r>
              <a:rPr lang="en-US" dirty="0" err="1" smtClean="0"/>
              <a:t>dI</a:t>
            </a:r>
            <a:r>
              <a:rPr lang="en-US" dirty="0" smtClean="0"/>
              <a:t>/di or </a:t>
            </a:r>
            <a:r>
              <a:rPr lang="en-US" dirty="0" err="1" smtClean="0"/>
              <a:t>accel</a:t>
            </a:r>
            <a:r>
              <a:rPr lang="en-US" dirty="0" smtClean="0"/>
              <a:t>.) this is not possible once RT data is superposed </a:t>
            </a:r>
            <a:r>
              <a:rPr lang="en-US" dirty="0" smtClean="0">
                <a:sym typeface="Wingdings" panose="05000000000000000000" pitchFamily="2" charset="2"/>
              </a:rPr>
              <a:t> clamp !</a:t>
            </a:r>
            <a:endParaRPr lang="en-US" dirty="0"/>
          </a:p>
        </p:txBody>
      </p:sp>
      <p:grpSp>
        <p:nvGrpSpPr>
          <p:cNvPr id="7" name="Group 6"/>
          <p:cNvGrpSpPr/>
          <p:nvPr/>
        </p:nvGrpSpPr>
        <p:grpSpPr>
          <a:xfrm>
            <a:off x="3657600" y="5029855"/>
            <a:ext cx="4410737" cy="1122174"/>
            <a:chOff x="927332" y="4770263"/>
            <a:chExt cx="4410737" cy="1122174"/>
          </a:xfrm>
        </p:grpSpPr>
        <p:cxnSp>
          <p:nvCxnSpPr>
            <p:cNvPr id="8" name="Straight Arrow Connector 7"/>
            <p:cNvCxnSpPr/>
            <p:nvPr/>
          </p:nvCxnSpPr>
          <p:spPr bwMode="auto">
            <a:xfrm>
              <a:off x="1331550" y="5157240"/>
              <a:ext cx="1296180" cy="0"/>
            </a:xfrm>
            <a:prstGeom prst="straightConnector1">
              <a:avLst/>
            </a:prstGeom>
            <a:solidFill>
              <a:srgbClr val="9999FF"/>
            </a:solidFill>
            <a:ln w="12700" cap="sq" cmpd="sng" algn="ctr">
              <a:solidFill>
                <a:srgbClr val="00007D"/>
              </a:solidFill>
              <a:prstDash val="solid"/>
              <a:round/>
              <a:headEnd type="none" w="med" len="med"/>
              <a:tailEnd type="triangle" w="med" len="med"/>
            </a:ln>
            <a:effectLst/>
          </p:spPr>
        </p:cxnSp>
        <p:cxnSp>
          <p:nvCxnSpPr>
            <p:cNvPr id="9" name="Straight Arrow Connector 8"/>
            <p:cNvCxnSpPr/>
            <p:nvPr/>
          </p:nvCxnSpPr>
          <p:spPr bwMode="auto">
            <a:xfrm>
              <a:off x="1331550" y="5733320"/>
              <a:ext cx="1296180" cy="0"/>
            </a:xfrm>
            <a:prstGeom prst="straightConnector1">
              <a:avLst/>
            </a:prstGeom>
            <a:solidFill>
              <a:srgbClr val="9999FF"/>
            </a:solidFill>
            <a:ln w="12700" cap="sq" cmpd="sng" algn="ctr">
              <a:solidFill>
                <a:srgbClr val="00007D"/>
              </a:solidFill>
              <a:prstDash val="solid"/>
              <a:round/>
              <a:headEnd type="none" w="med" len="med"/>
              <a:tailEnd type="triangle" w="med" len="med"/>
            </a:ln>
            <a:effectLst/>
          </p:spPr>
        </p:cxnSp>
        <p:sp>
          <p:nvSpPr>
            <p:cNvPr id="10" name="Oval 9"/>
            <p:cNvSpPr/>
            <p:nvPr/>
          </p:nvSpPr>
          <p:spPr bwMode="auto">
            <a:xfrm>
              <a:off x="2555720" y="5070132"/>
              <a:ext cx="764410" cy="822305"/>
            </a:xfrm>
            <a:prstGeom prst="ellipse">
              <a:avLst/>
            </a:prstGeom>
            <a:noFill/>
            <a:ln w="28575" cap="sq"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3200" b="0" i="0" u="none" strike="noStrike" kern="0" cap="none" spc="0" normalizeH="0" baseline="0" noProof="0" dirty="0" smtClean="0">
                  <a:ln>
                    <a:noFill/>
                  </a:ln>
                  <a:solidFill>
                    <a:srgbClr val="00007D"/>
                  </a:solidFill>
                  <a:effectLst/>
                  <a:uLnTx/>
                  <a:uFillTx/>
                  <a:latin typeface="Arial" charset="0"/>
                </a:rPr>
                <a:t>+</a:t>
              </a:r>
              <a:endParaRPr kumimoji="0" lang="fr-FR" sz="3200" b="0" i="0" u="none" strike="noStrike" kern="0" cap="none" spc="0" normalizeH="0" baseline="0" noProof="0" dirty="0" smtClean="0">
                <a:ln>
                  <a:noFill/>
                </a:ln>
                <a:solidFill>
                  <a:srgbClr val="00007D"/>
                </a:solidFill>
                <a:effectLst/>
                <a:uLnTx/>
                <a:uFillTx/>
                <a:latin typeface="Arial" charset="0"/>
              </a:endParaRPr>
            </a:p>
          </p:txBody>
        </p:sp>
        <p:cxnSp>
          <p:nvCxnSpPr>
            <p:cNvPr id="11" name="Straight Arrow Connector 10"/>
            <p:cNvCxnSpPr/>
            <p:nvPr/>
          </p:nvCxnSpPr>
          <p:spPr bwMode="auto">
            <a:xfrm>
              <a:off x="3320130" y="5481284"/>
              <a:ext cx="1296180" cy="0"/>
            </a:xfrm>
            <a:prstGeom prst="straightConnector1">
              <a:avLst/>
            </a:prstGeom>
            <a:solidFill>
              <a:srgbClr val="9999FF"/>
            </a:solidFill>
            <a:ln w="12700" cap="sq" cmpd="sng" algn="ctr">
              <a:solidFill>
                <a:srgbClr val="00007D"/>
              </a:solidFill>
              <a:prstDash val="solid"/>
              <a:round/>
              <a:headEnd type="none" w="med" len="med"/>
              <a:tailEnd type="triangle" w="med" len="med"/>
            </a:ln>
            <a:effectLst/>
          </p:spPr>
        </p:cxnSp>
        <p:sp>
          <p:nvSpPr>
            <p:cNvPr id="12" name="TextBox 11"/>
            <p:cNvSpPr txBox="1"/>
            <p:nvPr/>
          </p:nvSpPr>
          <p:spPr>
            <a:xfrm>
              <a:off x="3944739" y="5125047"/>
              <a:ext cx="1393330" cy="338554"/>
            </a:xfrm>
            <a:prstGeom prst="rect">
              <a:avLst/>
            </a:prstGeom>
            <a:noFill/>
          </p:spPr>
          <p:txBody>
            <a:bodyPr wrap="none" rtlCol="0">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0" i="0" u="none" strike="noStrike" kern="0" cap="none" spc="0" normalizeH="0" baseline="0" noProof="0" dirty="0" smtClean="0">
                  <a:ln>
                    <a:noFill/>
                  </a:ln>
                  <a:solidFill>
                    <a:srgbClr val="00007D"/>
                  </a:solidFill>
                  <a:effectLst/>
                  <a:uLnTx/>
                  <a:uFillTx/>
                  <a:latin typeface="Arial" charset="0"/>
                </a:rPr>
                <a:t>PC reference</a:t>
              </a:r>
              <a:endParaRPr kumimoji="0" lang="fr-FR" sz="1600" b="0" i="0" u="none" strike="noStrike" kern="0" cap="none" spc="0" normalizeH="0" baseline="0" noProof="0" dirty="0" smtClean="0">
                <a:ln>
                  <a:noFill/>
                </a:ln>
                <a:solidFill>
                  <a:srgbClr val="00007D"/>
                </a:solidFill>
                <a:effectLst/>
                <a:uLnTx/>
                <a:uFillTx/>
                <a:latin typeface="Arial" charset="0"/>
              </a:endParaRPr>
            </a:p>
          </p:txBody>
        </p:sp>
        <p:sp>
          <p:nvSpPr>
            <p:cNvPr id="13" name="TextBox 12"/>
            <p:cNvSpPr txBox="1"/>
            <p:nvPr/>
          </p:nvSpPr>
          <p:spPr>
            <a:xfrm>
              <a:off x="1192427" y="4770263"/>
              <a:ext cx="951479" cy="338554"/>
            </a:xfrm>
            <a:prstGeom prst="rect">
              <a:avLst/>
            </a:prstGeom>
            <a:noFill/>
          </p:spPr>
          <p:txBody>
            <a:bodyPr wrap="none" rtlCol="0">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0" i="0" u="none" strike="noStrike" kern="0" cap="none" spc="0" normalizeH="0" baseline="0" noProof="0" dirty="0" smtClean="0">
                  <a:ln>
                    <a:noFill/>
                  </a:ln>
                  <a:solidFill>
                    <a:srgbClr val="00007D"/>
                  </a:solidFill>
                  <a:effectLst/>
                  <a:uLnTx/>
                  <a:uFillTx/>
                  <a:latin typeface="Arial" charset="0"/>
                </a:rPr>
                <a:t>RT input</a:t>
              </a:r>
              <a:endParaRPr kumimoji="0" lang="fr-FR" sz="1600" b="0" i="0" u="none" strike="noStrike" kern="0" cap="none" spc="0" normalizeH="0" baseline="0" noProof="0" dirty="0" smtClean="0">
                <a:ln>
                  <a:noFill/>
                </a:ln>
                <a:solidFill>
                  <a:srgbClr val="00007D"/>
                </a:solidFill>
                <a:effectLst/>
                <a:uLnTx/>
                <a:uFillTx/>
                <a:latin typeface="Arial" charset="0"/>
              </a:endParaRPr>
            </a:p>
          </p:txBody>
        </p:sp>
        <p:sp>
          <p:nvSpPr>
            <p:cNvPr id="14" name="TextBox 13"/>
            <p:cNvSpPr txBox="1"/>
            <p:nvPr/>
          </p:nvSpPr>
          <p:spPr>
            <a:xfrm>
              <a:off x="927332" y="5394766"/>
              <a:ext cx="1471878" cy="338554"/>
            </a:xfrm>
            <a:prstGeom prst="rect">
              <a:avLst/>
            </a:prstGeom>
            <a:noFill/>
          </p:spPr>
          <p:txBody>
            <a:bodyPr wrap="none" rtlCol="0">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0" i="0" u="none" strike="noStrike" kern="0" cap="none" spc="0" normalizeH="0" baseline="0" noProof="0" dirty="0" smtClean="0">
                  <a:ln>
                    <a:noFill/>
                  </a:ln>
                  <a:solidFill>
                    <a:srgbClr val="00007D"/>
                  </a:solidFill>
                  <a:effectLst/>
                  <a:uLnTx/>
                  <a:uFillTx/>
                  <a:latin typeface="Arial" charset="0"/>
                </a:rPr>
                <a:t>Function input</a:t>
              </a:r>
              <a:endParaRPr kumimoji="0" lang="fr-FR" sz="1600" b="0" i="0" u="none" strike="noStrike" kern="0" cap="none" spc="0" normalizeH="0" baseline="0" noProof="0" dirty="0" smtClean="0">
                <a:ln>
                  <a:noFill/>
                </a:ln>
                <a:solidFill>
                  <a:srgbClr val="00007D"/>
                </a:solidFill>
                <a:effectLst/>
                <a:uLnTx/>
                <a:uFillTx/>
                <a:latin typeface="Arial" charset="0"/>
              </a:endParaRPr>
            </a:p>
          </p:txBody>
        </p:sp>
      </p:grpSp>
    </p:spTree>
    <p:extLst>
      <p:ext uri="{BB962C8B-B14F-4D97-AF65-F5344CB8AC3E}">
        <p14:creationId xmlns:p14="http://schemas.microsoft.com/office/powerpoint/2010/main" val="28279204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txDef>
      <a:spPr/>
      <a:bodyPr/>
      <a:lstStyle>
        <a:defPPr marL="227013" indent="-227013">
          <a:spcBef>
            <a:spcPct val="20000"/>
          </a:spcBef>
          <a:spcAft>
            <a:spcPts val="400"/>
          </a:spcAft>
          <a:buClr>
            <a:srgbClr val="0000FF"/>
          </a:buClr>
          <a:buSzPct val="80000"/>
          <a:buFont typeface="Wingdings" pitchFamily="2" charset="2"/>
          <a:buChar char="q"/>
          <a:defRPr sz="2000" kern="0" dirty="0" smtClean="0">
            <a:latin typeface="+mn-lt"/>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16941</TotalTime>
  <Words>3323</Words>
  <Application>Microsoft Office PowerPoint</Application>
  <PresentationFormat>Widescreen</PresentationFormat>
  <Paragraphs>327</Paragraphs>
  <Slides>24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ＭＳ Ｐゴシック</vt:lpstr>
      <vt:lpstr>Arial</vt:lpstr>
      <vt:lpstr>Calibri</vt:lpstr>
      <vt:lpstr>Cambria</vt:lpstr>
      <vt:lpstr>Comic Sans MS</vt:lpstr>
      <vt:lpstr>Constantia</vt:lpstr>
      <vt:lpstr>Courier New</vt:lpstr>
      <vt:lpstr>Symbol</vt:lpstr>
      <vt:lpstr>Wingdings</vt:lpstr>
      <vt:lpstr>Theme1</vt:lpstr>
      <vt:lpstr>PowerPoint Presentation</vt:lpstr>
      <vt:lpstr>History – how we got here</vt:lpstr>
      <vt:lpstr>Feedback architecture</vt:lpstr>
      <vt:lpstr>Feedback architecture</vt:lpstr>
      <vt:lpstr>BPM data</vt:lpstr>
      <vt:lpstr>Reference orbits</vt:lpstr>
      <vt:lpstr>Reference orbits</vt:lpstr>
      <vt:lpstr>Tune</vt:lpstr>
      <vt:lpstr>Power converters - FGCs</vt:lpstr>
      <vt:lpstr>Actuation – power converter control layer</vt:lpstr>
      <vt:lpstr>Circuits and QPS</vt:lpstr>
      <vt:lpstr>Orbit feedback loops</vt:lpstr>
      <vt:lpstr>Feedback damping</vt:lpstr>
      <vt:lpstr>Feedback usage in the cycle</vt:lpstr>
      <vt:lpstr>Operational experience in Run 2</vt:lpstr>
      <vt:lpstr>Limitations – BPM quality</vt:lpstr>
      <vt:lpstr>Global orbit</vt:lpstr>
      <vt:lpstr>IP reproducibility</vt:lpstr>
      <vt:lpstr>RT trim amplitudes</vt:lpstr>
      <vt:lpstr>Operational aspects – Feed-forward</vt:lpstr>
      <vt:lpstr>Operational experience in Run 2</vt:lpstr>
      <vt:lpstr>Run 3 prospects - orbit</vt:lpstr>
      <vt:lpstr>Run 3 prospects - tune</vt:lpstr>
      <vt:lpstr>Run 3 prospects - performance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 Wenninger</dc:creator>
  <cp:lastModifiedBy>Jorg Wenninger</cp:lastModifiedBy>
  <cp:revision>3885</cp:revision>
  <cp:lastPrinted>1601-01-01T00:00:00Z</cp:lastPrinted>
  <dcterms:created xsi:type="dcterms:W3CDTF">1601-01-01T00:00:00Z</dcterms:created>
  <dcterms:modified xsi:type="dcterms:W3CDTF">2020-03-02T11:21:35Z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