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5" r:id="rId12"/>
    <p:sldId id="273" r:id="rId13"/>
    <p:sldId id="267" r:id="rId14"/>
    <p:sldId id="270" r:id="rId15"/>
    <p:sldId id="275" r:id="rId16"/>
    <p:sldId id="268" r:id="rId17"/>
    <p:sldId id="274" r:id="rId18"/>
    <p:sldId id="272" r:id="rId19"/>
    <p:sldId id="271" r:id="rId20"/>
    <p:sldId id="269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8DC143-9A20-4316-A785-1970F30872E9}">
          <p14:sldIdLst>
            <p14:sldId id="256"/>
            <p14:sldId id="257"/>
            <p14:sldId id="258"/>
            <p14:sldId id="259"/>
            <p14:sldId id="260"/>
            <p14:sldId id="261"/>
            <p14:sldId id="264"/>
            <p14:sldId id="265"/>
            <p14:sldId id="273"/>
            <p14:sldId id="267"/>
            <p14:sldId id="270"/>
            <p14:sldId id="275"/>
            <p14:sldId id="268"/>
            <p14:sldId id="274"/>
            <p14:sldId id="272"/>
            <p14:sldId id="271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4CEF"/>
    <a:srgbClr val="CC3399"/>
    <a:srgbClr val="360FB1"/>
    <a:srgbClr val="008000"/>
    <a:srgbClr val="00FFCC"/>
    <a:srgbClr val="E7ED05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Objects="1" showGuides="1">
      <p:cViewPr>
        <p:scale>
          <a:sx n="71" d="100"/>
          <a:sy n="71" d="100"/>
        </p:scale>
        <p:origin x="1124" y="-8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2/25/2020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2/25/2020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0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5.png"/><Relationship Id="rId7" Type="http://schemas.openxmlformats.org/officeDocument/2006/relationships/image" Target="../media/image3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26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5.png"/><Relationship Id="rId7" Type="http://schemas.openxmlformats.org/officeDocument/2006/relationships/image" Target="../media/image3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6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259632" y="2819400"/>
            <a:ext cx="7200000" cy="18000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3600" spc="-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the DA studies at injection for HL-LHC</a:t>
            </a:r>
            <a:endParaRPr lang="en-US" sz="3600" b="0" spc="-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pc="-1" dirty="0">
                <a:solidFill>
                  <a:srgbClr val="5A5A5A"/>
                </a:solidFill>
              </a:rPr>
              <a:t>F. </a:t>
            </a:r>
            <a:r>
              <a:rPr lang="en-US" spc="-1" dirty="0" smtClean="0">
                <a:solidFill>
                  <a:srgbClr val="5A5A5A"/>
                </a:solidFill>
              </a:rPr>
              <a:t>Plassard</a:t>
            </a:r>
            <a:r>
              <a:rPr lang="en-US" spc="-1" dirty="0" smtClean="0"/>
              <a:t>, </a:t>
            </a:r>
            <a:r>
              <a:rPr lang="en-US" spc="-1" dirty="0" smtClean="0">
                <a:solidFill>
                  <a:srgbClr val="5A5A5A"/>
                </a:solidFill>
              </a:rPr>
              <a:t>R. De Maria</a:t>
            </a: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pc="-1" dirty="0">
                <a:solidFill>
                  <a:srgbClr val="5A5A5A"/>
                </a:solidFill>
              </a:rPr>
              <a:t>T</a:t>
            </a:r>
            <a:r>
              <a:rPr lang="en-US" spc="-1" dirty="0" smtClean="0">
                <a:solidFill>
                  <a:srgbClr val="5A5A5A"/>
                </a:solidFill>
              </a:rPr>
              <a:t>hanks to: </a:t>
            </a:r>
            <a:r>
              <a:rPr lang="en-US" spc="-1" dirty="0" smtClean="0">
                <a:solidFill>
                  <a:srgbClr val="5A5A5A"/>
                </a:solidFill>
              </a:rPr>
              <a:t>M. </a:t>
            </a:r>
            <a:r>
              <a:rPr lang="en-US" spc="-1" dirty="0" err="1" smtClean="0">
                <a:solidFill>
                  <a:srgbClr val="5A5A5A"/>
                </a:solidFill>
              </a:rPr>
              <a:t>Giovannozzi</a:t>
            </a:r>
            <a:r>
              <a:rPr lang="en-US" spc="-1" dirty="0" smtClean="0">
                <a:solidFill>
                  <a:srgbClr val="5A5A5A"/>
                </a:solidFill>
              </a:rPr>
              <a:t>, </a:t>
            </a:r>
            <a:r>
              <a:rPr lang="en-US" spc="-1" dirty="0" smtClean="0">
                <a:solidFill>
                  <a:srgbClr val="5A5A5A"/>
                </a:solidFill>
              </a:rPr>
              <a:t>N</a:t>
            </a:r>
            <a:r>
              <a:rPr lang="en-US" spc="-1" dirty="0">
                <a:solidFill>
                  <a:srgbClr val="5A5A5A"/>
                </a:solidFill>
              </a:rPr>
              <a:t>. </a:t>
            </a:r>
            <a:r>
              <a:rPr lang="en-US" spc="-1" dirty="0" err="1" smtClean="0">
                <a:solidFill>
                  <a:srgbClr val="5A5A5A"/>
                </a:solidFill>
              </a:rPr>
              <a:t>Karasthatis</a:t>
            </a:r>
            <a:r>
              <a:rPr lang="en-US" spc="-1" dirty="0" smtClean="0">
                <a:solidFill>
                  <a:srgbClr val="5A5A5A"/>
                </a:solidFill>
              </a:rPr>
              <a:t>, </a:t>
            </a:r>
            <a:r>
              <a:rPr lang="en-US" spc="-1" dirty="0" smtClean="0">
                <a:solidFill>
                  <a:srgbClr val="5A5A5A"/>
                </a:solidFill>
              </a:rPr>
              <a:t>S</a:t>
            </a:r>
            <a:r>
              <a:rPr lang="en-US" spc="-1" dirty="0" smtClean="0">
                <a:solidFill>
                  <a:srgbClr val="5A5A5A"/>
                </a:solidFill>
              </a:rPr>
              <a:t>. </a:t>
            </a:r>
            <a:r>
              <a:rPr lang="en-US" spc="-1" dirty="0" err="1" smtClean="0">
                <a:solidFill>
                  <a:srgbClr val="5A5A5A"/>
                </a:solidFill>
              </a:rPr>
              <a:t>Kostoglou</a:t>
            </a:r>
            <a:r>
              <a:rPr lang="en-US" spc="-1" dirty="0" smtClean="0">
                <a:solidFill>
                  <a:srgbClr val="5A5A5A"/>
                </a:solidFill>
              </a:rPr>
              <a:t>,</a:t>
            </a: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r>
              <a:rPr lang="en-US" spc="-1" dirty="0" smtClean="0">
                <a:solidFill>
                  <a:srgbClr val="5A5A5A"/>
                </a:solidFill>
              </a:rPr>
              <a:t>F. Van der </a:t>
            </a:r>
            <a:r>
              <a:rPr lang="en-US" spc="-1" dirty="0" err="1" smtClean="0">
                <a:solidFill>
                  <a:srgbClr val="5A5A5A"/>
                </a:solidFill>
              </a:rPr>
              <a:t>Veken</a:t>
            </a:r>
            <a:r>
              <a:rPr lang="en-US" spc="-1" dirty="0" smtClean="0">
                <a:solidFill>
                  <a:srgbClr val="5A5A5A"/>
                </a:solidFill>
              </a:rPr>
              <a:t> </a:t>
            </a:r>
            <a:endParaRPr lang="en-US" spc="-1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pc="-1" dirty="0">
                <a:solidFill>
                  <a:srgbClr val="0093BE"/>
                </a:solidFill>
              </a:rPr>
              <a:t> </a:t>
            </a:r>
            <a:r>
              <a:rPr lang="en-US" spc="-1" dirty="0" smtClean="0">
                <a:solidFill>
                  <a:srgbClr val="0093BE"/>
                </a:solidFill>
              </a:rPr>
              <a:t>WP2 </a:t>
            </a:r>
            <a:r>
              <a:rPr lang="en-US" spc="-1" dirty="0">
                <a:solidFill>
                  <a:srgbClr val="0093BE"/>
                </a:solidFill>
              </a:rPr>
              <a:t>Meeting </a:t>
            </a:r>
            <a:r>
              <a:rPr lang="en-US" spc="-1" dirty="0" smtClean="0">
                <a:solidFill>
                  <a:srgbClr val="0093BE"/>
                </a:solidFill>
              </a:rPr>
              <a:t>25/02/2020</a:t>
            </a:r>
            <a:endParaRPr lang="en-US" spc="-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86" y="1142121"/>
            <a:ext cx="8064896" cy="588263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23528" y="435314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</a:t>
            </a:r>
            <a:r>
              <a:rPr lang="en-US" b="1" dirty="0" err="1" smtClean="0"/>
              <a:t>octupole</a:t>
            </a:r>
            <a:r>
              <a:rPr lang="en-US" b="1" dirty="0" smtClean="0"/>
              <a:t> vs chromaticity scan </a:t>
            </a:r>
            <a:r>
              <a:rPr lang="en-US" dirty="0" smtClean="0"/>
              <a:t>has been repeated and shows a clear asymmetry between positive and negative current for the </a:t>
            </a:r>
            <a:r>
              <a:rPr lang="en-US" b="1" dirty="0" smtClean="0"/>
              <a:t>WP (62.27,60,295)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DA in this case is much better for positive </a:t>
            </a:r>
            <a:r>
              <a:rPr lang="en-US" dirty="0" err="1" smtClean="0"/>
              <a:t>octupole</a:t>
            </a:r>
            <a:r>
              <a:rPr lang="en-US" dirty="0" smtClean="0"/>
              <a:t> current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43508" y="6953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DA at injection for HL-LHC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12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-23361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83568" y="1412776"/>
            <a:ext cx="79928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</a:t>
            </a:r>
            <a:r>
              <a:rPr lang="en-US" b="1" dirty="0" smtClean="0"/>
              <a:t>DA at injection of the HL-LHC at high </a:t>
            </a:r>
            <a:r>
              <a:rPr lang="en-US" b="1" dirty="0" err="1" smtClean="0"/>
              <a:t>octupole</a:t>
            </a:r>
            <a:r>
              <a:rPr lang="en-US" b="1" dirty="0" smtClean="0"/>
              <a:t> current </a:t>
            </a:r>
            <a:r>
              <a:rPr lang="en-US" dirty="0" smtClean="0"/>
              <a:t>(±40 A) is  </a:t>
            </a:r>
            <a:r>
              <a:rPr lang="en-US" b="1" dirty="0" smtClean="0"/>
              <a:t>comparable to the LHC case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For the chosen WP (62.27,60.295), </a:t>
            </a:r>
            <a:r>
              <a:rPr lang="en-US" b="1" dirty="0" smtClean="0"/>
              <a:t>positive current gives much better DA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</a:t>
            </a:r>
            <a:r>
              <a:rPr lang="en-US" b="1" dirty="0" smtClean="0"/>
              <a:t>change of location of the ‘good’ tune area </a:t>
            </a:r>
            <a:r>
              <a:rPr lang="en-US" dirty="0" smtClean="0"/>
              <a:t>resulting from the change of </a:t>
            </a:r>
            <a:r>
              <a:rPr lang="en-US" dirty="0" err="1" smtClean="0"/>
              <a:t>octupole</a:t>
            </a:r>
            <a:r>
              <a:rPr lang="en-US" dirty="0" smtClean="0"/>
              <a:t> polarity is </a:t>
            </a:r>
            <a:r>
              <a:rPr lang="en-US" b="1" dirty="0" smtClean="0"/>
              <a:t>observed also for the LHC</a:t>
            </a:r>
            <a:r>
              <a:rPr lang="en-US" dirty="0" smtClean="0"/>
              <a:t> case (see Backup slides)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014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5496" y="2394466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BACKUP 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-23361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with/without disp. correction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316" y="596553"/>
            <a:ext cx="4205599" cy="302746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002" y="3731029"/>
            <a:ext cx="4365699" cy="31843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0" y="503863"/>
            <a:ext cx="8676964" cy="30549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23528" y="503864"/>
            <a:ext cx="1908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on_disp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1 </a:t>
            </a:r>
            <a:r>
              <a:rPr lang="en-US" b="1" dirty="0" smtClean="0">
                <a:solidFill>
                  <a:srgbClr val="FF0000"/>
                </a:solidFill>
              </a:rPr>
              <a:t>;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0952" y="3716889"/>
            <a:ext cx="8676964" cy="309648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323528" y="3720894"/>
            <a:ext cx="1908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on_disp</a:t>
            </a: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0 </a:t>
            </a:r>
            <a:r>
              <a:rPr lang="en-US" b="1" dirty="0" smtClean="0">
                <a:solidFill>
                  <a:srgbClr val="00B050"/>
                </a:solidFill>
              </a:rPr>
              <a:t>;</a:t>
            </a:r>
            <a:endParaRPr lang="fr-FR" b="1" dirty="0">
              <a:solidFill>
                <a:srgbClr val="00B05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67" y="903974"/>
            <a:ext cx="3528392" cy="264629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91" y="4077570"/>
            <a:ext cx="3528392" cy="2646294"/>
          </a:xfrm>
          <a:prstGeom prst="rect">
            <a:avLst/>
          </a:prstGeom>
        </p:spPr>
      </p:pic>
      <p:sp>
        <p:nvSpPr>
          <p:cNvPr id="12" name="Flèche droite 11"/>
          <p:cNvSpPr/>
          <p:nvPr/>
        </p:nvSpPr>
        <p:spPr>
          <a:xfrm>
            <a:off x="3392655" y="2047101"/>
            <a:ext cx="1296144" cy="36004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>
            <a:off x="3399003" y="5220697"/>
            <a:ext cx="1296144" cy="36004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54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-23361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Comparison with/without Beam-Beam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16" y="3331816"/>
            <a:ext cx="4000500" cy="342899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16" y="396280"/>
            <a:ext cx="4000500" cy="342899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198" y="416718"/>
            <a:ext cx="4000498" cy="342899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2" y="3484216"/>
            <a:ext cx="4000497" cy="342899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258" y="442600"/>
            <a:ext cx="4000497" cy="342899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114" y="3488760"/>
            <a:ext cx="4000498" cy="342899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3508" y="499859"/>
            <a:ext cx="8856984" cy="3073157"/>
          </a:xfrm>
          <a:prstGeom prst="rect">
            <a:avLst/>
          </a:prstGeom>
          <a:noFill/>
          <a:ln w="38100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508" y="3640260"/>
            <a:ext cx="8856984" cy="312964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/>
              <p:cNvSpPr txBox="1"/>
              <p:nvPr/>
            </p:nvSpPr>
            <p:spPr>
              <a:xfrm>
                <a:off x="143508" y="4090129"/>
                <a:ext cx="144016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v1.4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Beam-Beam</a:t>
                </a:r>
                <a:endParaRPr lang="fr-FR" sz="1600" b="1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508" y="4090129"/>
                <a:ext cx="1440160" cy="1815882"/>
              </a:xfrm>
              <a:prstGeom prst="rect">
                <a:avLst/>
              </a:prstGeom>
              <a:blipFill rotWithShape="0">
                <a:blip r:embed="rId6"/>
                <a:stretch>
                  <a:fillRect l="-2542" t="-10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/>
              <p:cNvSpPr txBox="1"/>
              <p:nvPr/>
            </p:nvSpPr>
            <p:spPr>
              <a:xfrm>
                <a:off x="183222" y="942459"/>
                <a:ext cx="144016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v1.4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Beam-Beam</a:t>
                </a:r>
                <a:endParaRPr lang="fr-FR" sz="1600" b="1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22" y="942459"/>
                <a:ext cx="1440160" cy="1815882"/>
              </a:xfrm>
              <a:prstGeom prst="rect">
                <a:avLst/>
              </a:prstGeom>
              <a:blipFill rotWithShape="0">
                <a:blip r:embed="rId7"/>
                <a:stretch>
                  <a:fillRect l="-2119" t="-10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449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-23361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LHC vs HL-LHC (no beam-beam)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16" y="3331816"/>
            <a:ext cx="4000500" cy="342899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16" y="396280"/>
            <a:ext cx="4000500" cy="342899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2" y="416718"/>
            <a:ext cx="4000498" cy="342899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806" y="3484216"/>
            <a:ext cx="4000498" cy="3428999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62" y="442600"/>
            <a:ext cx="4000498" cy="342899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417" y="3488760"/>
            <a:ext cx="4000500" cy="34289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43508" y="499859"/>
            <a:ext cx="8856984" cy="3073157"/>
          </a:xfrm>
          <a:prstGeom prst="rect">
            <a:avLst/>
          </a:prstGeom>
          <a:noFill/>
          <a:ln w="38100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43508" y="3640260"/>
            <a:ext cx="8856984" cy="312964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ZoneTexte 2"/>
              <p:cNvSpPr txBox="1"/>
              <p:nvPr/>
            </p:nvSpPr>
            <p:spPr>
              <a:xfrm>
                <a:off x="251520" y="998822"/>
                <a:ext cx="1296144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u="sng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LHC run III </a:t>
                </a:r>
                <a:r>
                  <a:rPr lang="en-US" sz="16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u="sng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</a:t>
                </a:r>
                <a:r>
                  <a:rPr lang="en-US" sz="1600" b="1" u="sng" dirty="0" err="1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BeamBeam</a:t>
                </a:r>
                <a:endParaRPr lang="fr-FR" sz="1600" b="1" u="sng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998822"/>
                <a:ext cx="1296144" cy="1569660"/>
              </a:xfrm>
              <a:prstGeom prst="rect">
                <a:avLst/>
              </a:prstGeom>
              <a:blipFill rotWithShape="0">
                <a:blip r:embed="rId7"/>
                <a:stretch>
                  <a:fillRect l="-2347" t="-1167" r="-5164" b="-42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ZoneTexte 14"/>
              <p:cNvSpPr txBox="1"/>
              <p:nvPr/>
            </p:nvSpPr>
            <p:spPr>
              <a:xfrm>
                <a:off x="251520" y="4071979"/>
                <a:ext cx="144016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u="sng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v1.4</a:t>
                </a:r>
              </a:p>
              <a:p>
                <a:r>
                  <a:rPr lang="en-US" sz="1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u="sng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</a:t>
                </a:r>
                <a:r>
                  <a:rPr lang="en-US" sz="1600" b="1" u="sng" dirty="0" err="1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BeamBeam</a:t>
                </a:r>
                <a:endParaRPr lang="fr-FR" sz="1600" b="1" u="sng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071979"/>
                <a:ext cx="1440160" cy="1815882"/>
              </a:xfrm>
              <a:prstGeom prst="rect">
                <a:avLst/>
              </a:prstGeom>
              <a:blipFill rotWithShape="0">
                <a:blip r:embed="rId8"/>
                <a:stretch>
                  <a:fillRect l="-2110" t="-10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66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-23361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Q’=20 &amp; Q’=15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16" y="3331816"/>
            <a:ext cx="4000500" cy="342899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16" y="396280"/>
            <a:ext cx="4000500" cy="342899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198" y="416718"/>
            <a:ext cx="4000498" cy="342899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2" y="3484216"/>
            <a:ext cx="4000498" cy="342899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258" y="442600"/>
            <a:ext cx="4000498" cy="342899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114" y="3488760"/>
            <a:ext cx="4000498" cy="342899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3508" y="499859"/>
            <a:ext cx="8856984" cy="3073157"/>
          </a:xfrm>
          <a:prstGeom prst="rect">
            <a:avLst/>
          </a:prstGeom>
          <a:noFill/>
          <a:ln w="38100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508" y="3640260"/>
            <a:ext cx="8856984" cy="312964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/>
              <p:cNvSpPr txBox="1"/>
              <p:nvPr/>
            </p:nvSpPr>
            <p:spPr>
              <a:xfrm>
                <a:off x="251520" y="4071979"/>
                <a:ext cx="144016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v1.4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Q’=15</a:t>
                </a:r>
                <a:endParaRPr lang="fr-FR" sz="1600" b="1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071979"/>
                <a:ext cx="1440160" cy="1569660"/>
              </a:xfrm>
              <a:prstGeom prst="rect">
                <a:avLst/>
              </a:prstGeom>
              <a:blipFill rotWithShape="0">
                <a:blip r:embed="rId7"/>
                <a:stretch>
                  <a:fillRect l="-2110" t="-11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/>
              <p:cNvSpPr txBox="1"/>
              <p:nvPr/>
            </p:nvSpPr>
            <p:spPr>
              <a:xfrm>
                <a:off x="249591" y="955932"/>
                <a:ext cx="144016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v1.4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Q’ = 20</a:t>
                </a:r>
                <a:endParaRPr lang="fr-FR" sz="1600" b="1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91" y="955932"/>
                <a:ext cx="1440160" cy="1569660"/>
              </a:xfrm>
              <a:prstGeom prst="rect">
                <a:avLst/>
              </a:prstGeom>
              <a:blipFill rotWithShape="0">
                <a:blip r:embed="rId8"/>
                <a:stretch>
                  <a:fillRect l="-2542" t="-11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219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-23361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of </a:t>
            </a:r>
            <a:r>
              <a:rPr lang="en-US" sz="2800" b="1" dirty="0" err="1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powering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16" y="3331816"/>
            <a:ext cx="4000500" cy="342899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16" y="396280"/>
            <a:ext cx="4000500" cy="3428999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252" y="409942"/>
            <a:ext cx="4000498" cy="342899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556" y="3477440"/>
            <a:ext cx="4000497" cy="3428998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312" y="435824"/>
            <a:ext cx="4000498" cy="342899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168" y="3481984"/>
            <a:ext cx="4000498" cy="342899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3508" y="499859"/>
            <a:ext cx="8856984" cy="3073157"/>
          </a:xfrm>
          <a:prstGeom prst="rect">
            <a:avLst/>
          </a:prstGeom>
          <a:noFill/>
          <a:ln w="38100">
            <a:solidFill>
              <a:schemeClr val="bg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3508" y="3640260"/>
            <a:ext cx="8856984" cy="3129644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/>
              <p:cNvSpPr txBox="1"/>
              <p:nvPr/>
            </p:nvSpPr>
            <p:spPr>
              <a:xfrm>
                <a:off x="251520" y="4071979"/>
                <a:ext cx="144016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v1.4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Equal </a:t>
                </a:r>
                <a:r>
                  <a:rPr lang="en-US" sz="1600" b="1" u="sng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</a:t>
                </a:r>
                <a:r>
                  <a:rPr lang="en-US" sz="1600" b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powering (LHC-like)</a:t>
                </a:r>
                <a:endParaRPr lang="fr-FR" sz="1600" b="1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071979"/>
                <a:ext cx="1440160" cy="2308324"/>
              </a:xfrm>
              <a:prstGeom prst="rect">
                <a:avLst/>
              </a:prstGeom>
              <a:blipFill rotWithShape="0">
                <a:blip r:embed="rId7"/>
                <a:stretch>
                  <a:fillRect l="-2110" t="-79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/>
              <p:cNvSpPr txBox="1"/>
              <p:nvPr/>
            </p:nvSpPr>
            <p:spPr>
              <a:xfrm>
                <a:off x="249591" y="955932"/>
                <a:ext cx="1440160" cy="2185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v1.4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400" b="1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Baseline </a:t>
                </a:r>
              </a:p>
              <a:p>
                <a:r>
                  <a:rPr lang="en-US" sz="1400" b="1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</a:t>
                </a:r>
                <a:r>
                  <a:rPr lang="en-US" sz="1400" b="1" u="sng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sextupole</a:t>
                </a:r>
                <a:r>
                  <a:rPr lang="en-US" sz="1400" b="1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powering</a:t>
                </a:r>
                <a:endParaRPr lang="fr-FR" sz="1400" b="1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91" y="955932"/>
                <a:ext cx="1440160" cy="2185214"/>
              </a:xfrm>
              <a:prstGeom prst="rect">
                <a:avLst/>
              </a:prstGeom>
              <a:blipFill rotWithShape="0">
                <a:blip r:embed="rId8"/>
                <a:stretch>
                  <a:fillRect l="-2542" t="-8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251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116632"/>
            <a:ext cx="88569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OUTLINE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1560" y="1052736"/>
            <a:ext cx="7992888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300" dirty="0" smtClean="0">
                <a:solidFill>
                  <a:schemeClr val="tx2">
                    <a:lumMod val="75000"/>
                  </a:schemeClr>
                </a:solidFill>
              </a:rPr>
              <a:t>   Recall of previous simulations and observations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300" dirty="0" smtClean="0">
                <a:solidFill>
                  <a:schemeClr val="tx2">
                    <a:lumMod val="75000"/>
                  </a:schemeClr>
                </a:solidFill>
              </a:rPr>
              <a:t>   Update on DA at injection including beam-beam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3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3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300" dirty="0" smtClean="0">
                <a:solidFill>
                  <a:schemeClr val="tx2">
                    <a:lumMod val="75000"/>
                  </a:schemeClr>
                </a:solidFill>
              </a:rPr>
              <a:t>  Conclusions</a:t>
            </a:r>
            <a:endParaRPr lang="fr-FR" sz="23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5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11663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Recall of previous simulations and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observations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1848"/>
            <a:ext cx="4472173" cy="322592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8" y="3052815"/>
            <a:ext cx="4370252" cy="380518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-252536" y="3284984"/>
            <a:ext cx="50405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51520" y="836712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Previous simulations presented in WP2 28/05/2019 (“HL-LHC Dynamic Aperture at Injection”) have shown an </a:t>
            </a:r>
            <a:r>
              <a:rPr lang="en-US" b="1" dirty="0" smtClean="0"/>
              <a:t>important reduction of DA </a:t>
            </a:r>
            <a:r>
              <a:rPr lang="en-US" dirty="0" smtClean="0"/>
              <a:t>with beam-beam between </a:t>
            </a:r>
            <a:r>
              <a:rPr lang="en-US" b="1" i="1" dirty="0" smtClean="0"/>
              <a:t>LHC run III </a:t>
            </a:r>
            <a:r>
              <a:rPr lang="en-US" dirty="0" smtClean="0"/>
              <a:t>and </a:t>
            </a:r>
            <a:r>
              <a:rPr lang="en-US" b="1" i="1" dirty="0" smtClean="0"/>
              <a:t>HL-LHC</a:t>
            </a:r>
            <a:r>
              <a:rPr lang="en-US" dirty="0" smtClean="0"/>
              <a:t> (v1.3) at </a:t>
            </a:r>
            <a:r>
              <a:rPr lang="en-US" b="1" dirty="0" smtClean="0"/>
              <a:t>injection and with high </a:t>
            </a:r>
            <a:r>
              <a:rPr lang="en-US" b="1" dirty="0" err="1" smtClean="0"/>
              <a:t>octupole</a:t>
            </a:r>
            <a:r>
              <a:rPr lang="en-US" b="1" dirty="0" smtClean="0"/>
              <a:t> current </a:t>
            </a:r>
            <a:r>
              <a:rPr lang="en-US" dirty="0" smtClean="0"/>
              <a:t>(I_MO = 40 A)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goal of the study is to understand the large difference observed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1259632" y="2942510"/>
            <a:ext cx="43935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N. </a:t>
            </a:r>
            <a:r>
              <a:rPr lang="en-US" sz="15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Karastathis</a:t>
            </a:r>
            <a:endParaRPr lang="fr-FR" sz="15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15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11663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Recall of previous simulations and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observations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" y="2842640"/>
            <a:ext cx="4599813" cy="400506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568" y="2842640"/>
            <a:ext cx="4527051" cy="400506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203848" y="2420888"/>
            <a:ext cx="43935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N. </a:t>
            </a:r>
            <a:r>
              <a:rPr lang="en-US" sz="15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Karastathis</a:t>
            </a:r>
            <a:endParaRPr lang="fr-FR" sz="15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1520" y="653207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It was also shown that the </a:t>
            </a:r>
            <a:r>
              <a:rPr lang="en-US" b="1" dirty="0" smtClean="0"/>
              <a:t>polarity of the </a:t>
            </a:r>
            <a:r>
              <a:rPr lang="en-US" b="1" dirty="0" err="1" smtClean="0"/>
              <a:t>octupoles</a:t>
            </a:r>
            <a:r>
              <a:rPr lang="en-US" b="1" dirty="0" smtClean="0"/>
              <a:t> change the location of the ‘good DA’ area</a:t>
            </a:r>
            <a:r>
              <a:rPr lang="en-US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Negative polarity gives better DA </a:t>
            </a:r>
            <a:r>
              <a:rPr lang="en-US" dirty="0" smtClean="0"/>
              <a:t>but </a:t>
            </a:r>
            <a:r>
              <a:rPr lang="en-US" b="1" dirty="0" smtClean="0"/>
              <a:t>move the good tune area further from the optimal WP </a:t>
            </a:r>
            <a:r>
              <a:rPr lang="en-US" dirty="0" smtClean="0"/>
              <a:t>that was optimized for electron cloud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What makes the DA with </a:t>
            </a:r>
            <a:r>
              <a:rPr lang="en-US" dirty="0" err="1" smtClean="0">
                <a:solidFill>
                  <a:srgbClr val="00B050"/>
                </a:solidFill>
              </a:rPr>
              <a:t>octupoles</a:t>
            </a:r>
            <a:r>
              <a:rPr lang="en-US" dirty="0" smtClean="0">
                <a:solidFill>
                  <a:srgbClr val="00B050"/>
                </a:solidFill>
              </a:rPr>
              <a:t> much worst than LHC case?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23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143508" y="11663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DA at injection for HL-LHC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" y="2890659"/>
            <a:ext cx="4628564" cy="396734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312" y="2890658"/>
            <a:ext cx="4628564" cy="396734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51520" y="836712"/>
            <a:ext cx="8280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</a:t>
            </a:r>
            <a:r>
              <a:rPr lang="en-US" b="1" dirty="0" smtClean="0"/>
              <a:t>simulation for HL-LHC at injection has been repeated </a:t>
            </a:r>
            <a:r>
              <a:rPr lang="en-US" dirty="0" smtClean="0"/>
              <a:t>including beam-beam and for positive/ negative polarities (at 40 A) for HL-LHC v1.4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However the </a:t>
            </a:r>
            <a:r>
              <a:rPr lang="en-US" b="1" dirty="0" smtClean="0"/>
              <a:t>results show larger DA</a:t>
            </a:r>
            <a:r>
              <a:rPr lang="en-US" dirty="0" smtClean="0"/>
              <a:t>, more similar to the LHC case.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Also in the new simulation the </a:t>
            </a:r>
            <a:r>
              <a:rPr lang="en-US" b="1" dirty="0" smtClean="0"/>
              <a:t>positive polarity of the </a:t>
            </a:r>
            <a:r>
              <a:rPr lang="en-US" b="1" dirty="0" err="1" smtClean="0"/>
              <a:t>octupole</a:t>
            </a:r>
            <a:r>
              <a:rPr lang="en-US" b="1" dirty="0" smtClean="0"/>
              <a:t> gives a better DA than the negative </a:t>
            </a:r>
            <a:r>
              <a:rPr lang="en-US" dirty="0" smtClean="0"/>
              <a:t>case.  </a:t>
            </a:r>
          </a:p>
        </p:txBody>
      </p:sp>
    </p:spTree>
    <p:extLst>
      <p:ext uri="{BB962C8B-B14F-4D97-AF65-F5344CB8AC3E}">
        <p14:creationId xmlns:p14="http://schemas.microsoft.com/office/powerpoint/2010/main" val="409117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422" y="3554721"/>
            <a:ext cx="4000500" cy="3429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810" y="3550177"/>
            <a:ext cx="4000500" cy="342899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002" y="609107"/>
            <a:ext cx="3555896" cy="309612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792" y="549225"/>
            <a:ext cx="3499647" cy="309612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897546" y="1820887"/>
            <a:ext cx="5400600" cy="1200329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Looking at the input data used for simulation it was found that the problem came from a small error in the mask files: the </a:t>
            </a:r>
            <a:r>
              <a:rPr lang="en-US" b="1" dirty="0" smtClean="0"/>
              <a:t>dispersion correction knob </a:t>
            </a:r>
            <a:r>
              <a:rPr lang="en-US" b="1" dirty="0" err="1" smtClean="0"/>
              <a:t>on_disp</a:t>
            </a:r>
            <a:r>
              <a:rPr lang="en-US" b="1" dirty="0" smtClean="0"/>
              <a:t> was set to 1 instead of 0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43508" y="116632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DA at injection for HL-LHC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3508" y="549225"/>
            <a:ext cx="8892988" cy="3156006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/>
              <p:cNvSpPr txBox="1"/>
              <p:nvPr/>
            </p:nvSpPr>
            <p:spPr>
              <a:xfrm>
                <a:off x="183222" y="942459"/>
                <a:ext cx="144016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v1.3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u="sng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Presented in WP2 149th</a:t>
                </a:r>
                <a:endParaRPr lang="fr-FR" sz="1600" b="1" u="sng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22" y="942459"/>
                <a:ext cx="1440160" cy="1815882"/>
              </a:xfrm>
              <a:prstGeom prst="rect">
                <a:avLst/>
              </a:prstGeom>
              <a:blipFill rotWithShape="0">
                <a:blip r:embed="rId6"/>
                <a:stretch>
                  <a:fillRect l="-2119" t="-10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43508" y="3705231"/>
            <a:ext cx="8892988" cy="310814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/>
              <p:cNvSpPr txBox="1"/>
              <p:nvPr/>
            </p:nvSpPr>
            <p:spPr>
              <a:xfrm>
                <a:off x="183222" y="4098465"/>
                <a:ext cx="144016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v1.4</a:t>
                </a:r>
              </a:p>
              <a:p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Injection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𝑀𝑂</m:t>
                        </m:r>
                      </m:sub>
                    </m:sSub>
                  </m:oMath>
                </a14:m>
                <a:r>
                  <a:rPr lang="fr-FR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=±40 A</a:t>
                </a:r>
              </a:p>
              <a:p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fr-FR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22" y="4098465"/>
                <a:ext cx="1440160" cy="1323439"/>
              </a:xfrm>
              <a:prstGeom prst="rect">
                <a:avLst/>
              </a:prstGeom>
              <a:blipFill rotWithShape="0">
                <a:blip r:embed="rId7"/>
                <a:stretch>
                  <a:fillRect l="-2119" t="-13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395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52281"/>
            <a:ext cx="3528392" cy="264629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239713"/>
            <a:ext cx="3528392" cy="264629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6061"/>
            <a:ext cx="3528392" cy="264629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123493"/>
            <a:ext cx="3528392" cy="26462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3528" y="1023689"/>
            <a:ext cx="8676964" cy="28623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3528" y="3983151"/>
            <a:ext cx="8676964" cy="284901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23528" y="404664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</p:txBody>
      </p:sp>
      <p:sp>
        <p:nvSpPr>
          <p:cNvPr id="6" name="Flèche droite 5"/>
          <p:cNvSpPr/>
          <p:nvPr/>
        </p:nvSpPr>
        <p:spPr>
          <a:xfrm>
            <a:off x="4013938" y="2274828"/>
            <a:ext cx="1296144" cy="36004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droite 11"/>
          <p:cNvSpPr/>
          <p:nvPr/>
        </p:nvSpPr>
        <p:spPr>
          <a:xfrm>
            <a:off x="4067944" y="5227640"/>
            <a:ext cx="1296144" cy="36004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95536" y="1023689"/>
            <a:ext cx="1908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on_disp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1 </a:t>
            </a:r>
            <a:r>
              <a:rPr lang="en-US" b="1" dirty="0" smtClean="0">
                <a:solidFill>
                  <a:srgbClr val="FF0000"/>
                </a:solidFill>
              </a:rPr>
              <a:t>;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95536" y="3966766"/>
            <a:ext cx="1908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on_disp</a:t>
            </a: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0 </a:t>
            </a:r>
            <a:r>
              <a:rPr lang="en-US" b="1" dirty="0" smtClean="0">
                <a:solidFill>
                  <a:srgbClr val="00B050"/>
                </a:solidFill>
              </a:rPr>
              <a:t>;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13284" y="389242"/>
            <a:ext cx="8604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dispersion correction knob should not be used at injection due to the large orbit bumps required for small dispersion correction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143508" y="-17143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DA at injection for HL-LHC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04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796" y="0"/>
            <a:ext cx="9144000" cy="6890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27883"/>
            <a:ext cx="3528392" cy="264629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76" y="3901479"/>
            <a:ext cx="3528392" cy="264629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296" y="3558767"/>
            <a:ext cx="3887005" cy="333171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136" y="385171"/>
            <a:ext cx="3887005" cy="33317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520" y="503863"/>
            <a:ext cx="8676964" cy="30549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23528" y="503864"/>
            <a:ext cx="1908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on_disp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1 </a:t>
            </a:r>
            <a:r>
              <a:rPr lang="en-US" b="1" dirty="0" smtClean="0">
                <a:solidFill>
                  <a:srgbClr val="FF0000"/>
                </a:solidFill>
              </a:rPr>
              <a:t>;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952" y="3716889"/>
            <a:ext cx="8676964" cy="302447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323528" y="3720894"/>
            <a:ext cx="1908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on_disp</a:t>
            </a: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0 </a:t>
            </a:r>
            <a:r>
              <a:rPr lang="en-US" b="1" dirty="0" smtClean="0">
                <a:solidFill>
                  <a:srgbClr val="00B050"/>
                </a:solidFill>
              </a:rPr>
              <a:t>;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3640440" y="1871010"/>
            <a:ext cx="1296144" cy="36004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droite 15"/>
          <p:cNvSpPr/>
          <p:nvPr/>
        </p:nvSpPr>
        <p:spPr>
          <a:xfrm>
            <a:off x="3646788" y="5044606"/>
            <a:ext cx="1296144" cy="36004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4344737" y="532867"/>
                <a:ext cx="136815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V1.3</a:t>
                </a:r>
              </a:p>
              <a:p>
                <a:pPr algn="ctr"/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b="1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𝐈</m:t>
                        </m:r>
                      </m:e>
                      <m:sub>
                        <m:r>
                          <a:rPr lang="en-US" sz="1500" b="1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𝐌𝐎</m:t>
                        </m:r>
                      </m:sub>
                    </m:sSub>
                  </m:oMath>
                </a14:m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0)</a:t>
                </a:r>
                <a:endParaRPr lang="fr-FR" sz="15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737" y="532867"/>
                <a:ext cx="1368152" cy="553998"/>
              </a:xfrm>
              <a:prstGeom prst="rect">
                <a:avLst/>
              </a:prstGeom>
              <a:blipFill rotWithShape="0">
                <a:blip r:embed="rId6"/>
                <a:stretch>
                  <a:fillRect l="-1786" t="-2198" b="-120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/>
              <p:cNvSpPr txBox="1"/>
              <p:nvPr/>
            </p:nvSpPr>
            <p:spPr>
              <a:xfrm>
                <a:off x="4349498" y="3749758"/>
                <a:ext cx="136815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V1.3</a:t>
                </a:r>
              </a:p>
              <a:p>
                <a:pPr algn="ctr"/>
                <a:r>
                  <a:rPr lang="fr-FR" sz="1500" b="1" dirty="0">
                    <a:solidFill>
                      <a:schemeClr val="accent1">
                        <a:lumMod val="75000"/>
                      </a:schemeClr>
                    </a:solidFill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𝐈</m:t>
                        </m:r>
                      </m:e>
                      <m:sub>
                        <m:r>
                          <a:rPr lang="en-US" sz="15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𝐌𝐎</m:t>
                        </m:r>
                      </m:sub>
                    </m:sSub>
                  </m:oMath>
                </a14:m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 0)</a:t>
                </a:r>
                <a:endParaRPr lang="fr-FR" sz="15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498" y="3749758"/>
                <a:ext cx="1368152" cy="553998"/>
              </a:xfrm>
              <a:prstGeom prst="rect">
                <a:avLst/>
              </a:prstGeom>
              <a:blipFill rotWithShape="0">
                <a:blip r:embed="rId7"/>
                <a:stretch>
                  <a:fillRect l="-1786" t="-2198" b="-120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6270448" y="3936625"/>
            <a:ext cx="45719" cy="72008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/>
          <p:cNvCxnSpPr/>
          <p:nvPr/>
        </p:nvCxnSpPr>
        <p:spPr>
          <a:xfrm>
            <a:off x="6263875" y="3972629"/>
            <a:ext cx="58864" cy="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6299880" y="754025"/>
            <a:ext cx="45719" cy="72008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21"/>
          <p:cNvCxnSpPr/>
          <p:nvPr/>
        </p:nvCxnSpPr>
        <p:spPr>
          <a:xfrm>
            <a:off x="6293307" y="790029"/>
            <a:ext cx="58864" cy="0"/>
          </a:xfrm>
          <a:prstGeom prst="line">
            <a:avLst/>
          </a:prstGeom>
          <a:ln w="9525">
            <a:solidFill>
              <a:schemeClr val="tx1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137637" y="-19356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DA at injection for HL-LHC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57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796" y="0"/>
            <a:ext cx="9144000" cy="6890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27883"/>
            <a:ext cx="3528392" cy="264629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76" y="3901479"/>
            <a:ext cx="3528392" cy="264629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296" y="3558767"/>
            <a:ext cx="3887005" cy="333171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136" y="385171"/>
            <a:ext cx="3887004" cy="333171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520" y="503863"/>
            <a:ext cx="8676964" cy="305490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23528" y="503864"/>
            <a:ext cx="1908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on_disp</a:t>
            </a:r>
            <a:r>
              <a:rPr lang="en-US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1 </a:t>
            </a:r>
            <a:r>
              <a:rPr lang="en-US" b="1" dirty="0" smtClean="0">
                <a:solidFill>
                  <a:srgbClr val="FF0000"/>
                </a:solidFill>
              </a:rPr>
              <a:t>;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0952" y="3716889"/>
            <a:ext cx="8676964" cy="302447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323528" y="3720894"/>
            <a:ext cx="1908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on_disp</a:t>
            </a:r>
            <a:r>
              <a:rPr lang="en-US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0 </a:t>
            </a:r>
            <a:r>
              <a:rPr lang="en-US" b="1" dirty="0" smtClean="0">
                <a:solidFill>
                  <a:srgbClr val="00B050"/>
                </a:solidFill>
              </a:rPr>
              <a:t>;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3640440" y="1871010"/>
            <a:ext cx="1296144" cy="36004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droite 15"/>
          <p:cNvSpPr/>
          <p:nvPr/>
        </p:nvSpPr>
        <p:spPr>
          <a:xfrm>
            <a:off x="3646788" y="5044606"/>
            <a:ext cx="1296144" cy="36004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ZoneTexte 18"/>
              <p:cNvSpPr txBox="1"/>
              <p:nvPr/>
            </p:nvSpPr>
            <p:spPr>
              <a:xfrm>
                <a:off x="4344737" y="532867"/>
                <a:ext cx="136815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V1.3</a:t>
                </a:r>
              </a:p>
              <a:p>
                <a:pPr algn="ctr"/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b="1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𝐈</m:t>
                        </m:r>
                      </m:e>
                      <m:sub>
                        <m:r>
                          <a:rPr lang="en-US" sz="1500" b="1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𝐌𝐎</m:t>
                        </m:r>
                      </m:sub>
                    </m:sSub>
                  </m:oMath>
                </a14:m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0)</a:t>
                </a:r>
                <a:endParaRPr lang="fr-FR" sz="15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737" y="532867"/>
                <a:ext cx="1368152" cy="553998"/>
              </a:xfrm>
              <a:prstGeom prst="rect">
                <a:avLst/>
              </a:prstGeom>
              <a:blipFill rotWithShape="0">
                <a:blip r:embed="rId6"/>
                <a:stretch>
                  <a:fillRect l="-1786" t="-2198" b="-120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ZoneTexte 19"/>
              <p:cNvSpPr txBox="1"/>
              <p:nvPr/>
            </p:nvSpPr>
            <p:spPr>
              <a:xfrm>
                <a:off x="4349498" y="3749758"/>
                <a:ext cx="136815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i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HL-LHC V1.3</a:t>
                </a:r>
              </a:p>
              <a:p>
                <a:pPr algn="ctr"/>
                <a:r>
                  <a:rPr lang="fr-FR" sz="1500" b="1" dirty="0">
                    <a:solidFill>
                      <a:schemeClr val="accent1">
                        <a:lumMod val="75000"/>
                      </a:schemeClr>
                    </a:solidFill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500" b="1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𝐈</m:t>
                        </m:r>
                      </m:e>
                      <m:sub>
                        <m:r>
                          <a:rPr lang="en-US" sz="15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𝐌𝐎</m:t>
                        </m:r>
                      </m:sub>
                    </m:sSub>
                  </m:oMath>
                </a14:m>
                <a:r>
                  <a:rPr lang="fr-FR" sz="15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&gt; 0)</a:t>
                </a:r>
                <a:endParaRPr lang="fr-FR" sz="15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498" y="3749758"/>
                <a:ext cx="1368152" cy="553998"/>
              </a:xfrm>
              <a:prstGeom prst="rect">
                <a:avLst/>
              </a:prstGeom>
              <a:blipFill rotWithShape="0">
                <a:blip r:embed="rId7"/>
                <a:stretch>
                  <a:fillRect l="-1786" t="-2198" b="-120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oneTexte 20"/>
          <p:cNvSpPr txBox="1"/>
          <p:nvPr/>
        </p:nvSpPr>
        <p:spPr>
          <a:xfrm>
            <a:off x="161510" y="-35791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Update on DA at injection for HL-LHC</a:t>
            </a:r>
            <a:endParaRPr lang="fr-FR" sz="25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02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schemas.microsoft.com/office/2006/metadata/properties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8946e33d-fd2f-4ae4-8ee9-d90c129cdf9e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29808</TotalTime>
  <Words>562</Words>
  <Application>Microsoft Office PowerPoint</Application>
  <PresentationFormat>Affichage à l'écran (4:3)</PresentationFormat>
  <Paragraphs>118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Times New Roman</vt:lpstr>
      <vt:lpstr>Wingdings</vt:lpstr>
      <vt:lpstr>Thème Office</vt:lpstr>
      <vt:lpstr>Update on the DA studies at injection for HL-LHC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fabien plassard</cp:lastModifiedBy>
  <cp:revision>1185</cp:revision>
  <dcterms:created xsi:type="dcterms:W3CDTF">2016-03-23T12:58:39Z</dcterms:created>
  <dcterms:modified xsi:type="dcterms:W3CDTF">2020-02-25T08:12:41Z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