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257" r:id="rId6"/>
    <p:sldId id="258" r:id="rId7"/>
    <p:sldId id="259" r:id="rId8"/>
    <p:sldId id="279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7" r:id="rId17"/>
    <p:sldId id="276" r:id="rId18"/>
    <p:sldId id="283" r:id="rId19"/>
    <p:sldId id="282" r:id="rId20"/>
    <p:sldId id="284" r:id="rId21"/>
    <p:sldId id="285" r:id="rId22"/>
    <p:sldId id="286" r:id="rId23"/>
    <p:sldId id="280" r:id="rId24"/>
    <p:sldId id="281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D8DC143-9A20-4316-A785-1970F30872E9}">
          <p14:sldIdLst>
            <p14:sldId id="256"/>
            <p14:sldId id="257"/>
            <p14:sldId id="258"/>
            <p14:sldId id="259"/>
            <p14:sldId id="279"/>
            <p14:sldId id="262"/>
            <p14:sldId id="264"/>
            <p14:sldId id="265"/>
            <p14:sldId id="266"/>
            <p14:sldId id="267"/>
            <p14:sldId id="268"/>
            <p14:sldId id="269"/>
            <p14:sldId id="277"/>
            <p14:sldId id="276"/>
            <p14:sldId id="283"/>
            <p14:sldId id="282"/>
            <p14:sldId id="284"/>
            <p14:sldId id="285"/>
            <p14:sldId id="286"/>
            <p14:sldId id="280"/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4CEF"/>
    <a:srgbClr val="CC3399"/>
    <a:srgbClr val="360FB1"/>
    <a:srgbClr val="008000"/>
    <a:srgbClr val="00FFCC"/>
    <a:srgbClr val="E7ED05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Objects="1" showGuides="1">
      <p:cViewPr varScale="1">
        <p:scale>
          <a:sx n="70" d="100"/>
          <a:sy n="70" d="100"/>
        </p:scale>
        <p:origin x="1164" y="56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2/25/2020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2/25/2020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2.png"/><Relationship Id="rId7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5.png"/><Relationship Id="rId7" Type="http://schemas.openxmlformats.org/officeDocument/2006/relationships/image" Target="../media/image3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9.png"/><Relationship Id="rId7" Type="http://schemas.openxmlformats.org/officeDocument/2006/relationships/image" Target="../media/image3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259632" y="2819400"/>
            <a:ext cx="7200000" cy="180000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600" spc="-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on the MS10 </a:t>
            </a:r>
            <a:r>
              <a:rPr lang="en-US" sz="3600" spc="-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sz="3600" spc="-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3600" spc="-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spc="-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lattice study </a:t>
            </a:r>
            <a:endParaRPr lang="en-US" sz="3600" b="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pc="-1" dirty="0">
                <a:solidFill>
                  <a:srgbClr val="5A5A5A"/>
                </a:solidFill>
              </a:rPr>
              <a:t>F. </a:t>
            </a:r>
            <a:r>
              <a:rPr lang="en-US" spc="-1" dirty="0" smtClean="0">
                <a:solidFill>
                  <a:srgbClr val="5A5A5A"/>
                </a:solidFill>
              </a:rPr>
              <a:t>Plassard</a:t>
            </a:r>
            <a:r>
              <a:rPr lang="en-US" spc="-1" dirty="0" smtClean="0"/>
              <a:t>, </a:t>
            </a:r>
            <a:r>
              <a:rPr lang="en-US" spc="-1" dirty="0" smtClean="0">
                <a:solidFill>
                  <a:srgbClr val="5A5A5A"/>
                </a:solidFill>
              </a:rPr>
              <a:t>R. De Maria</a:t>
            </a: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pc="-1" dirty="0">
                <a:solidFill>
                  <a:srgbClr val="5A5A5A"/>
                </a:solidFill>
              </a:rPr>
              <a:t>T</a:t>
            </a:r>
            <a:r>
              <a:rPr lang="en-US" spc="-1" dirty="0" smtClean="0">
                <a:solidFill>
                  <a:srgbClr val="5A5A5A"/>
                </a:solidFill>
              </a:rPr>
              <a:t>hanks to: M. </a:t>
            </a:r>
            <a:r>
              <a:rPr lang="en-US" spc="-1" dirty="0" err="1" smtClean="0">
                <a:solidFill>
                  <a:srgbClr val="5A5A5A"/>
                </a:solidFill>
              </a:rPr>
              <a:t>Giovannozzi</a:t>
            </a:r>
            <a:r>
              <a:rPr lang="en-US" spc="-1" dirty="0" smtClean="0">
                <a:solidFill>
                  <a:srgbClr val="5A5A5A"/>
                </a:solidFill>
              </a:rPr>
              <a:t>, </a:t>
            </a: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pc="-1" dirty="0" smtClean="0">
                <a:solidFill>
                  <a:srgbClr val="5A5A5A"/>
                </a:solidFill>
              </a:rPr>
              <a:t> S. </a:t>
            </a:r>
            <a:r>
              <a:rPr lang="en-US" spc="-1" dirty="0" err="1" smtClean="0">
                <a:solidFill>
                  <a:srgbClr val="5A5A5A"/>
                </a:solidFill>
              </a:rPr>
              <a:t>Kostoglou</a:t>
            </a:r>
            <a:r>
              <a:rPr lang="en-US" spc="-1" dirty="0" smtClean="0">
                <a:solidFill>
                  <a:srgbClr val="5A5A5A"/>
                </a:solidFill>
              </a:rPr>
              <a:t>, N. </a:t>
            </a:r>
            <a:r>
              <a:rPr lang="en-US" spc="-1" dirty="0" err="1" smtClean="0">
                <a:solidFill>
                  <a:srgbClr val="5A5A5A"/>
                </a:solidFill>
              </a:rPr>
              <a:t>Karasthatis</a:t>
            </a:r>
            <a:r>
              <a:rPr lang="en-US" spc="-1" dirty="0">
                <a:solidFill>
                  <a:srgbClr val="5A5A5A"/>
                </a:solidFill>
              </a:rPr>
              <a:t>, F. Van der </a:t>
            </a:r>
            <a:r>
              <a:rPr lang="en-US" spc="-1" dirty="0" err="1">
                <a:solidFill>
                  <a:srgbClr val="5A5A5A"/>
                </a:solidFill>
              </a:rPr>
              <a:t>Veken</a:t>
            </a:r>
            <a:endParaRPr lang="en-US" spc="-1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pc="-1" dirty="0">
                <a:solidFill>
                  <a:srgbClr val="0093BE"/>
                </a:solidFill>
              </a:rPr>
              <a:t> </a:t>
            </a:r>
            <a:r>
              <a:rPr lang="en-US" spc="-1" dirty="0" smtClean="0">
                <a:solidFill>
                  <a:srgbClr val="0093BE"/>
                </a:solidFill>
              </a:rPr>
              <a:t>WP2 </a:t>
            </a:r>
            <a:r>
              <a:rPr lang="en-US" spc="-1" dirty="0">
                <a:solidFill>
                  <a:srgbClr val="0093BE"/>
                </a:solidFill>
              </a:rPr>
              <a:t>Meeting </a:t>
            </a:r>
            <a:r>
              <a:rPr lang="en-US" spc="-1" dirty="0" smtClean="0">
                <a:solidFill>
                  <a:srgbClr val="0093BE"/>
                </a:solidFill>
              </a:rPr>
              <a:t>25/02/2020</a:t>
            </a:r>
            <a:endParaRPr lang="en-US" spc="-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4645145" cy="406450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879" y="1916832"/>
            <a:ext cx="4645144" cy="40645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597311" y="1490183"/>
                <a:ext cx="3528392" cy="41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 </a:t>
                </a:r>
                <a:r>
                  <a:rPr lang="en-US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before</a:t>
                </a: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optimization </a:t>
                </a:r>
                <a:endParaRPr lang="fr-FR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311" y="1490183"/>
                <a:ext cx="3528392" cy="411459"/>
              </a:xfrm>
              <a:prstGeom prst="rect">
                <a:avLst/>
              </a:prstGeom>
              <a:blipFill rotWithShape="0">
                <a:blip r:embed="rId6"/>
                <a:stretch>
                  <a:fillRect l="-1554" t="-5882" b="-13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5278095" y="1452305"/>
                <a:ext cx="3528392" cy="41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</a:t>
                </a:r>
                <a:r>
                  <a:rPr lang="en-US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after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optimization </a:t>
                </a:r>
                <a:endParaRPr lang="fr-FR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095" y="1452305"/>
                <a:ext cx="3528392" cy="411459"/>
              </a:xfrm>
              <a:prstGeom prst="rect">
                <a:avLst/>
              </a:prstGeom>
              <a:blipFill rotWithShape="0">
                <a:blip r:embed="rId7"/>
                <a:stretch>
                  <a:fillRect l="-1554" t="-5882" b="-13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/>
          <p:cNvSpPr txBox="1"/>
          <p:nvPr/>
        </p:nvSpPr>
        <p:spPr>
          <a:xfrm>
            <a:off x="3900505" y="1095094"/>
            <a:ext cx="134298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 MS10</a:t>
            </a:r>
            <a:endParaRPr lang="fr-FR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16700" y="5805264"/>
            <a:ext cx="8190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Clear DA improvement after phase optimization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 the case of the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 MS10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when beam-beam is included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mall tune area  above the 6</a:t>
            </a:r>
            <a:r>
              <a:rPr lang="el-G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target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close to the coupling lines after optimization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143508" y="116632"/>
                <a:ext cx="8856984" cy="956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 comparison after phase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Δ</m:t>
                        </m:r>
                        <m: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optimization including weak-strong beam-beam effects  </a:t>
                </a:r>
                <a:endParaRPr lang="fr-FR" sz="25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8" y="116632"/>
                <a:ext cx="8856984" cy="956737"/>
              </a:xfrm>
              <a:prstGeom prst="rect">
                <a:avLst/>
              </a:prstGeom>
              <a:blipFill rotWithShape="0">
                <a:blip r:embed="rId8"/>
                <a:stretch>
                  <a:fillRect b="-146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464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4645144" cy="406450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879" y="1916832"/>
            <a:ext cx="4645144" cy="4064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597311" y="1490183"/>
                <a:ext cx="3528392" cy="41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 </a:t>
                </a:r>
                <a:r>
                  <a:rPr lang="en-US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before</a:t>
                </a:r>
                <a:r>
                  <a:rPr lang="en-US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optimization </a:t>
                </a:r>
                <a:endParaRPr lang="fr-FR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311" y="1490183"/>
                <a:ext cx="3528392" cy="411459"/>
              </a:xfrm>
              <a:prstGeom prst="rect">
                <a:avLst/>
              </a:prstGeom>
              <a:blipFill rotWithShape="0">
                <a:blip r:embed="rId6"/>
                <a:stretch>
                  <a:fillRect l="-1554" t="-5882" b="-13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5278095" y="1452305"/>
                <a:ext cx="3528392" cy="41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</a:t>
                </a:r>
                <a:r>
                  <a:rPr lang="en-US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after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optimization </a:t>
                </a:r>
                <a:endParaRPr lang="fr-FR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095" y="1452305"/>
                <a:ext cx="3528392" cy="411459"/>
              </a:xfrm>
              <a:prstGeom prst="rect">
                <a:avLst/>
              </a:prstGeom>
              <a:blipFill rotWithShape="0">
                <a:blip r:embed="rId7"/>
                <a:stretch>
                  <a:fillRect l="-1554" t="-5882" b="-13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/>
          <p:cNvSpPr txBox="1"/>
          <p:nvPr/>
        </p:nvSpPr>
        <p:spPr>
          <a:xfrm>
            <a:off x="3900505" y="1095094"/>
            <a:ext cx="1342989" cy="4001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MS14F</a:t>
            </a:r>
            <a:endParaRPr lang="fr-FR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16700" y="5805264"/>
            <a:ext cx="8190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Clear DA improvement after phase optimization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 the case of the </a:t>
            </a:r>
            <a:r>
              <a:rPr lang="en-US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MS14F</a:t>
            </a:r>
            <a:r>
              <a:rPr lang="en-US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when beam-beam is included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mall tune area  above the 6</a:t>
            </a:r>
            <a:r>
              <a:rPr lang="el-G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target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close to the coupling lines after optimization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143508" y="116632"/>
                <a:ext cx="8856984" cy="956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 comparison after phase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Δ</m:t>
                        </m:r>
                        <m: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optimization including weak-strong beam-beam effects  </a:t>
                </a:r>
                <a:endParaRPr lang="fr-FR" sz="25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8" y="116632"/>
                <a:ext cx="8856984" cy="956737"/>
              </a:xfrm>
              <a:prstGeom prst="rect">
                <a:avLst/>
              </a:prstGeom>
              <a:blipFill rotWithShape="0">
                <a:blip r:embed="rId8"/>
                <a:stretch>
                  <a:fillRect b="-146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390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4645144" cy="40645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880" y="1916832"/>
            <a:ext cx="4645142" cy="40645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16700" y="5805264"/>
            <a:ext cx="8190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Clear DA improvement after phase optimization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 the case of the </a:t>
            </a:r>
            <a:r>
              <a:rPr lang="en-US" b="1" dirty="0" smtClean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MS14F &amp; MS14D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when beam-beam is included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mall tune area  above the 6</a:t>
            </a:r>
            <a:r>
              <a:rPr lang="el-G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target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close to the coupling lines after optimization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597311" y="1490183"/>
                <a:ext cx="3528392" cy="41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 </a:t>
                </a:r>
                <a:r>
                  <a:rPr lang="en-US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before</a:t>
                </a:r>
                <a:r>
                  <a:rPr lang="en-US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optimization </a:t>
                </a:r>
                <a:endParaRPr lang="fr-FR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311" y="1490183"/>
                <a:ext cx="3528392" cy="411459"/>
              </a:xfrm>
              <a:prstGeom prst="rect">
                <a:avLst/>
              </a:prstGeom>
              <a:blipFill rotWithShape="0">
                <a:blip r:embed="rId6"/>
                <a:stretch>
                  <a:fillRect l="-1554" t="-5882" b="-13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5278095" y="1452305"/>
                <a:ext cx="3528392" cy="41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</a:t>
                </a:r>
                <a:r>
                  <a:rPr lang="en-US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after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b="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optimization </a:t>
                </a:r>
                <a:endParaRPr lang="fr-FR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095" y="1452305"/>
                <a:ext cx="3528392" cy="411459"/>
              </a:xfrm>
              <a:prstGeom prst="rect">
                <a:avLst/>
              </a:prstGeom>
              <a:blipFill rotWithShape="0">
                <a:blip r:embed="rId7"/>
                <a:stretch>
                  <a:fillRect l="-1554" t="-5882" b="-13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oneTexte 16"/>
          <p:cNvSpPr txBox="1"/>
          <p:nvPr/>
        </p:nvSpPr>
        <p:spPr>
          <a:xfrm>
            <a:off x="3408160" y="1068816"/>
            <a:ext cx="2327679" cy="40011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MS14F &amp; MS14D</a:t>
            </a:r>
            <a:endParaRPr lang="fr-FR" sz="2000" b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143508" y="116632"/>
                <a:ext cx="8856984" cy="956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 comparison after phase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Δ</m:t>
                        </m:r>
                        <m: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optimization including weak-strong beam-beam effects  </a:t>
                </a:r>
                <a:endParaRPr lang="fr-FR" sz="25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8" y="116632"/>
                <a:ext cx="8856984" cy="956737"/>
              </a:xfrm>
              <a:prstGeom prst="rect">
                <a:avLst/>
              </a:prstGeom>
              <a:blipFill rotWithShape="0">
                <a:blip r:embed="rId8"/>
                <a:stretch>
                  <a:fillRect b="-146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94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01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-14767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 comparison with beam-beam after optimization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48" y="476672"/>
            <a:ext cx="3956490" cy="3391277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214" y="403933"/>
            <a:ext cx="3956489" cy="339127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8" y="3541047"/>
            <a:ext cx="3956489" cy="3391277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990" y="3482692"/>
            <a:ext cx="3956489" cy="339127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4610146" y="3597058"/>
            <a:ext cx="1224136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MS14F &amp; MS14D</a:t>
            </a:r>
            <a:endParaRPr lang="fr-FR" b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4000" y="550395"/>
            <a:ext cx="134298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BASELINE</a:t>
            </a:r>
            <a:endParaRPr lang="fr-FR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3999" y="3620078"/>
            <a:ext cx="1342989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MS14F</a:t>
            </a:r>
            <a:endParaRPr lang="fr-FR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610146" y="519617"/>
            <a:ext cx="134298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 MS10</a:t>
            </a:r>
            <a:endParaRPr lang="fr-FR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95736" y="620688"/>
            <a:ext cx="140243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2112708" y="596561"/>
            <a:ext cx="360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</a:t>
            </a:r>
            <a:endParaRPr lang="fr-FR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901120" y="543744"/>
            <a:ext cx="13299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6818092" y="519617"/>
            <a:ext cx="342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</a:t>
            </a:r>
            <a:endParaRPr lang="fr-FR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87276" y="3619355"/>
            <a:ext cx="13299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6804248" y="3595228"/>
            <a:ext cx="342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</a:t>
            </a:r>
            <a:endParaRPr lang="fr-FR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80754" y="3685903"/>
            <a:ext cx="13299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2097726" y="3661776"/>
            <a:ext cx="342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</a:t>
            </a:r>
            <a:endParaRPr lang="fr-FR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2635926" y="2099571"/>
                <a:ext cx="4680520" cy="102964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Simulations done at I=2.2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lang="fr-FR" sz="20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and not at</a:t>
                </a:r>
                <a:r>
                  <a:rPr lang="en-US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I=1.2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fr-FR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(end </a:t>
                </a:r>
                <a:r>
                  <a:rPr lang="fr-FR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of </a:t>
                </a:r>
                <a:r>
                  <a:rPr lang="fr-FR" sz="20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leveling</a:t>
                </a:r>
                <a:r>
                  <a:rPr lang="fr-FR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) and </a:t>
                </a:r>
                <a:r>
                  <a:rPr lang="fr-FR" sz="20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lang="fr-FR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large</a:t>
                </a:r>
                <a:r>
                  <a:rPr lang="fr-FR" sz="20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2000" b="1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half</a:t>
                </a:r>
                <a:r>
                  <a:rPr lang="fr-FR" sz="20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2000" b="1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xing</a:t>
                </a:r>
                <a:r>
                  <a:rPr lang="fr-FR" sz="20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of 295µrad</a:t>
                </a:r>
                <a:endParaRPr lang="fr-FR" sz="20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5926" y="2099571"/>
                <a:ext cx="4680520" cy="1029641"/>
              </a:xfrm>
              <a:prstGeom prst="rect">
                <a:avLst/>
              </a:prstGeom>
              <a:blipFill rotWithShape="0">
                <a:blip r:embed="rId6"/>
                <a:stretch>
                  <a:fillRect r="-258" b="-6857"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560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762" y="332656"/>
            <a:ext cx="3924182" cy="336358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43508" y="-14767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 comparison with beam-beam after optimization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968" y="3500894"/>
            <a:ext cx="3924182" cy="336358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674" y="349179"/>
            <a:ext cx="3924182" cy="336358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880" y="3517417"/>
            <a:ext cx="3924182" cy="336358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142550" y="486414"/>
            <a:ext cx="13299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3059522" y="462287"/>
            <a:ext cx="342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</a:t>
            </a:r>
            <a:endParaRPr lang="fr-FR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87992" y="3656960"/>
            <a:ext cx="13299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3004964" y="3632833"/>
            <a:ext cx="342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</a:t>
            </a:r>
            <a:endParaRPr lang="fr-FR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3508" y="462287"/>
            <a:ext cx="8856984" cy="3170546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43508" y="3646688"/>
            <a:ext cx="8856984" cy="3170546"/>
          </a:xfrm>
          <a:prstGeom prst="rect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275137" y="560403"/>
            <a:ext cx="134298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 MS10</a:t>
            </a:r>
            <a:endParaRPr lang="fr-FR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75137" y="3810879"/>
            <a:ext cx="1224136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MS14F &amp; MS14D</a:t>
            </a:r>
            <a:endParaRPr lang="fr-FR" b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2918292" y="425926"/>
            <a:ext cx="1005635" cy="2827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6644046" y="444107"/>
            <a:ext cx="1005635" cy="2827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44400" y="3586139"/>
            <a:ext cx="1005635" cy="2827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6570154" y="3604320"/>
            <a:ext cx="1005635" cy="2827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07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43508" y="-14767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 comparison for different intensity and crossing angle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855" y="1772816"/>
            <a:ext cx="4645145" cy="4064502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" y="1820013"/>
            <a:ext cx="4645145" cy="38604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683568" y="5837318"/>
                <a:ext cx="78488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Comparable tune scan for the HL-LHC for (</a:t>
                </a:r>
                <a:r>
                  <a:rPr lang="en-US" dirty="0" err="1" smtClean="0"/>
                  <a:t>xing</a:t>
                </a:r>
                <a:r>
                  <a:rPr lang="en-US" dirty="0" smtClean="0"/>
                  <a:t>=250µrad </a:t>
                </a:r>
                <a:r>
                  <a:rPr lang="en-US" sz="2000" dirty="0" smtClean="0"/>
                  <a:t>&amp; </a:t>
                </a:r>
                <a:r>
                  <a:rPr lang="en-US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I=1.2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fr-FR" sz="2000" dirty="0" smtClean="0"/>
                  <a:t>) and for </a:t>
                </a:r>
                <a:r>
                  <a:rPr lang="en-US" sz="2000" dirty="0"/>
                  <a:t>(</a:t>
                </a:r>
                <a:r>
                  <a:rPr lang="en-US" sz="2000" dirty="0" err="1" smtClean="0"/>
                  <a:t>xing</a:t>
                </a:r>
                <a:r>
                  <a:rPr lang="en-US" sz="2000" dirty="0" smtClean="0"/>
                  <a:t>=295µrad </a:t>
                </a:r>
                <a:r>
                  <a:rPr lang="en-US" sz="2000" dirty="0"/>
                  <a:t>&amp; </a:t>
                </a:r>
                <a:r>
                  <a:rPr lang="en-US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I=2.2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fr-FR" sz="2000" dirty="0"/>
                  <a:t>) </a:t>
                </a:r>
                <a:r>
                  <a:rPr lang="fr-FR" sz="2000" dirty="0" smtClean="0"/>
                  <a:t> on the Baseline </a:t>
                </a:r>
                <a:r>
                  <a:rPr lang="fr-FR" sz="2000" dirty="0" err="1" smtClean="0"/>
                  <a:t>optics</a:t>
                </a:r>
                <a:endParaRPr lang="fr-FR" sz="20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837318"/>
                <a:ext cx="7848872" cy="707886"/>
              </a:xfrm>
              <a:prstGeom prst="rect">
                <a:avLst/>
              </a:prstGeom>
              <a:blipFill rotWithShape="0">
                <a:blip r:embed="rId4"/>
                <a:stretch>
                  <a:fillRect t="-6034" b="-146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950266" y="635695"/>
                <a:ext cx="2963398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v1.3 DA at collision from </a:t>
                </a:r>
              </a:p>
              <a:p>
                <a:pPr algn="ctr"/>
                <a:r>
                  <a:rPr lang="en-US" i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IPAC18 paper </a:t>
                </a:r>
                <a:r>
                  <a:rPr lang="fr-FR" i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MOPMF041</a:t>
                </a:r>
              </a:p>
              <a:p>
                <a:pPr algn="ctr"/>
                <a:r>
                  <a:rPr lang="en-US" sz="16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</a:t>
                </a:r>
                <a:r>
                  <a:rPr lang="en-US" sz="16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=250µrad &amp; I=1.2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fr-FR" sz="16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fr-FR" sz="1600" i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266" y="635695"/>
                <a:ext cx="2963398" cy="1169551"/>
              </a:xfrm>
              <a:prstGeom prst="rect">
                <a:avLst/>
              </a:prstGeom>
              <a:blipFill rotWithShape="0">
                <a:blip r:embed="rId5"/>
                <a:stretch>
                  <a:fillRect l="-1235" t="-2604" r="-2675" b="-57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/>
              <p:cNvSpPr txBox="1"/>
              <p:nvPr/>
            </p:nvSpPr>
            <p:spPr>
              <a:xfrm>
                <a:off x="5339728" y="904747"/>
                <a:ext cx="2963398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v1.4 DA at collision </a:t>
                </a:r>
                <a:r>
                  <a:rPr lang="en-US" sz="16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dirty="0" err="1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</a:t>
                </a:r>
                <a:r>
                  <a:rPr lang="en-US" sz="16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=295µrad </a:t>
                </a:r>
                <a:r>
                  <a:rPr lang="en-US" sz="16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&amp; </a:t>
                </a:r>
                <a:r>
                  <a:rPr lang="en-US" sz="16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I=2.2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fr-FR" sz="16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fr-FR" sz="1600" i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9728" y="904747"/>
                <a:ext cx="2963398" cy="615553"/>
              </a:xfrm>
              <a:prstGeom prst="rect">
                <a:avLst/>
              </a:prstGeom>
              <a:blipFill rotWithShape="0">
                <a:blip r:embed="rId6"/>
                <a:stretch>
                  <a:fillRect l="-1029" t="-4950" r="-2881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510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116632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83568" y="836712"/>
                <a:ext cx="7920880" cy="5183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b="1" dirty="0" smtClean="0"/>
                  <a:t>DA comparison between 4 different </a:t>
                </a:r>
                <a:r>
                  <a:rPr lang="en-US" b="1" dirty="0" err="1" smtClean="0"/>
                  <a:t>sextupole</a:t>
                </a:r>
                <a:r>
                  <a:rPr lang="en-US" b="1" dirty="0" smtClean="0"/>
                  <a:t> lattices proposed for HL-LHC including the impact of field imperfections and weak-strong beam-beam effects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/>
                  <a:t>The phase advance between IP1 and IP5 has been optimized for each error-free lattice with the goal of maximizing DA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/>
                  <a:t>The </a:t>
                </a:r>
                <a:r>
                  <a:rPr lang="en-US" b="1" dirty="0" smtClean="0"/>
                  <a:t>positive impact 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𝜟</m:t>
                        </m:r>
                        <m:r>
                          <a:rPr lang="el-G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𝒙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𝒚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𝑰𝑷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𝟏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𝟓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b="1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optimization </a:t>
                </a:r>
                <a:r>
                  <a:rPr lang="en-US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on the DA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can be important </a:t>
                </a: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even when adding field imperfection or by including beam-beam effects</a:t>
                </a:r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After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optimization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the </a:t>
                </a: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LHC-like </a:t>
                </a:r>
                <a:r>
                  <a:rPr lang="en-US" b="1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sextupole</a:t>
                </a: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configuration (or No MS10) seems to be a viable option for HL-LHC</a:t>
                </a:r>
              </a:p>
              <a:p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The No MS14F &amp; MS14D is a robust alternative as the DA is comparable to the Baseline (with MS10)  before and after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optimization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but requires to push the strength of the strong defocusing </a:t>
                </a:r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sextupole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to 95% of their max current to keep chromatic </a:t>
                </a:r>
                <a:r>
                  <a:rPr lang="el-GR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β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-beating to the same level</a:t>
                </a:r>
                <a:endParaRPr lang="fr-FR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836712"/>
                <a:ext cx="7920880" cy="5183150"/>
              </a:xfrm>
              <a:prstGeom prst="rect">
                <a:avLst/>
              </a:prstGeom>
              <a:blipFill rotWithShape="0">
                <a:blip r:embed="rId2"/>
                <a:stretch>
                  <a:fillRect l="-462" t="-588" r="-847" b="-8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737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2780928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BACKUP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48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116632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Properties of the proposed alternative options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/>
          </p:nvPr>
        </p:nvGraphicFramePr>
        <p:xfrm>
          <a:off x="184596" y="4528817"/>
          <a:ext cx="885698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5322"/>
                <a:gridCol w="1665416"/>
                <a:gridCol w="1589716"/>
                <a:gridCol w="1635134"/>
                <a:gridCol w="1771396"/>
              </a:tblGrid>
              <a:tr h="231572"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Baseline</a:t>
                      </a:r>
                      <a:endParaRPr lang="fr-FR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MS10</a:t>
                      </a:r>
                      <a:endParaRPr lang="fr-FR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r>
                        <a:rPr lang="en-US" sz="1600" baseline="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MS14F</a:t>
                      </a:r>
                      <a:endParaRPr lang="fr-FR" sz="1600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MS14F &amp; MS14D</a:t>
                      </a:r>
                      <a:endParaRPr lang="fr-FR" sz="1600" dirty="0">
                        <a:solidFill>
                          <a:srgbClr val="314CEF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5243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Horizontal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chrom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l-GR" sz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β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-beating (Beam 1)</a:t>
                      </a:r>
                    </a:p>
                    <a:p>
                      <a:pPr algn="l"/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IP 1/2/5/8</a:t>
                      </a:r>
                    </a:p>
                    <a:p>
                      <a:pPr algn="l"/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IP 3/4/6/7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0.6/ 0.005/ 1.0/ 1.7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0.9/ 0.4/ 1.8/ 1.1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0.8/ 0.003/ 1.3/ 1.7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0.9/ 0.3/ 1.2/ 1.5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0.2/ 0.3/ 1.8/ 0.8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1.5/ 2.0/ 1.8/ 2.4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0.1/ 0.5/ 0.9/ 2.2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1.2/ 1.0/ 0.5/ 2.2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524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Vertical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chrom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l-GR" sz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β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-beating (Beam 1)</a:t>
                      </a:r>
                      <a:endParaRPr lang="fr-FR" sz="12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/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IP 1/2/5/8</a:t>
                      </a:r>
                    </a:p>
                    <a:p>
                      <a:pPr algn="l"/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IP 3/4/6/7</a:t>
                      </a:r>
                      <a:endParaRPr lang="fr-FR" sz="12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0.3/ 0.7/ 0.8/ 1.9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0.7/ 0.5/ 2.4/ 0.2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1.4/ 2.3/ 2.5/ 2.2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2.4/ 1.4/ 3.6/ 3.0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2.3/ 0.08/ 0.5/ 2.7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0.3/ 0.8/ 3.0/ </a:t>
                      </a:r>
                      <a:r>
                        <a:rPr lang="en-US" sz="14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4.2</a:t>
                      </a:r>
                      <a:endParaRPr lang="fr-FR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3.7/ </a:t>
                      </a:r>
                      <a:r>
                        <a:rPr lang="en-US" sz="1600" b="1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4.0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</a:t>
                      </a:r>
                      <a:r>
                        <a:rPr lang="en-US" sz="1600" b="1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4.6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2.8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4.2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1.0/ </a:t>
                      </a:r>
                      <a:r>
                        <a:rPr lang="en-US" sz="1600" b="1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6.4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</a:t>
                      </a:r>
                      <a:r>
                        <a:rPr lang="en-US" sz="1600" b="1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5.8</a:t>
                      </a:r>
                      <a:endParaRPr lang="fr-FR" sz="1600" b="1" dirty="0">
                        <a:solidFill>
                          <a:srgbClr val="314CEF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" y="710318"/>
            <a:ext cx="9144000" cy="374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08060" y="-41082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Properties of the proposed alternative options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/>
          </p:nvPr>
        </p:nvGraphicFramePr>
        <p:xfrm>
          <a:off x="395535" y="4672652"/>
          <a:ext cx="8604957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4707"/>
                <a:gridCol w="2171344"/>
                <a:gridCol w="3618906"/>
              </a:tblGrid>
              <a:tr h="283080"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MS14F &amp; MS14D</a:t>
                      </a:r>
                      <a:endParaRPr lang="fr-FR" sz="1600" dirty="0">
                        <a:solidFill>
                          <a:srgbClr val="314CEF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MS14F &amp; MS14D</a:t>
                      </a:r>
                      <a:r>
                        <a:rPr lang="fr-FR" sz="16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(k_MS_IR1 ↗ 95%</a:t>
                      </a:r>
                      <a:r>
                        <a:rPr lang="en-US" sz="16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fr-FR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777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Horizontal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chrom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l-GR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β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-beating (Beam 1)</a:t>
                      </a:r>
                    </a:p>
                    <a:p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IP 1/2/5/8</a:t>
                      </a:r>
                    </a:p>
                    <a:p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IP 3/4/6/7</a:t>
                      </a:r>
                      <a:endParaRPr lang="fr-FR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0.1/ 0.5/ 0.9/ 2.2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1.2/ 1.0/ 0.5/ 2.2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0.1/ 0.5/ 0.9/ 2.2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1.2/ 1.0/ 0.5/ 2.2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909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Vertical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chrom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l-GR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β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-beating (Beam 1)</a:t>
                      </a:r>
                      <a:endParaRPr lang="fr-FR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IP 1/2/5/8</a:t>
                      </a:r>
                    </a:p>
                    <a:p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IP 3/4/6/7</a:t>
                      </a:r>
                      <a:endParaRPr lang="fr-FR" sz="14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3.7/ </a:t>
                      </a:r>
                      <a:r>
                        <a:rPr lang="en-US" sz="1600" b="1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4.0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</a:t>
                      </a:r>
                      <a:r>
                        <a:rPr lang="en-US" sz="1600" b="1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4.6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2.8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4.2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1.0/ </a:t>
                      </a:r>
                      <a:r>
                        <a:rPr lang="en-US" sz="1600" b="1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6.4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</a:t>
                      </a:r>
                      <a:r>
                        <a:rPr lang="en-US" sz="1600" b="1" dirty="0" smtClean="0">
                          <a:solidFill>
                            <a:srgbClr val="314CE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5.8</a:t>
                      </a:r>
                      <a:endParaRPr lang="fr-FR" sz="1600" b="1" dirty="0">
                        <a:solidFill>
                          <a:srgbClr val="314CEF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1.3/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1.6/ 2.4</a:t>
                      </a:r>
                    </a:p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1.2/ 0.005/ 3.2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fr-FR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" y="931925"/>
            <a:ext cx="9144000" cy="374072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08060" y="360783"/>
            <a:ext cx="8892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Increase the current of the defocusing strong </a:t>
            </a:r>
            <a:r>
              <a:rPr lang="en-US" dirty="0" err="1" smtClean="0"/>
              <a:t>sextupole</a:t>
            </a:r>
            <a:r>
              <a:rPr lang="en-US" dirty="0" smtClean="0"/>
              <a:t> in </a:t>
            </a:r>
            <a:r>
              <a:rPr lang="en-US" b="1" dirty="0" smtClean="0"/>
              <a:t>R5,L1,R1</a:t>
            </a:r>
            <a:r>
              <a:rPr lang="en-US" dirty="0" smtClean="0"/>
              <a:t> to </a:t>
            </a:r>
            <a:r>
              <a:rPr lang="en-US" b="1" dirty="0" smtClean="0"/>
              <a:t>95% of the maximum strength </a:t>
            </a:r>
            <a:r>
              <a:rPr lang="en-US" dirty="0" smtClean="0"/>
              <a:t>(instead of 90%) restore similar chromatic-</a:t>
            </a:r>
            <a:r>
              <a:rPr lang="el-GR" dirty="0" smtClean="0"/>
              <a:t>β</a:t>
            </a:r>
            <a:r>
              <a:rPr lang="en-US" dirty="0" smtClean="0"/>
              <a:t> beating as Baseline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871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116632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OUTLINE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052736"/>
            <a:ext cx="799288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300" dirty="0" smtClean="0">
                <a:solidFill>
                  <a:schemeClr val="tx2">
                    <a:lumMod val="75000"/>
                  </a:schemeClr>
                </a:solidFill>
              </a:rPr>
              <a:t>   Recall of the 4 </a:t>
            </a:r>
            <a:r>
              <a:rPr lang="en-US" sz="2300" dirty="0" err="1" smtClean="0">
                <a:solidFill>
                  <a:schemeClr val="tx2">
                    <a:lumMod val="75000"/>
                  </a:schemeClr>
                </a:solidFill>
              </a:rPr>
              <a:t>sextupole</a:t>
            </a:r>
            <a:r>
              <a:rPr lang="en-US" sz="2300" dirty="0" smtClean="0">
                <a:solidFill>
                  <a:schemeClr val="tx2">
                    <a:lumMod val="75000"/>
                  </a:schemeClr>
                </a:solidFill>
              </a:rPr>
              <a:t> layout options proposed for HL-LHC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3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3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300" dirty="0" smtClean="0">
                <a:solidFill>
                  <a:schemeClr val="tx2">
                    <a:lumMod val="75000"/>
                  </a:schemeClr>
                </a:solidFill>
              </a:rPr>
              <a:t>   Summary of the main advantages / drawbacks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3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3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300" dirty="0" smtClean="0">
                <a:solidFill>
                  <a:schemeClr val="tx2">
                    <a:lumMod val="75000"/>
                  </a:schemeClr>
                </a:solidFill>
              </a:rPr>
              <a:t>   DA comparison after phase optimization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3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3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300" dirty="0" smtClean="0">
                <a:solidFill>
                  <a:schemeClr val="tx2">
                    <a:lumMod val="75000"/>
                  </a:schemeClr>
                </a:solidFill>
              </a:rPr>
              <a:t>   DA comparison including weak-strong beam-beam interactions</a:t>
            </a:r>
            <a:endParaRPr lang="fr-FR" sz="23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15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20" y="332656"/>
            <a:ext cx="9162320" cy="586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66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43508" y="116632"/>
                <a:ext cx="8856984" cy="588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 comparison before phase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Δ</m:t>
                        </m:r>
                        <m: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optimization </a:t>
                </a:r>
                <a:endParaRPr lang="fr-FR" sz="25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8" y="116632"/>
                <a:ext cx="8856984" cy="588494"/>
              </a:xfrm>
              <a:prstGeom prst="rect">
                <a:avLst/>
              </a:prstGeom>
              <a:blipFill rotWithShape="0">
                <a:blip r:embed="rId2"/>
                <a:stretch>
                  <a:fillRect b="-144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26" y="4992809"/>
            <a:ext cx="7021347" cy="144663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39" y="1751005"/>
            <a:ext cx="8536721" cy="32520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494892" y="879627"/>
                <a:ext cx="8316924" cy="656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DA simulated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turns over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angles including field imperfections (60 seeds) and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=-570 A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892" y="879627"/>
                <a:ext cx="8316924" cy="656655"/>
              </a:xfrm>
              <a:prstGeom prst="rect">
                <a:avLst/>
              </a:prstGeom>
              <a:blipFill rotWithShape="0">
                <a:blip r:embed="rId5"/>
                <a:stretch>
                  <a:fillRect l="-440" t="-2778" b="-138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3203848" y="1547172"/>
                <a:ext cx="3528392" cy="41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 </a:t>
                </a:r>
                <a:r>
                  <a:rPr lang="en-US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before</a:t>
                </a: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optimization </a:t>
                </a:r>
                <a:endParaRPr lang="fr-FR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1547172"/>
                <a:ext cx="3528392" cy="411459"/>
              </a:xfrm>
              <a:prstGeom prst="rect">
                <a:avLst/>
              </a:prstGeom>
              <a:blipFill rotWithShape="0">
                <a:blip r:embed="rId6"/>
                <a:stretch>
                  <a:fillRect l="-1557" t="-7463" b="-149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133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116632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Recall of </a:t>
            </a:r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500" b="1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sz="25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layout options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9331"/>
            <a:ext cx="9144000" cy="184652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96154"/>
            <a:ext cx="9252520" cy="19569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9467"/>
            <a:ext cx="9144000" cy="1896789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3851920" y="836712"/>
            <a:ext cx="864096" cy="466305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5004048" y="814242"/>
            <a:ext cx="864096" cy="488775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539552" y="2925127"/>
            <a:ext cx="864096" cy="488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539552" y="5157192"/>
            <a:ext cx="864096" cy="488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8279904" y="5022405"/>
            <a:ext cx="864096" cy="488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4248496" y="4653136"/>
                <a:ext cx="5760640" cy="418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 phases in IR1 &amp; 5 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∆µ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𝐼𝑅</m:t>
                        </m:r>
                        <m: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1&amp;5</m:t>
                        </m:r>
                      </m:sup>
                    </m:sSubSup>
                  </m:oMath>
                </a14:m>
                <a:r>
                  <a:rPr lang="fr-FR" sz="1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π</m:t>
                        </m:r>
                      </m:num>
                      <m:den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14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496" y="4653136"/>
                <a:ext cx="5760640" cy="41896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Accolade fermante 15"/>
          <p:cNvSpPr/>
          <p:nvPr/>
        </p:nvSpPr>
        <p:spPr>
          <a:xfrm rot="5400000">
            <a:off x="6946871" y="2882147"/>
            <a:ext cx="192580" cy="3556942"/>
          </a:xfrm>
          <a:prstGeom prst="rightBrac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15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5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116632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Properties of the proposed alternative options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4876575"/>
                  </p:ext>
                </p:extLst>
              </p:nvPr>
            </p:nvGraphicFramePr>
            <p:xfrm>
              <a:off x="143508" y="710318"/>
              <a:ext cx="8856984" cy="56367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6164"/>
                    <a:gridCol w="3816424"/>
                    <a:gridCol w="3564396"/>
                  </a:tblGrid>
                  <a:tr h="681771"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Optics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Pros 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Cons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1388839"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Baseline</a:t>
                          </a:r>
                          <a:endParaRPr lang="fr-FR" sz="2000" b="1" dirty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Gain of 20% of </a:t>
                          </a:r>
                          <a:r>
                            <a:rPr lang="en-US" sz="1800" dirty="0" err="1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sextupole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strength 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Best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DA solution for HL-LHC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Installation of 4 additional </a:t>
                          </a:r>
                          <a:r>
                            <a:rPr lang="en-US" sz="1800" dirty="0" err="1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sextupoles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(per Beam)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Important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hardware modification (time &amp; cost)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681771"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</a:t>
                          </a:r>
                          <a:r>
                            <a:rPr lang="en-US" sz="2000" b="1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MS10</a:t>
                          </a:r>
                        </a:p>
                        <a:p>
                          <a:r>
                            <a:rPr lang="en-US" sz="2000" b="1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(LHC-like)</a:t>
                          </a:r>
                          <a:endParaRPr lang="fr-FR" sz="2000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Same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as LHC 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fr-FR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  <a:sym typeface="Wingdings" panose="05000000000000000000" pitchFamily="2" charset="2"/>
                            </a:rPr>
                            <a:t> No intervention </a:t>
                          </a:r>
                          <a:r>
                            <a:rPr lang="fr-FR" sz="1800" baseline="0" dirty="0" err="1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  <a:sym typeface="Wingdings" panose="05000000000000000000" pitchFamily="2" charset="2"/>
                            </a:rPr>
                            <a:t>required</a:t>
                          </a:r>
                          <a:endParaRPr lang="en-US" sz="1800" baseline="0" dirty="0" smtClean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  <a:sym typeface="Wingdings" panose="05000000000000000000" pitchFamily="2" charset="2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Large geometrical aberrations from the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main </a:t>
                          </a:r>
                          <a:r>
                            <a:rPr lang="en-US" sz="1800" baseline="0" dirty="0" err="1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sextupoles</a:t>
                          </a:r>
                          <a:endParaRPr lang="en-US" sz="1800" baseline="0" dirty="0" smtClean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Important detrimental impact on DA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681771"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 MS14F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 installation required (2 sext. disconnected per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Beam 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Better DA solution than LHC configuration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Important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change in optics (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80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Δ</m:t>
                                  </m:r>
                                  <m:r>
                                    <a:rPr lang="el-GR" sz="180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µ</m:t>
                                  </m:r>
                                </m:e>
                                <m:sub>
                                  <m:r>
                                    <a:rPr lang="en-US" sz="18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18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𝐼𝑅</m:t>
                                  </m:r>
                                  <m:r>
                                    <a:rPr lang="en-US" sz="18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1&amp;5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sz="18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baseline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New 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squeeze optics 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681771"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 MS14F &amp; MS14D</a:t>
                          </a:r>
                          <a:endParaRPr lang="fr-FR" sz="20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 installation required (4 sext. Disconnected per Beam)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 change in linear optics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Best DA solution without MS10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+20% sext. Current required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Leakage of vertical chromatic 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l-GR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β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-beating,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Beam 1 in IR3 ,6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&amp;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7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4876575"/>
                  </p:ext>
                </p:extLst>
              </p:nvPr>
            </p:nvGraphicFramePr>
            <p:xfrm>
              <a:off x="143508" y="710318"/>
              <a:ext cx="8856984" cy="56367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6164"/>
                    <a:gridCol w="3816424"/>
                    <a:gridCol w="3564396"/>
                  </a:tblGrid>
                  <a:tr h="681771"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Optics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Pros 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Cons</a:t>
                          </a:r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1388839"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Baseline</a:t>
                          </a:r>
                          <a:endParaRPr lang="fr-FR" sz="2000" b="1" dirty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Gain of 20% of </a:t>
                          </a:r>
                          <a:r>
                            <a:rPr lang="en-US" sz="1800" dirty="0" err="1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sextupole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strength 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Best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DA solution for HL-LHC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Installation of 4 additional </a:t>
                          </a:r>
                          <a:r>
                            <a:rPr lang="en-US" sz="1800" dirty="0" err="1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sextupoles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(per Beam)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Important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hardware modification (time &amp; cost)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1188720"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</a:t>
                          </a:r>
                          <a:r>
                            <a:rPr lang="en-US" sz="2000" b="1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MS10</a:t>
                          </a:r>
                        </a:p>
                        <a:p>
                          <a:r>
                            <a:rPr lang="en-US" sz="2000" b="1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(LHC-like)</a:t>
                          </a:r>
                          <a:endParaRPr lang="fr-FR" sz="2000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Same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as LHC 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fr-FR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  <a:sym typeface="Wingdings" panose="05000000000000000000" pitchFamily="2" charset="2"/>
                            </a:rPr>
                            <a:t> No intervention </a:t>
                          </a:r>
                          <a:r>
                            <a:rPr lang="fr-FR" sz="1800" baseline="0" dirty="0" err="1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  <a:sym typeface="Wingdings" panose="05000000000000000000" pitchFamily="2" charset="2"/>
                            </a:rPr>
                            <a:t>required</a:t>
                          </a:r>
                          <a:endParaRPr lang="en-US" sz="1800" baseline="0" dirty="0" smtClean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  <a:sym typeface="Wingdings" panose="05000000000000000000" pitchFamily="2" charset="2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Large geometrical aberrations from the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main </a:t>
                          </a:r>
                          <a:r>
                            <a:rPr lang="en-US" sz="1800" baseline="0" dirty="0" err="1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sextupoles</a:t>
                          </a:r>
                          <a:endParaRPr lang="en-US" sz="1800" baseline="0" dirty="0" smtClean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Important detrimental impact on DA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1188720"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solidFill>
                                <a:srgbClr val="00B050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 MS14F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 installation required (2 sext. disconnected per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Beam 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Better DA solution than LHC configuration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48718" t="-275510" r="-342" b="-107143"/>
                          </a:stretch>
                        </a:blipFill>
                      </a:tcPr>
                    </a:tc>
                  </a:tr>
                  <a:tr h="1188720"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 MS14F &amp; MS14D</a:t>
                          </a:r>
                          <a:endParaRPr lang="fr-FR" sz="20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 installation required (4 sext. Disconnected per Beam)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No change in linear optics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Best DA solution without MS10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+20% sext. Current required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Leakage of vertical chromatic </a:t>
                          </a:r>
                        </a:p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l-GR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β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-beating,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Beam 1 in IR3 ,6</a:t>
                          </a:r>
                          <a:r>
                            <a:rPr lang="en-US" sz="1800" baseline="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&amp;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7</a:t>
                          </a:r>
                          <a:endParaRPr lang="fr-FR" sz="18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ZoneTexte 4"/>
          <p:cNvSpPr txBox="1"/>
          <p:nvPr/>
        </p:nvSpPr>
        <p:spPr>
          <a:xfrm>
            <a:off x="1547664" y="6436623"/>
            <a:ext cx="5904656" cy="37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00B050"/>
                </a:solidFill>
              </a:rPr>
              <a:t>(see WP2 meeting 158</a:t>
            </a:r>
            <a:r>
              <a:rPr lang="en-US" i="1" baseline="30000" dirty="0" smtClean="0">
                <a:solidFill>
                  <a:srgbClr val="00B050"/>
                </a:solidFill>
              </a:rPr>
              <a:t>th</a:t>
            </a:r>
            <a:r>
              <a:rPr lang="en-US" i="1" dirty="0" smtClean="0">
                <a:solidFill>
                  <a:srgbClr val="00B050"/>
                </a:solidFill>
              </a:rPr>
              <a:t> for more details)</a:t>
            </a:r>
            <a:endParaRPr lang="fr-FR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8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43508" y="116632"/>
                <a:ext cx="8856984" cy="588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 comparison after phase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Δ</m:t>
                        </m:r>
                        <m: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optimization </a:t>
                </a:r>
                <a:endParaRPr lang="fr-FR" sz="25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8" y="116632"/>
                <a:ext cx="8856984" cy="588494"/>
              </a:xfrm>
              <a:prstGeom prst="rect">
                <a:avLst/>
              </a:prstGeom>
              <a:blipFill rotWithShape="0">
                <a:blip r:embed="rId2"/>
                <a:stretch>
                  <a:fillRect b="-144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148092" y="999373"/>
            <a:ext cx="87489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Phase optimization between IP1 &amp; IP5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allowing partial compensation of some fourth and higher order resonances in order to improve DA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While some RDTs are well corrected others increase…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mechanism behind the DA reduction is too complex to target some specific resonances for the correction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optimize the phase directly by observing the DA</a:t>
            </a:r>
            <a:endParaRPr lang="fr-FR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4" y="2770948"/>
            <a:ext cx="9091811" cy="330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8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43508" y="116632"/>
                <a:ext cx="8856984" cy="588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 comparison after phase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Δ</m:t>
                        </m:r>
                        <m: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optimization </a:t>
                </a:r>
                <a:endParaRPr lang="fr-FR" sz="25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8" y="116632"/>
                <a:ext cx="8856984" cy="588494"/>
              </a:xfrm>
              <a:prstGeom prst="rect">
                <a:avLst/>
              </a:prstGeom>
              <a:blipFill rotWithShape="0">
                <a:blip r:embed="rId2"/>
                <a:stretch>
                  <a:fillRect b="-144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49656"/>
            <a:ext cx="6786500" cy="470834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43508" y="705126"/>
            <a:ext cx="87489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Phase optimization between IP1 &amp; IP5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allowing partial compensation of some fourth and higher order resonances in order to improve DA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Phase scan performed without imperfections for each lattice options and both beams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optimal phase setup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takes into account the optics constraints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HL-LHC especially for machine protection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7236296" y="2348880"/>
                <a:ext cx="2016224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field imperfections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fr-FR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-570 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turns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phase-space angles</a:t>
                </a:r>
                <a:endParaRPr lang="fr-FR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348880"/>
                <a:ext cx="2016224" cy="1754326"/>
              </a:xfrm>
              <a:prstGeom prst="rect">
                <a:avLst/>
              </a:prstGeom>
              <a:blipFill rotWithShape="0">
                <a:blip r:embed="rId4"/>
                <a:stretch>
                  <a:fillRect l="-1813" t="-1736" b="-45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65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43508" y="116632"/>
                <a:ext cx="8856984" cy="588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 comparison after phase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Δ</m:t>
                        </m:r>
                        <m: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optimization </a:t>
                </a:r>
                <a:endParaRPr lang="fr-FR" sz="25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8" y="116632"/>
                <a:ext cx="8856984" cy="588494"/>
              </a:xfrm>
              <a:prstGeom prst="rect">
                <a:avLst/>
              </a:prstGeom>
              <a:blipFill rotWithShape="0">
                <a:blip r:embed="rId2"/>
                <a:stretch>
                  <a:fillRect b="-144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8880"/>
            <a:ext cx="9144000" cy="407885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38972" y="939485"/>
            <a:ext cx="8748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optimal phase setup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takes into account the optics constraints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HL-LHC especially for machine protection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parameters after phase optimization are within the constraints for IR6 region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517232"/>
            <a:ext cx="9000492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25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43508" y="116632"/>
                <a:ext cx="8856984" cy="588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 comparison after phase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Δ</m:t>
                        </m:r>
                        <m: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optimization </a:t>
                </a:r>
                <a:endParaRPr lang="fr-FR" sz="25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8" y="116632"/>
                <a:ext cx="8856984" cy="588494"/>
              </a:xfrm>
              <a:prstGeom prst="rect">
                <a:avLst/>
              </a:prstGeom>
              <a:blipFill rotWithShape="0">
                <a:blip r:embed="rId2"/>
                <a:stretch>
                  <a:fillRect b="-144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56" y="5185406"/>
            <a:ext cx="7164288" cy="144663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602"/>
            <a:ext cx="9144000" cy="32520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503548" y="705126"/>
                <a:ext cx="8316924" cy="9336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DA simulated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turns over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angles including field imperfections (60 seeds) and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=-570 A 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DA is clearly </a:t>
                </a: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improved after phase optimization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even when </a:t>
                </a: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field errors are included</a:t>
                </a: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548" y="705126"/>
                <a:ext cx="8316924" cy="933654"/>
              </a:xfrm>
              <a:prstGeom prst="rect">
                <a:avLst/>
              </a:prstGeom>
              <a:blipFill rotWithShape="0">
                <a:blip r:embed="rId5"/>
                <a:stretch>
                  <a:fillRect l="-513" t="-2614" r="-513" b="-98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3203848" y="1739769"/>
                <a:ext cx="3528392" cy="41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 </a:t>
                </a:r>
                <a:r>
                  <a:rPr lang="en-US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</a:t>
                </a: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optimization </a:t>
                </a:r>
                <a:endParaRPr lang="fr-FR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1739769"/>
                <a:ext cx="3528392" cy="411459"/>
              </a:xfrm>
              <a:prstGeom prst="rect">
                <a:avLst/>
              </a:prstGeom>
              <a:blipFill rotWithShape="0">
                <a:blip r:embed="rId6"/>
                <a:stretch>
                  <a:fillRect l="-1557" t="-5882" b="-13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697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43508" y="116632"/>
                <a:ext cx="8856984" cy="956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 comparison after phase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Δ</m:t>
                        </m:r>
                        <m:r>
                          <a:rPr lang="el-GR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  <m:r>
                          <a:rPr lang="en-US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r>
                          <a:rPr lang="en-US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sz="2500" b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optimization including weak-strong beam-beam effects  </a:t>
                </a:r>
                <a:endParaRPr lang="fr-FR" sz="25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8" y="116632"/>
                <a:ext cx="8856984" cy="956737"/>
              </a:xfrm>
              <a:prstGeom prst="rect">
                <a:avLst/>
              </a:prstGeom>
              <a:blipFill rotWithShape="0">
                <a:blip r:embed="rId2"/>
                <a:stretch>
                  <a:fillRect b="-146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4645145" cy="406450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879" y="1916832"/>
            <a:ext cx="4645145" cy="406450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16700" y="5805264"/>
            <a:ext cx="8190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 DA improvement or large degradation after phase optimization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 the case of the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Baseline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when beam-beam is included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Both show a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small tune area  above the 6</a:t>
            </a:r>
            <a:r>
              <a:rPr lang="el-G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target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close to the coupling lines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597311" y="1490183"/>
                <a:ext cx="3528392" cy="41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 </a:t>
                </a:r>
                <a:r>
                  <a:rPr lang="en-US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before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optimization </a:t>
                </a:r>
                <a:endParaRPr lang="fr-FR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311" y="1490183"/>
                <a:ext cx="3528392" cy="411459"/>
              </a:xfrm>
              <a:prstGeom prst="rect">
                <a:avLst/>
              </a:prstGeom>
              <a:blipFill rotWithShape="0">
                <a:blip r:embed="rId6"/>
                <a:stretch>
                  <a:fillRect l="-1554" t="-5882" b="-13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5278095" y="1452305"/>
                <a:ext cx="3528392" cy="41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 </a:t>
                </a:r>
                <a:r>
                  <a:rPr lang="en-US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𝛥</m:t>
                        </m:r>
                        <m:r>
                          <a:rPr lang="el-GR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µ</m:t>
                        </m:r>
                      </m:e>
                      <m:sub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𝐼𝑃</m:t>
                        </m:r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1→5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optimization </a:t>
                </a:r>
                <a:endParaRPr lang="fr-FR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095" y="1452305"/>
                <a:ext cx="3528392" cy="411459"/>
              </a:xfrm>
              <a:prstGeom prst="rect">
                <a:avLst/>
              </a:prstGeom>
              <a:blipFill rotWithShape="0">
                <a:blip r:embed="rId7"/>
                <a:stretch>
                  <a:fillRect l="-1554" t="-5882" b="-13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/>
          <p:cNvSpPr txBox="1"/>
          <p:nvPr/>
        </p:nvSpPr>
        <p:spPr>
          <a:xfrm>
            <a:off x="3900505" y="1095094"/>
            <a:ext cx="1342989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BASELINE</a:t>
            </a:r>
            <a:endParaRPr lang="fr-FR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5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30071</TotalTime>
  <Words>979</Words>
  <Application>Microsoft Office PowerPoint</Application>
  <PresentationFormat>Affichage à l'écran (4:3)</PresentationFormat>
  <Paragraphs>182</Paragraphs>
  <Slides>21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Times New Roman</vt:lpstr>
      <vt:lpstr>Wingdings</vt:lpstr>
      <vt:lpstr>Thème Office</vt:lpstr>
      <vt:lpstr>Update on the MS10 sextupole  lattice study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fabien plassard</cp:lastModifiedBy>
  <cp:revision>1172</cp:revision>
  <dcterms:created xsi:type="dcterms:W3CDTF">2016-03-23T12:58:39Z</dcterms:created>
  <dcterms:modified xsi:type="dcterms:W3CDTF">2020-02-25T13:59:27Z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