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2" r:id="rId4"/>
    <p:sldId id="263" r:id="rId5"/>
    <p:sldId id="258" r:id="rId6"/>
    <p:sldId id="265" r:id="rId7"/>
    <p:sldId id="264" r:id="rId8"/>
    <p:sldId id="266" r:id="rId9"/>
    <p:sldId id="267" r:id="rId10"/>
    <p:sldId id="269" r:id="rId11"/>
    <p:sldId id="259" r:id="rId12"/>
    <p:sldId id="270" r:id="rId13"/>
    <p:sldId id="271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28A9E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3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8DCF0CC-18B8-4A3E-8833-8139F074A9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CCA3CF-6F1C-49D6-85F2-A45ED11C62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EFDB3-B59C-441E-90D7-7194A72F47E1}" type="datetimeFigureOut">
              <a:rPr lang="it-IT" smtClean="0"/>
              <a:t>20/02/2020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780BB03-1022-4A6C-8437-ACBEAF3704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776696-B1D3-489B-A5AE-B69F33D484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AC4A7-7069-4AC9-8C2F-E4F1985E99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911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8E724-43E2-4CDC-9872-5DC125808460}" type="datetimeFigureOut">
              <a:rPr lang="it-IT" smtClean="0"/>
              <a:t>20/02/2020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EA904-B9E7-4E2C-B2BA-8E5C933CAB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070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122" y="966355"/>
            <a:ext cx="7684077" cy="254360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it-IT"/>
              <a:t>24/02/2020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it-IT"/>
              <a:t>Andrea Stano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fld id="{259B556B-EAE1-4022-9B2C-909DAD806A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98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486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037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5006A2-68D5-462A-B106-21D1320EB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4FB4774-32AE-4F22-891A-2091E0C334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D5CBC6-9B29-4A6D-B13A-31977561A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DCAC8E-33E5-4D3A-A1CF-D0021AB0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528A49-0CA9-43B4-B50D-F8C5A71DB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9618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13F1C8-4D57-4476-AB17-05AA4A3D4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B7E3618-8252-4ACA-800C-833B2FB59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9E2091-557D-4F0A-9B66-BC2ECC035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2297375-2C2B-4B17-BFEF-A2F84B66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66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92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292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45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6486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5950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8577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752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93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A73048D-876B-4865-A4DB-564C9632C013}"/>
              </a:ext>
            </a:extLst>
          </p:cNvPr>
          <p:cNvSpPr/>
          <p:nvPr userDrawn="1"/>
        </p:nvSpPr>
        <p:spPr>
          <a:xfrm>
            <a:off x="0" y="6073486"/>
            <a:ext cx="9144000" cy="80515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51574" y="62934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it-IT" dirty="0"/>
              <a:t>24/02/2020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5318" y="629061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it-IT" dirty="0"/>
              <a:t>Andrea Stano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29061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59B556B-EAE1-4022-9B2C-909DAD806AA0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BE2C7E4-7F44-4E8F-BA79-E48731CA79A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6164831"/>
            <a:ext cx="722924" cy="62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73" r:id="rId12"/>
    <p:sldLayoutId id="214748368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rupal-showcase.web.cern.ch/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om/pages/jekyll/tree/master" TargetMode="External"/><Relationship Id="rId2" Type="http://schemas.openxmlformats.org/officeDocument/2006/relationships/hyperlink" Target="https://help.github.com/en/github/working-with-github-pages/setting-up-a-github-pages-site-with-jekyl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s://cern.service-now.com/service-portal/service-element.do?name=PaaS-Web-App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test-d8-ep-dep.web.cern.ch/" TargetMode="External"/><Relationship Id="rId13" Type="http://schemas.openxmlformats.org/officeDocument/2006/relationships/hyperlink" Target="http://spi.web.cern.ch/" TargetMode="External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hyperlink" Target="https://test-neutrinosecretariat.web.cern.ch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hyperlink" Target="https://test-d8uo.web.cern.ch/" TargetMode="External"/><Relationship Id="rId5" Type="http://schemas.openxmlformats.org/officeDocument/2006/relationships/image" Target="../media/image21.png"/><Relationship Id="rId10" Type="http://schemas.openxmlformats.org/officeDocument/2006/relationships/hyperlink" Target="https://test-d8-ep-sft.web.cern.ch/" TargetMode="External"/><Relationship Id="rId4" Type="http://schemas.openxmlformats.org/officeDocument/2006/relationships/image" Target="../media/image20.png"/><Relationship Id="rId9" Type="http://schemas.openxmlformats.org/officeDocument/2006/relationships/hyperlink" Target="https://test-ep-rnd.web.cern.ch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ebtools.web.cern.ch/technologies/drupal/styling/cern-override-them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isultato immagini per drupal 8 logo">
            <a:extLst>
              <a:ext uri="{FF2B5EF4-FFF2-40B4-BE49-F238E27FC236}">
                <a16:creationId xmlns:a16="http://schemas.microsoft.com/office/drawing/2014/main" id="{17EFBF6B-69A1-48DD-B266-B4E3EF2B8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800" y="1798668"/>
            <a:ext cx="2244920" cy="253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A149E72-3792-4114-943E-1A21902CC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36720" y="2482549"/>
            <a:ext cx="5881255" cy="1506683"/>
          </a:xfrm>
        </p:spPr>
        <p:txBody>
          <a:bodyPr>
            <a:normAutofit/>
          </a:bodyPr>
          <a:lstStyle/>
          <a:p>
            <a:pPr algn="l"/>
            <a:r>
              <a:rPr lang="it-IT" sz="3600" b="1" dirty="0"/>
              <a:t>UPDATE ON </a:t>
            </a:r>
            <a:br>
              <a:rPr lang="it-IT" sz="5400" b="1" dirty="0"/>
            </a:br>
            <a:r>
              <a:rPr lang="it-IT" sz="5400" b="1" dirty="0">
                <a:solidFill>
                  <a:srgbClr val="28A9E0"/>
                </a:solidFill>
              </a:rPr>
              <a:t>DRUPAL</a:t>
            </a:r>
            <a:r>
              <a:rPr lang="it-IT" sz="5400" b="1" dirty="0"/>
              <a:t> MIGRATION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AA0584-B461-4696-B76B-26F84ED101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340425" y="3989232"/>
            <a:ext cx="10058400" cy="1143000"/>
          </a:xfrm>
        </p:spPr>
        <p:txBody>
          <a:bodyPr>
            <a:normAutofit/>
          </a:bodyPr>
          <a:lstStyle/>
          <a:p>
            <a:r>
              <a:rPr lang="it-IT" sz="2000" dirty="0"/>
              <a:t>Andrea Stano</a:t>
            </a:r>
          </a:p>
        </p:txBody>
      </p:sp>
      <p:sp>
        <p:nvSpPr>
          <p:cNvPr id="9" name="Segnaposto numero diapositiva 4">
            <a:extLst>
              <a:ext uri="{FF2B5EF4-FFF2-40B4-BE49-F238E27FC236}">
                <a16:creationId xmlns:a16="http://schemas.microsoft.com/office/drawing/2014/main" id="{C733AD95-534B-44A1-BAA3-457CCB6C9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290612"/>
            <a:ext cx="2057400" cy="365125"/>
          </a:xfrm>
        </p:spPr>
        <p:txBody>
          <a:bodyPr/>
          <a:lstStyle/>
          <a:p>
            <a:fld id="{259B556B-EAE1-4022-9B2C-909DAD806AA0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2636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39A44C-D98A-48AF-8CEB-FCEBA449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Styling Options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7C3BD7-F268-4DE5-909A-A452B88E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10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7A2309-1FDF-4750-9B05-D5C336C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808D974-E27D-4A78-87EC-7613F55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74B24CB-4719-4DE6-A69D-73B5FBBA0E02}"/>
              </a:ext>
            </a:extLst>
          </p:cNvPr>
          <p:cNvSpPr txBox="1">
            <a:spLocks/>
          </p:cNvSpPr>
          <p:nvPr/>
        </p:nvSpPr>
        <p:spPr>
          <a:xfrm>
            <a:off x="437882" y="1281670"/>
            <a:ext cx="8306873" cy="45009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266EBF67-DB73-4BED-A51B-52C353BE371F}"/>
              </a:ext>
            </a:extLst>
          </p:cNvPr>
          <p:cNvSpPr txBox="1">
            <a:spLocks/>
          </p:cNvSpPr>
          <p:nvPr/>
        </p:nvSpPr>
        <p:spPr>
          <a:xfrm>
            <a:off x="628650" y="3266849"/>
            <a:ext cx="3016071" cy="551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92929"/>
                </a:solidFill>
              </a:rPr>
              <a:t>Bartik</a:t>
            </a:r>
            <a:r>
              <a:rPr lang="it-IT" dirty="0">
                <a:solidFill>
                  <a:srgbClr val="292929"/>
                </a:solidFill>
              </a:rPr>
              <a:t> </a:t>
            </a:r>
            <a:r>
              <a:rPr lang="it-IT" dirty="0" err="1">
                <a:solidFill>
                  <a:srgbClr val="292929"/>
                </a:solidFill>
              </a:rPr>
              <a:t>Theme</a:t>
            </a:r>
            <a:r>
              <a:rPr lang="it-IT" dirty="0">
                <a:solidFill>
                  <a:srgbClr val="292929"/>
                </a:solidFill>
              </a:rPr>
              <a:t> </a:t>
            </a:r>
            <a:r>
              <a:rPr lang="it-IT" sz="2000" dirty="0">
                <a:solidFill>
                  <a:srgbClr val="969696"/>
                </a:solidFill>
              </a:rPr>
              <a:t>( 8.8.1 )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E149BCA-84E5-4149-9EEC-3FC5254835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36" y="3777124"/>
            <a:ext cx="2933721" cy="222886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626DDA6-6943-4FDC-A1C1-B4EF2D2EC1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8090" y="3260518"/>
            <a:ext cx="4515421" cy="254787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30B15548-1405-4C86-933B-D02E19A341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4676" y="1008639"/>
            <a:ext cx="3460123" cy="2159471"/>
          </a:xfrm>
          <a:prstGeom prst="rect">
            <a:avLst/>
          </a:prstGeom>
        </p:spPr>
      </p:pic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27048884-1756-4D0D-A679-EC5314C35948}"/>
              </a:ext>
            </a:extLst>
          </p:cNvPr>
          <p:cNvSpPr txBox="1">
            <a:spLocks/>
          </p:cNvSpPr>
          <p:nvPr/>
        </p:nvSpPr>
        <p:spPr>
          <a:xfrm>
            <a:off x="628649" y="1010553"/>
            <a:ext cx="3672895" cy="1968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it-IT" sz="2400" dirty="0" err="1">
                <a:solidFill>
                  <a:srgbClr val="969696"/>
                </a:solidFill>
              </a:rPr>
              <a:t>Get</a:t>
            </a:r>
            <a:r>
              <a:rPr lang="it-IT" sz="2400" dirty="0">
                <a:solidFill>
                  <a:srgbClr val="969696"/>
                </a:solidFill>
              </a:rPr>
              <a:t> </a:t>
            </a:r>
            <a:r>
              <a:rPr lang="it-IT" sz="2400" dirty="0" err="1">
                <a:solidFill>
                  <a:srgbClr val="969696"/>
                </a:solidFill>
              </a:rPr>
              <a:t>inspired</a:t>
            </a:r>
            <a:r>
              <a:rPr lang="it-IT" sz="2400" dirty="0">
                <a:solidFill>
                  <a:srgbClr val="969696"/>
                </a:solidFill>
              </a:rPr>
              <a:t> by </a:t>
            </a:r>
            <a:r>
              <a:rPr lang="it-IT" sz="2400" dirty="0" err="1">
                <a:solidFill>
                  <a:srgbClr val="969696"/>
                </a:solidFill>
              </a:rPr>
              <a:t>Drupal</a:t>
            </a:r>
            <a:r>
              <a:rPr lang="it-IT" sz="2400" dirty="0">
                <a:solidFill>
                  <a:srgbClr val="969696"/>
                </a:solidFill>
              </a:rPr>
              <a:t> 8 websites </a:t>
            </a:r>
            <a:r>
              <a:rPr lang="it-IT" sz="2400" dirty="0" err="1">
                <a:solidFill>
                  <a:srgbClr val="969696"/>
                </a:solidFill>
              </a:rPr>
              <a:t>already</a:t>
            </a:r>
            <a:r>
              <a:rPr lang="it-IT" sz="2400" dirty="0">
                <a:solidFill>
                  <a:srgbClr val="969696"/>
                </a:solidFill>
              </a:rPr>
              <a:t> in production:</a:t>
            </a:r>
          </a:p>
          <a:p>
            <a:pPr marL="0" indent="0">
              <a:spcBef>
                <a:spcPts val="0"/>
              </a:spcBef>
              <a:buNone/>
            </a:pPr>
            <a:endParaRPr lang="it-IT" sz="2400" dirty="0">
              <a:solidFill>
                <a:srgbClr val="969696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Drupal</a:t>
            </a:r>
            <a:r>
              <a:rPr lang="it-IT" dirty="0">
                <a:solidFill>
                  <a:srgbClr val="28A9E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Showcase</a:t>
            </a:r>
            <a:endParaRPr lang="it-IT" sz="2000" dirty="0">
              <a:solidFill>
                <a:srgbClr val="28A9E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000" dirty="0">
              <a:solidFill>
                <a:srgbClr val="969696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83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9A6430D-9A7B-4933-867B-C65195EF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11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F67127A-43FA-415C-A126-90137AF50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5D6512FE-5A6D-4E45-9139-FF0D959F2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E37D571-107A-4816-988F-AD16040A4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Use a </a:t>
            </a:r>
            <a:r>
              <a:rPr lang="it-IT" dirty="0" err="1">
                <a:solidFill>
                  <a:srgbClr val="28A9E0"/>
                </a:solidFill>
              </a:rPr>
              <a:t>different</a:t>
            </a:r>
            <a:r>
              <a:rPr lang="it-IT" dirty="0">
                <a:solidFill>
                  <a:srgbClr val="28A9E0"/>
                </a:solidFill>
              </a:rPr>
              <a:t> </a:t>
            </a:r>
            <a:r>
              <a:rPr lang="it-IT" dirty="0" err="1">
                <a:solidFill>
                  <a:srgbClr val="28A9E0"/>
                </a:solidFill>
              </a:rPr>
              <a:t>technolog</a:t>
            </a:r>
            <a:endParaRPr lang="it-IT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30EFACF0-C168-4885-AF52-B340F6D1F963}"/>
              </a:ext>
            </a:extLst>
          </p:cNvPr>
          <p:cNvSpPr txBox="1">
            <a:spLocks/>
          </p:cNvSpPr>
          <p:nvPr/>
        </p:nvSpPr>
        <p:spPr>
          <a:xfrm>
            <a:off x="1001147" y="1139541"/>
            <a:ext cx="3086100" cy="551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92929"/>
                </a:solidFill>
              </a:rPr>
              <a:t>Static</a:t>
            </a:r>
            <a:r>
              <a:rPr lang="it-IT" dirty="0">
                <a:solidFill>
                  <a:srgbClr val="292929"/>
                </a:solidFill>
              </a:rPr>
              <a:t> HTML </a:t>
            </a:r>
            <a:r>
              <a:rPr lang="it-IT" dirty="0" err="1">
                <a:solidFill>
                  <a:srgbClr val="292929"/>
                </a:solidFill>
              </a:rPr>
              <a:t>version</a:t>
            </a:r>
            <a:endParaRPr lang="it-IT" dirty="0">
              <a:solidFill>
                <a:srgbClr val="28A9E0"/>
              </a:solidFill>
            </a:endParaRP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D240902E-1C28-4E72-826E-A5C11179701D}"/>
              </a:ext>
            </a:extLst>
          </p:cNvPr>
          <p:cNvSpPr txBox="1">
            <a:spLocks/>
          </p:cNvSpPr>
          <p:nvPr/>
        </p:nvSpPr>
        <p:spPr>
          <a:xfrm>
            <a:off x="5134029" y="1139541"/>
            <a:ext cx="3086100" cy="551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92929"/>
                </a:solidFill>
              </a:rPr>
              <a:t>Wordpress</a:t>
            </a:r>
            <a:endParaRPr lang="it-IT" dirty="0">
              <a:solidFill>
                <a:srgbClr val="28A9E0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872C07D-FF5E-49B0-B812-7B0C913EE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" y="1829986"/>
            <a:ext cx="3153794" cy="418540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10C38103-3DE9-4BDB-AAB0-1A607F4AC6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8372" y="1829985"/>
            <a:ext cx="3086099" cy="425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22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9A6430D-9A7B-4933-867B-C65195EF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12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F67127A-43FA-415C-A126-90137AF50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5D6512FE-5A6D-4E45-9139-FF0D959F2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E37D571-107A-4816-988F-AD16040A4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Use a </a:t>
            </a:r>
            <a:r>
              <a:rPr lang="it-IT" dirty="0" err="1">
                <a:solidFill>
                  <a:srgbClr val="28A9E0"/>
                </a:solidFill>
              </a:rPr>
              <a:t>different</a:t>
            </a:r>
            <a:r>
              <a:rPr lang="it-IT" dirty="0">
                <a:solidFill>
                  <a:srgbClr val="28A9E0"/>
                </a:solidFill>
              </a:rPr>
              <a:t> </a:t>
            </a:r>
            <a:r>
              <a:rPr lang="it-IT" dirty="0" err="1">
                <a:solidFill>
                  <a:srgbClr val="28A9E0"/>
                </a:solidFill>
              </a:rPr>
              <a:t>technology</a:t>
            </a:r>
            <a:endParaRPr lang="it-IT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30EFACF0-C168-4885-AF52-B340F6D1F963}"/>
              </a:ext>
            </a:extLst>
          </p:cNvPr>
          <p:cNvSpPr txBox="1">
            <a:spLocks/>
          </p:cNvSpPr>
          <p:nvPr/>
        </p:nvSpPr>
        <p:spPr>
          <a:xfrm>
            <a:off x="715540" y="1139541"/>
            <a:ext cx="4135502" cy="4467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92929"/>
                </a:solidFill>
              </a:rPr>
              <a:t>Static</a:t>
            </a:r>
            <a:r>
              <a:rPr lang="it-IT" dirty="0">
                <a:solidFill>
                  <a:srgbClr val="292929"/>
                </a:solidFill>
              </a:rPr>
              <a:t> site generator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2000" dirty="0">
                <a:solidFill>
                  <a:srgbClr val="969696"/>
                </a:solidFill>
              </a:rPr>
              <a:t>(Jekyll, Hugo…)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000" dirty="0">
              <a:solidFill>
                <a:srgbClr val="969696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000" dirty="0">
              <a:solidFill>
                <a:srgbClr val="969696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Hosting for Jekyll websites: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it-IT" dirty="0">
                <a:solidFill>
                  <a:srgbClr val="28A9E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 Pages</a:t>
            </a:r>
            <a:endParaRPr lang="it-IT" dirty="0">
              <a:solidFill>
                <a:srgbClr val="28A9E0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endParaRPr lang="it-IT" dirty="0">
              <a:solidFill>
                <a:srgbClr val="28A9E0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it-IT" dirty="0" err="1">
                <a:solidFill>
                  <a:srgbClr val="28A9E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GitLab</a:t>
            </a:r>
            <a:r>
              <a:rPr lang="it-IT" dirty="0">
                <a:solidFill>
                  <a:srgbClr val="28A9E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Pages</a:t>
            </a:r>
            <a:endParaRPr lang="it-IT" dirty="0">
              <a:solidFill>
                <a:srgbClr val="28A9E0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endParaRPr lang="it-IT" dirty="0">
              <a:solidFill>
                <a:srgbClr val="28A9E0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US" dirty="0">
                <a:solidFill>
                  <a:srgbClr val="28A9E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PaaS Web Application Hosting Service</a:t>
            </a:r>
            <a:endParaRPr lang="it-IT" dirty="0">
              <a:solidFill>
                <a:srgbClr val="28A9E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A37BE8B-A4C4-481B-A24E-B11A5D32A1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83" y="1038443"/>
            <a:ext cx="3210966" cy="497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37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9A6430D-9A7B-4933-867B-C65195EF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13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F67127A-43FA-415C-A126-90137AF50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5D6512FE-5A6D-4E45-9139-FF0D959F2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E37D571-107A-4816-988F-AD16040A4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Showcase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4BB9775-6DE3-4D8D-965E-F732D650E3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170" y="3639176"/>
            <a:ext cx="2884024" cy="166887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C411A95C-ADC9-41AF-9AB5-0A5AE32926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883" y="3633538"/>
            <a:ext cx="2920792" cy="167451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336E399-0DB0-471C-8806-0AD714236B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00" y="3633538"/>
            <a:ext cx="2884023" cy="167451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6815298-E4B2-42D3-A2D0-670A1E37C0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00" y="1132671"/>
            <a:ext cx="2884211" cy="167451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1A400695-6A09-42D6-804E-38B2C92E19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170" y="1132671"/>
            <a:ext cx="2887393" cy="166887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317B884-083E-4783-8E76-DFE37DFB13B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418" y="1132672"/>
            <a:ext cx="2885971" cy="1668878"/>
          </a:xfrm>
          <a:prstGeom prst="rect">
            <a:avLst/>
          </a:prstGeom>
        </p:spPr>
      </p:pic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DFF8A495-DF70-4F00-AB2B-7C06B661EE3C}"/>
              </a:ext>
            </a:extLst>
          </p:cNvPr>
          <p:cNvSpPr txBox="1">
            <a:spLocks/>
          </p:cNvSpPr>
          <p:nvPr/>
        </p:nvSpPr>
        <p:spPr>
          <a:xfrm>
            <a:off x="181106" y="2883757"/>
            <a:ext cx="2750984" cy="439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8A9E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EP-DEP</a:t>
            </a:r>
            <a:endParaRPr lang="it-IT" dirty="0">
              <a:solidFill>
                <a:srgbClr val="28A9E0"/>
              </a:solidFill>
            </a:endParaRP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12F531C-A6B7-406F-8685-C8AE6B5AEDAB}"/>
              </a:ext>
            </a:extLst>
          </p:cNvPr>
          <p:cNvSpPr txBox="1">
            <a:spLocks/>
          </p:cNvSpPr>
          <p:nvPr/>
        </p:nvSpPr>
        <p:spPr>
          <a:xfrm>
            <a:off x="3191690" y="2877987"/>
            <a:ext cx="2750984" cy="439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8A9E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EP-</a:t>
            </a:r>
            <a:r>
              <a:rPr lang="it-IT" dirty="0" err="1">
                <a:solidFill>
                  <a:srgbClr val="28A9E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RnD</a:t>
            </a:r>
            <a:endParaRPr lang="it-IT" dirty="0">
              <a:solidFill>
                <a:srgbClr val="28A9E0"/>
              </a:solidFill>
            </a:endParaRP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C8CD64A4-17B0-4018-8D43-BB0D39F0F95E}"/>
              </a:ext>
            </a:extLst>
          </p:cNvPr>
          <p:cNvSpPr txBox="1">
            <a:spLocks/>
          </p:cNvSpPr>
          <p:nvPr/>
        </p:nvSpPr>
        <p:spPr>
          <a:xfrm>
            <a:off x="6218911" y="2877987"/>
            <a:ext cx="2750984" cy="439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8A9E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EP-SFT</a:t>
            </a:r>
            <a:endParaRPr lang="it-IT" dirty="0">
              <a:solidFill>
                <a:srgbClr val="28A9E0"/>
              </a:solidFill>
            </a:endParaRPr>
          </a:p>
        </p:txBody>
      </p:sp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20674071-BA08-49EB-98D8-A8F809DCB4CF}"/>
              </a:ext>
            </a:extLst>
          </p:cNvPr>
          <p:cNvSpPr txBox="1">
            <a:spLocks/>
          </p:cNvSpPr>
          <p:nvPr/>
        </p:nvSpPr>
        <p:spPr>
          <a:xfrm>
            <a:off x="181106" y="5427599"/>
            <a:ext cx="2750984" cy="439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Users’Office</a:t>
            </a:r>
            <a:endParaRPr lang="it-IT" dirty="0">
              <a:solidFill>
                <a:srgbClr val="28A9E0"/>
              </a:solidFill>
            </a:endParaRP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F52346B4-14C6-4918-881B-0680F1B96654}"/>
              </a:ext>
            </a:extLst>
          </p:cNvPr>
          <p:cNvSpPr txBox="1">
            <a:spLocks/>
          </p:cNvSpPr>
          <p:nvPr/>
        </p:nvSpPr>
        <p:spPr>
          <a:xfrm>
            <a:off x="3001623" y="5421829"/>
            <a:ext cx="3149795" cy="439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8A9E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Neutrino </a:t>
            </a:r>
            <a:r>
              <a:rPr lang="it-IT" dirty="0" err="1">
                <a:solidFill>
                  <a:srgbClr val="28A9E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Secretariat</a:t>
            </a:r>
            <a:endParaRPr lang="it-IT" dirty="0">
              <a:solidFill>
                <a:srgbClr val="28A9E0"/>
              </a:solidFill>
            </a:endParaRPr>
          </a:p>
        </p:txBody>
      </p: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id="{4CFBFD01-6E66-47A5-BFC3-3161922D1206}"/>
              </a:ext>
            </a:extLst>
          </p:cNvPr>
          <p:cNvSpPr txBox="1">
            <a:spLocks/>
          </p:cNvSpPr>
          <p:nvPr/>
        </p:nvSpPr>
        <p:spPr>
          <a:xfrm>
            <a:off x="6218911" y="5421829"/>
            <a:ext cx="2750984" cy="439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8A9E0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EP-SFT-SPI</a:t>
            </a:r>
            <a:endParaRPr lang="it-IT" dirty="0">
              <a:solidFill>
                <a:srgbClr val="28A9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888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8193ACC-4BA1-4F54-9F18-FE1309646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14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B5EFA930-25A7-423D-8C4B-E19C749BA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65C46954-BEB8-42EF-9562-1EFC510E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61D0EE3F-D805-4935-A44A-D88F807F1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915869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Thank </a:t>
            </a:r>
            <a:r>
              <a:rPr lang="it-IT" dirty="0" err="1">
                <a:solidFill>
                  <a:srgbClr val="28A9E0"/>
                </a:solidFill>
              </a:rPr>
              <a:t>you</a:t>
            </a:r>
            <a:endParaRPr lang="it-IT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0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3BEFFF-232C-4A87-8D2A-863291AB8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2808" y="887561"/>
            <a:ext cx="6373845" cy="4807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/>
              <a:t>Drupal</a:t>
            </a:r>
            <a:r>
              <a:rPr lang="it-IT" dirty="0"/>
              <a:t> 8 release date</a:t>
            </a:r>
          </a:p>
          <a:p>
            <a:pPr marL="144000">
              <a:spcBef>
                <a:spcPts val="0"/>
              </a:spcBef>
              <a:buFontTx/>
              <a:buChar char="-"/>
            </a:pPr>
            <a:r>
              <a:rPr lang="it-IT" sz="2000" dirty="0" err="1">
                <a:solidFill>
                  <a:schemeClr val="bg1">
                    <a:lumMod val="50000"/>
                  </a:schemeClr>
                </a:solidFill>
              </a:rPr>
              <a:t>Symfony</a:t>
            </a: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 3</a:t>
            </a:r>
          </a:p>
          <a:p>
            <a:pPr marL="144000">
              <a:spcBef>
                <a:spcPts val="0"/>
              </a:spcBef>
              <a:buFontTx/>
              <a:buChar char="-"/>
            </a:pP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TWIG</a:t>
            </a:r>
          </a:p>
          <a:p>
            <a:pPr marL="144000">
              <a:spcBef>
                <a:spcPts val="0"/>
              </a:spcBef>
              <a:buFontTx/>
              <a:buChar char="-"/>
            </a:pPr>
            <a:r>
              <a:rPr lang="it-IT" sz="2000" dirty="0" err="1">
                <a:solidFill>
                  <a:schemeClr val="bg1">
                    <a:lumMod val="50000"/>
                  </a:schemeClr>
                </a:solidFill>
              </a:rPr>
              <a:t>Views</a:t>
            </a: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, WYSIWYG Editor, </a:t>
            </a:r>
            <a:r>
              <a:rPr lang="it-IT" sz="2000" dirty="0" err="1">
                <a:solidFill>
                  <a:schemeClr val="bg1">
                    <a:lumMod val="50000"/>
                  </a:schemeClr>
                </a:solidFill>
              </a:rPr>
              <a:t>various</a:t>
            </a: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 field </a:t>
            </a:r>
            <a:r>
              <a:rPr lang="it-IT" sz="2000" dirty="0" err="1">
                <a:solidFill>
                  <a:schemeClr val="bg1">
                    <a:lumMod val="50000"/>
                  </a:schemeClr>
                </a:solidFill>
              </a:rPr>
              <a:t>types</a:t>
            </a:r>
            <a:endParaRPr lang="it-IT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dirty="0"/>
              <a:t>	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D950C4-D2F4-4F7E-8FC9-F649182D3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2</a:t>
            </a:fld>
            <a:endParaRPr lang="it-IT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52959FB-C309-418C-B1BC-FE04C4646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C38B258-B51E-4A9E-92A8-8138DECB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08AD907C-0376-4A15-A5F6-7CBFDB67D8D4}"/>
              </a:ext>
            </a:extLst>
          </p:cNvPr>
          <p:cNvSpPr txBox="1">
            <a:spLocks/>
          </p:cNvSpPr>
          <p:nvPr/>
        </p:nvSpPr>
        <p:spPr>
          <a:xfrm>
            <a:off x="795882" y="887561"/>
            <a:ext cx="1936924" cy="4850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Nov</a:t>
            </a:r>
            <a:r>
              <a:rPr lang="it-IT" dirty="0">
                <a:solidFill>
                  <a:srgbClr val="28A9E0"/>
                </a:solidFill>
              </a:rPr>
              <a:t> 2015: 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Nov</a:t>
            </a:r>
            <a:r>
              <a:rPr lang="it-IT" dirty="0">
                <a:solidFill>
                  <a:srgbClr val="28A9E0"/>
                </a:solidFill>
              </a:rPr>
              <a:t> 2018: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B3A72E38-BCC9-4F11-AF90-DD82629987CA}"/>
              </a:ext>
            </a:extLst>
          </p:cNvPr>
          <p:cNvSpPr txBox="1">
            <a:spLocks/>
          </p:cNvSpPr>
          <p:nvPr/>
        </p:nvSpPr>
        <p:spPr>
          <a:xfrm>
            <a:off x="0" y="124043"/>
            <a:ext cx="2732806" cy="71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it-IT" sz="2400" dirty="0">
                <a:solidFill>
                  <a:srgbClr val="969696"/>
                </a:solidFill>
              </a:rPr>
              <a:t>TIMETABLE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933B1AD5-50A1-4DAE-868A-F40E74B2A2C6}"/>
              </a:ext>
            </a:extLst>
          </p:cNvPr>
          <p:cNvSpPr txBox="1">
            <a:spLocks/>
          </p:cNvSpPr>
          <p:nvPr/>
        </p:nvSpPr>
        <p:spPr>
          <a:xfrm>
            <a:off x="2732807" y="2416757"/>
            <a:ext cx="6373845" cy="4807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CERN first </a:t>
            </a:r>
            <a:r>
              <a:rPr lang="it-IT" dirty="0" err="1"/>
              <a:t>Drupal</a:t>
            </a:r>
            <a:r>
              <a:rPr lang="it-IT" dirty="0"/>
              <a:t> 8 website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E17A914-8130-4879-AFC9-F465863627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0" y="2935975"/>
            <a:ext cx="4868141" cy="296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5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3BEFFF-232C-4A87-8D2A-863291AB8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2808" y="887562"/>
            <a:ext cx="6373845" cy="8529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/>
              <a:t>Drupal</a:t>
            </a:r>
            <a:r>
              <a:rPr lang="it-IT" dirty="0"/>
              <a:t> 7 EOL </a:t>
            </a:r>
            <a:r>
              <a:rPr lang="it-IT" dirty="0" err="1"/>
              <a:t>at</a:t>
            </a:r>
            <a:r>
              <a:rPr lang="it-IT" dirty="0"/>
              <a:t> CERN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EOL of the </a:t>
            </a:r>
            <a:r>
              <a:rPr lang="it-IT" sz="2000" dirty="0" err="1">
                <a:solidFill>
                  <a:schemeClr val="bg1">
                    <a:lumMod val="50000"/>
                  </a:schemeClr>
                </a:solidFill>
              </a:rPr>
              <a:t>Drupal</a:t>
            </a: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 7 </a:t>
            </a:r>
            <a:r>
              <a:rPr lang="it-IT" sz="2000" dirty="0" err="1">
                <a:solidFill>
                  <a:schemeClr val="bg1">
                    <a:lumMod val="50000"/>
                  </a:schemeClr>
                </a:solidFill>
              </a:rPr>
              <a:t>infrastructure</a:t>
            </a:r>
            <a:r>
              <a:rPr lang="it-IT" sz="2000" dirty="0">
                <a:solidFill>
                  <a:schemeClr val="bg1">
                    <a:lumMod val="50000"/>
                  </a:schemeClr>
                </a:solidFill>
              </a:rPr>
              <a:t> November 2020</a:t>
            </a:r>
          </a:p>
          <a:p>
            <a:pPr marL="0" indent="0">
              <a:spcBef>
                <a:spcPts val="0"/>
              </a:spcBef>
              <a:buNone/>
            </a:pPr>
            <a:endParaRPr lang="it-IT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D950C4-D2F4-4F7E-8FC9-F649182D3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3</a:t>
            </a:fld>
            <a:endParaRPr lang="it-IT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52959FB-C309-418C-B1BC-FE04C4646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C38B258-B51E-4A9E-92A8-8138DECB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08AD907C-0376-4A15-A5F6-7CBFDB67D8D4}"/>
              </a:ext>
            </a:extLst>
          </p:cNvPr>
          <p:cNvSpPr txBox="1">
            <a:spLocks/>
          </p:cNvSpPr>
          <p:nvPr/>
        </p:nvSpPr>
        <p:spPr>
          <a:xfrm>
            <a:off x="218209" y="887561"/>
            <a:ext cx="2514597" cy="4850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Summer</a:t>
            </a:r>
            <a:r>
              <a:rPr lang="it-IT" dirty="0">
                <a:solidFill>
                  <a:srgbClr val="28A9E0"/>
                </a:solidFill>
              </a:rPr>
              <a:t> 2020: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Nov</a:t>
            </a:r>
            <a:r>
              <a:rPr lang="it-IT" dirty="0">
                <a:solidFill>
                  <a:srgbClr val="28A9E0"/>
                </a:solidFill>
              </a:rPr>
              <a:t> 2021: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it-IT" sz="1100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it-IT" sz="1100" dirty="0">
              <a:solidFill>
                <a:srgbClr val="28A9E0"/>
              </a:solidFill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June</a:t>
            </a:r>
            <a:r>
              <a:rPr lang="it-IT" dirty="0">
                <a:solidFill>
                  <a:srgbClr val="28A9E0"/>
                </a:solidFill>
              </a:rPr>
              <a:t> 2020: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933B1AD5-50A1-4DAE-868A-F40E74B2A2C6}"/>
              </a:ext>
            </a:extLst>
          </p:cNvPr>
          <p:cNvSpPr txBox="1">
            <a:spLocks/>
          </p:cNvSpPr>
          <p:nvPr/>
        </p:nvSpPr>
        <p:spPr>
          <a:xfrm>
            <a:off x="2732808" y="1907604"/>
            <a:ext cx="4592783" cy="852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 err="1"/>
              <a:t>Drupal</a:t>
            </a:r>
            <a:r>
              <a:rPr lang="it-IT" dirty="0"/>
              <a:t> 7  </a:t>
            </a:r>
            <a:r>
              <a:rPr lang="it-IT" b="1" dirty="0">
                <a:solidFill>
                  <a:srgbClr val="28A9E0"/>
                </a:solidFill>
              </a:rPr>
              <a:t>AND</a:t>
            </a:r>
            <a:r>
              <a:rPr lang="it-IT" dirty="0"/>
              <a:t>  </a:t>
            </a:r>
            <a:r>
              <a:rPr lang="it-IT" dirty="0" err="1"/>
              <a:t>Drupal</a:t>
            </a:r>
            <a:r>
              <a:rPr lang="it-IT" dirty="0"/>
              <a:t> 8 EOL by the </a:t>
            </a:r>
            <a:r>
              <a:rPr lang="it-IT" dirty="0" err="1"/>
              <a:t>Drupal</a:t>
            </a:r>
            <a:r>
              <a:rPr lang="it-IT" dirty="0"/>
              <a:t> community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7F8C3AD3-8704-4582-8213-6DCC91A8AD56}"/>
              </a:ext>
            </a:extLst>
          </p:cNvPr>
          <p:cNvSpPr txBox="1">
            <a:spLocks/>
          </p:cNvSpPr>
          <p:nvPr/>
        </p:nvSpPr>
        <p:spPr>
          <a:xfrm>
            <a:off x="2732807" y="3463885"/>
            <a:ext cx="4592783" cy="852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 err="1"/>
              <a:t>Drupal</a:t>
            </a:r>
            <a:r>
              <a:rPr lang="it-IT" dirty="0"/>
              <a:t> 9 release date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CC1CF457-6DBE-4B8C-8008-9B06DFAC6C65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2081" y="4008863"/>
            <a:ext cx="4569342" cy="193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58DD4817-B938-4A6D-B374-EA58FE4DFAB1}"/>
              </a:ext>
            </a:extLst>
          </p:cNvPr>
          <p:cNvSpPr txBox="1">
            <a:spLocks/>
          </p:cNvSpPr>
          <p:nvPr/>
        </p:nvSpPr>
        <p:spPr>
          <a:xfrm>
            <a:off x="0" y="124043"/>
            <a:ext cx="2732806" cy="71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it-IT" sz="2400" dirty="0">
                <a:solidFill>
                  <a:srgbClr val="969696"/>
                </a:solidFill>
              </a:rPr>
              <a:t>TIMETABLE</a:t>
            </a:r>
          </a:p>
        </p:txBody>
      </p:sp>
    </p:spTree>
    <p:extLst>
      <p:ext uri="{BB962C8B-B14F-4D97-AF65-F5344CB8AC3E}">
        <p14:creationId xmlns:p14="http://schemas.microsoft.com/office/powerpoint/2010/main" val="1991813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750D1A-3490-4925-ACB7-2E1985FD1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66" y="727076"/>
            <a:ext cx="8611673" cy="4746624"/>
          </a:xfrm>
        </p:spPr>
        <p:txBody>
          <a:bodyPr>
            <a:normAutofit/>
          </a:bodyPr>
          <a:lstStyle/>
          <a:p>
            <a:pPr algn="ctr"/>
            <a:r>
              <a:rPr lang="it-IT" sz="4200" b="1" dirty="0">
                <a:solidFill>
                  <a:srgbClr val="28A9E0"/>
                </a:solidFill>
              </a:rPr>
              <a:t>Migration to </a:t>
            </a:r>
            <a:r>
              <a:rPr lang="it-IT" sz="4200" b="1" dirty="0" err="1">
                <a:solidFill>
                  <a:srgbClr val="28A9E0"/>
                </a:solidFill>
              </a:rPr>
              <a:t>Drupal</a:t>
            </a:r>
            <a:r>
              <a:rPr lang="it-IT" sz="4200" b="1" dirty="0">
                <a:solidFill>
                  <a:srgbClr val="28A9E0"/>
                </a:solidFill>
              </a:rPr>
              <a:t> 9 </a:t>
            </a:r>
            <a:r>
              <a:rPr lang="it-IT" sz="4200" b="1" dirty="0" err="1">
                <a:solidFill>
                  <a:srgbClr val="28A9E0"/>
                </a:solidFill>
              </a:rPr>
              <a:t>should</a:t>
            </a:r>
            <a:r>
              <a:rPr lang="it-IT" sz="4200" b="1" dirty="0">
                <a:solidFill>
                  <a:srgbClr val="28A9E0"/>
                </a:solidFill>
              </a:rPr>
              <a:t> be easy.</a:t>
            </a:r>
            <a:br>
              <a:rPr lang="it-IT" sz="4000" b="1" dirty="0">
                <a:solidFill>
                  <a:srgbClr val="28A9E0"/>
                </a:solidFill>
              </a:rPr>
            </a:br>
            <a:br>
              <a:rPr lang="it-IT" sz="3200" dirty="0">
                <a:solidFill>
                  <a:srgbClr val="28A9E0"/>
                </a:solidFill>
              </a:rPr>
            </a:br>
            <a:r>
              <a:rPr lang="it-IT" sz="2800" b="1" dirty="0" err="1"/>
              <a:t>As</a:t>
            </a:r>
            <a:r>
              <a:rPr lang="it-IT" sz="2800" b="1" dirty="0"/>
              <a:t> long </a:t>
            </a:r>
            <a:r>
              <a:rPr lang="it-IT" sz="2800" b="1" dirty="0" err="1"/>
              <a:t>as</a:t>
            </a:r>
            <a:r>
              <a:rPr lang="it-IT" sz="2800" b="1" dirty="0"/>
              <a:t> </a:t>
            </a:r>
            <a:r>
              <a:rPr lang="it-IT" sz="2800" b="1" dirty="0" err="1"/>
              <a:t>modules</a:t>
            </a:r>
            <a:r>
              <a:rPr lang="it-IT" sz="2800" b="1" dirty="0"/>
              <a:t> and </a:t>
            </a:r>
            <a:r>
              <a:rPr lang="it-IT" sz="2800" b="1" dirty="0" err="1"/>
              <a:t>themes</a:t>
            </a:r>
            <a:r>
              <a:rPr lang="it-IT" sz="2800" b="1" dirty="0"/>
              <a:t> stay </a:t>
            </a:r>
            <a:br>
              <a:rPr lang="it-IT" sz="2800" b="1" dirty="0"/>
            </a:br>
            <a:r>
              <a:rPr lang="it-IT" sz="2800" b="1" dirty="0"/>
              <a:t>up-to-date with the </a:t>
            </a:r>
            <a:r>
              <a:rPr lang="it-IT" sz="2800" b="1" dirty="0" err="1"/>
              <a:t>latest</a:t>
            </a:r>
            <a:r>
              <a:rPr lang="it-IT" sz="2800" b="1" dirty="0"/>
              <a:t> </a:t>
            </a:r>
            <a:r>
              <a:rPr lang="it-IT" sz="2800" b="1" dirty="0" err="1"/>
              <a:t>Drupal</a:t>
            </a:r>
            <a:r>
              <a:rPr lang="it-IT" sz="2800" b="1" dirty="0"/>
              <a:t> 8 </a:t>
            </a:r>
            <a:r>
              <a:rPr lang="it-IT" sz="2800" b="1" dirty="0" err="1"/>
              <a:t>APIs</a:t>
            </a:r>
            <a:r>
              <a:rPr lang="it-IT" sz="2800" b="1" dirty="0"/>
              <a:t>.</a:t>
            </a:r>
            <a:br>
              <a:rPr lang="it-IT" sz="3200" b="1" dirty="0"/>
            </a:br>
            <a:br>
              <a:rPr lang="it-IT" sz="3600" dirty="0"/>
            </a:br>
            <a:br>
              <a:rPr lang="it-IT" sz="3200" dirty="0"/>
            </a:br>
            <a:r>
              <a:rPr lang="it-IT" sz="2800" b="1" dirty="0" err="1">
                <a:solidFill>
                  <a:srgbClr val="28A9E0"/>
                </a:solidFill>
              </a:rPr>
              <a:t>Dries</a:t>
            </a:r>
            <a:r>
              <a:rPr lang="it-IT" sz="2800" b="1" dirty="0">
                <a:solidFill>
                  <a:srgbClr val="28A9E0"/>
                </a:solidFill>
              </a:rPr>
              <a:t> </a:t>
            </a:r>
            <a:r>
              <a:rPr lang="it-IT" sz="2800" b="1" dirty="0" err="1">
                <a:solidFill>
                  <a:srgbClr val="28A9E0"/>
                </a:solidFill>
              </a:rPr>
              <a:t>Buytaert</a:t>
            </a:r>
            <a:r>
              <a:rPr lang="it-IT" sz="2800" dirty="0">
                <a:solidFill>
                  <a:srgbClr val="28A9E0"/>
                </a:solidFill>
              </a:rPr>
              <a:t>, </a:t>
            </a:r>
            <a:br>
              <a:rPr lang="it-IT" sz="2000" dirty="0">
                <a:solidFill>
                  <a:srgbClr val="28A9E0"/>
                </a:solidFill>
              </a:rPr>
            </a:br>
            <a:r>
              <a:rPr lang="en-US" sz="2000" dirty="0">
                <a:solidFill>
                  <a:srgbClr val="969696"/>
                </a:solidFill>
              </a:rPr>
              <a:t>founder and project lead of Drupal</a:t>
            </a:r>
            <a:endParaRPr lang="it-IT" sz="4000" dirty="0">
              <a:solidFill>
                <a:srgbClr val="969696"/>
              </a:solidFill>
            </a:endParaRP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175515-DC22-4CA6-B14C-AA10E9CF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AB4F3-EFEB-40E6-AC35-B4F01CB3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C9C06F-6014-4B70-A0CA-88B80F6DE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65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39A44C-D98A-48AF-8CEB-FCEBA449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451"/>
            <a:ext cx="7886700" cy="1075697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Migrate to </a:t>
            </a:r>
            <a:r>
              <a:rPr lang="it-IT" dirty="0" err="1">
                <a:solidFill>
                  <a:srgbClr val="28A9E0"/>
                </a:solidFill>
              </a:rPr>
              <a:t>Drupal</a:t>
            </a:r>
            <a:r>
              <a:rPr lang="it-IT" dirty="0">
                <a:solidFill>
                  <a:srgbClr val="28A9E0"/>
                </a:solidFill>
              </a:rPr>
              <a:t> 8</a:t>
            </a:r>
            <a:br>
              <a:rPr lang="it-IT" dirty="0">
                <a:solidFill>
                  <a:srgbClr val="28A9E0"/>
                </a:solidFill>
              </a:rPr>
            </a:br>
            <a:r>
              <a:rPr lang="it-IT" sz="2400" dirty="0">
                <a:solidFill>
                  <a:srgbClr val="969696"/>
                </a:solidFill>
              </a:rPr>
              <a:t>Small websites ( &lt; 10 pages )</a:t>
            </a:r>
            <a:endParaRPr lang="it-IT" dirty="0">
              <a:solidFill>
                <a:srgbClr val="969696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7C3BD7-F268-4DE5-909A-A452B88E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5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7A2309-1FDF-4750-9B05-D5C336C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808D974-E27D-4A78-87EC-7613F55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D96EAA9D-4254-4F67-BE94-AE294BB19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428" y="1436725"/>
            <a:ext cx="7922922" cy="85291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dirty="0">
                <a:solidFill>
                  <a:srgbClr val="292929"/>
                </a:solidFill>
              </a:rPr>
              <a:t>Start from a </a:t>
            </a:r>
            <a:r>
              <a:rPr lang="it-IT" dirty="0" err="1">
                <a:solidFill>
                  <a:srgbClr val="292929"/>
                </a:solidFill>
              </a:rPr>
              <a:t>blank</a:t>
            </a:r>
            <a:r>
              <a:rPr lang="it-IT" dirty="0">
                <a:solidFill>
                  <a:srgbClr val="292929"/>
                </a:solidFill>
              </a:rPr>
              <a:t> site or use the </a:t>
            </a:r>
            <a:r>
              <a:rPr lang="it-IT" dirty="0">
                <a:solidFill>
                  <a:srgbClr val="28A9E0"/>
                </a:solidFill>
              </a:rPr>
              <a:t>Easy start </a:t>
            </a:r>
            <a:r>
              <a:rPr lang="it-IT" dirty="0">
                <a:solidFill>
                  <a:srgbClr val="292929"/>
                </a:solidFill>
              </a:rPr>
              <a:t>template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213B312-1D60-4241-81D6-588DFDA0A3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60"/>
          <a:stretch/>
        </p:blipFill>
        <p:spPr>
          <a:xfrm>
            <a:off x="218208" y="2335102"/>
            <a:ext cx="3933828" cy="2748394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975B8002-FA81-4D35-9E6A-E02E5D084F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2429" y="2382650"/>
            <a:ext cx="4033362" cy="2508344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1E25606-915E-4BE2-81C4-7D0A6B0655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4584" y="3122533"/>
            <a:ext cx="3964164" cy="285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77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39A44C-D98A-48AF-8CEB-FCEBA449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451"/>
            <a:ext cx="7886700" cy="1075697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Migrate to </a:t>
            </a:r>
            <a:r>
              <a:rPr lang="it-IT" dirty="0" err="1">
                <a:solidFill>
                  <a:srgbClr val="28A9E0"/>
                </a:solidFill>
              </a:rPr>
              <a:t>Drupal</a:t>
            </a:r>
            <a:r>
              <a:rPr lang="it-IT" dirty="0">
                <a:solidFill>
                  <a:srgbClr val="28A9E0"/>
                </a:solidFill>
              </a:rPr>
              <a:t> 8</a:t>
            </a:r>
            <a:br>
              <a:rPr lang="it-IT" dirty="0">
                <a:solidFill>
                  <a:srgbClr val="28A9E0"/>
                </a:solidFill>
              </a:rPr>
            </a:br>
            <a:r>
              <a:rPr lang="it-IT" sz="2400" dirty="0" err="1">
                <a:solidFill>
                  <a:srgbClr val="969696"/>
                </a:solidFill>
              </a:rPr>
              <a:t>Bigger</a:t>
            </a:r>
            <a:r>
              <a:rPr lang="it-IT" sz="2400" dirty="0">
                <a:solidFill>
                  <a:srgbClr val="969696"/>
                </a:solidFill>
              </a:rPr>
              <a:t> or </a:t>
            </a:r>
            <a:r>
              <a:rPr lang="it-IT" sz="2400" dirty="0" err="1">
                <a:solidFill>
                  <a:srgbClr val="969696"/>
                </a:solidFill>
              </a:rPr>
              <a:t>complex</a:t>
            </a:r>
            <a:r>
              <a:rPr lang="it-IT" sz="2400" dirty="0">
                <a:solidFill>
                  <a:srgbClr val="969696"/>
                </a:solidFill>
              </a:rPr>
              <a:t> websites</a:t>
            </a:r>
            <a:endParaRPr lang="it-IT" dirty="0">
              <a:solidFill>
                <a:srgbClr val="969696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7C3BD7-F268-4DE5-909A-A452B88E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7A2309-1FDF-4750-9B05-D5C336C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808D974-E27D-4A78-87EC-7613F55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D96EAA9D-4254-4F67-BE94-AE294BB19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46796"/>
            <a:ext cx="7922922" cy="85291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Request from the </a:t>
            </a:r>
            <a:r>
              <a:rPr lang="en-US" dirty="0">
                <a:solidFill>
                  <a:srgbClr val="28A9E0"/>
                </a:solidFill>
              </a:rPr>
              <a:t>Drupal Infrastructure team</a:t>
            </a:r>
            <a:r>
              <a:rPr lang="en-US" dirty="0"/>
              <a:t> to start the migration on a Drupal 8 development site</a:t>
            </a:r>
            <a:endParaRPr lang="it-IT" dirty="0">
              <a:solidFill>
                <a:srgbClr val="292929"/>
              </a:solidFill>
            </a:endParaRP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59F2CBAB-E002-4FED-A7E1-85733FA869FF}"/>
              </a:ext>
            </a:extLst>
          </p:cNvPr>
          <p:cNvSpPr txBox="1">
            <a:spLocks/>
          </p:cNvSpPr>
          <p:nvPr/>
        </p:nvSpPr>
        <p:spPr>
          <a:xfrm>
            <a:off x="0" y="2953141"/>
            <a:ext cx="9144000" cy="1532999"/>
          </a:xfrm>
          <a:prstGeom prst="rect">
            <a:avLst/>
          </a:prstGeom>
          <a:solidFill>
            <a:srgbClr val="28A9E0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4000" b="1" dirty="0">
                <a:solidFill>
                  <a:schemeClr val="bg1"/>
                </a:solidFill>
              </a:rPr>
              <a:t>Retouch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the Drupal 8 development site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DA413DAF-FDDC-4F8B-85F2-A2D95E11A441}"/>
              </a:ext>
            </a:extLst>
          </p:cNvPr>
          <p:cNvSpPr txBox="1">
            <a:spLocks/>
          </p:cNvSpPr>
          <p:nvPr/>
        </p:nvSpPr>
        <p:spPr>
          <a:xfrm>
            <a:off x="694129" y="4885528"/>
            <a:ext cx="7922922" cy="852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solidFill>
                  <a:srgbClr val="28A9E0"/>
                </a:solidFill>
              </a:rPr>
              <a:t>Publish</a:t>
            </a:r>
            <a:r>
              <a:rPr lang="en-US" dirty="0"/>
              <a:t> your Drupal 8 development site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under the original name.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8336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39A44C-D98A-48AF-8CEB-FCEBA449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 err="1">
                <a:solidFill>
                  <a:srgbClr val="28A9E0"/>
                </a:solidFill>
              </a:rPr>
              <a:t>Retouch</a:t>
            </a:r>
            <a:r>
              <a:rPr lang="it-IT" dirty="0">
                <a:solidFill>
                  <a:srgbClr val="28A9E0"/>
                </a:solidFill>
              </a:rPr>
              <a:t> </a:t>
            </a:r>
            <a:r>
              <a:rPr lang="it-IT" dirty="0" err="1">
                <a:solidFill>
                  <a:srgbClr val="28A9E0"/>
                </a:solidFill>
              </a:rPr>
              <a:t>process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7C3BD7-F268-4DE5-909A-A452B88E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7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7A2309-1FDF-4750-9B05-D5C336C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808D974-E27D-4A78-87EC-7613F55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74B24CB-4719-4DE6-A69D-73B5FBBA0E02}"/>
              </a:ext>
            </a:extLst>
          </p:cNvPr>
          <p:cNvSpPr txBox="1">
            <a:spLocks/>
          </p:cNvSpPr>
          <p:nvPr/>
        </p:nvSpPr>
        <p:spPr>
          <a:xfrm>
            <a:off x="437882" y="1281670"/>
            <a:ext cx="8306873" cy="45009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92929"/>
                </a:solidFill>
              </a:rPr>
              <a:t>Manually</a:t>
            </a:r>
            <a:r>
              <a:rPr lang="it-IT" dirty="0">
                <a:solidFill>
                  <a:srgbClr val="292929"/>
                </a:solidFill>
              </a:rPr>
              <a:t> redo </a:t>
            </a:r>
            <a:r>
              <a:rPr lang="it-IT" dirty="0" err="1">
                <a:solidFill>
                  <a:srgbClr val="292929"/>
                </a:solidFill>
              </a:rPr>
              <a:t>all</a:t>
            </a:r>
            <a:r>
              <a:rPr lang="it-IT" dirty="0">
                <a:solidFill>
                  <a:srgbClr val="292929"/>
                </a:solidFill>
              </a:rPr>
              <a:t> the </a:t>
            </a:r>
            <a:r>
              <a:rPr lang="it-IT" dirty="0" err="1">
                <a:solidFill>
                  <a:srgbClr val="28A9E0"/>
                </a:solidFill>
              </a:rPr>
              <a:t>views</a:t>
            </a:r>
            <a:endParaRPr lang="it-IT" dirty="0">
              <a:solidFill>
                <a:srgbClr val="28A9E0"/>
              </a:solidFill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Replace</a:t>
            </a:r>
            <a:r>
              <a:rPr lang="it-IT" dirty="0">
                <a:solidFill>
                  <a:srgbClr val="292929"/>
                </a:solidFill>
              </a:rPr>
              <a:t> </a:t>
            </a:r>
            <a:r>
              <a:rPr lang="it-IT" dirty="0" err="1">
                <a:solidFill>
                  <a:srgbClr val="292929"/>
                </a:solidFill>
              </a:rPr>
              <a:t>blocks</a:t>
            </a:r>
            <a:r>
              <a:rPr lang="it-IT" dirty="0">
                <a:solidFill>
                  <a:srgbClr val="292929"/>
                </a:solidFill>
              </a:rPr>
              <a:t> in the new template </a:t>
            </a:r>
            <a:r>
              <a:rPr lang="it-IT" dirty="0" err="1">
                <a:solidFill>
                  <a:srgbClr val="292929"/>
                </a:solidFill>
              </a:rPr>
              <a:t>regions</a:t>
            </a:r>
            <a:r>
              <a:rPr lang="it-IT" dirty="0">
                <a:solidFill>
                  <a:srgbClr val="292929"/>
                </a:solidFill>
              </a:rPr>
              <a:t> </a:t>
            </a:r>
            <a:br>
              <a:rPr lang="it-IT" dirty="0">
                <a:solidFill>
                  <a:srgbClr val="292929"/>
                </a:solidFill>
              </a:rPr>
            </a:br>
            <a:r>
              <a:rPr lang="it-IT" dirty="0">
                <a:solidFill>
                  <a:srgbClr val="292929"/>
                </a:solidFill>
              </a:rPr>
              <a:t>and/or </a:t>
            </a:r>
            <a:r>
              <a:rPr lang="it-IT" dirty="0">
                <a:solidFill>
                  <a:srgbClr val="28A9E0"/>
                </a:solidFill>
              </a:rPr>
              <a:t>create</a:t>
            </a:r>
            <a:r>
              <a:rPr lang="it-IT" dirty="0">
                <a:solidFill>
                  <a:srgbClr val="292929"/>
                </a:solidFill>
              </a:rPr>
              <a:t> new custom </a:t>
            </a:r>
            <a:r>
              <a:rPr lang="it-IT" dirty="0" err="1">
                <a:solidFill>
                  <a:srgbClr val="292929"/>
                </a:solidFill>
              </a:rPr>
              <a:t>blocks</a:t>
            </a:r>
            <a:endParaRPr lang="it-IT" dirty="0">
              <a:solidFill>
                <a:srgbClr val="292929"/>
              </a:solidFill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Take the </a:t>
            </a:r>
            <a:r>
              <a:rPr lang="it-IT" dirty="0">
                <a:solidFill>
                  <a:srgbClr val="28A9E0"/>
                </a:solidFill>
              </a:rPr>
              <a:t>chance to review </a:t>
            </a:r>
            <a:r>
              <a:rPr lang="it-IT" dirty="0">
                <a:solidFill>
                  <a:srgbClr val="292929"/>
                </a:solidFill>
              </a:rPr>
              <a:t>the website </a:t>
            </a:r>
            <a:r>
              <a:rPr lang="it-IT" dirty="0" err="1">
                <a:solidFill>
                  <a:srgbClr val="292929"/>
                </a:solidFill>
              </a:rPr>
              <a:t>structure</a:t>
            </a:r>
            <a:endParaRPr lang="it-IT" dirty="0">
              <a:solidFill>
                <a:srgbClr val="292929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it-IT" sz="1800" dirty="0" err="1">
                <a:solidFill>
                  <a:srgbClr val="969696"/>
                </a:solidFill>
              </a:rPr>
              <a:t>G</a:t>
            </a:r>
            <a:r>
              <a:rPr lang="it-IT" sz="2000" dirty="0" err="1">
                <a:solidFill>
                  <a:srgbClr val="969696"/>
                </a:solidFill>
              </a:rPr>
              <a:t>et</a:t>
            </a:r>
            <a:r>
              <a:rPr lang="it-IT" sz="2000" dirty="0">
                <a:solidFill>
                  <a:srgbClr val="969696"/>
                </a:solidFill>
              </a:rPr>
              <a:t> </a:t>
            </a:r>
            <a:r>
              <a:rPr lang="it-IT" sz="2000" dirty="0" err="1">
                <a:solidFill>
                  <a:srgbClr val="969696"/>
                </a:solidFill>
              </a:rPr>
              <a:t>rid</a:t>
            </a:r>
            <a:r>
              <a:rPr lang="it-IT" sz="2000" dirty="0">
                <a:solidFill>
                  <a:srgbClr val="969696"/>
                </a:solidFill>
              </a:rPr>
              <a:t> of </a:t>
            </a:r>
            <a:r>
              <a:rPr lang="it-IT" sz="2000" dirty="0" err="1">
                <a:solidFill>
                  <a:srgbClr val="969696"/>
                </a:solidFill>
              </a:rPr>
              <a:t>unused</a:t>
            </a:r>
            <a:r>
              <a:rPr lang="it-IT" sz="2000" dirty="0">
                <a:solidFill>
                  <a:srgbClr val="969696"/>
                </a:solidFill>
              </a:rPr>
              <a:t> </a:t>
            </a:r>
            <a:r>
              <a:rPr lang="it-IT" sz="2000" dirty="0" err="1">
                <a:solidFill>
                  <a:srgbClr val="969696"/>
                </a:solidFill>
              </a:rPr>
              <a:t>content</a:t>
            </a:r>
            <a:r>
              <a:rPr lang="it-IT" sz="2000" dirty="0">
                <a:solidFill>
                  <a:srgbClr val="969696"/>
                </a:solidFill>
              </a:rPr>
              <a:t>, </a:t>
            </a:r>
            <a:r>
              <a:rPr lang="it-IT" sz="2000" dirty="0" err="1">
                <a:solidFill>
                  <a:srgbClr val="969696"/>
                </a:solidFill>
              </a:rPr>
              <a:t>add</a:t>
            </a:r>
            <a:r>
              <a:rPr lang="it-IT" sz="2000" dirty="0">
                <a:solidFill>
                  <a:srgbClr val="969696"/>
                </a:solidFill>
              </a:rPr>
              <a:t> new </a:t>
            </a:r>
            <a:r>
              <a:rPr lang="it-IT" sz="2000" dirty="0" err="1">
                <a:solidFill>
                  <a:srgbClr val="969696"/>
                </a:solidFill>
              </a:rPr>
              <a:t>content</a:t>
            </a:r>
            <a:r>
              <a:rPr lang="it-IT" sz="2000" dirty="0">
                <a:solidFill>
                  <a:srgbClr val="969696"/>
                </a:solidFill>
              </a:rPr>
              <a:t> </a:t>
            </a:r>
            <a:r>
              <a:rPr lang="it-IT" sz="2000" dirty="0" err="1">
                <a:solidFill>
                  <a:srgbClr val="969696"/>
                </a:solidFill>
              </a:rPr>
              <a:t>types</a:t>
            </a:r>
            <a:r>
              <a:rPr lang="it-IT" sz="2000" dirty="0">
                <a:solidFill>
                  <a:srgbClr val="969696"/>
                </a:solidFill>
              </a:rPr>
              <a:t>, review </a:t>
            </a:r>
            <a:r>
              <a:rPr lang="it-IT" sz="2000" dirty="0" err="1">
                <a:solidFill>
                  <a:srgbClr val="969696"/>
                </a:solidFill>
              </a:rPr>
              <a:t>Drupal</a:t>
            </a:r>
            <a:r>
              <a:rPr lang="it-IT" sz="2000" dirty="0">
                <a:solidFill>
                  <a:srgbClr val="969696"/>
                </a:solidFill>
              </a:rPr>
              <a:t> 7 </a:t>
            </a:r>
            <a:r>
              <a:rPr lang="it-IT" sz="2000" dirty="0" err="1">
                <a:solidFill>
                  <a:srgbClr val="969696"/>
                </a:solidFill>
              </a:rPr>
              <a:t>modules</a:t>
            </a:r>
            <a:r>
              <a:rPr lang="it-IT" sz="2000" dirty="0">
                <a:solidFill>
                  <a:srgbClr val="969696"/>
                </a:solidFill>
              </a:rPr>
              <a:t>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000" dirty="0" err="1">
                <a:solidFill>
                  <a:srgbClr val="969696"/>
                </a:solidFill>
              </a:rPr>
              <a:t>polish</a:t>
            </a:r>
            <a:r>
              <a:rPr lang="it-IT" sz="2000" dirty="0">
                <a:solidFill>
                  <a:srgbClr val="969696"/>
                </a:solidFill>
              </a:rPr>
              <a:t> </a:t>
            </a:r>
            <a:r>
              <a:rPr lang="it-IT" sz="2000" dirty="0" err="1">
                <a:solidFill>
                  <a:srgbClr val="969696"/>
                </a:solidFill>
              </a:rPr>
              <a:t>menus</a:t>
            </a:r>
            <a:r>
              <a:rPr lang="it-IT" sz="2000" dirty="0">
                <a:solidFill>
                  <a:srgbClr val="969696"/>
                </a:solidFill>
              </a:rPr>
              <a:t>, </a:t>
            </a:r>
            <a:r>
              <a:rPr lang="it-IT" sz="2000" dirty="0" err="1">
                <a:solidFill>
                  <a:srgbClr val="969696"/>
                </a:solidFill>
              </a:rPr>
              <a:t>add</a:t>
            </a:r>
            <a:r>
              <a:rPr lang="it-IT" sz="2000" dirty="0">
                <a:solidFill>
                  <a:srgbClr val="969696"/>
                </a:solidFill>
              </a:rPr>
              <a:t> or </a:t>
            </a:r>
            <a:r>
              <a:rPr lang="it-IT" sz="2000" dirty="0" err="1">
                <a:solidFill>
                  <a:srgbClr val="969696"/>
                </a:solidFill>
              </a:rPr>
              <a:t>remove</a:t>
            </a:r>
            <a:r>
              <a:rPr lang="it-IT" sz="2000" dirty="0">
                <a:solidFill>
                  <a:srgbClr val="969696"/>
                </a:solidFill>
              </a:rPr>
              <a:t> </a:t>
            </a:r>
            <a:r>
              <a:rPr lang="it-IT" sz="2000" dirty="0" err="1">
                <a:solidFill>
                  <a:srgbClr val="969696"/>
                </a:solidFill>
              </a:rPr>
              <a:t>vocaboularies</a:t>
            </a:r>
            <a:r>
              <a:rPr lang="it-IT" sz="2000" dirty="0">
                <a:solidFill>
                  <a:srgbClr val="969696"/>
                </a:solidFill>
              </a:rPr>
              <a:t> and </a:t>
            </a:r>
            <a:r>
              <a:rPr lang="it-IT" sz="2000" dirty="0" err="1">
                <a:solidFill>
                  <a:srgbClr val="969696"/>
                </a:solidFill>
              </a:rPr>
              <a:t>taxonomy</a:t>
            </a:r>
            <a:r>
              <a:rPr lang="it-IT" sz="2000" dirty="0">
                <a:solidFill>
                  <a:srgbClr val="969696"/>
                </a:solidFill>
              </a:rPr>
              <a:t> </a:t>
            </a:r>
            <a:r>
              <a:rPr lang="it-IT" sz="2000" dirty="0" err="1">
                <a:solidFill>
                  <a:srgbClr val="969696"/>
                </a:solidFill>
              </a:rPr>
              <a:t>terms</a:t>
            </a:r>
            <a:endParaRPr lang="it-IT" sz="1800" dirty="0">
              <a:solidFill>
                <a:srgbClr val="969696"/>
              </a:solidFill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8A9E0"/>
                </a:solidFill>
              </a:rPr>
              <a:t>Try</a:t>
            </a:r>
            <a:r>
              <a:rPr lang="it-IT" dirty="0">
                <a:solidFill>
                  <a:srgbClr val="292929"/>
                </a:solidFill>
              </a:rPr>
              <a:t> to be </a:t>
            </a:r>
            <a:r>
              <a:rPr lang="it-IT" dirty="0" err="1">
                <a:solidFill>
                  <a:srgbClr val="28A9E0"/>
                </a:solidFill>
              </a:rPr>
              <a:t>consistent</a:t>
            </a:r>
            <a:r>
              <a:rPr lang="it-IT" dirty="0">
                <a:solidFill>
                  <a:srgbClr val="292929"/>
                </a:solidFill>
              </a:rPr>
              <a:t> with the look of the 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 err="1">
                <a:solidFill>
                  <a:srgbClr val="292929"/>
                </a:solidFill>
              </a:rPr>
              <a:t>main</a:t>
            </a:r>
            <a:r>
              <a:rPr lang="it-IT" dirty="0">
                <a:solidFill>
                  <a:srgbClr val="292929"/>
                </a:solidFill>
              </a:rPr>
              <a:t> website </a:t>
            </a:r>
            <a:r>
              <a:rPr lang="it-IT" dirty="0" err="1">
                <a:solidFill>
                  <a:srgbClr val="292929"/>
                </a:solidFill>
              </a:rPr>
              <a:t>home.cern</a:t>
            </a:r>
            <a:endParaRPr lang="it-IT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6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39A44C-D98A-48AF-8CEB-FCEBA449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Styling Options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7C3BD7-F268-4DE5-909A-A452B88E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8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7A2309-1FDF-4750-9B05-D5C336C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808D974-E27D-4A78-87EC-7613F55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74B24CB-4719-4DE6-A69D-73B5FBBA0E02}"/>
              </a:ext>
            </a:extLst>
          </p:cNvPr>
          <p:cNvSpPr txBox="1">
            <a:spLocks/>
          </p:cNvSpPr>
          <p:nvPr/>
        </p:nvSpPr>
        <p:spPr>
          <a:xfrm>
            <a:off x="437882" y="1281670"/>
            <a:ext cx="8306873" cy="45009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17E39EC-6736-465E-8614-9B8E75F02C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3622302"/>
            <a:ext cx="2924196" cy="2219341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E509021-A6D0-468D-932F-6BFC48450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75" y="1178669"/>
            <a:ext cx="2914671" cy="2228866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266EBF67-DB73-4BED-A51B-52C353BE371F}"/>
              </a:ext>
            </a:extLst>
          </p:cNvPr>
          <p:cNvSpPr txBox="1">
            <a:spLocks/>
          </p:cNvSpPr>
          <p:nvPr/>
        </p:nvSpPr>
        <p:spPr>
          <a:xfrm>
            <a:off x="3700530" y="1217306"/>
            <a:ext cx="5196625" cy="2207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CERN </a:t>
            </a:r>
            <a:r>
              <a:rPr lang="it-IT" dirty="0" err="1">
                <a:solidFill>
                  <a:srgbClr val="292929"/>
                </a:solidFill>
              </a:rPr>
              <a:t>Theme</a:t>
            </a:r>
            <a:r>
              <a:rPr lang="it-IT" dirty="0">
                <a:solidFill>
                  <a:srgbClr val="292929"/>
                </a:solidFill>
              </a:rPr>
              <a:t> </a:t>
            </a:r>
            <a:r>
              <a:rPr lang="it-IT" sz="2000" dirty="0">
                <a:solidFill>
                  <a:srgbClr val="969696"/>
                </a:solidFill>
              </a:rPr>
              <a:t>( 2.5.0 )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Basic </a:t>
            </a:r>
            <a:r>
              <a:rPr lang="it-IT" dirty="0" err="1">
                <a:solidFill>
                  <a:srgbClr val="292929"/>
                </a:solidFill>
              </a:rPr>
              <a:t>personalization</a:t>
            </a:r>
            <a:endParaRPr lang="it-IT" dirty="0">
              <a:solidFill>
                <a:srgbClr val="292929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Use of CERN Display </a:t>
            </a:r>
            <a:r>
              <a:rPr lang="it-IT" dirty="0" err="1">
                <a:solidFill>
                  <a:srgbClr val="292929"/>
                </a:solidFill>
              </a:rPr>
              <a:t>Modes</a:t>
            </a:r>
            <a:endParaRPr lang="it-IT" dirty="0">
              <a:solidFill>
                <a:srgbClr val="292929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8A9E0"/>
                </a:solidFill>
              </a:rPr>
              <a:t>Will be </a:t>
            </a:r>
            <a:r>
              <a:rPr lang="it-IT" dirty="0" err="1">
                <a:solidFill>
                  <a:srgbClr val="28A9E0"/>
                </a:solidFill>
              </a:rPr>
              <a:t>ported</a:t>
            </a:r>
            <a:r>
              <a:rPr lang="it-IT" dirty="0">
                <a:solidFill>
                  <a:srgbClr val="28A9E0"/>
                </a:solidFill>
              </a:rPr>
              <a:t> to </a:t>
            </a:r>
            <a:r>
              <a:rPr lang="it-IT" dirty="0" err="1">
                <a:solidFill>
                  <a:srgbClr val="28A9E0"/>
                </a:solidFill>
              </a:rPr>
              <a:t>Drupal</a:t>
            </a:r>
            <a:r>
              <a:rPr lang="it-IT" dirty="0">
                <a:solidFill>
                  <a:srgbClr val="28A9E0"/>
                </a:solidFill>
              </a:rPr>
              <a:t> 9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0557C498-C8F3-4C75-BE79-FD4360A535BA}"/>
              </a:ext>
            </a:extLst>
          </p:cNvPr>
          <p:cNvSpPr txBox="1">
            <a:spLocks/>
          </p:cNvSpPr>
          <p:nvPr/>
        </p:nvSpPr>
        <p:spPr>
          <a:xfrm>
            <a:off x="3700530" y="3664293"/>
            <a:ext cx="5196625" cy="2207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CERN </a:t>
            </a:r>
            <a:r>
              <a:rPr lang="it-IT" dirty="0" err="1">
                <a:solidFill>
                  <a:srgbClr val="292929"/>
                </a:solidFill>
              </a:rPr>
              <a:t>Override</a:t>
            </a:r>
            <a:r>
              <a:rPr lang="it-IT" dirty="0">
                <a:solidFill>
                  <a:srgbClr val="292929"/>
                </a:solidFill>
              </a:rPr>
              <a:t> </a:t>
            </a:r>
            <a:r>
              <a:rPr lang="it-IT" dirty="0" err="1">
                <a:solidFill>
                  <a:srgbClr val="292929"/>
                </a:solidFill>
              </a:rPr>
              <a:t>Theme</a:t>
            </a:r>
            <a:r>
              <a:rPr lang="it-IT" dirty="0">
                <a:solidFill>
                  <a:srgbClr val="292929"/>
                </a:solidFill>
              </a:rPr>
              <a:t> </a:t>
            </a:r>
            <a:r>
              <a:rPr lang="it-IT" sz="2000" dirty="0">
                <a:solidFill>
                  <a:srgbClr val="969696"/>
                </a:solidFill>
              </a:rPr>
              <a:t>( 2.0.3 )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8A9E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Full CSS/JS </a:t>
            </a:r>
            <a:r>
              <a:rPr lang="it-IT" dirty="0" err="1">
                <a:solidFill>
                  <a:srgbClr val="292929"/>
                </a:solidFill>
              </a:rPr>
              <a:t>personalization</a:t>
            </a:r>
            <a:endParaRPr lang="it-IT" dirty="0">
              <a:solidFill>
                <a:srgbClr val="292929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dirty="0">
                <a:solidFill>
                  <a:srgbClr val="292929"/>
                </a:solidFill>
              </a:rPr>
              <a:t>More info:</a:t>
            </a:r>
            <a:r>
              <a:rPr lang="it-IT" dirty="0">
                <a:solidFill>
                  <a:srgbClr val="28A9E0"/>
                </a:solidFill>
              </a:rPr>
              <a:t> </a:t>
            </a:r>
            <a:r>
              <a:rPr lang="it-IT" dirty="0">
                <a:solidFill>
                  <a:srgbClr val="28A9E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webtools.web.cern.ch</a:t>
            </a:r>
            <a:endParaRPr lang="it-IT" dirty="0">
              <a:solidFill>
                <a:srgbClr val="28A9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8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39A44C-D98A-48AF-8CEB-FCEBA449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513131"/>
          </a:xfrm>
        </p:spPr>
        <p:txBody>
          <a:bodyPr>
            <a:noAutofit/>
          </a:bodyPr>
          <a:lstStyle/>
          <a:p>
            <a:pPr algn="ctr"/>
            <a:r>
              <a:rPr lang="it-IT" dirty="0">
                <a:solidFill>
                  <a:srgbClr val="28A9E0"/>
                </a:solidFill>
              </a:rPr>
              <a:t>Styling Options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7C3BD7-F268-4DE5-909A-A452B88E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556B-EAE1-4022-9B2C-909DAD806AA0}" type="slidenum">
              <a:rPr lang="it-IT" smtClean="0"/>
              <a:t>9</a:t>
            </a:fld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37A2309-1FDF-4750-9B05-D5C336C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24/02/2020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808D974-E27D-4A78-87EC-7613F550F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Andrea Stano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74B24CB-4719-4DE6-A69D-73B5FBBA0E02}"/>
              </a:ext>
            </a:extLst>
          </p:cNvPr>
          <p:cNvSpPr txBox="1">
            <a:spLocks/>
          </p:cNvSpPr>
          <p:nvPr/>
        </p:nvSpPr>
        <p:spPr>
          <a:xfrm>
            <a:off x="437882" y="1281670"/>
            <a:ext cx="8306873" cy="45009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it-IT" dirty="0">
              <a:solidFill>
                <a:srgbClr val="292929"/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40177AD-D495-4CFA-A8ED-F17D300FFC10}"/>
              </a:ext>
            </a:extLst>
          </p:cNvPr>
          <p:cNvSpPr/>
          <p:nvPr/>
        </p:nvSpPr>
        <p:spPr>
          <a:xfrm>
            <a:off x="234309" y="1169059"/>
            <a:ext cx="86331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rgbClr val="292929"/>
                </a:solidFill>
              </a:rPr>
              <a:t>For </a:t>
            </a:r>
            <a:r>
              <a:rPr lang="it-IT" sz="3200" dirty="0" err="1">
                <a:solidFill>
                  <a:srgbClr val="292929"/>
                </a:solidFill>
              </a:rPr>
              <a:t>further</a:t>
            </a:r>
            <a:r>
              <a:rPr lang="it-IT" sz="3200" dirty="0">
                <a:solidFill>
                  <a:srgbClr val="292929"/>
                </a:solidFill>
              </a:rPr>
              <a:t> </a:t>
            </a:r>
            <a:r>
              <a:rPr lang="it-IT" sz="3200" dirty="0" err="1">
                <a:solidFill>
                  <a:srgbClr val="292929"/>
                </a:solidFill>
              </a:rPr>
              <a:t>customization</a:t>
            </a:r>
            <a:endParaRPr lang="it-IT" sz="3200" dirty="0">
              <a:solidFill>
                <a:srgbClr val="292929"/>
              </a:solidFill>
            </a:endParaRPr>
          </a:p>
          <a:p>
            <a:pPr algn="ctr"/>
            <a:r>
              <a:rPr lang="it-IT" sz="3200" dirty="0" err="1">
                <a:solidFill>
                  <a:srgbClr val="292929"/>
                </a:solidFill>
              </a:rPr>
              <a:t>override</a:t>
            </a:r>
            <a:r>
              <a:rPr lang="it-IT" sz="3200" dirty="0">
                <a:solidFill>
                  <a:srgbClr val="292929"/>
                </a:solidFill>
              </a:rPr>
              <a:t> </a:t>
            </a:r>
            <a:r>
              <a:rPr lang="it-IT" sz="3200" dirty="0">
                <a:solidFill>
                  <a:srgbClr val="28A9E0"/>
                </a:solidFill>
              </a:rPr>
              <a:t>TWIG</a:t>
            </a:r>
            <a:r>
              <a:rPr lang="it-IT" sz="3200" dirty="0">
                <a:solidFill>
                  <a:srgbClr val="292929"/>
                </a:solidFill>
              </a:rPr>
              <a:t> templates</a:t>
            </a:r>
            <a:endParaRPr lang="it-IT" sz="3200" dirty="0">
              <a:solidFill>
                <a:srgbClr val="28A9E0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6D5EFEB-0A09-43A4-BA8E-C90FA3CF73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873" y="3693542"/>
            <a:ext cx="4154098" cy="172684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804A9AF9-1B05-4ED0-8CB0-42DF04D5B1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3031" y="3730336"/>
            <a:ext cx="4272130" cy="1573265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2AC7EA46-481D-4982-8619-1F5AE33FCBF2}"/>
              </a:ext>
            </a:extLst>
          </p:cNvPr>
          <p:cNvSpPr/>
          <p:nvPr/>
        </p:nvSpPr>
        <p:spPr>
          <a:xfrm>
            <a:off x="393015" y="2660757"/>
            <a:ext cx="3690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28A9E0"/>
                </a:solidFill>
              </a:rPr>
              <a:t>Bootstrap</a:t>
            </a:r>
          </a:p>
          <a:p>
            <a:r>
              <a:rPr lang="it-IT" sz="2000" dirty="0">
                <a:solidFill>
                  <a:srgbClr val="292929"/>
                </a:solidFill>
              </a:rPr>
              <a:t>template/layouts/</a:t>
            </a:r>
            <a:r>
              <a:rPr lang="it-IT" sz="2000" dirty="0" err="1">
                <a:solidFill>
                  <a:srgbClr val="292929"/>
                </a:solidFill>
              </a:rPr>
              <a:t>page.html.twig</a:t>
            </a:r>
            <a:endParaRPr lang="it-IT" sz="2000" dirty="0">
              <a:solidFill>
                <a:srgbClr val="28A9E0"/>
              </a:solidFill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9059F288-9531-4F5C-A5B0-4244DCE09A07}"/>
              </a:ext>
            </a:extLst>
          </p:cNvPr>
          <p:cNvSpPr/>
          <p:nvPr/>
        </p:nvSpPr>
        <p:spPr>
          <a:xfrm>
            <a:off x="4713031" y="2660757"/>
            <a:ext cx="3690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28A9E0"/>
                </a:solidFill>
              </a:rPr>
              <a:t>CERN</a:t>
            </a:r>
          </a:p>
          <a:p>
            <a:r>
              <a:rPr lang="it-IT" sz="2000" dirty="0">
                <a:solidFill>
                  <a:srgbClr val="292929"/>
                </a:solidFill>
              </a:rPr>
              <a:t>template/layouts/</a:t>
            </a:r>
            <a:r>
              <a:rPr lang="it-IT" sz="2000" dirty="0" err="1">
                <a:solidFill>
                  <a:srgbClr val="292929"/>
                </a:solidFill>
              </a:rPr>
              <a:t>page.html.twig</a:t>
            </a:r>
            <a:endParaRPr lang="it-IT" sz="2000" dirty="0">
              <a:solidFill>
                <a:srgbClr val="28A9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10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4909</TotalTime>
  <Words>433</Words>
  <Application>Microsoft Office PowerPoint</Application>
  <PresentationFormat>Presentazione su schermo (4:3)</PresentationFormat>
  <Paragraphs>135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di Office</vt:lpstr>
      <vt:lpstr>UPDATE ON  DRUPAL MIGRATION</vt:lpstr>
      <vt:lpstr>Presentazione standard di PowerPoint</vt:lpstr>
      <vt:lpstr>Presentazione standard di PowerPoint</vt:lpstr>
      <vt:lpstr>Migration to Drupal 9 should be easy.  As long as modules and themes stay  up-to-date with the latest Drupal 8 APIs.   Dries Buytaert,  founder and project lead of Drupal</vt:lpstr>
      <vt:lpstr>Migrate to Drupal 8 Small websites ( &lt; 10 pages )</vt:lpstr>
      <vt:lpstr>Migrate to Drupal 8 Bigger or complex websites</vt:lpstr>
      <vt:lpstr>Retouch process</vt:lpstr>
      <vt:lpstr>Styling Options</vt:lpstr>
      <vt:lpstr>Styling Options</vt:lpstr>
      <vt:lpstr>Styling Options</vt:lpstr>
      <vt:lpstr>Use a different technolog</vt:lpstr>
      <vt:lpstr>Use a different technology</vt:lpstr>
      <vt:lpstr>Showcase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Drupal migration</dc:title>
  <dc:creator>andrea stano</dc:creator>
  <cp:lastModifiedBy>andrea stano</cp:lastModifiedBy>
  <cp:revision>54</cp:revision>
  <dcterms:created xsi:type="dcterms:W3CDTF">2020-02-20T12:10:34Z</dcterms:created>
  <dcterms:modified xsi:type="dcterms:W3CDTF">2020-02-23T22:00:15Z</dcterms:modified>
</cp:coreProperties>
</file>