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4" r:id="rId2"/>
  </p:sldMasterIdLst>
  <p:notesMasterIdLst>
    <p:notesMasterId r:id="rId16"/>
  </p:notesMasterIdLst>
  <p:handoutMasterIdLst>
    <p:handoutMasterId r:id="rId17"/>
  </p:handoutMasterIdLst>
  <p:sldIdLst>
    <p:sldId id="256" r:id="rId3"/>
    <p:sldId id="356" r:id="rId4"/>
    <p:sldId id="484" r:id="rId5"/>
    <p:sldId id="486" r:id="rId6"/>
    <p:sldId id="490" r:id="rId7"/>
    <p:sldId id="491" r:id="rId8"/>
    <p:sldId id="483" r:id="rId9"/>
    <p:sldId id="419" r:id="rId10"/>
    <p:sldId id="488" r:id="rId11"/>
    <p:sldId id="489" r:id="rId12"/>
    <p:sldId id="487" r:id="rId13"/>
    <p:sldId id="434" r:id="rId14"/>
    <p:sldId id="43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52949"/>
    <a:srgbClr val="729FCF"/>
    <a:srgbClr val="FEBF02"/>
    <a:srgbClr val="BFCAD8"/>
    <a:srgbClr val="00B0F0"/>
    <a:srgbClr val="00000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69"/>
    <p:restoredTop sz="93680"/>
  </p:normalViewPr>
  <p:slideViewPr>
    <p:cSldViewPr snapToGrid="0" snapToObjects="1">
      <p:cViewPr varScale="1">
        <p:scale>
          <a:sx n="116" d="100"/>
          <a:sy n="116" d="100"/>
        </p:scale>
        <p:origin x="113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EC925-EDEE-4B41-9656-608AFACAC811}" type="datetimeFigureOut">
              <a:rPr lang="en-US" smtClean="0"/>
              <a:t>2/25/20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A6716-A0B6-484D-BA3D-6508C002A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724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054E5-983D-B64C-83BC-3038789CAFB2}" type="datetimeFigureOut">
              <a:rPr lang="en-US" smtClean="0"/>
              <a:t>2/25/20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C0C06-E34C-4049-AA14-75A64E27D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262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6195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6DC074-C75C-504C-A7B0-232E5444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70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2E63C-3B47-2A4C-95F4-99C5A632C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87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48" y="342370"/>
            <a:ext cx="499331" cy="365125"/>
          </a:xfrm>
          <a:prstGeom prst="rect">
            <a:avLst/>
          </a:prstGeom>
        </p:spPr>
        <p:txBody>
          <a:bodyPr/>
          <a:lstStyle/>
          <a:p>
            <a:fld id="{026DC074-C75C-504C-A7B0-232E5444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12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85776" y="1854201"/>
            <a:ext cx="8448675" cy="4305300"/>
          </a:xfrm>
        </p:spPr>
        <p:txBody>
          <a:bodyPr/>
          <a:lstStyle>
            <a:lvl1pPr>
              <a:defRPr sz="20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6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14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14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14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04654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1540" y="3531870"/>
            <a:ext cx="7360920" cy="84582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>
                <a:sym typeface="Gill Sans" charset="0"/>
              </a:rPr>
              <a:t>Click to edit Master text styles</a:t>
            </a:r>
          </a:p>
          <a:p>
            <a:pPr lvl="1"/>
            <a:r>
              <a:rPr lang="en-GB">
                <a:sym typeface="Gill Sans" charset="0"/>
              </a:rPr>
              <a:t>Second level</a:t>
            </a:r>
          </a:p>
          <a:p>
            <a:pPr lvl="2"/>
            <a:r>
              <a:rPr lang="en-GB">
                <a:sym typeface="Gill Sans" charset="0"/>
              </a:rPr>
              <a:t>Third level</a:t>
            </a:r>
          </a:p>
          <a:p>
            <a:pPr lvl="3"/>
            <a:r>
              <a:rPr lang="en-GB">
                <a:sym typeface="Gill Sans" charset="0"/>
              </a:rPr>
              <a:t>Fourth level</a:t>
            </a:r>
          </a:p>
          <a:p>
            <a:pPr lvl="4"/>
            <a:r>
              <a:rPr lang="en-GB">
                <a:sym typeface="Gill Sans" charset="0"/>
              </a:rPr>
              <a:t>Fifth level</a:t>
            </a:r>
            <a:endParaRPr lang="en-US">
              <a:sym typeface="Gill Sans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1540" y="1154430"/>
            <a:ext cx="7360920" cy="232029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>
                <a:sym typeface="Gill Sans" charset="0"/>
              </a:rPr>
              <a:t>Click to edit Master title style</a:t>
            </a:r>
            <a:endParaRPr lang="en-US">
              <a:sym typeface="Gill San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p:transition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+mj-lt"/>
          <a:ea typeface="+mj-ea"/>
          <a:cs typeface="+mj-cs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11480"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822960"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234440"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645920" algn="ctr" rtl="0" eaLnBrk="1" fontAlgn="base" hangingPunct="1">
        <a:spcBef>
          <a:spcPct val="0"/>
        </a:spcBef>
        <a:spcAft>
          <a:spcPct val="0"/>
        </a:spcAft>
        <a:defRPr sz="5800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08610" indent="-30861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1pPr>
      <a:lvl2pPr marL="668655" indent="-257175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2pPr>
      <a:lvl3pPr marL="1028700" indent="-20574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3pPr>
      <a:lvl4pPr marL="1440180" indent="-20574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4pPr>
      <a:lvl5pPr marL="1851660" indent="-20574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5pPr>
      <a:lvl6pPr marL="41148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6pPr>
      <a:lvl7pPr marL="82296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7pPr>
      <a:lvl8pPr marL="123444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8pPr>
      <a:lvl9pPr marL="164592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1540" y="182880"/>
            <a:ext cx="7360920" cy="88011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>
                <a:sym typeface="Gill Sans" charset="0"/>
              </a:rPr>
              <a:t>Click to edit Master title style</a:t>
            </a:r>
            <a:endParaRPr lang="en-US" dirty="0">
              <a:sym typeface="Gill Sans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1540" y="1051560"/>
            <a:ext cx="7360920" cy="49149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>
                <a:sym typeface="Gill Sans" charset="0"/>
              </a:rPr>
              <a:t>Click to edit Master text styles</a:t>
            </a:r>
          </a:p>
          <a:p>
            <a:pPr lvl="1"/>
            <a:r>
              <a:rPr lang="en-GB" dirty="0">
                <a:sym typeface="Gill Sans" charset="0"/>
              </a:rPr>
              <a:t>Second level</a:t>
            </a:r>
          </a:p>
          <a:p>
            <a:pPr lvl="2"/>
            <a:r>
              <a:rPr lang="en-GB" dirty="0">
                <a:sym typeface="Gill Sans" charset="0"/>
              </a:rPr>
              <a:t>Third level</a:t>
            </a:r>
          </a:p>
          <a:p>
            <a:pPr lvl="3"/>
            <a:r>
              <a:rPr lang="en-GB" dirty="0">
                <a:sym typeface="Gill Sans" charset="0"/>
              </a:rPr>
              <a:t>Fourth level</a:t>
            </a:r>
          </a:p>
          <a:p>
            <a:pPr lvl="4"/>
            <a:r>
              <a:rPr lang="en-GB" dirty="0">
                <a:sym typeface="Gill Sans" charset="0"/>
              </a:rPr>
              <a:t>Fifth level</a:t>
            </a:r>
            <a:endParaRPr lang="en-US" dirty="0">
              <a:sym typeface="Gill Sans" charset="0"/>
            </a:endParaRPr>
          </a:p>
        </p:txBody>
      </p:sp>
      <p:sp>
        <p:nvSpPr>
          <p:cNvPr id="2" name="Text Box 5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549640" y="491490"/>
            <a:ext cx="262890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82295" tIns="41148" rIns="82295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>
                <a:solidFill>
                  <a:srgbClr val="112947"/>
                </a:solidFill>
                <a:latin typeface="+mn-lt"/>
                <a:ea typeface="ＭＳ Ｐゴシック" charset="0"/>
                <a:cs typeface="Gill Sans" charset="0"/>
              </a:defRPr>
            </a:lvl1pPr>
            <a:lvl2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pPr>
              <a:defRPr/>
            </a:pPr>
            <a:fld id="{74D4D571-3CE2-D54A-A450-BFD825BC9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5" name="Rectangle 6"/>
          <p:cNvSpPr>
            <a:spLocks/>
          </p:cNvSpPr>
          <p:nvPr/>
        </p:nvSpPr>
        <p:spPr bwMode="auto">
          <a:xfrm>
            <a:off x="3108960" y="6449364"/>
            <a:ext cx="281487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tabLst>
                <a:tab pos="320036" algn="l"/>
                <a:tab pos="640074" algn="l"/>
                <a:tab pos="960110" algn="l"/>
                <a:tab pos="1280147" algn="l"/>
                <a:tab pos="1600184" algn="l"/>
                <a:tab pos="1920221" algn="l"/>
                <a:tab pos="2240258" algn="l"/>
                <a:tab pos="2560295" algn="l"/>
                <a:tab pos="2880331" algn="l"/>
                <a:tab pos="3200368" algn="l"/>
                <a:tab pos="3520405" algn="l"/>
                <a:tab pos="3840441" algn="l"/>
              </a:tabLst>
            </a:pPr>
            <a:r>
              <a:rPr lang="en-US" sz="1300" dirty="0">
                <a:solidFill>
                  <a:srgbClr val="02294E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Alastair Dewhurst, 26</a:t>
            </a:r>
            <a:r>
              <a:rPr lang="en-US" sz="1300" baseline="30000" dirty="0">
                <a:solidFill>
                  <a:srgbClr val="02294E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th</a:t>
            </a:r>
            <a:r>
              <a:rPr lang="en-US" sz="1300" dirty="0">
                <a:solidFill>
                  <a:srgbClr val="02294E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 February 2020</a:t>
            </a:r>
          </a:p>
        </p:txBody>
      </p:sp>
      <p:pic>
        <p:nvPicPr>
          <p:cNvPr id="4" name="Picture 3" descr="logo_stfc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7544"/>
            <a:ext cx="891540" cy="900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+mj-lt"/>
          <a:ea typeface="+mj-ea"/>
          <a:cs typeface="+mj-cs"/>
          <a:sym typeface="Gill Sans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11476"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822952"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234427"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645904" algn="l" rtl="0" eaLnBrk="1" fontAlgn="base" hangingPunct="1">
        <a:spcBef>
          <a:spcPct val="0"/>
        </a:spcBef>
        <a:spcAft>
          <a:spcPct val="0"/>
        </a:spcAft>
        <a:defRPr sz="5800" u="sng">
          <a:solidFill>
            <a:srgbClr val="052949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54373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 sz="2200"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1pPr>
      <a:lvl2pPr marL="1154418" indent="-514345" algn="l" rtl="0" eaLnBrk="1" fontAlgn="base" hangingPunct="1">
        <a:spcBef>
          <a:spcPts val="1710"/>
        </a:spcBef>
        <a:spcAft>
          <a:spcPct val="0"/>
        </a:spcAft>
        <a:buClr>
          <a:srgbClr val="000000"/>
        </a:buClr>
        <a:buSzPct val="171000"/>
        <a:buFont typeface="American Typewriter" charset="0"/>
        <a:buChar char="•"/>
        <a:defRPr>
          <a:solidFill>
            <a:srgbClr val="052949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marL="1554465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3pPr>
      <a:lvl4pPr marL="1954510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4pPr>
      <a:lvl5pPr marL="2354557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5pPr>
      <a:lvl6pPr marL="2766032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6pPr>
      <a:lvl7pPr marL="3177509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7pPr>
      <a:lvl8pPr marL="3588984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8pPr>
      <a:lvl9pPr marL="4000460" indent="-514345" algn="l" rtl="0" eaLnBrk="1" fontAlgn="base" hangingPunct="1">
        <a:spcBef>
          <a:spcPts val="1710"/>
        </a:spcBef>
        <a:spcAft>
          <a:spcPct val="0"/>
        </a:spcAft>
        <a:buClr>
          <a:srgbClr val="052949"/>
        </a:buClr>
        <a:buSzPct val="171000"/>
        <a:buFont typeface="Gill Sans" charset="0"/>
        <a:buChar char="•"/>
        <a:defRPr>
          <a:solidFill>
            <a:srgbClr val="052949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6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52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27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04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79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56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31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07" algn="l" defTabSz="41147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RAL QoS</a:t>
            </a:r>
            <a:endParaRPr lang="en-US" u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1677" y="3886200"/>
            <a:ext cx="680039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American Typewriter"/>
                <a:cs typeface="American Typewriter"/>
              </a:rPr>
              <a:t>Alastair Dewhurst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C074-C75C-504C-A7B0-232E5444F27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09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BE0F34-B841-4D40-B0ED-2E006D505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QoS Classes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46EBFC-38E4-CF44-94BF-BD49CD23D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with 4 types: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Archival Storage.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High availability and reliability disk storage.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Disk storage.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High performance storage.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78E61E-1185-EE4C-97EB-A05862349C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DC074-C75C-504C-A7B0-232E5444F27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8420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65C3D-C9FC-A24E-B1C5-FC84FD9D3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437453-6497-724F-B346-2048975AEE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110CE8-8A07-D24D-8F87-1BCBA6078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C074-C75C-504C-A7B0-232E5444F27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64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Erasure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1277180" y="1102147"/>
            <a:ext cx="2343249" cy="108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MyFile.root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77180" y="2449552"/>
            <a:ext cx="1080000" cy="108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MyFil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2756576" y="2449552"/>
            <a:ext cx="1080000" cy="108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err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e.roo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303624" y="2449552"/>
            <a:ext cx="180000" cy="108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t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88538" y="1457481"/>
            <a:ext cx="374993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Large files are split into 64MB objects.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39672" y="2804886"/>
            <a:ext cx="395492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Each object is split into 8 x 8MB chunks.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57928" y="4607235"/>
            <a:ext cx="367139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3 x 8MB parity chunks are calculated.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50443" y="5199296"/>
            <a:ext cx="588808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Each of the 11 chunks are written to different storage nodes.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99822" y="5838815"/>
            <a:ext cx="458760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How do we know which disks are written too?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1277180" y="3836114"/>
            <a:ext cx="270000" cy="54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1710584" y="3829514"/>
            <a:ext cx="270000" cy="54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2143479" y="3836114"/>
            <a:ext cx="270000" cy="54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2576374" y="3836114"/>
            <a:ext cx="270000" cy="54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3009269" y="3836114"/>
            <a:ext cx="270000" cy="54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3870437" y="3829514"/>
            <a:ext cx="270000" cy="54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448165" y="3836114"/>
            <a:ext cx="270000" cy="54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4309333" y="3829514"/>
            <a:ext cx="270000" cy="5400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4739672" y="3830596"/>
            <a:ext cx="270000" cy="540000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161944" y="3836114"/>
            <a:ext cx="270000" cy="540000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592283" y="3836114"/>
            <a:ext cx="270000" cy="540000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1699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RAID &amp; Erasure 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540" y="1051560"/>
            <a:ext cx="7360920" cy="329801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Hardware RAID has provided us with resilience against disk failure for decades.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As disks continue to grow but their performance stays relatively constant, risk of data loss increases.</a:t>
            </a:r>
          </a:p>
          <a:p>
            <a:r>
              <a:rPr lang="en-US" dirty="0"/>
              <a:t>Erasure Coding (EC) can be seen as an extension to RAID and is becoming significantly more popular.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EC is done in software - data is spread across storage devices.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Requests for partial data from an object may result in storage re-assembling entire object.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037" y="4451755"/>
            <a:ext cx="3770423" cy="1919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91540" y="4590075"/>
            <a:ext cx="349089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Plot shows theoretical failure rate as storage grows for different RAID configurations.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1048216" y="6063191"/>
            <a:ext cx="3334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http://</a:t>
            </a:r>
            <a:r>
              <a:rPr lang="en-US" sz="1400" dirty="0" err="1"/>
              <a:t>queue.acm.org</a:t>
            </a:r>
            <a:r>
              <a:rPr lang="en-US" sz="1400" dirty="0"/>
              <a:t>/</a:t>
            </a:r>
            <a:r>
              <a:rPr lang="en-US" sz="1400" dirty="0" err="1"/>
              <a:t>detail.cfm?id</a:t>
            </a:r>
            <a:r>
              <a:rPr lang="en-US" sz="1400" dirty="0"/>
              <a:t>=1670144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5263376" y="5430643"/>
            <a:ext cx="2743200" cy="1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6367248" y="5027858"/>
            <a:ext cx="848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9 years</a:t>
            </a:r>
          </a:p>
        </p:txBody>
      </p:sp>
    </p:spTree>
    <p:extLst>
      <p:ext uri="{BB962C8B-B14F-4D97-AF65-F5344CB8AC3E}">
        <p14:creationId xmlns:p14="http://schemas.microsoft.com/office/powerpoint/2010/main" val="3492381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Ceph Object Store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Question: Are Object stores fundamentally different from traditional Grid storage?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Answer: With WLCG use cases not really.</a:t>
            </a:r>
          </a:p>
          <a:p>
            <a:r>
              <a:rPr lang="en-US" dirty="0"/>
              <a:t>Ceph uses algorithmic data placement: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No central catalogue for meta data queries.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Vector reads not supported.</a:t>
            </a:r>
          </a:p>
          <a:p>
            <a:r>
              <a:rPr lang="en-US" dirty="0"/>
              <a:t>Very few WLCG use cases need a file system and it is mostly about educate user / fixing bugs due to invalid assumptions.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7774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8E3B60F-3AD4-334C-85C0-0C91CC0D47CA}"/>
              </a:ext>
            </a:extLst>
          </p:cNvPr>
          <p:cNvSpPr/>
          <p:nvPr/>
        </p:nvSpPr>
        <p:spPr>
          <a:xfrm>
            <a:off x="7023190" y="3897836"/>
            <a:ext cx="1357464" cy="753714"/>
          </a:xfrm>
          <a:prstGeom prst="rect">
            <a:avLst/>
          </a:prstGeom>
          <a:solidFill>
            <a:srgbClr val="0070C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Proxy Cache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B3C068-5C79-654A-B55C-6F9C33D8049A}"/>
              </a:ext>
            </a:extLst>
          </p:cNvPr>
          <p:cNvSpPr/>
          <p:nvPr/>
        </p:nvSpPr>
        <p:spPr>
          <a:xfrm>
            <a:off x="7324177" y="2528291"/>
            <a:ext cx="1020190" cy="62241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>
                <a:solidFill>
                  <a:schemeClr val="tx1"/>
                </a:solidFill>
              </a:rPr>
              <a:t>XRootD</a:t>
            </a:r>
            <a:r>
              <a:rPr lang="en-US" sz="1350" dirty="0">
                <a:solidFill>
                  <a:schemeClr val="tx1"/>
                </a:solidFill>
              </a:rPr>
              <a:t> Manager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7B61D9C-179B-7A44-874A-1D848EBCCB28}"/>
              </a:ext>
            </a:extLst>
          </p:cNvPr>
          <p:cNvCxnSpPr>
            <a:cxnSpLocks/>
            <a:stCxn id="5" idx="2"/>
            <a:endCxn id="42" idx="0"/>
          </p:cNvCxnSpPr>
          <p:nvPr/>
        </p:nvCxnSpPr>
        <p:spPr bwMode="auto">
          <a:xfrm>
            <a:off x="7834272" y="3150701"/>
            <a:ext cx="20050" cy="600401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DC614F4D-6CDB-5F47-83AD-C538DA47D010}"/>
              </a:ext>
            </a:extLst>
          </p:cNvPr>
          <p:cNvSpPr/>
          <p:nvPr/>
        </p:nvSpPr>
        <p:spPr>
          <a:xfrm>
            <a:off x="7325903" y="1300969"/>
            <a:ext cx="1020190" cy="632864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Regional Redirector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C9A5754-DBC8-584C-BCE7-EA1D5FE3FEE5}"/>
              </a:ext>
            </a:extLst>
          </p:cNvPr>
          <p:cNvCxnSpPr>
            <a:cxnSpLocks/>
            <a:stCxn id="7" idx="2"/>
            <a:endCxn id="5" idx="0"/>
          </p:cNvCxnSpPr>
          <p:nvPr/>
        </p:nvCxnSpPr>
        <p:spPr bwMode="auto">
          <a:xfrm flipH="1">
            <a:off x="7834272" y="1933833"/>
            <a:ext cx="1726" cy="594458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6519AB21-99F1-FA41-A352-CBA522C16CF9}"/>
              </a:ext>
            </a:extLst>
          </p:cNvPr>
          <p:cNvGrpSpPr/>
          <p:nvPr/>
        </p:nvGrpSpPr>
        <p:grpSpPr>
          <a:xfrm>
            <a:off x="3883365" y="1586444"/>
            <a:ext cx="1990194" cy="1334464"/>
            <a:chOff x="3973800" y="6118608"/>
            <a:chExt cx="1990194" cy="133446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3E731F-7A66-5345-A392-84188EB92924}"/>
                </a:ext>
              </a:extLst>
            </p:cNvPr>
            <p:cNvSpPr/>
            <p:nvPr/>
          </p:nvSpPr>
          <p:spPr>
            <a:xfrm>
              <a:off x="3973800" y="6691072"/>
              <a:ext cx="1358944" cy="762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8652BD9-A650-9646-8D38-2D459618A678}"/>
                </a:ext>
              </a:extLst>
            </p:cNvPr>
            <p:cNvSpPr/>
            <p:nvPr/>
          </p:nvSpPr>
          <p:spPr>
            <a:xfrm>
              <a:off x="4091709" y="6591513"/>
              <a:ext cx="1358944" cy="762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4A17704-C072-2344-9F19-89A5E75098BC}"/>
                </a:ext>
              </a:extLst>
            </p:cNvPr>
            <p:cNvSpPr/>
            <p:nvPr/>
          </p:nvSpPr>
          <p:spPr>
            <a:xfrm>
              <a:off x="4209618" y="6492611"/>
              <a:ext cx="1358944" cy="762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D9325B7-08BE-BE41-9E11-E84083E81A81}"/>
                </a:ext>
              </a:extLst>
            </p:cNvPr>
            <p:cNvSpPr/>
            <p:nvPr/>
          </p:nvSpPr>
          <p:spPr>
            <a:xfrm>
              <a:off x="4341082" y="6377818"/>
              <a:ext cx="1358944" cy="762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E46DD59-CEC0-F94A-8F03-62642A150112}"/>
                </a:ext>
              </a:extLst>
            </p:cNvPr>
            <p:cNvSpPr/>
            <p:nvPr/>
          </p:nvSpPr>
          <p:spPr>
            <a:xfrm>
              <a:off x="4482612" y="6250920"/>
              <a:ext cx="1358944" cy="762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033BFE5-B1A1-CE48-828E-CAE2914993FA}"/>
                </a:ext>
              </a:extLst>
            </p:cNvPr>
            <p:cNvSpPr/>
            <p:nvPr/>
          </p:nvSpPr>
          <p:spPr>
            <a:xfrm>
              <a:off x="4605050" y="6118608"/>
              <a:ext cx="1358944" cy="762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350" dirty="0"/>
                <a:t>External Gateway</a:t>
              </a:r>
            </a:p>
            <a:p>
              <a:pPr algn="ctr"/>
              <a:r>
                <a:rPr lang="en-US" sz="1350" dirty="0"/>
                <a:t>(</a:t>
              </a:r>
              <a:r>
                <a:rPr lang="en-US" sz="1350" dirty="0" err="1"/>
                <a:t>XRootD</a:t>
              </a:r>
              <a:r>
                <a:rPr lang="en-US" sz="1350" dirty="0"/>
                <a:t>, </a:t>
              </a:r>
              <a:r>
                <a:rPr lang="en-US" sz="1350" dirty="0" err="1"/>
                <a:t>GridFTP</a:t>
              </a:r>
              <a:r>
                <a:rPr lang="en-US" sz="1350" dirty="0"/>
                <a:t>, S3)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FD8323D-05A5-474A-9D89-1B527B89490B}"/>
              </a:ext>
            </a:extLst>
          </p:cNvPr>
          <p:cNvGrpSpPr/>
          <p:nvPr/>
        </p:nvGrpSpPr>
        <p:grpSpPr>
          <a:xfrm>
            <a:off x="558756" y="3688999"/>
            <a:ext cx="765156" cy="642555"/>
            <a:chOff x="1338147" y="8271697"/>
            <a:chExt cx="765156" cy="64255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F4EAD85-AA68-3840-AB70-240104995BC2}"/>
                </a:ext>
              </a:extLst>
            </p:cNvPr>
            <p:cNvSpPr/>
            <p:nvPr/>
          </p:nvSpPr>
          <p:spPr>
            <a:xfrm>
              <a:off x="1338147" y="8271697"/>
              <a:ext cx="765156" cy="642555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  <a:p>
              <a:pPr algn="ctr"/>
              <a:r>
                <a:rPr lang="en-US" sz="1350" dirty="0"/>
                <a:t>WN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C54A312D-88E9-B942-94D1-50BD4D97A137}"/>
                </a:ext>
              </a:extLst>
            </p:cNvPr>
            <p:cNvSpPr/>
            <p:nvPr/>
          </p:nvSpPr>
          <p:spPr bwMode="auto">
            <a:xfrm>
              <a:off x="1385849" y="8301490"/>
              <a:ext cx="684000" cy="251999"/>
            </a:xfrm>
            <a:prstGeom prst="round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rPr>
                <a:t>XRootD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96689EC-E067-C747-9523-1AA33E95B427}"/>
              </a:ext>
            </a:extLst>
          </p:cNvPr>
          <p:cNvCxnSpPr>
            <a:cxnSpLocks/>
            <a:stCxn id="36" idx="1"/>
          </p:cNvCxnSpPr>
          <p:nvPr/>
        </p:nvCxnSpPr>
        <p:spPr bwMode="auto">
          <a:xfrm flipH="1" flipV="1">
            <a:off x="2914217" y="4352840"/>
            <a:ext cx="771038" cy="318634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762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0" name="Content Placeholder 5">
            <a:extLst>
              <a:ext uri="{FF2B5EF4-FFF2-40B4-BE49-F238E27FC236}">
                <a16:creationId xmlns:a16="http://schemas.microsoft.com/office/drawing/2014/main" id="{EBA1B3B6-43B7-1044-94EC-C5B9D803E5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05" y="1382689"/>
            <a:ext cx="2168498" cy="1620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0535F51-DD42-E64A-9B7F-C08146AAA483}"/>
              </a:ext>
            </a:extLst>
          </p:cNvPr>
          <p:cNvGrpSpPr/>
          <p:nvPr/>
        </p:nvGrpSpPr>
        <p:grpSpPr>
          <a:xfrm>
            <a:off x="1357629" y="3686515"/>
            <a:ext cx="765156" cy="642555"/>
            <a:chOff x="1338147" y="8271697"/>
            <a:chExt cx="765156" cy="64255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29FCFBE-A399-1540-9C95-33D9823086C8}"/>
                </a:ext>
              </a:extLst>
            </p:cNvPr>
            <p:cNvSpPr/>
            <p:nvPr/>
          </p:nvSpPr>
          <p:spPr>
            <a:xfrm>
              <a:off x="1338147" y="8271697"/>
              <a:ext cx="765156" cy="642555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  <a:p>
              <a:pPr algn="ctr"/>
              <a:r>
                <a:rPr lang="en-US" sz="1350" dirty="0"/>
                <a:t>WN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158EEEB7-3DED-1A4B-9F1D-4410A2B42EB5}"/>
                </a:ext>
              </a:extLst>
            </p:cNvPr>
            <p:cNvSpPr/>
            <p:nvPr/>
          </p:nvSpPr>
          <p:spPr bwMode="auto">
            <a:xfrm>
              <a:off x="1385849" y="8301490"/>
              <a:ext cx="684000" cy="251999"/>
            </a:xfrm>
            <a:prstGeom prst="round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rPr>
                <a:t>XRootD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2B40813-5308-3B40-BAC1-E9E45B5F7AE7}"/>
              </a:ext>
            </a:extLst>
          </p:cNvPr>
          <p:cNvGrpSpPr/>
          <p:nvPr/>
        </p:nvGrpSpPr>
        <p:grpSpPr>
          <a:xfrm>
            <a:off x="558756" y="4367012"/>
            <a:ext cx="765156" cy="642555"/>
            <a:chOff x="1338147" y="8271697"/>
            <a:chExt cx="765156" cy="64255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66DD420-8C61-3D49-AC85-AA88AD0F3AF7}"/>
                </a:ext>
              </a:extLst>
            </p:cNvPr>
            <p:cNvSpPr/>
            <p:nvPr/>
          </p:nvSpPr>
          <p:spPr>
            <a:xfrm>
              <a:off x="1338147" y="8271697"/>
              <a:ext cx="765156" cy="642555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  <a:p>
              <a:pPr algn="ctr"/>
              <a:r>
                <a:rPr lang="en-US" sz="1350" dirty="0"/>
                <a:t>WN</a:t>
              </a:r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77F02FAA-852E-8747-BE86-F49D62191C58}"/>
                </a:ext>
              </a:extLst>
            </p:cNvPr>
            <p:cNvSpPr/>
            <p:nvPr/>
          </p:nvSpPr>
          <p:spPr bwMode="auto">
            <a:xfrm>
              <a:off x="1385849" y="8301490"/>
              <a:ext cx="684000" cy="251999"/>
            </a:xfrm>
            <a:prstGeom prst="round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rPr>
                <a:t>XRootD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C25CEB4-6FC8-6C40-86FE-6220F8A98E54}"/>
              </a:ext>
            </a:extLst>
          </p:cNvPr>
          <p:cNvGrpSpPr/>
          <p:nvPr/>
        </p:nvGrpSpPr>
        <p:grpSpPr>
          <a:xfrm>
            <a:off x="2149060" y="4369865"/>
            <a:ext cx="765156" cy="642555"/>
            <a:chOff x="1338147" y="8271697"/>
            <a:chExt cx="765156" cy="642555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471B0FD-2AD0-CF40-B5A4-7D21377EFEC5}"/>
                </a:ext>
              </a:extLst>
            </p:cNvPr>
            <p:cNvSpPr/>
            <p:nvPr/>
          </p:nvSpPr>
          <p:spPr>
            <a:xfrm>
              <a:off x="1338147" y="8271697"/>
              <a:ext cx="765156" cy="642555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  <a:p>
              <a:pPr algn="ctr"/>
              <a:r>
                <a:rPr lang="en-US" sz="1350" dirty="0"/>
                <a:t>WN</a:t>
              </a:r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32057D07-2705-294C-A670-1B7240D554FE}"/>
                </a:ext>
              </a:extLst>
            </p:cNvPr>
            <p:cNvSpPr/>
            <p:nvPr/>
          </p:nvSpPr>
          <p:spPr bwMode="auto">
            <a:xfrm>
              <a:off x="1385849" y="8301490"/>
              <a:ext cx="684000" cy="251999"/>
            </a:xfrm>
            <a:prstGeom prst="round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rPr>
                <a:t>XRootD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5EC14E8-F8D4-954E-9F4C-AD97CAFB6B28}"/>
              </a:ext>
            </a:extLst>
          </p:cNvPr>
          <p:cNvGrpSpPr/>
          <p:nvPr/>
        </p:nvGrpSpPr>
        <p:grpSpPr>
          <a:xfrm>
            <a:off x="2149060" y="3687339"/>
            <a:ext cx="765156" cy="642555"/>
            <a:chOff x="1338147" y="8271697"/>
            <a:chExt cx="765156" cy="64255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1B77861-6BCF-B146-B142-5593ABB4F2ED}"/>
                </a:ext>
              </a:extLst>
            </p:cNvPr>
            <p:cNvSpPr/>
            <p:nvPr/>
          </p:nvSpPr>
          <p:spPr>
            <a:xfrm>
              <a:off x="1338147" y="8271697"/>
              <a:ext cx="765156" cy="642555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  <a:p>
              <a:pPr algn="ctr"/>
              <a:r>
                <a:rPr lang="en-US" sz="1350" dirty="0"/>
                <a:t>WN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9C644D0D-B8E6-814C-9EE8-BF8635B7ED4E}"/>
                </a:ext>
              </a:extLst>
            </p:cNvPr>
            <p:cNvSpPr/>
            <p:nvPr/>
          </p:nvSpPr>
          <p:spPr bwMode="auto">
            <a:xfrm>
              <a:off x="1385849" y="8301490"/>
              <a:ext cx="684000" cy="251999"/>
            </a:xfrm>
            <a:prstGeom prst="round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rPr>
                <a:t>XRootD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2E4ADE3-911F-2740-9E6C-CE048D8ADC17}"/>
              </a:ext>
            </a:extLst>
          </p:cNvPr>
          <p:cNvGrpSpPr/>
          <p:nvPr/>
        </p:nvGrpSpPr>
        <p:grpSpPr>
          <a:xfrm>
            <a:off x="1353908" y="4375334"/>
            <a:ext cx="765156" cy="642555"/>
            <a:chOff x="1338147" y="8271697"/>
            <a:chExt cx="765156" cy="642555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5BB04D2-3825-1443-812F-78568795979F}"/>
                </a:ext>
              </a:extLst>
            </p:cNvPr>
            <p:cNvSpPr/>
            <p:nvPr/>
          </p:nvSpPr>
          <p:spPr>
            <a:xfrm>
              <a:off x="1338147" y="8271697"/>
              <a:ext cx="765156" cy="642555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 dirty="0"/>
            </a:p>
            <a:p>
              <a:pPr algn="ctr"/>
              <a:r>
                <a:rPr lang="en-US" sz="1350" dirty="0"/>
                <a:t>WN</a:t>
              </a: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BA61C544-0612-844E-8E4F-868230430C40}"/>
                </a:ext>
              </a:extLst>
            </p:cNvPr>
            <p:cNvSpPr/>
            <p:nvPr/>
          </p:nvSpPr>
          <p:spPr bwMode="auto">
            <a:xfrm>
              <a:off x="1385849" y="8301490"/>
              <a:ext cx="684000" cy="251999"/>
            </a:xfrm>
            <a:prstGeom prst="round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rPr>
                <a:t>XRootD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sp>
        <p:nvSpPr>
          <p:cNvPr id="36" name="Trapezoid 35">
            <a:extLst>
              <a:ext uri="{FF2B5EF4-FFF2-40B4-BE49-F238E27FC236}">
                <a16:creationId xmlns:a16="http://schemas.microsoft.com/office/drawing/2014/main" id="{3053872E-9DF5-6647-89F3-4DF1DE9A1FDC}"/>
              </a:ext>
            </a:extLst>
          </p:cNvPr>
          <p:cNvSpPr/>
          <p:nvPr/>
        </p:nvSpPr>
        <p:spPr>
          <a:xfrm>
            <a:off x="3436853" y="4168523"/>
            <a:ext cx="2525024" cy="1005901"/>
          </a:xfrm>
          <a:prstGeom prst="trapezoid">
            <a:avLst>
              <a:gd name="adj" fmla="val 4938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Ceph Backend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DEA01C6-DD40-854D-9493-F4C6666D366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680746" y="2593946"/>
            <a:ext cx="26720" cy="1582803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762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8C613402-55FA-6043-B951-1704EF9108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485" y="3102690"/>
            <a:ext cx="1369210" cy="656080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DFCD36A-4AE1-7B49-852B-B18C5DF55307}"/>
              </a:ext>
            </a:extLst>
          </p:cNvPr>
          <p:cNvCxnSpPr>
            <a:cxnSpLocks/>
            <a:endCxn id="36" idx="3"/>
          </p:cNvCxnSpPr>
          <p:nvPr/>
        </p:nvCxnSpPr>
        <p:spPr bwMode="auto">
          <a:xfrm flipH="1">
            <a:off x="5713475" y="4297471"/>
            <a:ext cx="1309715" cy="374003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762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1AA3375-FE30-EC44-B14D-5ABD9F58C40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8057" y="2628140"/>
            <a:ext cx="677274" cy="1077546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B801690-D456-9A4B-B4B0-D04ADECF3AC8}"/>
              </a:ext>
            </a:extLst>
          </p:cNvPr>
          <p:cNvCxnSpPr>
            <a:cxnSpLocks/>
          </p:cNvCxnSpPr>
          <p:nvPr/>
        </p:nvCxnSpPr>
        <p:spPr bwMode="auto">
          <a:xfrm flipV="1">
            <a:off x="2070376" y="2628140"/>
            <a:ext cx="646411" cy="1077546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C0C36F43-4A02-7746-AFDE-5AC5C127BE79}"/>
              </a:ext>
            </a:extLst>
          </p:cNvPr>
          <p:cNvSpPr/>
          <p:nvPr/>
        </p:nvSpPr>
        <p:spPr>
          <a:xfrm>
            <a:off x="7175590" y="3751102"/>
            <a:ext cx="1357464" cy="753714"/>
          </a:xfrm>
          <a:prstGeom prst="rect">
            <a:avLst/>
          </a:prstGeom>
          <a:solidFill>
            <a:srgbClr val="0070C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Proxy Cache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1B1EF8D3-2592-654C-892B-00FFDF0D8046}"/>
              </a:ext>
            </a:extLst>
          </p:cNvPr>
          <p:cNvSpPr txBox="1">
            <a:spLocks/>
          </p:cNvSpPr>
          <p:nvPr/>
        </p:nvSpPr>
        <p:spPr bwMode="auto">
          <a:xfrm>
            <a:off x="891540" y="182880"/>
            <a:ext cx="7360920" cy="88011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5800" u="sng">
                <a:solidFill>
                  <a:srgbClr val="052949"/>
                </a:solidFill>
                <a:latin typeface="+mj-lt"/>
                <a:ea typeface="+mj-ea"/>
                <a:cs typeface="+mj-cs"/>
                <a:sym typeface="Gill Sans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5800" u="sng">
                <a:solidFill>
                  <a:srgbClr val="052949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5800" u="sng">
                <a:solidFill>
                  <a:srgbClr val="052949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5800" u="sng">
                <a:solidFill>
                  <a:srgbClr val="052949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5800" u="sng">
                <a:solidFill>
                  <a:srgbClr val="052949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11476" algn="l" rtl="0" eaLnBrk="1" fontAlgn="base" hangingPunct="1">
              <a:spcBef>
                <a:spcPct val="0"/>
              </a:spcBef>
              <a:spcAft>
                <a:spcPct val="0"/>
              </a:spcAft>
              <a:defRPr sz="5800" u="sng">
                <a:solidFill>
                  <a:srgbClr val="052949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822952" algn="l" rtl="0" eaLnBrk="1" fontAlgn="base" hangingPunct="1">
              <a:spcBef>
                <a:spcPct val="0"/>
              </a:spcBef>
              <a:spcAft>
                <a:spcPct val="0"/>
              </a:spcAft>
              <a:defRPr sz="5800" u="sng">
                <a:solidFill>
                  <a:srgbClr val="052949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234427" algn="l" rtl="0" eaLnBrk="1" fontAlgn="base" hangingPunct="1">
              <a:spcBef>
                <a:spcPct val="0"/>
              </a:spcBef>
              <a:spcAft>
                <a:spcPct val="0"/>
              </a:spcAft>
              <a:defRPr sz="5800" u="sng">
                <a:solidFill>
                  <a:srgbClr val="052949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645904" algn="l" rtl="0" eaLnBrk="1" fontAlgn="base" hangingPunct="1">
              <a:spcBef>
                <a:spcPct val="0"/>
              </a:spcBef>
              <a:spcAft>
                <a:spcPct val="0"/>
              </a:spcAft>
              <a:defRPr sz="5800" u="sng">
                <a:solidFill>
                  <a:srgbClr val="052949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defTabSz="914400"/>
            <a:r>
              <a:rPr lang="en-US" kern="0" dirty="0"/>
              <a:t>Echo</a:t>
            </a:r>
          </a:p>
        </p:txBody>
      </p:sp>
    </p:spTree>
    <p:extLst>
      <p:ext uri="{BB962C8B-B14F-4D97-AF65-F5344CB8AC3E}">
        <p14:creationId xmlns:p14="http://schemas.microsoft.com/office/powerpoint/2010/main" val="826635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64044-8E13-2F4F-AB62-65B93820D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Erasure Coding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1F5A99-0448-8F4A-A71B-7AC2C5A75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Echo uses Erasure Coding rather than Replication</a:t>
            </a:r>
          </a:p>
          <a:p>
            <a:r>
              <a:rPr lang="en-US" dirty="0"/>
              <a:t>8 + 3 profile that spreads data across 11 hosts.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73% RAW storage usage.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We can survive the loss of any 3 hosts without losing data.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Due to the number of hosts we have, we can operationally lose a rack.</a:t>
            </a:r>
          </a:p>
          <a:p>
            <a:r>
              <a:rPr lang="en-US" dirty="0"/>
              <a:t>EC does mean that data needs to be sent to “re-assembled” one one host before being sent to the client.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Minimum size 8MB.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5039C-923F-644B-B73C-121F184D52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2888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77F9385-DFE2-0849-A83B-5AA49EE7A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805AD0-12F9-2C4D-B6CB-77C052388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1540" y="1051560"/>
            <a:ext cx="7360920" cy="2584006"/>
          </a:xfrm>
        </p:spPr>
        <p:txBody>
          <a:bodyPr/>
          <a:lstStyle/>
          <a:p>
            <a:r>
              <a:rPr lang="en-US" dirty="0"/>
              <a:t>Ceph has been extremely reliable.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Averaging one outage a year.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One data loss incident since 2017 due to a bug, which resulted in operator error.</a:t>
            </a:r>
          </a:p>
          <a:p>
            <a:r>
              <a:rPr lang="en-US" dirty="0"/>
              <a:t>Vast majority of issues with </a:t>
            </a:r>
            <a:r>
              <a:rPr lang="en-US" dirty="0" err="1"/>
              <a:t>XRootD</a:t>
            </a:r>
            <a:r>
              <a:rPr lang="en-US" dirty="0"/>
              <a:t> plugin which are slowly being resolved.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BCF223-45B1-F24E-A834-AF3052AFF3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DC074-C75C-504C-A7B0-232E5444F278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14133F-CA1B-124F-B0AE-A7C3E9A0D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539" y="3846308"/>
            <a:ext cx="7360921" cy="196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05014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572B01-40B1-2040-82DD-0B8EF3F55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D0B82A-2884-EF46-8546-A1EDD2C0C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708" y="1051560"/>
            <a:ext cx="4362680" cy="532169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RAL currently provides a Tape Archive via Castor.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Large (2PB) disk buffer externally accessible.</a:t>
            </a:r>
          </a:p>
          <a:p>
            <a:r>
              <a:rPr lang="en-US" dirty="0"/>
              <a:t>In 2021 we should be migrating to CTA.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Small SSD buffer that will only allow transfers to internally accessible storage.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External experiments will need to transfer via Echo and use multi-hop FTS transfers.</a:t>
            </a:r>
          </a:p>
          <a:p>
            <a:r>
              <a:rPr lang="en-US" dirty="0">
                <a:solidFill>
                  <a:schemeClr val="tx1"/>
                </a:solidFill>
              </a:rPr>
              <a:t>New Tape Robot installed today!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 6500 media slots, 20 x TS1160 drives.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53A220-7D7C-2742-92D3-EF3D78C736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DC074-C75C-504C-A7B0-232E5444F278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3B1BED-6DAF-6943-A788-E2BAB751F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636" y="2536564"/>
            <a:ext cx="3150824" cy="236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51004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D19CDE9-E7A7-F041-B532-8301559BA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SSD Caching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4C44DC-5329-2646-A644-5A4A30533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RAL jobs have been observed to have lower efficiency compared to other Tier-1s.</a:t>
            </a:r>
          </a:p>
          <a:p>
            <a:r>
              <a:rPr lang="en-US" dirty="0"/>
              <a:t>Evidence points to IOPs limits on the WN.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New WN will have SSD storage.</a:t>
            </a:r>
          </a:p>
          <a:p>
            <a:r>
              <a:rPr lang="en-US" dirty="0"/>
              <a:t>Will use CTA testing to decide if SSD caches are sensible to deploy more widely.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644176-F7BA-C74B-8B4F-0203661F98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DC074-C75C-504C-A7B0-232E5444F27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735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S3 and </a:t>
            </a:r>
            <a:r>
              <a:rPr lang="en-US" dirty="0" err="1"/>
              <a:t>DynaFed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82E63C-3B47-2A4C-95F4-99C5A632C00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3892528" y="1141623"/>
            <a:ext cx="1358944" cy="862261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DynaFed</a:t>
            </a:r>
            <a:endParaRPr kumimoji="0" lang="en-US" sz="2400" b="0" i="0" u="none" strike="noStrike" cap="none" normalizeH="0" baseline="0" dirty="0">
              <a:ln>
                <a:noFill/>
              </a:ln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72" name="Content Placeholder 2"/>
          <p:cNvSpPr>
            <a:spLocks noGrp="1"/>
          </p:cNvSpPr>
          <p:nvPr>
            <p:ph idx="1"/>
          </p:nvPr>
        </p:nvSpPr>
        <p:spPr>
          <a:xfrm>
            <a:off x="891540" y="3784027"/>
            <a:ext cx="7401198" cy="2286647"/>
          </a:xfrm>
        </p:spPr>
        <p:txBody>
          <a:bodyPr>
            <a:normAutofit/>
          </a:bodyPr>
          <a:lstStyle/>
          <a:p>
            <a:r>
              <a:rPr lang="en-US" dirty="0"/>
              <a:t>RAL are trying to use </a:t>
            </a:r>
            <a:r>
              <a:rPr lang="en-US" dirty="0" err="1"/>
              <a:t>DynaFed</a:t>
            </a:r>
            <a:r>
              <a:rPr lang="en-US" dirty="0"/>
              <a:t> to provide access to the S3 storage provided by Ceph.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Much easier to maintain than </a:t>
            </a:r>
            <a:r>
              <a:rPr lang="en-US" dirty="0" err="1">
                <a:solidFill>
                  <a:schemeClr val="tx1"/>
                </a:solidFill>
              </a:rPr>
              <a:t>XRootD</a:t>
            </a:r>
            <a:r>
              <a:rPr lang="en-US" dirty="0">
                <a:solidFill>
                  <a:schemeClr val="tx1"/>
                </a:solidFill>
              </a:rPr>
              <a:t> / </a:t>
            </a:r>
            <a:r>
              <a:rPr lang="en-US" dirty="0" err="1">
                <a:solidFill>
                  <a:schemeClr val="tx1"/>
                </a:solidFill>
              </a:rPr>
              <a:t>GridFTP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S3 buckets can easily have different replication policies.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3EA2654-5574-6041-9AAA-74E01FE3EAFE}"/>
              </a:ext>
            </a:extLst>
          </p:cNvPr>
          <p:cNvSpPr/>
          <p:nvPr/>
        </p:nvSpPr>
        <p:spPr>
          <a:xfrm>
            <a:off x="871401" y="2908150"/>
            <a:ext cx="1358944" cy="762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/>
              <a:t>Site A Storage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224F7D2-7505-244E-8B99-CB15D50E490F}"/>
              </a:ext>
            </a:extLst>
          </p:cNvPr>
          <p:cNvSpPr/>
          <p:nvPr/>
        </p:nvSpPr>
        <p:spPr>
          <a:xfrm>
            <a:off x="3892528" y="2914061"/>
            <a:ext cx="1358944" cy="762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/>
              <a:t>Echo S3 </a:t>
            </a:r>
          </a:p>
          <a:p>
            <a:pPr algn="ctr"/>
            <a:r>
              <a:rPr lang="en-US" sz="2000" dirty="0"/>
              <a:t>Gateway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736DE97-647C-474B-AC80-087C353A24EC}"/>
              </a:ext>
            </a:extLst>
          </p:cNvPr>
          <p:cNvCxnSpPr>
            <a:cxnSpLocks/>
            <a:stCxn id="37" idx="1"/>
            <a:endCxn id="34" idx="3"/>
          </p:cNvCxnSpPr>
          <p:nvPr/>
        </p:nvCxnSpPr>
        <p:spPr bwMode="auto">
          <a:xfrm flipH="1" flipV="1">
            <a:off x="2230345" y="3289150"/>
            <a:ext cx="1662183" cy="5911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762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E98C36D5-D309-4F43-9173-375165DC3542}"/>
              </a:ext>
            </a:extLst>
          </p:cNvPr>
          <p:cNvSpPr/>
          <p:nvPr/>
        </p:nvSpPr>
        <p:spPr bwMode="auto">
          <a:xfrm>
            <a:off x="891540" y="1146217"/>
            <a:ext cx="1358945" cy="862261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FTS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C9F39A3-C0D5-294A-AB3E-170A265C6C6D}"/>
              </a:ext>
            </a:extLst>
          </p:cNvPr>
          <p:cNvCxnSpPr>
            <a:cxnSpLocks/>
            <a:stCxn id="42" idx="3"/>
            <a:endCxn id="6" idx="1"/>
          </p:cNvCxnSpPr>
          <p:nvPr/>
        </p:nvCxnSpPr>
        <p:spPr bwMode="auto">
          <a:xfrm flipV="1">
            <a:off x="2250485" y="1572754"/>
            <a:ext cx="1642043" cy="4594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7BF53197-6BDA-384A-84BD-7A71E20892DF}"/>
              </a:ext>
            </a:extLst>
          </p:cNvPr>
          <p:cNvCxnSpPr>
            <a:cxnSpLocks/>
            <a:stCxn id="6" idx="2"/>
            <a:endCxn id="37" idx="0"/>
          </p:cNvCxnSpPr>
          <p:nvPr/>
        </p:nvCxnSpPr>
        <p:spPr bwMode="auto">
          <a:xfrm>
            <a:off x="4572000" y="2003884"/>
            <a:ext cx="0" cy="910177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EF0686D0-A53F-7343-BEA8-19C1AE9265A0}"/>
              </a:ext>
            </a:extLst>
          </p:cNvPr>
          <p:cNvSpPr/>
          <p:nvPr/>
        </p:nvSpPr>
        <p:spPr bwMode="auto">
          <a:xfrm>
            <a:off x="6913655" y="2858019"/>
            <a:ext cx="1358944" cy="862261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Ceph backend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E8A1A88-0096-334B-A003-1042AB40F1DF}"/>
              </a:ext>
            </a:extLst>
          </p:cNvPr>
          <p:cNvCxnSpPr>
            <a:cxnSpLocks/>
            <a:stCxn id="37" idx="3"/>
            <a:endCxn id="64" idx="1"/>
          </p:cNvCxnSpPr>
          <p:nvPr/>
        </p:nvCxnSpPr>
        <p:spPr bwMode="auto">
          <a:xfrm flipV="1">
            <a:off x="5251472" y="3289150"/>
            <a:ext cx="1662183" cy="5911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762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A5C362E-5284-2D4E-A313-C60B0913F736}"/>
              </a:ext>
            </a:extLst>
          </p:cNvPr>
          <p:cNvSpPr txBox="1"/>
          <p:nvPr/>
        </p:nvSpPr>
        <p:spPr>
          <a:xfrm>
            <a:off x="4592139" y="223623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ssh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450A4F6-8751-4948-8CF5-7BC7935C6C6A}"/>
              </a:ext>
            </a:extLst>
          </p:cNvPr>
          <p:cNvSpPr txBox="1"/>
          <p:nvPr/>
        </p:nvSpPr>
        <p:spPr>
          <a:xfrm>
            <a:off x="5879623" y="2888919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S3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5F0D49E-B718-5240-84EC-029899D4D7F5}"/>
              </a:ext>
            </a:extLst>
          </p:cNvPr>
          <p:cNvSpPr txBox="1"/>
          <p:nvPr/>
        </p:nvSpPr>
        <p:spPr>
          <a:xfrm>
            <a:off x="2168031" y="2534853"/>
            <a:ext cx="1920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GridFTP</a:t>
            </a:r>
            <a:r>
              <a:rPr lang="en-US" dirty="0"/>
              <a:t>, </a:t>
            </a:r>
            <a:r>
              <a:rPr lang="en-US" dirty="0" err="1"/>
              <a:t>XRootD</a:t>
            </a:r>
            <a:r>
              <a:rPr lang="en-US" dirty="0"/>
              <a:t>, </a:t>
            </a:r>
          </a:p>
          <a:p>
            <a:pPr algn="ctr"/>
            <a:r>
              <a:rPr lang="en-US" dirty="0"/>
              <a:t>S3</a:t>
            </a:r>
          </a:p>
        </p:txBody>
      </p:sp>
    </p:spTree>
    <p:extLst>
      <p:ext uri="{BB962C8B-B14F-4D97-AF65-F5344CB8AC3E}">
        <p14:creationId xmlns:p14="http://schemas.microsoft.com/office/powerpoint/2010/main" val="178628841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D656BF5-688F-9846-AB0D-607A45CE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Multi-VO </a:t>
            </a:r>
            <a:r>
              <a:rPr lang="en-US" dirty="0" err="1"/>
              <a:t>Rucio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8DB9A9-1A9D-3D41-A463-FB70425F6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RAL is developing and deploying a Multi-VO </a:t>
            </a:r>
            <a:r>
              <a:rPr lang="en-US" dirty="0" err="1"/>
              <a:t>Rucio</a:t>
            </a:r>
            <a:r>
              <a:rPr lang="en-US" dirty="0"/>
              <a:t> instance.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Aim for production from June 2020 onwards.</a:t>
            </a:r>
          </a:p>
          <a:p>
            <a:r>
              <a:rPr lang="en-US" dirty="0"/>
              <a:t>In future, RAL will need to provide data management tools for a large number of HEP, Astronomy and Space experiments.</a:t>
            </a:r>
          </a:p>
          <a:p>
            <a:r>
              <a:rPr lang="en-US" dirty="0"/>
              <a:t>Aim to encourage small VOs to use </a:t>
            </a:r>
            <a:r>
              <a:rPr lang="en-US" dirty="0" err="1"/>
              <a:t>Rucio</a:t>
            </a:r>
            <a:r>
              <a:rPr lang="en-US" dirty="0"/>
              <a:t> which will manage data between Echo (Grid / S3 Storage), Castor / CTA, UK sites and the rest of the world.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6DD60-AB2B-F94A-A453-D48F2ECF8B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DC074-C75C-504C-A7B0-232E5444F27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759523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TLAS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33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AD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ATLAS.thmx</Template>
  <TotalTime>57752</TotalTime>
  <Words>686</Words>
  <Application>Microsoft Macintosh PowerPoint</Application>
  <PresentationFormat>On-screen Show (4:3)</PresentationFormat>
  <Paragraphs>118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American Typewriter</vt:lpstr>
      <vt:lpstr>Arial Bold</vt:lpstr>
      <vt:lpstr>Calibri</vt:lpstr>
      <vt:lpstr>Calibri Light</vt:lpstr>
      <vt:lpstr>Gill Sans</vt:lpstr>
      <vt:lpstr>ATLAS</vt:lpstr>
      <vt:lpstr>Title &amp; Bullets</vt:lpstr>
      <vt:lpstr>RAL QoS</vt:lpstr>
      <vt:lpstr>Ceph Object Store</vt:lpstr>
      <vt:lpstr>PowerPoint Presentation</vt:lpstr>
      <vt:lpstr>Erasure Coding</vt:lpstr>
      <vt:lpstr>Operations</vt:lpstr>
      <vt:lpstr>Tape</vt:lpstr>
      <vt:lpstr>SSD Caching</vt:lpstr>
      <vt:lpstr>S3 and DynaFed</vt:lpstr>
      <vt:lpstr>Multi-VO Rucio</vt:lpstr>
      <vt:lpstr>QoS Classes</vt:lpstr>
      <vt:lpstr>Backup</vt:lpstr>
      <vt:lpstr>Erasure Coding</vt:lpstr>
      <vt:lpstr>RAID &amp; Erasure Coding</vt:lpstr>
    </vt:vector>
  </TitlesOfParts>
  <Company>Charles University in Prague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B-&gt;Jpsi subgroup</dc:title>
  <dc:creator>Daniel Scheirich</dc:creator>
  <cp:lastModifiedBy>Dewhurst, Alastair (STFC,RAL,SC)</cp:lastModifiedBy>
  <cp:revision>583</cp:revision>
  <cp:lastPrinted>2017-04-06T01:18:50Z</cp:lastPrinted>
  <dcterms:created xsi:type="dcterms:W3CDTF">2014-02-03T09:33:05Z</dcterms:created>
  <dcterms:modified xsi:type="dcterms:W3CDTF">2020-02-26T15:24:21Z</dcterms:modified>
</cp:coreProperties>
</file>