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9" r:id="rId1"/>
  </p:sldMasterIdLst>
  <p:notesMasterIdLst>
    <p:notesMasterId r:id="rId5"/>
  </p:notesMasterIdLst>
  <p:sldIdLst>
    <p:sldId id="257" r:id="rId2"/>
    <p:sldId id="822" r:id="rId3"/>
    <p:sldId id="826"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317"/>
    <p:restoredTop sz="94654"/>
  </p:normalViewPr>
  <p:slideViewPr>
    <p:cSldViewPr snapToGrid="0" snapToObjects="1">
      <p:cViewPr varScale="1">
        <p:scale>
          <a:sx n="77" d="100"/>
          <a:sy n="77" d="100"/>
        </p:scale>
        <p:origin x="200" y="8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BDE4C4-9DC9-EE4A-B403-3EF913CE5194}" type="datetimeFigureOut">
              <a:rPr lang="de-DE" smtClean="0"/>
              <a:t>11.02.20</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B4CE2C-64D5-4E49-8575-C031837BCEDC}" type="slidenum">
              <a:rPr lang="de-DE" smtClean="0"/>
              <a:t>‹#›</a:t>
            </a:fld>
            <a:endParaRPr lang="de-DE"/>
          </a:p>
        </p:txBody>
      </p:sp>
    </p:spTree>
    <p:extLst>
      <p:ext uri="{BB962C8B-B14F-4D97-AF65-F5344CB8AC3E}">
        <p14:creationId xmlns:p14="http://schemas.microsoft.com/office/powerpoint/2010/main" val="4293013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F2B4CE2C-64D5-4E49-8575-C031837BCEDC}" type="slidenum">
              <a:rPr lang="de-DE" smtClean="0"/>
              <a:t>2</a:t>
            </a:fld>
            <a:endParaRPr lang="de-DE"/>
          </a:p>
        </p:txBody>
      </p:sp>
    </p:spTree>
    <p:extLst>
      <p:ext uri="{BB962C8B-B14F-4D97-AF65-F5344CB8AC3E}">
        <p14:creationId xmlns:p14="http://schemas.microsoft.com/office/powerpoint/2010/main" val="1059303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2/11/20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dirty="0"/>
          </a:p>
        </p:txBody>
      </p:sp>
    </p:spTree>
    <p:extLst>
      <p:ext uri="{BB962C8B-B14F-4D97-AF65-F5344CB8AC3E}">
        <p14:creationId xmlns:p14="http://schemas.microsoft.com/office/powerpoint/2010/main" val="1741941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2/11/20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278696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2/11/20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17698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2AC24A9-CCB6-4F8D-B8DB-C2F3692CFA5A}" type="datetimeFigureOut">
              <a:rPr lang="en-US" smtClean="0"/>
              <a:t>2/11/20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97764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2AC24A9-CCB6-4F8D-B8DB-C2F3692CFA5A}" type="datetimeFigureOut">
              <a:rPr lang="en-US" smtClean="0"/>
              <a:t>2/11/20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84441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2AC24A9-CCB6-4F8D-B8DB-C2F3692CFA5A}" type="datetimeFigureOut">
              <a:rPr lang="en-US" smtClean="0"/>
              <a:t>2/11/20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809589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2AC24A9-CCB6-4F8D-B8DB-C2F3692CFA5A}" type="datetimeFigureOut">
              <a:rPr lang="en-US" smtClean="0"/>
              <a:t>2/11/20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4276537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2AC24A9-CCB6-4F8D-B8DB-C2F3692CFA5A}" type="datetimeFigureOut">
              <a:rPr lang="en-US" smtClean="0"/>
              <a:t>2/11/20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525957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AC24A9-CCB6-4F8D-B8DB-C2F3692CFA5A}" type="datetimeFigureOut">
              <a:rPr lang="en-US" smtClean="0"/>
              <a:t>2/11/20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8972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2/11/20</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853755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2AC24A9-CCB6-4F8D-B8DB-C2F3692CFA5A}" type="datetimeFigureOut">
              <a:rPr lang="en-US" smtClean="0"/>
              <a:t>2/11/20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31519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2/11/20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771154034"/>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landb.cern.ch/landb/selfregistration/visitor/inde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hyperlink" Target="https://smb-dep.web.cern.ch/en/ShuttleService/Circuit4"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A picture containing sitting, large, table, yellow&#10;&#10;Description automatically generated">
            <a:extLst>
              <a:ext uri="{FF2B5EF4-FFF2-40B4-BE49-F238E27FC236}">
                <a16:creationId xmlns:a16="http://schemas.microsoft.com/office/drawing/2014/main" id="{ADB19AFA-54EF-B549-8B15-CBF7694B76BB}"/>
              </a:ext>
            </a:extLst>
          </p:cNvPr>
          <p:cNvPicPr>
            <a:picLocks noGrp="1" noChangeAspect="1"/>
          </p:cNvPicPr>
          <p:nvPr>
            <p:ph idx="1"/>
          </p:nvPr>
        </p:nvPicPr>
        <p:blipFill rotWithShape="1">
          <a:blip r:embed="rId2"/>
          <a:srcRect t="16086" b="16346"/>
          <a:stretch/>
        </p:blipFill>
        <p:spPr>
          <a:xfrm>
            <a:off x="20" y="10"/>
            <a:ext cx="12191980" cy="6857990"/>
          </a:xfrm>
          <a:prstGeom prst="rect">
            <a:avLst/>
          </a:prstGeom>
        </p:spPr>
      </p:pic>
      <p:sp>
        <p:nvSpPr>
          <p:cNvPr id="11" name="TextBox 10">
            <a:extLst>
              <a:ext uri="{FF2B5EF4-FFF2-40B4-BE49-F238E27FC236}">
                <a16:creationId xmlns:a16="http://schemas.microsoft.com/office/drawing/2014/main" id="{BE439C49-07D4-FF4F-B41B-FC1917724F08}"/>
              </a:ext>
            </a:extLst>
          </p:cNvPr>
          <p:cNvSpPr txBox="1"/>
          <p:nvPr/>
        </p:nvSpPr>
        <p:spPr>
          <a:xfrm>
            <a:off x="87209" y="23751"/>
            <a:ext cx="7489249" cy="707886"/>
          </a:xfrm>
          <a:prstGeom prst="rect">
            <a:avLst/>
          </a:prstGeom>
          <a:noFill/>
        </p:spPr>
        <p:txBody>
          <a:bodyPr wrap="square" rtlCol="0">
            <a:spAutoFit/>
          </a:bodyPr>
          <a:lstStyle/>
          <a:p>
            <a:r>
              <a:rPr lang="de-DE" sz="4000" b="1" dirty="0">
                <a:solidFill>
                  <a:schemeClr val="bg1"/>
                </a:solidFill>
              </a:rPr>
              <a:t>SCOAP3 Tender Working Group</a:t>
            </a:r>
          </a:p>
        </p:txBody>
      </p:sp>
      <p:sp>
        <p:nvSpPr>
          <p:cNvPr id="13" name="TextBox 12">
            <a:extLst>
              <a:ext uri="{FF2B5EF4-FFF2-40B4-BE49-F238E27FC236}">
                <a16:creationId xmlns:a16="http://schemas.microsoft.com/office/drawing/2014/main" id="{D796FCEE-6B83-B046-A573-CDFF876DDA8A}"/>
              </a:ext>
            </a:extLst>
          </p:cNvPr>
          <p:cNvSpPr txBox="1"/>
          <p:nvPr/>
        </p:nvSpPr>
        <p:spPr>
          <a:xfrm>
            <a:off x="87209" y="5997039"/>
            <a:ext cx="3213765" cy="400110"/>
          </a:xfrm>
          <a:prstGeom prst="rect">
            <a:avLst/>
          </a:prstGeom>
          <a:noFill/>
        </p:spPr>
        <p:txBody>
          <a:bodyPr wrap="none" rtlCol="0">
            <a:spAutoFit/>
          </a:bodyPr>
          <a:lstStyle/>
          <a:p>
            <a:r>
              <a:rPr lang="de-DE" sz="2000" b="1" dirty="0">
                <a:solidFill>
                  <a:schemeClr val="bg1"/>
                </a:solidFill>
              </a:rPr>
              <a:t>F2F Meeting 2-3 March 2020</a:t>
            </a:r>
          </a:p>
        </p:txBody>
      </p:sp>
    </p:spTree>
    <p:extLst>
      <p:ext uri="{BB962C8B-B14F-4D97-AF65-F5344CB8AC3E}">
        <p14:creationId xmlns:p14="http://schemas.microsoft.com/office/powerpoint/2010/main" val="2518434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D0B79650-DF4C-7949-8904-04E161F1A7BE}"/>
              </a:ext>
            </a:extLst>
          </p:cNvPr>
          <p:cNvSpPr/>
          <p:nvPr/>
        </p:nvSpPr>
        <p:spPr>
          <a:xfrm>
            <a:off x="340766" y="3589250"/>
            <a:ext cx="4332218" cy="379077"/>
          </a:xfrm>
          <a:prstGeom prst="rect">
            <a:avLst/>
          </a:prstGeom>
          <a:solidFill>
            <a:srgbClr val="0066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aseline="30000" dirty="0">
              <a:solidFill>
                <a:schemeClr val="bg1"/>
              </a:solidFill>
              <a:latin typeface="Avenir Light" charset="0"/>
              <a:ea typeface="Avenir Light" charset="0"/>
              <a:cs typeface="Avenir Light" charset="0"/>
            </a:endParaRPr>
          </a:p>
        </p:txBody>
      </p:sp>
      <p:sp>
        <p:nvSpPr>
          <p:cNvPr id="23" name="Rectangle 22">
            <a:extLst>
              <a:ext uri="{FF2B5EF4-FFF2-40B4-BE49-F238E27FC236}">
                <a16:creationId xmlns:a16="http://schemas.microsoft.com/office/drawing/2014/main" id="{CA01B33B-5E3F-904A-8C4C-A839B0EF043F}"/>
              </a:ext>
            </a:extLst>
          </p:cNvPr>
          <p:cNvSpPr/>
          <p:nvPr/>
        </p:nvSpPr>
        <p:spPr>
          <a:xfrm>
            <a:off x="347806" y="996074"/>
            <a:ext cx="4325178" cy="417090"/>
          </a:xfrm>
          <a:prstGeom prst="rect">
            <a:avLst/>
          </a:prstGeom>
          <a:solidFill>
            <a:srgbClr val="0066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aseline="30000" dirty="0">
              <a:solidFill>
                <a:schemeClr val="bg1"/>
              </a:solidFill>
              <a:latin typeface="Avenir Light" charset="0"/>
              <a:ea typeface="Avenir Light" charset="0"/>
              <a:cs typeface="Avenir Light" charset="0"/>
            </a:endParaRPr>
          </a:p>
        </p:txBody>
      </p:sp>
      <p:sp>
        <p:nvSpPr>
          <p:cNvPr id="2" name="Title 1">
            <a:extLst>
              <a:ext uri="{FF2B5EF4-FFF2-40B4-BE49-F238E27FC236}">
                <a16:creationId xmlns:a16="http://schemas.microsoft.com/office/drawing/2014/main" id="{5D1A02F8-C836-8D4E-B8FC-92912A262938}"/>
              </a:ext>
            </a:extLst>
          </p:cNvPr>
          <p:cNvSpPr>
            <a:spLocks noGrp="1"/>
          </p:cNvSpPr>
          <p:nvPr>
            <p:ph type="title"/>
          </p:nvPr>
        </p:nvSpPr>
        <p:spPr>
          <a:xfrm>
            <a:off x="-18878" y="-153425"/>
            <a:ext cx="10515600" cy="1325563"/>
          </a:xfrm>
        </p:spPr>
        <p:txBody>
          <a:bodyPr/>
          <a:lstStyle/>
          <a:p>
            <a:r>
              <a:rPr lang="en-US" dirty="0"/>
              <a:t>Useful information</a:t>
            </a:r>
          </a:p>
        </p:txBody>
      </p:sp>
      <p:sp>
        <p:nvSpPr>
          <p:cNvPr id="4" name="Slide Number Placeholder 3">
            <a:extLst>
              <a:ext uri="{FF2B5EF4-FFF2-40B4-BE49-F238E27FC236}">
                <a16:creationId xmlns:a16="http://schemas.microsoft.com/office/drawing/2014/main" id="{17291C91-C67C-864E-8045-01B04F948F2D}"/>
              </a:ext>
            </a:extLst>
          </p:cNvPr>
          <p:cNvSpPr>
            <a:spLocks noGrp="1"/>
          </p:cNvSpPr>
          <p:nvPr>
            <p:ph type="sldNum" sz="quarter" idx="12"/>
          </p:nvPr>
        </p:nvSpPr>
        <p:spPr/>
        <p:txBody>
          <a:bodyPr/>
          <a:lstStyle/>
          <a:p>
            <a:fld id="{91F0808B-F2CB-4157-B39F-94C9B507DBBC}" type="slidenum">
              <a:rPr lang="en-GB" smtClean="0"/>
              <a:pPr/>
              <a:t>2</a:t>
            </a:fld>
            <a:endParaRPr lang="en-GB"/>
          </a:p>
        </p:txBody>
      </p:sp>
      <p:sp>
        <p:nvSpPr>
          <p:cNvPr id="51" name="Rectangle 50">
            <a:extLst>
              <a:ext uri="{FF2B5EF4-FFF2-40B4-BE49-F238E27FC236}">
                <a16:creationId xmlns:a16="http://schemas.microsoft.com/office/drawing/2014/main" id="{4C2EB6C1-A7F8-154A-88F9-78AB506DC1E0}"/>
              </a:ext>
            </a:extLst>
          </p:cNvPr>
          <p:cNvSpPr/>
          <p:nvPr/>
        </p:nvSpPr>
        <p:spPr>
          <a:xfrm>
            <a:off x="314068" y="3663140"/>
            <a:ext cx="4223743" cy="2339102"/>
          </a:xfrm>
          <a:prstGeom prst="rect">
            <a:avLst/>
          </a:prstGeom>
        </p:spPr>
        <p:txBody>
          <a:bodyPr wrap="square">
            <a:spAutoFit/>
          </a:bodyPr>
          <a:lstStyle/>
          <a:p>
            <a:r>
              <a:rPr lang="en-US" dirty="0">
                <a:solidFill>
                  <a:schemeClr val="bg1"/>
                </a:solidFill>
                <a:latin typeface="Avenir Light" charset="0"/>
                <a:ea typeface="Avenir Light" charset="0"/>
                <a:cs typeface="Avenir Light" charset="0"/>
              </a:rPr>
              <a:t>Internet Access</a:t>
            </a:r>
          </a:p>
          <a:p>
            <a:endParaRPr lang="en-US" sz="800" dirty="0">
              <a:latin typeface="Avenir Light" charset="0"/>
              <a:ea typeface="Avenir Light" charset="0"/>
              <a:cs typeface="Avenir Light" charset="0"/>
            </a:endParaRPr>
          </a:p>
          <a:p>
            <a:pPr marL="171450" indent="-171450">
              <a:buFont typeface="Arial" panose="020B0604020202020204" pitchFamily="34" charset="0"/>
              <a:buChar char="•"/>
            </a:pPr>
            <a:r>
              <a:rPr lang="en-US" sz="1200" dirty="0">
                <a:latin typeface="Avenir Light" charset="0"/>
                <a:ea typeface="Avenir Light" charset="0"/>
                <a:cs typeface="Avenir Light" charset="0"/>
              </a:rPr>
              <a:t>The easiest might be to use the </a:t>
            </a:r>
            <a:r>
              <a:rPr lang="en-US" sz="1200" dirty="0" err="1">
                <a:latin typeface="Avenir Light" charset="0"/>
                <a:ea typeface="Avenir Light" charset="0"/>
                <a:cs typeface="Avenir Light" charset="0"/>
              </a:rPr>
              <a:t>eduroam</a:t>
            </a:r>
            <a:r>
              <a:rPr lang="en-US" sz="1200" dirty="0">
                <a:latin typeface="Avenir Light" charset="0"/>
                <a:ea typeface="Avenir Light" charset="0"/>
                <a:cs typeface="Avenir Light" charset="0"/>
              </a:rPr>
              <a:t> network if you have a respective account.</a:t>
            </a:r>
          </a:p>
          <a:p>
            <a:pPr marL="171450" indent="-171450">
              <a:buFont typeface="Arial" panose="020B0604020202020204" pitchFamily="34" charset="0"/>
              <a:buChar char="•"/>
            </a:pPr>
            <a:r>
              <a:rPr lang="en-US" sz="1200" dirty="0">
                <a:latin typeface="Avenir Light" charset="0"/>
                <a:ea typeface="Avenir Light" charset="0"/>
                <a:cs typeface="Avenir Light" charset="0"/>
              </a:rPr>
              <a:t>There is a Guest-</a:t>
            </a:r>
            <a:r>
              <a:rPr lang="en-US" sz="1200" dirty="0" err="1">
                <a:latin typeface="Avenir Light" charset="0"/>
                <a:ea typeface="Avenir Light" charset="0"/>
                <a:cs typeface="Avenir Light" charset="0"/>
              </a:rPr>
              <a:t>WiFi</a:t>
            </a:r>
            <a:r>
              <a:rPr lang="en-US" sz="1200" dirty="0">
                <a:latin typeface="Avenir Light" charset="0"/>
                <a:ea typeface="Avenir Light" charset="0"/>
                <a:cs typeface="Avenir Light" charset="0"/>
              </a:rPr>
              <a:t> in most public areas such as the CERN restaurant. This </a:t>
            </a:r>
            <a:r>
              <a:rPr lang="en-US" sz="1200" dirty="0" err="1">
                <a:latin typeface="Avenir Light" charset="0"/>
                <a:ea typeface="Avenir Light" charset="0"/>
                <a:cs typeface="Avenir Light" charset="0"/>
              </a:rPr>
              <a:t>WiFi</a:t>
            </a:r>
            <a:r>
              <a:rPr lang="en-US" sz="1200" dirty="0">
                <a:latin typeface="Avenir Light" charset="0"/>
                <a:ea typeface="Avenir Light" charset="0"/>
                <a:cs typeface="Avenir Light" charset="0"/>
              </a:rPr>
              <a:t> does not require a pre-registration.</a:t>
            </a:r>
          </a:p>
          <a:p>
            <a:pPr marL="171450" indent="-171450">
              <a:buFont typeface="Arial" panose="020B0604020202020204" pitchFamily="34" charset="0"/>
              <a:buChar char="•"/>
            </a:pPr>
            <a:r>
              <a:rPr lang="en-US" sz="1200" dirty="0">
                <a:latin typeface="Avenir Light" charset="0"/>
                <a:ea typeface="Avenir Light" charset="0"/>
                <a:cs typeface="Avenir Light" charset="0"/>
              </a:rPr>
              <a:t>If you want to use the CERN </a:t>
            </a:r>
            <a:r>
              <a:rPr lang="en-US" sz="1200" dirty="0" err="1">
                <a:latin typeface="Avenir Light" charset="0"/>
                <a:ea typeface="Avenir Light" charset="0"/>
                <a:cs typeface="Avenir Light" charset="0"/>
              </a:rPr>
              <a:t>WiFi</a:t>
            </a:r>
            <a:r>
              <a:rPr lang="en-US" sz="1200" dirty="0">
                <a:latin typeface="Avenir Light" charset="0"/>
                <a:ea typeface="Avenir Light" charset="0"/>
                <a:cs typeface="Avenir Light" charset="0"/>
              </a:rPr>
              <a:t> outside the public areas, please register your device here: </a:t>
            </a:r>
            <a:r>
              <a:rPr lang="en-US" sz="1200" dirty="0">
                <a:latin typeface="Avenir Light" charset="0"/>
                <a:ea typeface="Avenir Light" charset="0"/>
                <a:cs typeface="Avenir Light" charset="0"/>
                <a:hlinkClick r:id="rId3"/>
              </a:rPr>
              <a:t>https://landb.cern.ch/landb/selfregistration/visitor/index</a:t>
            </a:r>
            <a:endParaRPr lang="en-US" sz="1200" dirty="0">
              <a:latin typeface="Avenir Light" charset="0"/>
              <a:ea typeface="Avenir Light" charset="0"/>
              <a:cs typeface="Avenir Light" charset="0"/>
            </a:endParaRPr>
          </a:p>
          <a:p>
            <a:endParaRPr lang="en-US" sz="1200" dirty="0">
              <a:latin typeface="Avenir Light" charset="0"/>
              <a:ea typeface="Avenir Light" charset="0"/>
              <a:cs typeface="Avenir Light" charset="0"/>
            </a:endParaRPr>
          </a:p>
          <a:p>
            <a:endParaRPr lang="en-US" sz="1200" dirty="0">
              <a:latin typeface="Avenir Light" charset="0"/>
              <a:ea typeface="Avenir Light" charset="0"/>
              <a:cs typeface="Avenir Light" charset="0"/>
            </a:endParaRPr>
          </a:p>
        </p:txBody>
      </p:sp>
      <p:sp>
        <p:nvSpPr>
          <p:cNvPr id="52" name="Rectangle 51">
            <a:extLst>
              <a:ext uri="{FF2B5EF4-FFF2-40B4-BE49-F238E27FC236}">
                <a16:creationId xmlns:a16="http://schemas.microsoft.com/office/drawing/2014/main" id="{DCF3C366-F998-0947-841A-AE5E75FDAEA1}"/>
              </a:ext>
            </a:extLst>
          </p:cNvPr>
          <p:cNvSpPr/>
          <p:nvPr/>
        </p:nvSpPr>
        <p:spPr>
          <a:xfrm>
            <a:off x="315365" y="1030778"/>
            <a:ext cx="4325178" cy="2523768"/>
          </a:xfrm>
          <a:prstGeom prst="rect">
            <a:avLst/>
          </a:prstGeom>
        </p:spPr>
        <p:txBody>
          <a:bodyPr wrap="square">
            <a:spAutoFit/>
          </a:bodyPr>
          <a:lstStyle/>
          <a:p>
            <a:r>
              <a:rPr lang="en-US" dirty="0">
                <a:solidFill>
                  <a:schemeClr val="bg1"/>
                </a:solidFill>
                <a:latin typeface="Avenir Light" charset="0"/>
                <a:ea typeface="Avenir Light" charset="0"/>
                <a:cs typeface="Avenir Light" charset="0"/>
              </a:rPr>
              <a:t>How to get to CERN</a:t>
            </a:r>
          </a:p>
          <a:p>
            <a:endParaRPr lang="en-US" sz="800" dirty="0">
              <a:latin typeface="Avenir Light" charset="0"/>
              <a:ea typeface="Avenir Light" charset="0"/>
              <a:cs typeface="Avenir Light" charset="0"/>
            </a:endParaRPr>
          </a:p>
          <a:p>
            <a:pPr marL="171450" indent="-171450">
              <a:buFont typeface="Arial" panose="020B0604020202020204" pitchFamily="34" charset="0"/>
              <a:buChar char="•"/>
            </a:pPr>
            <a:r>
              <a:rPr lang="en-US" sz="1200" dirty="0">
                <a:latin typeface="Avenir Light" charset="0"/>
                <a:ea typeface="Avenir Light" charset="0"/>
                <a:cs typeface="Avenir Light" charset="0"/>
              </a:rPr>
              <a:t>There is a free CERN shuttle bus operating between 8:30 am and 8:30pm. You will need to have your badge printed at home and show it to the shuttle driver. For more information, please go here: </a:t>
            </a:r>
            <a:r>
              <a:rPr lang="en-US" sz="1200" dirty="0">
                <a:latin typeface="Avenir Light" charset="0"/>
                <a:ea typeface="Avenir Light" charset="0"/>
                <a:cs typeface="Avenir Light" charset="0"/>
                <a:hlinkClick r:id="rId4"/>
              </a:rPr>
              <a:t>https://smb-dep.web.cern.ch/en/ShuttleService/Circuit4</a:t>
            </a:r>
            <a:endParaRPr lang="en-US" sz="1200" dirty="0">
              <a:latin typeface="Avenir Light" charset="0"/>
              <a:ea typeface="Avenir Light" charset="0"/>
              <a:cs typeface="Avenir Light" charset="0"/>
            </a:endParaRPr>
          </a:p>
          <a:p>
            <a:endParaRPr lang="en-US" sz="1200" dirty="0">
              <a:latin typeface="Avenir Light" charset="0"/>
              <a:ea typeface="Avenir Light" charset="0"/>
              <a:cs typeface="Avenir Light" charset="0"/>
            </a:endParaRPr>
          </a:p>
          <a:p>
            <a:pPr marL="171450" indent="-171450">
              <a:buFont typeface="Arial" panose="020B0604020202020204" pitchFamily="34" charset="0"/>
              <a:buChar char="•"/>
            </a:pPr>
            <a:r>
              <a:rPr lang="en-US" sz="1200" dirty="0">
                <a:latin typeface="Avenir Light" charset="0"/>
                <a:ea typeface="Avenir Light" charset="0"/>
                <a:cs typeface="Avenir Light" charset="0"/>
              </a:rPr>
              <a:t>If you want to use public transport, you can use buses 23, 28, 56 or 57 until station “</a:t>
            </a:r>
            <a:r>
              <a:rPr lang="en-US" sz="1200" dirty="0" err="1">
                <a:latin typeface="Avenir Light" charset="0"/>
                <a:ea typeface="Avenir Light" charset="0"/>
                <a:cs typeface="Avenir Light" charset="0"/>
              </a:rPr>
              <a:t>Blandonnet</a:t>
            </a:r>
            <a:r>
              <a:rPr lang="en-US" sz="1200" dirty="0">
                <a:latin typeface="Avenir Light" charset="0"/>
                <a:ea typeface="Avenir Light" charset="0"/>
                <a:cs typeface="Avenir Light" charset="0"/>
              </a:rPr>
              <a:t>” and then change to tram line 18 direction CERN. Please do not forget to pick up your free public transport ticket at the vending machine in the arrival hall of the Geneva airport.</a:t>
            </a:r>
          </a:p>
        </p:txBody>
      </p:sp>
      <p:grpSp>
        <p:nvGrpSpPr>
          <p:cNvPr id="53" name="Group 52">
            <a:extLst>
              <a:ext uri="{FF2B5EF4-FFF2-40B4-BE49-F238E27FC236}">
                <a16:creationId xmlns:a16="http://schemas.microsoft.com/office/drawing/2014/main" id="{6831548F-3400-1344-A59A-2DFCB5F78B9D}"/>
              </a:ext>
            </a:extLst>
          </p:cNvPr>
          <p:cNvGrpSpPr/>
          <p:nvPr/>
        </p:nvGrpSpPr>
        <p:grpSpPr>
          <a:xfrm>
            <a:off x="6272981" y="95760"/>
            <a:ext cx="5856179" cy="6569894"/>
            <a:chOff x="611316" y="611561"/>
            <a:chExt cx="5698004" cy="7534282"/>
          </a:xfrm>
        </p:grpSpPr>
        <p:pic>
          <p:nvPicPr>
            <p:cNvPr id="54" name="Picture 53" descr="access-map.pdf">
              <a:extLst>
                <a:ext uri="{FF2B5EF4-FFF2-40B4-BE49-F238E27FC236}">
                  <a16:creationId xmlns:a16="http://schemas.microsoft.com/office/drawing/2014/main" id="{85E557F6-31E7-554A-9A51-5705C546A47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088" t="12187" b="828"/>
            <a:stretch/>
          </p:blipFill>
          <p:spPr>
            <a:xfrm>
              <a:off x="611316" y="611561"/>
              <a:ext cx="5698004" cy="7534282"/>
            </a:xfrm>
            <a:prstGeom prst="rect">
              <a:avLst/>
            </a:prstGeom>
          </p:spPr>
        </p:pic>
        <p:sp>
          <p:nvSpPr>
            <p:cNvPr id="55" name="TextBox 54">
              <a:extLst>
                <a:ext uri="{FF2B5EF4-FFF2-40B4-BE49-F238E27FC236}">
                  <a16:creationId xmlns:a16="http://schemas.microsoft.com/office/drawing/2014/main" id="{5D51D587-8402-5044-B41E-6EA3B7F31141}"/>
                </a:ext>
              </a:extLst>
            </p:cNvPr>
            <p:cNvSpPr txBox="1"/>
            <p:nvPr/>
          </p:nvSpPr>
          <p:spPr>
            <a:xfrm>
              <a:off x="611316" y="5848037"/>
              <a:ext cx="738522" cy="529412"/>
            </a:xfrm>
            <a:prstGeom prst="rect">
              <a:avLst/>
            </a:prstGeom>
            <a:solidFill>
              <a:schemeClr val="bg1"/>
            </a:solidFill>
            <a:ln>
              <a:noFill/>
            </a:ln>
          </p:spPr>
          <p:txBody>
            <a:bodyPr wrap="none" tIns="0" rtlCol="0">
              <a:spAutoFit/>
            </a:bodyPr>
            <a:lstStyle/>
            <a:p>
              <a:r>
                <a:rPr lang="en-US" sz="525" i="1" dirty="0">
                  <a:solidFill>
                    <a:schemeClr val="bg1">
                      <a:lumMod val="65000"/>
                    </a:schemeClr>
                  </a:solidFill>
                </a:rPr>
                <a:t>Centre Genève</a:t>
              </a:r>
            </a:p>
            <a:p>
              <a:r>
                <a:rPr lang="en-US" sz="525" i="1" dirty="0" err="1">
                  <a:solidFill>
                    <a:schemeClr val="bg1">
                      <a:lumMod val="65000"/>
                    </a:schemeClr>
                  </a:solidFill>
                </a:rPr>
                <a:t>Gare</a:t>
              </a:r>
              <a:r>
                <a:rPr lang="en-US" sz="525" i="1" dirty="0">
                  <a:solidFill>
                    <a:schemeClr val="bg1">
                      <a:lumMod val="65000"/>
                    </a:schemeClr>
                  </a:solidFill>
                </a:rPr>
                <a:t> </a:t>
              </a:r>
              <a:r>
                <a:rPr lang="en-US" sz="525" i="1" dirty="0" err="1">
                  <a:solidFill>
                    <a:schemeClr val="bg1">
                      <a:lumMod val="65000"/>
                    </a:schemeClr>
                  </a:solidFill>
                </a:rPr>
                <a:t>Cornavin</a:t>
              </a:r>
              <a:r>
                <a:rPr lang="en-US" sz="525" i="1" dirty="0">
                  <a:solidFill>
                    <a:schemeClr val="bg1">
                      <a:lumMod val="65000"/>
                    </a:schemeClr>
                  </a:solidFill>
                </a:rPr>
                <a:t>,</a:t>
              </a:r>
            </a:p>
            <a:p>
              <a:endParaRPr lang="en-US" sz="300" i="1" dirty="0">
                <a:solidFill>
                  <a:schemeClr val="bg1">
                    <a:lumMod val="65000"/>
                  </a:schemeClr>
                </a:solidFill>
              </a:endParaRPr>
            </a:p>
            <a:p>
              <a:r>
                <a:rPr lang="en-US" sz="525" i="1" dirty="0">
                  <a:solidFill>
                    <a:schemeClr val="bg1">
                      <a:lumMod val="65000"/>
                    </a:schemeClr>
                  </a:solidFill>
                </a:rPr>
                <a:t>Tram 18</a:t>
              </a:r>
            </a:p>
            <a:p>
              <a:r>
                <a:rPr lang="en-US" sz="525" i="1" dirty="0">
                  <a:solidFill>
                    <a:schemeClr val="bg1">
                      <a:lumMod val="65000"/>
                    </a:schemeClr>
                  </a:solidFill>
                </a:rPr>
                <a:t>direction CERN</a:t>
              </a:r>
            </a:p>
          </p:txBody>
        </p:sp>
        <p:sp>
          <p:nvSpPr>
            <p:cNvPr id="56" name="Freeform 55">
              <a:extLst>
                <a:ext uri="{FF2B5EF4-FFF2-40B4-BE49-F238E27FC236}">
                  <a16:creationId xmlns:a16="http://schemas.microsoft.com/office/drawing/2014/main" id="{031224FB-F6DE-804F-BB4F-96AB8126B1EC}"/>
                </a:ext>
              </a:extLst>
            </p:cNvPr>
            <p:cNvSpPr/>
            <p:nvPr/>
          </p:nvSpPr>
          <p:spPr>
            <a:xfrm>
              <a:off x="5426075" y="7318375"/>
              <a:ext cx="73025" cy="133350"/>
            </a:xfrm>
            <a:custGeom>
              <a:avLst/>
              <a:gdLst>
                <a:gd name="connsiteX0" fmla="*/ 0 w 73025"/>
                <a:gd name="connsiteY0" fmla="*/ 104775 h 133350"/>
                <a:gd name="connsiteX1" fmla="*/ 47625 w 73025"/>
                <a:gd name="connsiteY1" fmla="*/ 133350 h 133350"/>
                <a:gd name="connsiteX2" fmla="*/ 73025 w 73025"/>
                <a:gd name="connsiteY2" fmla="*/ 76200 h 133350"/>
                <a:gd name="connsiteX3" fmla="*/ 57150 w 73025"/>
                <a:gd name="connsiteY3" fmla="*/ 0 h 133350"/>
                <a:gd name="connsiteX4" fmla="*/ 0 w 73025"/>
                <a:gd name="connsiteY4" fmla="*/ 104775 h 133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25" h="133350">
                  <a:moveTo>
                    <a:pt x="0" y="104775"/>
                  </a:moveTo>
                  <a:lnTo>
                    <a:pt x="47625" y="133350"/>
                  </a:lnTo>
                  <a:lnTo>
                    <a:pt x="73025" y="76200"/>
                  </a:lnTo>
                  <a:lnTo>
                    <a:pt x="57150" y="0"/>
                  </a:lnTo>
                  <a:lnTo>
                    <a:pt x="0" y="104775"/>
                  </a:lnTo>
                  <a:close/>
                </a:path>
              </a:pathLst>
            </a:cu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7" name="TextBox 56">
              <a:extLst>
                <a:ext uri="{FF2B5EF4-FFF2-40B4-BE49-F238E27FC236}">
                  <a16:creationId xmlns:a16="http://schemas.microsoft.com/office/drawing/2014/main" id="{5D0D6202-00B1-BD46-A7E2-5EB28BB9EA57}"/>
                </a:ext>
              </a:extLst>
            </p:cNvPr>
            <p:cNvSpPr txBox="1"/>
            <p:nvPr/>
          </p:nvSpPr>
          <p:spPr>
            <a:xfrm rot="17778620">
              <a:off x="5321710" y="7305678"/>
              <a:ext cx="296569" cy="187231"/>
            </a:xfrm>
            <a:prstGeom prst="rect">
              <a:avLst/>
            </a:prstGeom>
            <a:noFill/>
          </p:spPr>
          <p:txBody>
            <a:bodyPr wrap="none" rtlCol="0">
              <a:spAutoFit/>
            </a:bodyPr>
            <a:lstStyle/>
            <a:p>
              <a:r>
                <a:rPr lang="en-US" sz="375" b="1" i="1" dirty="0">
                  <a:solidFill>
                    <a:schemeClr val="tx2"/>
                  </a:solidFill>
                </a:rPr>
                <a:t>18</a:t>
              </a:r>
            </a:p>
          </p:txBody>
        </p:sp>
        <p:sp>
          <p:nvSpPr>
            <p:cNvPr id="59" name="Rectangle 58">
              <a:extLst>
                <a:ext uri="{FF2B5EF4-FFF2-40B4-BE49-F238E27FC236}">
                  <a16:creationId xmlns:a16="http://schemas.microsoft.com/office/drawing/2014/main" id="{4B36E240-D1B0-3044-8406-13904054A2C7}"/>
                </a:ext>
              </a:extLst>
            </p:cNvPr>
            <p:cNvSpPr/>
            <p:nvPr/>
          </p:nvSpPr>
          <p:spPr>
            <a:xfrm>
              <a:off x="3655182" y="7193686"/>
              <a:ext cx="854828" cy="4600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0" name="TextBox 59">
              <a:extLst>
                <a:ext uri="{FF2B5EF4-FFF2-40B4-BE49-F238E27FC236}">
                  <a16:creationId xmlns:a16="http://schemas.microsoft.com/office/drawing/2014/main" id="{1BBEE3F4-D1CF-6C44-A65F-3F5F0868ACC1}"/>
                </a:ext>
              </a:extLst>
            </p:cNvPr>
            <p:cNvSpPr txBox="1"/>
            <p:nvPr/>
          </p:nvSpPr>
          <p:spPr>
            <a:xfrm>
              <a:off x="3337396" y="6983932"/>
              <a:ext cx="1412630" cy="617671"/>
            </a:xfrm>
            <a:prstGeom prst="rect">
              <a:avLst/>
            </a:prstGeom>
            <a:noFill/>
          </p:spPr>
          <p:txBody>
            <a:bodyPr wrap="square" rtlCol="0">
              <a:spAutoFit/>
            </a:bodyPr>
            <a:lstStyle/>
            <a:p>
              <a:r>
                <a:rPr lang="en-US" sz="1000" i="1" dirty="0">
                  <a:solidFill>
                    <a:srgbClr val="FF0000"/>
                  </a:solidFill>
                </a:rPr>
                <a:t>SCOAP3</a:t>
              </a:r>
            </a:p>
            <a:p>
              <a:r>
                <a:rPr lang="en-US" sz="1000" i="1" dirty="0">
                  <a:solidFill>
                    <a:srgbClr val="FF0000"/>
                  </a:solidFill>
                </a:rPr>
                <a:t>TWG Meeting</a:t>
              </a:r>
            </a:p>
            <a:p>
              <a:r>
                <a:rPr lang="en-US" sz="900" i="1" dirty="0">
                  <a:solidFill>
                    <a:srgbClr val="FF0000"/>
                  </a:solidFill>
                </a:rPr>
                <a:t>(bld. 4-3-001) </a:t>
              </a:r>
              <a:endParaRPr lang="en-US" sz="1000" i="1" dirty="0">
                <a:solidFill>
                  <a:srgbClr val="FF0000"/>
                </a:solidFill>
              </a:endParaRPr>
            </a:p>
          </p:txBody>
        </p:sp>
        <p:sp>
          <p:nvSpPr>
            <p:cNvPr id="62" name="Rectangle 61">
              <a:extLst>
                <a:ext uri="{FF2B5EF4-FFF2-40B4-BE49-F238E27FC236}">
                  <a16:creationId xmlns:a16="http://schemas.microsoft.com/office/drawing/2014/main" id="{20ADD3B6-A996-1C4C-8147-113BAD8D276D}"/>
                </a:ext>
              </a:extLst>
            </p:cNvPr>
            <p:cNvSpPr/>
            <p:nvPr/>
          </p:nvSpPr>
          <p:spPr>
            <a:xfrm rot="18232936">
              <a:off x="2023178" y="5348005"/>
              <a:ext cx="252000" cy="5400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3" name="TextBox 62">
              <a:extLst>
                <a:ext uri="{FF2B5EF4-FFF2-40B4-BE49-F238E27FC236}">
                  <a16:creationId xmlns:a16="http://schemas.microsoft.com/office/drawing/2014/main" id="{73EF5CF6-8746-8A4A-8556-F88F4ECDA101}"/>
                </a:ext>
              </a:extLst>
            </p:cNvPr>
            <p:cNvSpPr txBox="1"/>
            <p:nvPr/>
          </p:nvSpPr>
          <p:spPr>
            <a:xfrm rot="18276576">
              <a:off x="1858448" y="5372183"/>
              <a:ext cx="445672" cy="187231"/>
            </a:xfrm>
            <a:prstGeom prst="rect">
              <a:avLst/>
            </a:prstGeom>
            <a:noFill/>
          </p:spPr>
          <p:txBody>
            <a:bodyPr wrap="none" rtlCol="0">
              <a:spAutoFit/>
            </a:bodyPr>
            <a:lstStyle/>
            <a:p>
              <a:r>
                <a:rPr lang="en-US" sz="375" b="1" i="1" dirty="0">
                  <a:solidFill>
                    <a:schemeClr val="tx2"/>
                  </a:solidFill>
                </a:rPr>
                <a:t>Tram 18</a:t>
              </a:r>
            </a:p>
          </p:txBody>
        </p:sp>
        <p:sp>
          <p:nvSpPr>
            <p:cNvPr id="64" name="Rectangle 63">
              <a:extLst>
                <a:ext uri="{FF2B5EF4-FFF2-40B4-BE49-F238E27FC236}">
                  <a16:creationId xmlns:a16="http://schemas.microsoft.com/office/drawing/2014/main" id="{B6B222DB-2BB8-A641-AF10-9683C545A41E}"/>
                </a:ext>
              </a:extLst>
            </p:cNvPr>
            <p:cNvSpPr/>
            <p:nvPr/>
          </p:nvSpPr>
          <p:spPr>
            <a:xfrm rot="18232936">
              <a:off x="3217022" y="3584537"/>
              <a:ext cx="252000" cy="54000"/>
            </a:xfrm>
            <a:prstGeom prst="rect">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5" name="TextBox 64">
              <a:extLst>
                <a:ext uri="{FF2B5EF4-FFF2-40B4-BE49-F238E27FC236}">
                  <a16:creationId xmlns:a16="http://schemas.microsoft.com/office/drawing/2014/main" id="{F6273EAA-8B54-BD45-B242-7E07BDC0F967}"/>
                </a:ext>
              </a:extLst>
            </p:cNvPr>
            <p:cNvSpPr txBox="1"/>
            <p:nvPr/>
          </p:nvSpPr>
          <p:spPr>
            <a:xfrm rot="18276576">
              <a:off x="3140186" y="3474964"/>
              <a:ext cx="445672" cy="187231"/>
            </a:xfrm>
            <a:prstGeom prst="rect">
              <a:avLst/>
            </a:prstGeom>
            <a:noFill/>
          </p:spPr>
          <p:txBody>
            <a:bodyPr wrap="none" rtlCol="0">
              <a:spAutoFit/>
            </a:bodyPr>
            <a:lstStyle/>
            <a:p>
              <a:r>
                <a:rPr lang="en-US" sz="375" b="1" i="1" dirty="0">
                  <a:solidFill>
                    <a:schemeClr val="tx2"/>
                  </a:solidFill>
                </a:rPr>
                <a:t>Tram 18</a:t>
              </a:r>
            </a:p>
          </p:txBody>
        </p:sp>
      </p:grpSp>
      <p:sp>
        <p:nvSpPr>
          <p:cNvPr id="67" name="Oval 66">
            <a:extLst>
              <a:ext uri="{FF2B5EF4-FFF2-40B4-BE49-F238E27FC236}">
                <a16:creationId xmlns:a16="http://schemas.microsoft.com/office/drawing/2014/main" id="{6EDBDD8B-F0C3-304D-A707-1409B12605A0}"/>
              </a:ext>
            </a:extLst>
          </p:cNvPr>
          <p:cNvSpPr>
            <a:spLocks noChangeAspect="1"/>
          </p:cNvSpPr>
          <p:nvPr/>
        </p:nvSpPr>
        <p:spPr>
          <a:xfrm>
            <a:off x="10610454" y="5385672"/>
            <a:ext cx="189963" cy="189963"/>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4</a:t>
            </a:r>
          </a:p>
        </p:txBody>
      </p:sp>
      <p:sp>
        <p:nvSpPr>
          <p:cNvPr id="68" name="Oval 67">
            <a:extLst>
              <a:ext uri="{FF2B5EF4-FFF2-40B4-BE49-F238E27FC236}">
                <a16:creationId xmlns:a16="http://schemas.microsoft.com/office/drawing/2014/main" id="{8BFCEEB0-3DF0-6D49-B375-06855687D90B}"/>
              </a:ext>
            </a:extLst>
          </p:cNvPr>
          <p:cNvSpPr>
            <a:spLocks noChangeAspect="1"/>
          </p:cNvSpPr>
          <p:nvPr/>
        </p:nvSpPr>
        <p:spPr>
          <a:xfrm>
            <a:off x="11059396" y="5589825"/>
            <a:ext cx="324000" cy="324000"/>
          </a:xfrm>
          <a:prstGeom prst="ellipse">
            <a:avLst/>
          </a:prstGeom>
          <a:solidFill>
            <a:srgbClr val="00B0F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t>33</a:t>
            </a:r>
          </a:p>
        </p:txBody>
      </p:sp>
    </p:spTree>
    <p:extLst>
      <p:ext uri="{BB962C8B-B14F-4D97-AF65-F5344CB8AC3E}">
        <p14:creationId xmlns:p14="http://schemas.microsoft.com/office/powerpoint/2010/main" val="3799808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45875C1-6964-3140-81BF-595B242DB97A}"/>
              </a:ext>
            </a:extLst>
          </p:cNvPr>
          <p:cNvSpPr>
            <a:spLocks noGrp="1"/>
          </p:cNvSpPr>
          <p:nvPr>
            <p:ph type="sldNum" sz="quarter" idx="12"/>
          </p:nvPr>
        </p:nvSpPr>
        <p:spPr/>
        <p:txBody>
          <a:bodyPr/>
          <a:lstStyle/>
          <a:p>
            <a:fld id="{91F0808B-F2CB-4157-B39F-94C9B507DBBC}" type="slidenum">
              <a:rPr lang="en-GB" smtClean="0"/>
              <a:pPr/>
              <a:t>3</a:t>
            </a:fld>
            <a:endParaRPr lang="en-GB"/>
          </a:p>
        </p:txBody>
      </p:sp>
      <p:pic>
        <p:nvPicPr>
          <p:cNvPr id="5" name="Picture 4">
            <a:extLst>
              <a:ext uri="{FF2B5EF4-FFF2-40B4-BE49-F238E27FC236}">
                <a16:creationId xmlns:a16="http://schemas.microsoft.com/office/drawing/2014/main" id="{ABBD23EB-254B-0E42-B185-C27840E8797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05"/>
          <a:stretch/>
        </p:blipFill>
        <p:spPr>
          <a:xfrm>
            <a:off x="1624224" y="681215"/>
            <a:ext cx="5716807" cy="6025581"/>
          </a:xfrm>
          <a:prstGeom prst="rect">
            <a:avLst/>
          </a:prstGeom>
        </p:spPr>
      </p:pic>
      <p:sp>
        <p:nvSpPr>
          <p:cNvPr id="6" name="Rectangle 5">
            <a:extLst>
              <a:ext uri="{FF2B5EF4-FFF2-40B4-BE49-F238E27FC236}">
                <a16:creationId xmlns:a16="http://schemas.microsoft.com/office/drawing/2014/main" id="{6FB58BF7-DE4C-3249-9D5E-53C5F4DD79B1}"/>
              </a:ext>
            </a:extLst>
          </p:cNvPr>
          <p:cNvSpPr/>
          <p:nvPr/>
        </p:nvSpPr>
        <p:spPr>
          <a:xfrm>
            <a:off x="1524000" y="67338"/>
            <a:ext cx="9144000" cy="54864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3200" dirty="0">
                <a:solidFill>
                  <a:schemeClr val="tx1"/>
                </a:solidFill>
                <a:latin typeface="Avenir Light" panose="020B0402020203020204" pitchFamily="34" charset="77"/>
              </a:rPr>
              <a:t>Map of CERN</a:t>
            </a:r>
          </a:p>
        </p:txBody>
      </p:sp>
      <p:sp>
        <p:nvSpPr>
          <p:cNvPr id="7" name="Oval 6">
            <a:extLst>
              <a:ext uri="{FF2B5EF4-FFF2-40B4-BE49-F238E27FC236}">
                <a16:creationId xmlns:a16="http://schemas.microsoft.com/office/drawing/2014/main" id="{22C2E664-4A4F-0646-A8F7-274047305943}"/>
              </a:ext>
            </a:extLst>
          </p:cNvPr>
          <p:cNvSpPr/>
          <p:nvPr/>
        </p:nvSpPr>
        <p:spPr>
          <a:xfrm>
            <a:off x="6324076" y="2235765"/>
            <a:ext cx="245942" cy="245942"/>
          </a:xfrm>
          <a:prstGeom prst="ellipse">
            <a:avLst/>
          </a:prstGeom>
          <a:solidFill>
            <a:srgbClr val="00B0F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t>33</a:t>
            </a:r>
          </a:p>
        </p:txBody>
      </p:sp>
      <p:sp>
        <p:nvSpPr>
          <p:cNvPr id="8" name="Oval 7">
            <a:extLst>
              <a:ext uri="{FF2B5EF4-FFF2-40B4-BE49-F238E27FC236}">
                <a16:creationId xmlns:a16="http://schemas.microsoft.com/office/drawing/2014/main" id="{22032F42-E321-6D49-905B-11ABE3D55DFC}"/>
              </a:ext>
            </a:extLst>
          </p:cNvPr>
          <p:cNvSpPr/>
          <p:nvPr/>
        </p:nvSpPr>
        <p:spPr>
          <a:xfrm>
            <a:off x="5479348" y="3301314"/>
            <a:ext cx="245942" cy="245942"/>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4</a:t>
            </a:r>
          </a:p>
        </p:txBody>
      </p:sp>
      <p:sp>
        <p:nvSpPr>
          <p:cNvPr id="9" name="Oval 8">
            <a:extLst>
              <a:ext uri="{FF2B5EF4-FFF2-40B4-BE49-F238E27FC236}">
                <a16:creationId xmlns:a16="http://schemas.microsoft.com/office/drawing/2014/main" id="{DB2CF71A-D24B-B640-BCDF-A89129892643}"/>
              </a:ext>
            </a:extLst>
          </p:cNvPr>
          <p:cNvSpPr/>
          <p:nvPr/>
        </p:nvSpPr>
        <p:spPr>
          <a:xfrm>
            <a:off x="5176643" y="2971315"/>
            <a:ext cx="245942" cy="245942"/>
          </a:xfrm>
          <a:prstGeom prst="ellipse">
            <a:avLst/>
          </a:prstGeom>
          <a:solidFill>
            <a:srgbClr val="643981"/>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3</a:t>
            </a:r>
          </a:p>
        </p:txBody>
      </p:sp>
      <p:sp>
        <p:nvSpPr>
          <p:cNvPr id="10" name="Oval 9">
            <a:extLst>
              <a:ext uri="{FF2B5EF4-FFF2-40B4-BE49-F238E27FC236}">
                <a16:creationId xmlns:a16="http://schemas.microsoft.com/office/drawing/2014/main" id="{7A6A9E19-A15B-F547-A665-EA33A8FEC13D}"/>
              </a:ext>
            </a:extLst>
          </p:cNvPr>
          <p:cNvSpPr/>
          <p:nvPr/>
        </p:nvSpPr>
        <p:spPr>
          <a:xfrm>
            <a:off x="4741534" y="6105398"/>
            <a:ext cx="245942" cy="245942"/>
          </a:xfrm>
          <a:prstGeom prst="ellipse">
            <a:avLst/>
          </a:prstGeom>
          <a:solidFill>
            <a:srgbClr val="00B05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39</a:t>
            </a:r>
          </a:p>
        </p:txBody>
      </p:sp>
      <p:sp>
        <p:nvSpPr>
          <p:cNvPr id="11" name="Oval 10">
            <a:extLst>
              <a:ext uri="{FF2B5EF4-FFF2-40B4-BE49-F238E27FC236}">
                <a16:creationId xmlns:a16="http://schemas.microsoft.com/office/drawing/2014/main" id="{62AA0E1D-930D-B24B-9324-B0440011C740}"/>
              </a:ext>
            </a:extLst>
          </p:cNvPr>
          <p:cNvSpPr/>
          <p:nvPr/>
        </p:nvSpPr>
        <p:spPr>
          <a:xfrm>
            <a:off x="3876812" y="867982"/>
            <a:ext cx="245942" cy="245942"/>
          </a:xfrm>
          <a:prstGeom prst="ellipse">
            <a:avLst/>
          </a:prstGeom>
          <a:solidFill>
            <a:schemeClr val="tx1"/>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t>B</a:t>
            </a:r>
          </a:p>
        </p:txBody>
      </p:sp>
      <p:sp>
        <p:nvSpPr>
          <p:cNvPr id="12" name="Oval 11">
            <a:extLst>
              <a:ext uri="{FF2B5EF4-FFF2-40B4-BE49-F238E27FC236}">
                <a16:creationId xmlns:a16="http://schemas.microsoft.com/office/drawing/2014/main" id="{173B8A5F-3FFC-BA40-B43B-E046D0E74E54}"/>
              </a:ext>
            </a:extLst>
          </p:cNvPr>
          <p:cNvSpPr/>
          <p:nvPr/>
        </p:nvSpPr>
        <p:spPr>
          <a:xfrm>
            <a:off x="5380435" y="4460963"/>
            <a:ext cx="245942" cy="245942"/>
          </a:xfrm>
          <a:prstGeom prst="ellipse">
            <a:avLst/>
          </a:prstGeom>
          <a:solidFill>
            <a:schemeClr val="accent6">
              <a:lumMod val="75000"/>
            </a:schemeClr>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900" b="1" dirty="0"/>
              <a:t>501</a:t>
            </a:r>
          </a:p>
        </p:txBody>
      </p:sp>
      <p:sp>
        <p:nvSpPr>
          <p:cNvPr id="13" name="Oval 12">
            <a:extLst>
              <a:ext uri="{FF2B5EF4-FFF2-40B4-BE49-F238E27FC236}">
                <a16:creationId xmlns:a16="http://schemas.microsoft.com/office/drawing/2014/main" id="{FE847988-EFC8-2345-8BC5-02EF96015FAC}"/>
              </a:ext>
            </a:extLst>
          </p:cNvPr>
          <p:cNvSpPr/>
          <p:nvPr/>
        </p:nvSpPr>
        <p:spPr>
          <a:xfrm>
            <a:off x="7419559" y="3845015"/>
            <a:ext cx="277906" cy="245942"/>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4</a:t>
            </a:r>
          </a:p>
        </p:txBody>
      </p:sp>
      <p:sp>
        <p:nvSpPr>
          <p:cNvPr id="14" name="Oval 13">
            <a:extLst>
              <a:ext uri="{FF2B5EF4-FFF2-40B4-BE49-F238E27FC236}">
                <a16:creationId xmlns:a16="http://schemas.microsoft.com/office/drawing/2014/main" id="{5379C725-9525-1A4F-B4F3-850D62D87735}"/>
              </a:ext>
            </a:extLst>
          </p:cNvPr>
          <p:cNvSpPr/>
          <p:nvPr/>
        </p:nvSpPr>
        <p:spPr>
          <a:xfrm>
            <a:off x="7468755" y="894999"/>
            <a:ext cx="245942" cy="245942"/>
          </a:xfrm>
          <a:prstGeom prst="ellipse">
            <a:avLst/>
          </a:prstGeom>
          <a:solidFill>
            <a:srgbClr val="00B0F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t>33</a:t>
            </a:r>
          </a:p>
        </p:txBody>
      </p:sp>
      <p:sp>
        <p:nvSpPr>
          <p:cNvPr id="15" name="Oval 14">
            <a:extLst>
              <a:ext uri="{FF2B5EF4-FFF2-40B4-BE49-F238E27FC236}">
                <a16:creationId xmlns:a16="http://schemas.microsoft.com/office/drawing/2014/main" id="{8E455C48-A014-5349-B175-B02B24F4AC67}"/>
              </a:ext>
            </a:extLst>
          </p:cNvPr>
          <p:cNvSpPr/>
          <p:nvPr/>
        </p:nvSpPr>
        <p:spPr>
          <a:xfrm>
            <a:off x="7468755" y="2848344"/>
            <a:ext cx="245942" cy="245942"/>
          </a:xfrm>
          <a:prstGeom prst="ellipse">
            <a:avLst/>
          </a:prstGeom>
          <a:solidFill>
            <a:srgbClr val="643981"/>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3</a:t>
            </a:r>
          </a:p>
        </p:txBody>
      </p:sp>
      <p:sp>
        <p:nvSpPr>
          <p:cNvPr id="16" name="Oval 15">
            <a:extLst>
              <a:ext uri="{FF2B5EF4-FFF2-40B4-BE49-F238E27FC236}">
                <a16:creationId xmlns:a16="http://schemas.microsoft.com/office/drawing/2014/main" id="{DB1D759E-8CEB-1746-A40A-3017D54CB973}"/>
              </a:ext>
            </a:extLst>
          </p:cNvPr>
          <p:cNvSpPr/>
          <p:nvPr/>
        </p:nvSpPr>
        <p:spPr>
          <a:xfrm>
            <a:off x="7468755" y="1870390"/>
            <a:ext cx="245942" cy="245942"/>
          </a:xfrm>
          <a:prstGeom prst="ellipse">
            <a:avLst/>
          </a:prstGeom>
          <a:solidFill>
            <a:srgbClr val="00B05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50" b="1" dirty="0"/>
              <a:t>39</a:t>
            </a:r>
          </a:p>
        </p:txBody>
      </p:sp>
      <p:sp>
        <p:nvSpPr>
          <p:cNvPr id="17" name="Oval 16">
            <a:extLst>
              <a:ext uri="{FF2B5EF4-FFF2-40B4-BE49-F238E27FC236}">
                <a16:creationId xmlns:a16="http://schemas.microsoft.com/office/drawing/2014/main" id="{1DDF8769-82D9-0B4D-8BC8-BDC5F4B00562}"/>
              </a:ext>
            </a:extLst>
          </p:cNvPr>
          <p:cNvSpPr/>
          <p:nvPr/>
        </p:nvSpPr>
        <p:spPr>
          <a:xfrm>
            <a:off x="7468755" y="1383086"/>
            <a:ext cx="245942" cy="245942"/>
          </a:xfrm>
          <a:prstGeom prst="ellipse">
            <a:avLst/>
          </a:prstGeom>
          <a:solidFill>
            <a:schemeClr val="tx1"/>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t>B</a:t>
            </a:r>
          </a:p>
        </p:txBody>
      </p:sp>
      <p:sp>
        <p:nvSpPr>
          <p:cNvPr id="18" name="Oval 17">
            <a:extLst>
              <a:ext uri="{FF2B5EF4-FFF2-40B4-BE49-F238E27FC236}">
                <a16:creationId xmlns:a16="http://schemas.microsoft.com/office/drawing/2014/main" id="{B5A5AFB6-2A36-AE4F-8895-466F7C0435B4}"/>
              </a:ext>
            </a:extLst>
          </p:cNvPr>
          <p:cNvSpPr/>
          <p:nvPr/>
        </p:nvSpPr>
        <p:spPr>
          <a:xfrm>
            <a:off x="7468755" y="2365146"/>
            <a:ext cx="245942" cy="245942"/>
          </a:xfrm>
          <a:prstGeom prst="ellipse">
            <a:avLst/>
          </a:prstGeom>
          <a:solidFill>
            <a:schemeClr val="accent6">
              <a:lumMod val="75000"/>
            </a:schemeClr>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900" b="1" dirty="0"/>
              <a:t>501</a:t>
            </a:r>
          </a:p>
        </p:txBody>
      </p:sp>
      <p:sp>
        <p:nvSpPr>
          <p:cNvPr id="19" name="TextBox 18">
            <a:extLst>
              <a:ext uri="{FF2B5EF4-FFF2-40B4-BE49-F238E27FC236}">
                <a16:creationId xmlns:a16="http://schemas.microsoft.com/office/drawing/2014/main" id="{0795404D-E374-A64D-ACD1-FBD568EBAC34}"/>
              </a:ext>
            </a:extLst>
          </p:cNvPr>
          <p:cNvSpPr txBox="1"/>
          <p:nvPr/>
        </p:nvSpPr>
        <p:spPr>
          <a:xfrm>
            <a:off x="7723642" y="701040"/>
            <a:ext cx="2721579" cy="4461606"/>
          </a:xfrm>
          <a:prstGeom prst="rect">
            <a:avLst/>
          </a:prstGeom>
          <a:noFill/>
        </p:spPr>
        <p:txBody>
          <a:bodyPr wrap="none" rtlCol="0">
            <a:spAutoFit/>
          </a:bodyPr>
          <a:lstStyle/>
          <a:p>
            <a:pPr>
              <a:lnSpc>
                <a:spcPct val="200000"/>
              </a:lnSpc>
            </a:pPr>
            <a:r>
              <a:rPr lang="en-US" sz="1600" dirty="0">
                <a:latin typeface="Avenir Light" panose="020B0402020203020204"/>
              </a:rPr>
              <a:t>CERN reception</a:t>
            </a:r>
          </a:p>
          <a:p>
            <a:pPr>
              <a:lnSpc>
                <a:spcPct val="200000"/>
              </a:lnSpc>
            </a:pPr>
            <a:r>
              <a:rPr lang="en-US" sz="1600" dirty="0">
                <a:latin typeface="Avenir Light" panose="020B0402020203020204"/>
              </a:rPr>
              <a:t>Entrance B</a:t>
            </a:r>
          </a:p>
          <a:p>
            <a:pPr>
              <a:lnSpc>
                <a:spcPct val="200000"/>
              </a:lnSpc>
            </a:pPr>
            <a:r>
              <a:rPr lang="en-US" sz="1600" dirty="0">
                <a:latin typeface="Avenir Light" panose="020B0402020203020204"/>
              </a:rPr>
              <a:t>CERN Hotel</a:t>
            </a:r>
          </a:p>
          <a:p>
            <a:pPr>
              <a:lnSpc>
                <a:spcPct val="200000"/>
              </a:lnSpc>
            </a:pPr>
            <a:r>
              <a:rPr lang="en-US" sz="1600" dirty="0">
                <a:latin typeface="Avenir Light" panose="020B0402020203020204"/>
              </a:rPr>
              <a:t>CERN Restaurant</a:t>
            </a:r>
          </a:p>
          <a:p>
            <a:pPr>
              <a:lnSpc>
                <a:spcPct val="200000"/>
              </a:lnSpc>
            </a:pPr>
            <a:r>
              <a:rPr lang="en-US" sz="1600" dirty="0">
                <a:latin typeface="Avenir Light" panose="020B0402020203020204"/>
              </a:rPr>
              <a:t>Alex’ &amp; Kamran’s &amp; Jelena’s </a:t>
            </a:r>
          </a:p>
          <a:p>
            <a:pPr>
              <a:lnSpc>
                <a:spcPct val="200000"/>
              </a:lnSpc>
            </a:pPr>
            <a:r>
              <a:rPr lang="en-US" sz="1600" dirty="0">
                <a:latin typeface="Avenir Light" panose="020B0402020203020204"/>
              </a:rPr>
              <a:t>offices</a:t>
            </a:r>
          </a:p>
          <a:p>
            <a:pPr>
              <a:lnSpc>
                <a:spcPct val="200000"/>
              </a:lnSpc>
            </a:pPr>
            <a:r>
              <a:rPr lang="en-US" sz="1600" dirty="0">
                <a:latin typeface="Avenir Light" panose="020B0402020203020204"/>
              </a:rPr>
              <a:t>Meeting room</a:t>
            </a:r>
            <a:endParaRPr lang="en-US" sz="1600" baseline="30000" dirty="0">
              <a:latin typeface="Avenir Light" panose="020B0402020203020204"/>
            </a:endParaRPr>
          </a:p>
          <a:p>
            <a:pPr>
              <a:lnSpc>
                <a:spcPct val="200000"/>
              </a:lnSpc>
            </a:pPr>
            <a:r>
              <a:rPr lang="en-US" sz="1600" dirty="0">
                <a:latin typeface="Avenir Light" panose="020B0402020203020204"/>
              </a:rPr>
              <a:t>4/3-001</a:t>
            </a:r>
          </a:p>
          <a:p>
            <a:pPr>
              <a:lnSpc>
                <a:spcPct val="200000"/>
              </a:lnSpc>
            </a:pPr>
            <a:r>
              <a:rPr lang="en-US" sz="1600" dirty="0">
                <a:latin typeface="Avenir Light" panose="020B0402020203020204"/>
              </a:rPr>
              <a:t>CERN shuttle and ATMs</a:t>
            </a:r>
            <a:endParaRPr lang="en-GB" sz="1600" dirty="0">
              <a:latin typeface="Avenir Light" panose="020B0402020203020204"/>
            </a:endParaRPr>
          </a:p>
        </p:txBody>
      </p:sp>
      <p:sp>
        <p:nvSpPr>
          <p:cNvPr id="20" name="Rectangle 19">
            <a:extLst>
              <a:ext uri="{FF2B5EF4-FFF2-40B4-BE49-F238E27FC236}">
                <a16:creationId xmlns:a16="http://schemas.microsoft.com/office/drawing/2014/main" id="{A5312401-4538-0443-BB6D-24BB94A6B23D}"/>
              </a:ext>
            </a:extLst>
          </p:cNvPr>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endParaRPr lang="en-US" altLang="en-US" dirty="0">
              <a:latin typeface="Arial" panose="020B0604020202020204" pitchFamily="34" charset="0"/>
            </a:endParaRPr>
          </a:p>
        </p:txBody>
      </p:sp>
      <p:sp>
        <p:nvSpPr>
          <p:cNvPr id="21" name="Rectangle 20">
            <a:extLst>
              <a:ext uri="{FF2B5EF4-FFF2-40B4-BE49-F238E27FC236}">
                <a16:creationId xmlns:a16="http://schemas.microsoft.com/office/drawing/2014/main" id="{2494FBD1-AB55-DF42-B6AC-A88DE1394109}"/>
              </a:ext>
            </a:extLst>
          </p:cNvPr>
          <p:cNvSpPr>
            <a:spLocks noChangeArrowheads="1"/>
          </p:cNvSpPr>
          <p:nvPr/>
        </p:nvSpPr>
        <p:spPr bwMode="auto">
          <a:xfrm>
            <a:off x="1676401" y="-3226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endParaRPr lang="en-US" altLang="en-US" dirty="0">
              <a:latin typeface="Arial" panose="020B0604020202020204" pitchFamily="34" charset="0"/>
            </a:endParaRPr>
          </a:p>
        </p:txBody>
      </p:sp>
      <p:sp>
        <p:nvSpPr>
          <p:cNvPr id="23" name="Oval 22">
            <a:extLst>
              <a:ext uri="{FF2B5EF4-FFF2-40B4-BE49-F238E27FC236}">
                <a16:creationId xmlns:a16="http://schemas.microsoft.com/office/drawing/2014/main" id="{E259FF44-106F-9640-8372-280957BDE2C1}"/>
              </a:ext>
            </a:extLst>
          </p:cNvPr>
          <p:cNvSpPr/>
          <p:nvPr/>
        </p:nvSpPr>
        <p:spPr>
          <a:xfrm>
            <a:off x="3631334" y="2384114"/>
            <a:ext cx="228544" cy="208006"/>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800" b="1" dirty="0"/>
              <a:t>160</a:t>
            </a:r>
          </a:p>
        </p:txBody>
      </p:sp>
      <p:sp>
        <p:nvSpPr>
          <p:cNvPr id="24" name="Oval 23">
            <a:extLst>
              <a:ext uri="{FF2B5EF4-FFF2-40B4-BE49-F238E27FC236}">
                <a16:creationId xmlns:a16="http://schemas.microsoft.com/office/drawing/2014/main" id="{41F5539A-71E9-3643-80FD-84DA3BB0D888}"/>
              </a:ext>
            </a:extLst>
          </p:cNvPr>
          <p:cNvSpPr/>
          <p:nvPr/>
        </p:nvSpPr>
        <p:spPr>
          <a:xfrm>
            <a:off x="4930371" y="4090957"/>
            <a:ext cx="277906" cy="245942"/>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00" b="1" dirty="0"/>
              <a:t>500</a:t>
            </a:r>
          </a:p>
        </p:txBody>
      </p:sp>
      <p:sp>
        <p:nvSpPr>
          <p:cNvPr id="25" name="Oval 24">
            <a:extLst>
              <a:ext uri="{FF2B5EF4-FFF2-40B4-BE49-F238E27FC236}">
                <a16:creationId xmlns:a16="http://schemas.microsoft.com/office/drawing/2014/main" id="{AA103995-AE7B-5541-A36B-802121B4A1DD}"/>
              </a:ext>
            </a:extLst>
          </p:cNvPr>
          <p:cNvSpPr/>
          <p:nvPr/>
        </p:nvSpPr>
        <p:spPr>
          <a:xfrm>
            <a:off x="7393382" y="4767691"/>
            <a:ext cx="277906" cy="245942"/>
          </a:xfrm>
          <a:prstGeom prst="ellipse">
            <a:avLst/>
          </a:prstGeom>
          <a:solidFill>
            <a:srgbClr val="FF0000"/>
          </a:solidFill>
          <a:ln w="28575">
            <a:solidFill>
              <a:schemeClr val="bg1"/>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000" b="1" dirty="0"/>
              <a:t>500</a:t>
            </a:r>
          </a:p>
        </p:txBody>
      </p:sp>
    </p:spTree>
    <p:extLst>
      <p:ext uri="{BB962C8B-B14F-4D97-AF65-F5344CB8AC3E}">
        <p14:creationId xmlns:p14="http://schemas.microsoft.com/office/powerpoint/2010/main" val="24016877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271</Words>
  <Application>Microsoft Macintosh PowerPoint</Application>
  <PresentationFormat>Widescreen</PresentationFormat>
  <Paragraphs>54</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Avenir Light</vt:lpstr>
      <vt:lpstr>Calibri</vt:lpstr>
      <vt:lpstr>Calibri Light</vt:lpstr>
      <vt:lpstr>Office Theme</vt:lpstr>
      <vt:lpstr>PowerPoint Presentation</vt:lpstr>
      <vt:lpstr>Useful information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jelena brankovic</dc:creator>
  <cp:lastModifiedBy>jelena brankovic</cp:lastModifiedBy>
  <cp:revision>2</cp:revision>
  <dcterms:created xsi:type="dcterms:W3CDTF">2020-02-11T08:59:51Z</dcterms:created>
  <dcterms:modified xsi:type="dcterms:W3CDTF">2020-02-11T09:18:28Z</dcterms:modified>
</cp:coreProperties>
</file>