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86" r:id="rId3"/>
    <p:sldId id="287" r:id="rId4"/>
    <p:sldId id="289" r:id="rId5"/>
    <p:sldId id="288" r:id="rId6"/>
    <p:sldId id="292" r:id="rId7"/>
    <p:sldId id="272" r:id="rId8"/>
    <p:sldId id="273" r:id="rId9"/>
    <p:sldId id="274" r:id="rId10"/>
    <p:sldId id="284" r:id="rId11"/>
    <p:sldId id="290" r:id="rId12"/>
    <p:sldId id="291" r:id="rId13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89" d="100"/>
          <a:sy n="89" d="100"/>
        </p:scale>
        <p:origin x="-324" y="8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2A6CBC-88A1-4435-8BCF-405C50E81659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E0D3F-F225-4493-9EEB-EEE1F616F6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611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97301">
              <a:defRPr/>
            </a:pPr>
            <a:fld id="{05604DCD-C511-4B12-9DBB-AC80DD19A492}" type="slidenum">
              <a:rPr lang="en-GB">
                <a:solidFill>
                  <a:prstClr val="black"/>
                </a:solidFill>
                <a:latin typeface="Calibri"/>
              </a:rPr>
              <a:pPr defTabSz="897301">
                <a:defRPr/>
              </a:pPr>
              <a:t>12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9067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09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76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29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27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11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8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19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144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8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46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72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6F53-FA23-49D6-8CA1-E2683B08FE03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1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bogdan.malaescu@cern.ch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obwT_QMM0S1LfmRR698fnwoIR_nBwyiVzxN8bjBDb4E/edit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17.01.2020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Next Steps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25" y="553244"/>
            <a:ext cx="7859505" cy="328694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58172" y="4128963"/>
            <a:ext cx="301871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3200" b="1" dirty="0" err="1" smtClean="0">
                <a:solidFill>
                  <a:prstClr val="black"/>
                </a:solidFill>
              </a:rPr>
              <a:t>Physics</a:t>
            </a:r>
            <a:r>
              <a:rPr lang="fr-CH" sz="3200" b="1" dirty="0" smtClean="0">
                <a:solidFill>
                  <a:prstClr val="black"/>
                </a:solidFill>
              </a:rPr>
              <a:t> </a:t>
            </a:r>
            <a:r>
              <a:rPr lang="fr-CH" sz="3200" b="1" dirty="0" smtClean="0">
                <a:solidFill>
                  <a:prstClr val="black"/>
                </a:solidFill>
              </a:rPr>
              <a:t>Meeting </a:t>
            </a:r>
            <a:r>
              <a:rPr lang="fr-CH" sz="3200" b="1" dirty="0" smtClean="0">
                <a:solidFill>
                  <a:prstClr val="black"/>
                </a:solidFill>
              </a:rPr>
              <a:t/>
            </a:r>
            <a:br>
              <a:rPr lang="fr-CH" sz="3200" b="1" dirty="0" smtClean="0">
                <a:solidFill>
                  <a:prstClr val="black"/>
                </a:solidFill>
              </a:rPr>
            </a:br>
            <a:r>
              <a:rPr lang="fr-CH" sz="3200" b="1" dirty="0" smtClean="0">
                <a:solidFill>
                  <a:prstClr val="black"/>
                </a:solidFill>
              </a:rPr>
              <a:t>20 March</a:t>
            </a:r>
            <a:r>
              <a:rPr lang="fr-CH" sz="3200" b="1" dirty="0" smtClean="0">
                <a:solidFill>
                  <a:prstClr val="black"/>
                </a:solidFill>
              </a:rPr>
              <a:t> </a:t>
            </a:r>
            <a:r>
              <a:rPr lang="fr-CH" sz="3200" b="1" dirty="0" smtClean="0">
                <a:solidFill>
                  <a:prstClr val="black"/>
                </a:solidFill>
              </a:rPr>
              <a:t>2020</a:t>
            </a:r>
            <a:endParaRPr lang="en-GB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0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5835" y="552103"/>
            <a:ext cx="560974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Strawman</a:t>
            </a:r>
            <a:r>
              <a:rPr lang="fr-CH" b="1" dirty="0" smtClean="0"/>
              <a:t> </a:t>
            </a:r>
            <a:r>
              <a:rPr lang="fr-CH" b="1" dirty="0" err="1" smtClean="0"/>
              <a:t>timeline</a:t>
            </a:r>
            <a:r>
              <a:rPr lang="fr-CH" b="1" dirty="0" smtClean="0"/>
              <a:t> of the </a:t>
            </a:r>
            <a:r>
              <a:rPr lang="fr-CH" b="1" dirty="0" err="1" smtClean="0"/>
              <a:t>study</a:t>
            </a:r>
            <a:endParaRPr lang="fr-CH" b="1" dirty="0" smtClean="0"/>
          </a:p>
          <a:p>
            <a:endParaRPr lang="fr-CH" dirty="0"/>
          </a:p>
          <a:p>
            <a:r>
              <a:rPr lang="fr-CH" dirty="0" smtClean="0"/>
              <a:t>-- </a:t>
            </a:r>
            <a:r>
              <a:rPr lang="fr-CH" dirty="0" err="1" smtClean="0"/>
              <a:t>will</a:t>
            </a:r>
            <a:r>
              <a:rPr lang="fr-CH" dirty="0" smtClean="0"/>
              <a:t> *not* know  ESPP recommandations </a:t>
            </a:r>
            <a:r>
              <a:rPr lang="fr-CH" dirty="0" err="1" smtClean="0"/>
              <a:t>mid</a:t>
            </a:r>
            <a:r>
              <a:rPr lang="fr-CH" dirty="0" smtClean="0"/>
              <a:t> </a:t>
            </a:r>
            <a:r>
              <a:rPr lang="fr-CH" dirty="0"/>
              <a:t>M</a:t>
            </a:r>
            <a:r>
              <a:rPr lang="fr-CH" dirty="0" smtClean="0"/>
              <a:t>arch.</a:t>
            </a:r>
          </a:p>
          <a:p>
            <a:r>
              <a:rPr lang="fr-CH" dirty="0"/>
              <a:t> </a:t>
            </a:r>
            <a:r>
              <a:rPr lang="fr-CH" dirty="0" smtClean="0"/>
              <a:t>   more </a:t>
            </a:r>
            <a:r>
              <a:rPr lang="fr-CH" dirty="0" err="1" smtClean="0"/>
              <a:t>likely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end of May or </a:t>
            </a:r>
            <a:r>
              <a:rPr lang="fr-CH" dirty="0" err="1" smtClean="0"/>
              <a:t>June</a:t>
            </a:r>
            <a:r>
              <a:rPr lang="fr-CH" dirty="0" smtClean="0"/>
              <a:t> </a:t>
            </a:r>
          </a:p>
          <a:p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</a:t>
            </a:r>
            <a:r>
              <a:rPr lang="fr-CH" dirty="0" err="1" smtClean="0"/>
              <a:t>however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smtClean="0"/>
              <a:t>assume/know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-- FCC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strongly</a:t>
            </a:r>
            <a:r>
              <a:rPr lang="fr-CH" dirty="0" smtClean="0"/>
              <a:t> </a:t>
            </a:r>
            <a:r>
              <a:rPr lang="fr-CH" dirty="0" err="1" smtClean="0"/>
              <a:t>supported</a:t>
            </a:r>
            <a:r>
              <a:rPr lang="fr-CH" dirty="0" smtClean="0"/>
              <a:t>. </a:t>
            </a:r>
          </a:p>
          <a:p>
            <a:r>
              <a:rPr lang="fr-CH" dirty="0"/>
              <a:t> </a:t>
            </a:r>
            <a:r>
              <a:rPr lang="fr-CH" dirty="0" smtClean="0"/>
              <a:t>       -- </a:t>
            </a:r>
            <a:r>
              <a:rPr lang="fr-CH" dirty="0" err="1" smtClean="0"/>
              <a:t>complementarity</a:t>
            </a:r>
            <a:r>
              <a:rPr lang="fr-CH" dirty="0" smtClean="0"/>
              <a:t> of </a:t>
            </a:r>
            <a:r>
              <a:rPr lang="fr-CH" strike="sngStrike" dirty="0" smtClean="0"/>
              <a:t>FCC-</a:t>
            </a:r>
            <a:r>
              <a:rPr lang="fr-CH" strike="sngStrike" dirty="0" err="1" smtClean="0"/>
              <a:t>ee</a:t>
            </a:r>
            <a:r>
              <a:rPr lang="fr-CH" dirty="0" smtClean="0"/>
              <a:t> and ILC has been </a:t>
            </a:r>
            <a:r>
              <a:rPr lang="fr-CH" dirty="0" err="1" smtClean="0"/>
              <a:t>noted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        -- High </a:t>
            </a:r>
            <a:r>
              <a:rPr lang="fr-CH" dirty="0" err="1" smtClean="0"/>
              <a:t>field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 R&amp;D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strongly</a:t>
            </a:r>
            <a:r>
              <a:rPr lang="fr-CH" dirty="0" smtClean="0"/>
              <a:t> </a:t>
            </a:r>
            <a:r>
              <a:rPr lang="fr-CH" dirty="0" err="1" smtClean="0"/>
              <a:t>supported</a:t>
            </a:r>
            <a:r>
              <a:rPr lang="fr-CH" dirty="0" smtClean="0"/>
              <a:t> </a:t>
            </a:r>
            <a:endParaRPr lang="fr-CH" dirty="0" smtClean="0"/>
          </a:p>
          <a:p>
            <a:endParaRPr lang="fr-CH" b="1" u="sng" dirty="0" smtClean="0"/>
          </a:p>
          <a:p>
            <a:r>
              <a:rPr lang="fr-CH" b="1" u="sng" dirty="0" smtClean="0"/>
              <a:t>let </a:t>
            </a:r>
            <a:r>
              <a:rPr lang="fr-CH" b="1" u="sng" dirty="0" smtClean="0"/>
              <a:t>us </a:t>
            </a:r>
            <a:r>
              <a:rPr lang="fr-CH" b="1" u="sng" dirty="0" err="1" smtClean="0"/>
              <a:t>prepare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ahead</a:t>
            </a:r>
            <a:r>
              <a:rPr lang="fr-CH" b="1" dirty="0"/>
              <a:t> </a:t>
            </a:r>
            <a:r>
              <a:rPr lang="fr-CH" b="1" dirty="0" smtClean="0"/>
              <a:t>  </a:t>
            </a:r>
          </a:p>
          <a:p>
            <a:r>
              <a:rPr lang="fr-CH" dirty="0" smtClean="0"/>
              <a:t>-- </a:t>
            </a:r>
            <a:r>
              <a:rPr lang="fr-CH" dirty="0" smtClean="0"/>
              <a:t>FCC-</a:t>
            </a:r>
            <a:r>
              <a:rPr lang="fr-CH" dirty="0" smtClean="0"/>
              <a:t>IS kick-off </a:t>
            </a:r>
            <a:r>
              <a:rPr lang="fr-CH" dirty="0" smtClean="0"/>
              <a:t>9-13 </a:t>
            </a:r>
            <a:r>
              <a:rPr lang="fr-CH" dirty="0" err="1" smtClean="0"/>
              <a:t>November</a:t>
            </a:r>
            <a:r>
              <a:rPr lang="fr-CH" dirty="0" smtClean="0"/>
              <a:t>)  </a:t>
            </a:r>
          </a:p>
          <a:p>
            <a:r>
              <a:rPr lang="fr-CH" dirty="0" smtClean="0"/>
              <a:t>-- </a:t>
            </a:r>
            <a:r>
              <a:rPr lang="fr-CH" dirty="0" err="1" smtClean="0"/>
              <a:t>relationship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smtClean="0"/>
              <a:t>ECFA </a:t>
            </a:r>
            <a:r>
              <a:rPr lang="fr-CH" dirty="0" err="1" smtClean="0"/>
              <a:t>under</a:t>
            </a:r>
            <a:r>
              <a:rPr lang="fr-CH" dirty="0" smtClean="0"/>
              <a:t> discussion. </a:t>
            </a:r>
          </a:p>
          <a:p>
            <a:r>
              <a:rPr lang="fr-CH" dirty="0" smtClean="0"/>
              <a:t>-- FCC </a:t>
            </a:r>
            <a:r>
              <a:rPr lang="fr-CH" dirty="0" err="1" smtClean="0"/>
              <a:t>general</a:t>
            </a:r>
            <a:r>
              <a:rPr lang="fr-CH" dirty="0" smtClean="0"/>
              <a:t> meeting in April 2021 </a:t>
            </a:r>
            <a:endParaRPr lang="fr-CH" dirty="0"/>
          </a:p>
          <a:p>
            <a:endParaRPr lang="fr-CH" dirty="0" smtClean="0"/>
          </a:p>
        </p:txBody>
      </p:sp>
      <p:sp>
        <p:nvSpPr>
          <p:cNvPr id="3" name="Oval Callout 2"/>
          <p:cNvSpPr/>
          <p:nvPr/>
        </p:nvSpPr>
        <p:spPr>
          <a:xfrm>
            <a:off x="5940152" y="1201316"/>
            <a:ext cx="2664296" cy="936104"/>
          </a:xfrm>
          <a:prstGeom prst="wedgeEllipseCallout">
            <a:avLst>
              <a:gd name="adj1" fmla="val -123501"/>
              <a:gd name="adj2" fmla="val 1047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«</a:t>
            </a:r>
            <a:r>
              <a:rPr lang="fr-CH" dirty="0" err="1" smtClean="0">
                <a:solidFill>
                  <a:schemeClr val="tx1"/>
                </a:solidFill>
              </a:rPr>
              <a:t>Higgs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factory</a:t>
            </a:r>
            <a:r>
              <a:rPr lang="fr-CH" dirty="0" smtClean="0">
                <a:solidFill>
                  <a:schemeClr val="tx1"/>
                </a:solidFill>
              </a:rPr>
              <a:t> as first </a:t>
            </a:r>
            <a:r>
              <a:rPr lang="fr-CH" dirty="0" err="1" smtClean="0">
                <a:solidFill>
                  <a:schemeClr val="tx1"/>
                </a:solidFill>
              </a:rPr>
              <a:t>step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towards</a:t>
            </a:r>
            <a:r>
              <a:rPr lang="fr-CH" dirty="0" smtClean="0">
                <a:solidFill>
                  <a:schemeClr val="tx1"/>
                </a:solidFill>
              </a:rPr>
              <a:t> hadron </a:t>
            </a:r>
            <a:r>
              <a:rPr lang="fr-CH" dirty="0" err="1" smtClean="0">
                <a:solidFill>
                  <a:schemeClr val="tx1"/>
                </a:solidFill>
              </a:rPr>
              <a:t>collider</a:t>
            </a:r>
            <a:r>
              <a:rPr lang="fr-CH" dirty="0" smtClean="0">
                <a:solidFill>
                  <a:schemeClr val="tx1"/>
                </a:solidFill>
              </a:rPr>
              <a:t>»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6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30.03.2020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8953" y="1561218"/>
            <a:ext cx="8786093" cy="4176602"/>
            <a:chOff x="285866" y="1108017"/>
            <a:chExt cx="11714790" cy="5011922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xmlns="" id="{5D438CD2-934D-884B-9503-B63B92C0096B}"/>
                </a:ext>
              </a:extLst>
            </p:cNvPr>
            <p:cNvSpPr/>
            <p:nvPr/>
          </p:nvSpPr>
          <p:spPr>
            <a:xfrm>
              <a:off x="291698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xmlns="" id="{28D5F7D8-39CF-9A46-A78B-39760D4776B9}"/>
                </a:ext>
              </a:extLst>
            </p:cNvPr>
            <p:cNvSpPr/>
            <p:nvPr/>
          </p:nvSpPr>
          <p:spPr>
            <a:xfrm>
              <a:off x="629944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xmlns="" id="{CD0ADA4C-F654-5046-99C2-843D68B5C2B5}"/>
                </a:ext>
              </a:extLst>
            </p:cNvPr>
            <p:cNvSpPr/>
            <p:nvPr/>
          </p:nvSpPr>
          <p:spPr>
            <a:xfrm>
              <a:off x="968190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xmlns="" id="{A8625895-FBF8-C943-9571-243ABA1EB863}"/>
                </a:ext>
              </a:extLst>
            </p:cNvPr>
            <p:cNvSpPr/>
            <p:nvPr/>
          </p:nvSpPr>
          <p:spPr>
            <a:xfrm>
              <a:off x="1306436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xmlns="" id="{29AE5585-DD62-EA4D-928F-5377112BA408}"/>
                </a:ext>
              </a:extLst>
            </p:cNvPr>
            <p:cNvSpPr/>
            <p:nvPr/>
          </p:nvSpPr>
          <p:spPr>
            <a:xfrm>
              <a:off x="1644684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5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xmlns="" id="{B6F2C48D-2F1D-FC41-BAA8-188F526FBE60}"/>
                </a:ext>
              </a:extLst>
            </p:cNvPr>
            <p:cNvSpPr/>
            <p:nvPr/>
          </p:nvSpPr>
          <p:spPr>
            <a:xfrm>
              <a:off x="1982930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6</a:t>
              </a: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xmlns="" id="{3F9387C0-6250-644D-AD7B-2B12FBE4BF44}"/>
                </a:ext>
              </a:extLst>
            </p:cNvPr>
            <p:cNvSpPr/>
            <p:nvPr/>
          </p:nvSpPr>
          <p:spPr>
            <a:xfrm>
              <a:off x="2321177" y="1133309"/>
              <a:ext cx="338247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7</a:t>
              </a: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xmlns="" id="{169A1C06-EE66-BE41-9758-B6178A6CB2D7}"/>
                </a:ext>
              </a:extLst>
            </p:cNvPr>
            <p:cNvSpPr/>
            <p:nvPr/>
          </p:nvSpPr>
          <p:spPr>
            <a:xfrm>
              <a:off x="2659423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8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xmlns="" id="{2E80A3E1-9767-7B41-81F6-D5B2940F8A39}"/>
                </a:ext>
              </a:extLst>
            </p:cNvPr>
            <p:cNvSpPr/>
            <p:nvPr/>
          </p:nvSpPr>
          <p:spPr>
            <a:xfrm>
              <a:off x="2997670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9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xmlns="" id="{BDD1FFA5-ADB7-5749-BCE2-A79BD9FAF50D}"/>
                </a:ext>
              </a:extLst>
            </p:cNvPr>
            <p:cNvSpPr/>
            <p:nvPr/>
          </p:nvSpPr>
          <p:spPr>
            <a:xfrm>
              <a:off x="3335917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10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xmlns="" id="{621FF53B-7FBB-0A4C-A8C5-6295FC690B50}"/>
                </a:ext>
              </a:extLst>
            </p:cNvPr>
            <p:cNvSpPr/>
            <p:nvPr/>
          </p:nvSpPr>
          <p:spPr>
            <a:xfrm>
              <a:off x="3674163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11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xmlns="" id="{D089A103-802A-3040-9BAA-BF1A9D558144}"/>
                </a:ext>
              </a:extLst>
            </p:cNvPr>
            <p:cNvSpPr/>
            <p:nvPr/>
          </p:nvSpPr>
          <p:spPr>
            <a:xfrm>
              <a:off x="4012409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12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xmlns="" id="{9B74BF79-BAA3-F34D-B615-BE0EF7638518}"/>
                </a:ext>
              </a:extLst>
            </p:cNvPr>
            <p:cNvSpPr/>
            <p:nvPr/>
          </p:nvSpPr>
          <p:spPr>
            <a:xfrm>
              <a:off x="4350657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13</a:t>
              </a: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xmlns="" id="{1530533E-BE14-3145-9880-E0DFFEF54DEB}"/>
                </a:ext>
              </a:extLst>
            </p:cNvPr>
            <p:cNvSpPr/>
            <p:nvPr/>
          </p:nvSpPr>
          <p:spPr>
            <a:xfrm>
              <a:off x="4688903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14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xmlns="" id="{92220EEC-37BA-C94E-BBBE-903C440D49C5}"/>
                </a:ext>
              </a:extLst>
            </p:cNvPr>
            <p:cNvSpPr/>
            <p:nvPr/>
          </p:nvSpPr>
          <p:spPr>
            <a:xfrm>
              <a:off x="5027149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15</a:t>
              </a: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xmlns="" id="{F56D61E3-7E32-A04E-97B9-EBF8C68DF041}"/>
                </a:ext>
              </a:extLst>
            </p:cNvPr>
            <p:cNvSpPr/>
            <p:nvPr/>
          </p:nvSpPr>
          <p:spPr>
            <a:xfrm>
              <a:off x="5365396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16</a:t>
              </a: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xmlns="" id="{E981D7E4-7E72-B040-9CCD-AFA8062CC50C}"/>
                </a:ext>
              </a:extLst>
            </p:cNvPr>
            <p:cNvSpPr/>
            <p:nvPr/>
          </p:nvSpPr>
          <p:spPr>
            <a:xfrm>
              <a:off x="5703643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17</a:t>
              </a: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xmlns="" id="{63091869-0CF9-CE46-A6F0-0EE3913E5C30}"/>
                </a:ext>
              </a:extLst>
            </p:cNvPr>
            <p:cNvSpPr/>
            <p:nvPr/>
          </p:nvSpPr>
          <p:spPr>
            <a:xfrm>
              <a:off x="6041890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18</a:t>
              </a: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xmlns="" id="{06687278-5D0B-F74D-B23F-A6A379FFCF7C}"/>
                </a:ext>
              </a:extLst>
            </p:cNvPr>
            <p:cNvSpPr/>
            <p:nvPr/>
          </p:nvSpPr>
          <p:spPr>
            <a:xfrm>
              <a:off x="7812945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34</a:t>
              </a: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xmlns="" id="{AD7FCBBA-C725-E04E-A5EE-70FCBB7AD738}"/>
                </a:ext>
              </a:extLst>
            </p:cNvPr>
            <p:cNvSpPr/>
            <p:nvPr/>
          </p:nvSpPr>
          <p:spPr>
            <a:xfrm>
              <a:off x="8066691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35</a:t>
              </a:r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xmlns="" id="{119480CD-202F-1D49-B346-11129078D7F8}"/>
                </a:ext>
              </a:extLst>
            </p:cNvPr>
            <p:cNvSpPr/>
            <p:nvPr/>
          </p:nvSpPr>
          <p:spPr>
            <a:xfrm>
              <a:off x="8320436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36</a:t>
              </a: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xmlns="" id="{AA8E9BFF-8003-4245-943D-B128C5F54EF7}"/>
                </a:ext>
              </a:extLst>
            </p:cNvPr>
            <p:cNvSpPr/>
            <p:nvPr/>
          </p:nvSpPr>
          <p:spPr>
            <a:xfrm>
              <a:off x="8574182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37</a:t>
              </a:r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xmlns="" id="{8F84E6A0-0E9E-2344-B5AA-5DF1AECB9FC5}"/>
                </a:ext>
              </a:extLst>
            </p:cNvPr>
            <p:cNvSpPr/>
            <p:nvPr/>
          </p:nvSpPr>
          <p:spPr>
            <a:xfrm>
              <a:off x="8827928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38</a:t>
              </a:r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xmlns="" id="{DF7CBD27-5ABB-A246-95A8-1C076E548986}"/>
                </a:ext>
              </a:extLst>
            </p:cNvPr>
            <p:cNvSpPr/>
            <p:nvPr/>
          </p:nvSpPr>
          <p:spPr>
            <a:xfrm>
              <a:off x="9081673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39</a:t>
              </a:r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xmlns="" id="{9C7E3514-D3D6-C642-A5C2-85DC16B88830}"/>
                </a:ext>
              </a:extLst>
            </p:cNvPr>
            <p:cNvSpPr/>
            <p:nvPr/>
          </p:nvSpPr>
          <p:spPr>
            <a:xfrm>
              <a:off x="9335418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40</a:t>
              </a: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xmlns="" id="{8C33C777-C697-7F4F-B9E0-8FB1EFC112DF}"/>
                </a:ext>
              </a:extLst>
            </p:cNvPr>
            <p:cNvSpPr/>
            <p:nvPr/>
          </p:nvSpPr>
          <p:spPr>
            <a:xfrm>
              <a:off x="9589165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41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xmlns="" id="{A1A47F0F-FF21-CC42-BE33-907DAC424B2F}"/>
                </a:ext>
              </a:extLst>
            </p:cNvPr>
            <p:cNvSpPr/>
            <p:nvPr/>
          </p:nvSpPr>
          <p:spPr>
            <a:xfrm>
              <a:off x="9842911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42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xmlns="" id="{59238DAF-E689-104A-94FC-0A63047F6ABA}"/>
                </a:ext>
              </a:extLst>
            </p:cNvPr>
            <p:cNvSpPr/>
            <p:nvPr/>
          </p:nvSpPr>
          <p:spPr>
            <a:xfrm>
              <a:off x="10107139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43</a:t>
              </a: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xmlns="" id="{689E9430-926E-EA4F-8DE9-5A9B25F91322}"/>
                </a:ext>
              </a:extLst>
            </p:cNvPr>
            <p:cNvSpPr/>
            <p:nvPr/>
          </p:nvSpPr>
          <p:spPr>
            <a:xfrm>
              <a:off x="6477470" y="1108017"/>
              <a:ext cx="1238141" cy="23410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15 years operation</a:t>
              </a: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xmlns="" id="{7FEAF987-E512-994C-A429-051D73A4AAEF}"/>
                </a:ext>
              </a:extLst>
            </p:cNvPr>
            <p:cNvSpPr/>
            <p:nvPr/>
          </p:nvSpPr>
          <p:spPr>
            <a:xfrm>
              <a:off x="285866" y="1597439"/>
              <a:ext cx="2029479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Project preparation &amp;</a:t>
              </a:r>
            </a:p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administrative processes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xmlns="" id="{170EC402-685B-FF40-89C1-FEF6BF583425}"/>
                </a:ext>
              </a:extLst>
            </p:cNvPr>
            <p:cNvSpPr/>
            <p:nvPr/>
          </p:nvSpPr>
          <p:spPr>
            <a:xfrm>
              <a:off x="629180" y="3092954"/>
              <a:ext cx="2312877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Geological investigations, infrastructure detailed design and tendering preparation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xmlns="" id="{94AAAEA5-D826-744D-89D8-4F109F4459CD}"/>
                </a:ext>
              </a:extLst>
            </p:cNvPr>
            <p:cNvSpPr/>
            <p:nvPr/>
          </p:nvSpPr>
          <p:spPr>
            <a:xfrm>
              <a:off x="2997670" y="3092954"/>
              <a:ext cx="2705973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Tunnel, site and technical infrastructure construction</a:t>
              </a:r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xmlns="" id="{78DD8C9E-BC6F-634A-ADC0-EC0E38F45DBD}"/>
                </a:ext>
              </a:extLst>
            </p:cNvPr>
            <p:cNvSpPr/>
            <p:nvPr/>
          </p:nvSpPr>
          <p:spPr>
            <a:xfrm>
              <a:off x="285866" y="3869930"/>
              <a:ext cx="3345957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accelerator R&amp;D and technical design</a:t>
              </a:r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xmlns="" id="{432D4989-759A-0A47-A580-68B7C0D27F5C}"/>
                </a:ext>
              </a:extLst>
            </p:cNvPr>
            <p:cNvSpPr/>
            <p:nvPr/>
          </p:nvSpPr>
          <p:spPr>
            <a:xfrm>
              <a:off x="3674163" y="4632618"/>
              <a:ext cx="2705973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detector</a:t>
              </a:r>
              <a:b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construction, installation, commissioning</a:t>
              </a:r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xmlns="" id="{91A4E665-02B3-AB4B-8411-A08100B2A442}"/>
                </a:ext>
              </a:extLst>
            </p:cNvPr>
            <p:cNvSpPr/>
            <p:nvPr/>
          </p:nvSpPr>
          <p:spPr>
            <a:xfrm>
              <a:off x="2315345" y="4632618"/>
              <a:ext cx="1316476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detector technical design</a:t>
              </a: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xmlns="" id="{C9B79C58-AFE5-1D4F-BC40-DC3C00F4BAFC}"/>
                </a:ext>
              </a:extLst>
            </p:cNvPr>
            <p:cNvSpPr/>
            <p:nvPr/>
          </p:nvSpPr>
          <p:spPr>
            <a:xfrm>
              <a:off x="2346331" y="1597439"/>
              <a:ext cx="676493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 err="1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Permis-sions</a:t>
              </a:r>
              <a:endParaRPr lang="en-US" sz="900" dirty="0">
                <a:solidFill>
                  <a:srgbClr val="0C377B"/>
                </a:solidFill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xmlns="" id="{63B93B28-527C-694E-A94C-E43B0A670F78}"/>
                </a:ext>
              </a:extLst>
            </p:cNvPr>
            <p:cNvSpPr/>
            <p:nvPr/>
          </p:nvSpPr>
          <p:spPr>
            <a:xfrm>
              <a:off x="285866" y="4632618"/>
              <a:ext cx="1987139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tIns="36000" rIns="36000" bIns="3600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Set up of international experiment collaborations, detector R&amp;D and concept development</a:t>
              </a: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xmlns="" id="{25AA9F70-A99E-5B42-A57D-DD77ED950F3C}"/>
                </a:ext>
              </a:extLst>
            </p:cNvPr>
            <p:cNvSpPr/>
            <p:nvPr/>
          </p:nvSpPr>
          <p:spPr>
            <a:xfrm>
              <a:off x="3674163" y="3869930"/>
              <a:ext cx="2705973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accelerator construction, installation, commissioning</a:t>
              </a: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xmlns="" id="{66314480-8DBD-9D43-B456-6A0F56DC179B}"/>
                </a:ext>
              </a:extLst>
            </p:cNvPr>
            <p:cNvSpPr/>
            <p:nvPr/>
          </p:nvSpPr>
          <p:spPr>
            <a:xfrm>
              <a:off x="290897" y="2345197"/>
              <a:ext cx="959702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Funding strategy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xmlns="" id="{4F8F26AB-B354-474F-BA98-3EA6E8DE4B99}"/>
                </a:ext>
              </a:extLst>
            </p:cNvPr>
            <p:cNvSpPr/>
            <p:nvPr/>
          </p:nvSpPr>
          <p:spPr>
            <a:xfrm>
              <a:off x="1306436" y="2345197"/>
              <a:ext cx="1008909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Funding and</a:t>
              </a:r>
              <a:b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in-kind contribution agreements</a:t>
              </a:r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xmlns="" id="{22A9BEF8-2B54-B245-B4F9-F78551FF1CE1}"/>
                </a:ext>
              </a:extLst>
            </p:cNvPr>
            <p:cNvSpPr/>
            <p:nvPr/>
          </p:nvSpPr>
          <p:spPr>
            <a:xfrm>
              <a:off x="8066693" y="4632618"/>
              <a:ext cx="2294192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</a:t>
              </a:r>
              <a:r>
                <a:rPr lang="en-US" sz="900" dirty="0" err="1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detector</a:t>
              </a:r>
              <a:b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construction, installation, commissioning</a:t>
              </a: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xmlns="" id="{49120DB8-0B05-9B41-AB4C-3D6F3A21CDDE}"/>
                </a:ext>
              </a:extLst>
            </p:cNvPr>
            <p:cNvSpPr/>
            <p:nvPr/>
          </p:nvSpPr>
          <p:spPr>
            <a:xfrm>
              <a:off x="6477473" y="4624428"/>
              <a:ext cx="1492032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</a:t>
              </a:r>
              <a:r>
                <a:rPr lang="en-US" sz="900" dirty="0" err="1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detector R&amp;D,</a:t>
              </a:r>
              <a:b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technical design</a:t>
              </a:r>
            </a:p>
          </p:txBody>
        </p:sp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xmlns="" id="{92A51427-ACC3-0945-A438-6F741746D8AA}"/>
                </a:ext>
              </a:extLst>
            </p:cNvPr>
            <p:cNvSpPr/>
            <p:nvPr/>
          </p:nvSpPr>
          <p:spPr>
            <a:xfrm>
              <a:off x="6477470" y="1610593"/>
              <a:ext cx="462961" cy="702307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Update</a:t>
              </a:r>
              <a:b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Permissions</a:t>
              </a:r>
            </a:p>
          </p:txBody>
        </p: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xmlns="" id="{2D0959B1-FFB2-F447-8E82-48E5716BEE6E}"/>
                </a:ext>
              </a:extLst>
            </p:cNvPr>
            <p:cNvSpPr/>
            <p:nvPr/>
          </p:nvSpPr>
          <p:spPr>
            <a:xfrm>
              <a:off x="8066691" y="3869930"/>
              <a:ext cx="2294193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</a:t>
              </a:r>
              <a:r>
                <a:rPr lang="en-US" sz="900" dirty="0" err="1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accelerator construction, installation, commissioning</a:t>
              </a: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xmlns="" id="{8E3B73F8-4C2D-294B-A8D5-F6C65B4DA4B2}"/>
                </a:ext>
              </a:extLst>
            </p:cNvPr>
            <p:cNvSpPr/>
            <p:nvPr/>
          </p:nvSpPr>
          <p:spPr>
            <a:xfrm>
              <a:off x="7810758" y="3092954"/>
              <a:ext cx="1524660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dismantling, CE &amp; infrastructure adaptations FCC-</a:t>
              </a:r>
              <a:r>
                <a:rPr lang="en-US" sz="900" dirty="0" err="1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endParaRPr lang="en-US" sz="900" dirty="0">
                <a:solidFill>
                  <a:srgbClr val="0C377B"/>
                </a:solidFill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xmlns="" id="{A24383AD-C913-DC42-9CCE-8188950936C8}"/>
                </a:ext>
              </a:extLst>
            </p:cNvPr>
            <p:cNvSpPr/>
            <p:nvPr/>
          </p:nvSpPr>
          <p:spPr>
            <a:xfrm>
              <a:off x="6861811" y="2345197"/>
              <a:ext cx="853800" cy="702307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Funding and</a:t>
              </a:r>
              <a:b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in-kind contribution agreements</a:t>
              </a: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xmlns="" id="{726A91C3-33AC-5940-815E-40F30AF5C75F}"/>
                </a:ext>
              </a:extLst>
            </p:cNvPr>
            <p:cNvSpPr/>
            <p:nvPr/>
          </p:nvSpPr>
          <p:spPr>
            <a:xfrm>
              <a:off x="10401445" y="1108017"/>
              <a:ext cx="1301937" cy="234102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~ 25 years operation</a:t>
              </a:r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xmlns="" id="{75088ADD-8768-8843-A259-F270E74ED74E}"/>
                </a:ext>
              </a:extLst>
            </p:cNvPr>
            <p:cNvSpPr/>
            <p:nvPr/>
          </p:nvSpPr>
          <p:spPr>
            <a:xfrm>
              <a:off x="6477470" y="3861048"/>
              <a:ext cx="1492035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</a:t>
              </a:r>
              <a:r>
                <a:rPr lang="en-US" sz="900" dirty="0" err="1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r>
                <a: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accelerator R&amp;D and technical design</a:t>
              </a: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297858" y="5407722"/>
              <a:ext cx="9557045" cy="712217"/>
              <a:chOff x="285866" y="3840809"/>
              <a:chExt cx="9557045" cy="712217"/>
            </a:xfrm>
          </p:grpSpPr>
          <p:sp>
            <p:nvSpPr>
              <p:cNvPr id="56" name="Rounded Rectangle 55">
                <a:extLst>
                  <a:ext uri="{FF2B5EF4-FFF2-40B4-BE49-F238E27FC236}">
                    <a16:creationId xmlns:a16="http://schemas.microsoft.com/office/drawing/2014/main" xmlns="" id="{704B4551-F609-6B47-B642-263BAEF754D4}"/>
                  </a:ext>
                </a:extLst>
              </p:cNvPr>
              <p:cNvSpPr/>
              <p:nvPr/>
            </p:nvSpPr>
            <p:spPr>
              <a:xfrm>
                <a:off x="6477469" y="3847850"/>
                <a:ext cx="1746245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 defTabSz="713232">
                  <a:defRPr/>
                </a:pPr>
                <a:r>
                  <a:rPr lang="en-US" sz="900" dirty="0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SC wire and 16 T magnet R&amp;D, model magnets, prototypes, </a:t>
                </a:r>
                <a:r>
                  <a:rPr lang="en-US" sz="900" dirty="0" err="1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preseries</a:t>
                </a:r>
                <a:endParaRPr lang="en-US" sz="900" dirty="0">
                  <a:solidFill>
                    <a:srgbClr val="0C377B"/>
                  </a:solidFill>
                  <a:latin typeface="Arial Narrow" panose="020B0604020202020204" pitchFamily="34" charset="0"/>
                  <a:cs typeface="Arial Narrow" panose="020B0604020202020204" pitchFamily="34" charset="0"/>
                </a:endParaRPr>
              </a:p>
            </p:txBody>
          </p:sp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xmlns="" id="{21CA6488-5BAE-4F43-86D6-02E79C1137D1}"/>
                  </a:ext>
                </a:extLst>
              </p:cNvPr>
              <p:cNvSpPr/>
              <p:nvPr/>
            </p:nvSpPr>
            <p:spPr>
              <a:xfrm>
                <a:off x="8271481" y="3850719"/>
                <a:ext cx="1571430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13232">
                  <a:defRPr/>
                </a:pPr>
                <a:r>
                  <a:rPr lang="en-US" sz="900" dirty="0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16 T dipole magnet</a:t>
                </a:r>
                <a:br>
                  <a:rPr lang="en-US" sz="900" dirty="0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</a:br>
                <a:r>
                  <a:rPr lang="en-US" sz="900" dirty="0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series production</a:t>
                </a:r>
              </a:p>
            </p:txBody>
          </p:sp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xmlns="" id="{A9E0F5AE-28BF-8B4D-B36B-1D4590CBC065}"/>
                  </a:ext>
                </a:extLst>
              </p:cNvPr>
              <p:cNvSpPr/>
              <p:nvPr/>
            </p:nvSpPr>
            <p:spPr>
              <a:xfrm>
                <a:off x="285866" y="3840809"/>
                <a:ext cx="6094270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13232">
                  <a:defRPr/>
                </a:pPr>
                <a:r>
                  <a:rPr lang="en-US" sz="900" dirty="0">
                    <a:solidFill>
                      <a:srgbClr val="0C377B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Superconducting wire and magnet R&amp;D</a:t>
                </a:r>
              </a:p>
            </p:txBody>
          </p:sp>
        </p:grpSp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xmlns="" id="{975AAB7B-7E20-BA4A-87C4-4409BA621901}"/>
                </a:ext>
              </a:extLst>
            </p:cNvPr>
            <p:cNvSpPr/>
            <p:nvPr/>
          </p:nvSpPr>
          <p:spPr>
            <a:xfrm>
              <a:off x="11746910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algn="ctr" defTabSz="713232">
                <a:defRPr/>
              </a:pPr>
              <a:r>
                <a:rPr lang="en-US" sz="900" dirty="0">
                  <a:solidFill>
                    <a:srgbClr val="FFFF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70</a:t>
              </a:r>
            </a:p>
          </p:txBody>
        </p:sp>
      </p:grpSp>
      <p:sp>
        <p:nvSpPr>
          <p:cNvPr id="59" name="Rounded Rectangle 58"/>
          <p:cNvSpPr/>
          <p:nvPr/>
        </p:nvSpPr>
        <p:spPr>
          <a:xfrm>
            <a:off x="187947" y="881072"/>
            <a:ext cx="248492" cy="216024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312193" y="1021296"/>
            <a:ext cx="914400" cy="914400"/>
          </a:xfrm>
          <a:prstGeom prst="roundRect">
            <a:avLst/>
          </a:prstGeom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435076" y="881072"/>
            <a:ext cx="248492" cy="216024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692003" y="881072"/>
            <a:ext cx="248492" cy="216024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939132" y="881072"/>
            <a:ext cx="248492" cy="216024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1196059" y="881072"/>
            <a:ext cx="248492" cy="216024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1443188" y="881072"/>
            <a:ext cx="248492" cy="216024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1691680" y="881072"/>
            <a:ext cx="248492" cy="2160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1938809" y="881072"/>
            <a:ext cx="248492" cy="216024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2195736" y="881072"/>
            <a:ext cx="248492" cy="2160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2442865" y="881072"/>
            <a:ext cx="248492" cy="216024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2699792" y="881072"/>
            <a:ext cx="248492" cy="2160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2946921" y="881072"/>
            <a:ext cx="248492" cy="216024"/>
          </a:xfrm>
          <a:prstGeom prst="roundRect">
            <a:avLst/>
          </a:prstGeom>
          <a:solidFill>
            <a:schemeClr val="bg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3225392" y="876814"/>
            <a:ext cx="248492" cy="2160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3492329" y="844364"/>
            <a:ext cx="1257327" cy="289441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050" dirty="0" smtClean="0">
                <a:solidFill>
                  <a:prstClr val="black"/>
                </a:solidFill>
                <a:latin typeface="Calibri"/>
              </a:rPr>
              <a:t>12 </a:t>
            </a:r>
            <a:r>
              <a:rPr lang="fr-CH" sz="1050" dirty="0" err="1" smtClean="0">
                <a:solidFill>
                  <a:prstClr val="black"/>
                </a:solidFill>
                <a:latin typeface="Calibri"/>
              </a:rPr>
              <a:t>years</a:t>
            </a:r>
            <a:r>
              <a:rPr lang="fr-CH" sz="105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050" dirty="0" err="1" smtClean="0">
                <a:solidFill>
                  <a:prstClr val="black"/>
                </a:solidFill>
                <a:latin typeface="Calibri"/>
              </a:rPr>
              <a:t>operation</a:t>
            </a:r>
            <a:endParaRPr lang="en-GB" sz="20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4788024" y="868303"/>
            <a:ext cx="1382225" cy="2809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900" dirty="0" smtClean="0">
                <a:solidFill>
                  <a:prstClr val="black"/>
                </a:solidFill>
                <a:latin typeface="Calibri"/>
              </a:rPr>
              <a:t>8+2 </a:t>
            </a:r>
            <a:r>
              <a:rPr lang="fr-CH" sz="900" dirty="0" err="1" smtClean="0">
                <a:solidFill>
                  <a:prstClr val="black"/>
                </a:solidFill>
                <a:latin typeface="Calibri"/>
              </a:rPr>
              <a:t>years</a:t>
            </a:r>
            <a:r>
              <a:rPr lang="fr-CH" sz="9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050" dirty="0" smtClean="0">
                <a:solidFill>
                  <a:prstClr val="black"/>
                </a:solidFill>
                <a:latin typeface="Calibri"/>
              </a:rPr>
              <a:t>installation</a:t>
            </a:r>
            <a:endParaRPr lang="en-GB" sz="9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-36512" y="5210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76</a:t>
            </a:r>
            <a:endParaRPr lang="en-GB" dirty="0"/>
          </a:p>
        </p:txBody>
      </p:sp>
      <p:sp>
        <p:nvSpPr>
          <p:cNvPr id="86" name="TextBox 85"/>
          <p:cNvSpPr txBox="1"/>
          <p:nvPr/>
        </p:nvSpPr>
        <p:spPr>
          <a:xfrm>
            <a:off x="3275856" y="5210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89</a:t>
            </a:r>
            <a:endParaRPr lang="en-GB" dirty="0"/>
          </a:p>
        </p:txBody>
      </p:sp>
      <p:sp>
        <p:nvSpPr>
          <p:cNvPr id="87" name="Rounded Rectangle 86"/>
          <p:cNvSpPr/>
          <p:nvPr/>
        </p:nvSpPr>
        <p:spPr>
          <a:xfrm>
            <a:off x="6206547" y="859790"/>
            <a:ext cx="2047317" cy="289441"/>
          </a:xfrm>
          <a:prstGeom prst="roundRect">
            <a:avLst/>
          </a:prstGeom>
          <a:solidFill>
            <a:srgbClr val="C4E59F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900" dirty="0">
                <a:solidFill>
                  <a:srgbClr val="0C377B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28</a:t>
            </a:r>
            <a:r>
              <a:rPr lang="fr-CH" sz="105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050" dirty="0" err="1" smtClean="0">
                <a:solidFill>
                  <a:prstClr val="black"/>
                </a:solidFill>
                <a:latin typeface="Calibri"/>
              </a:rPr>
              <a:t>years</a:t>
            </a:r>
            <a:r>
              <a:rPr lang="fr-CH" sz="105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050" dirty="0" err="1" smtClean="0">
                <a:solidFill>
                  <a:prstClr val="black"/>
                </a:solidFill>
                <a:latin typeface="Calibri"/>
              </a:rPr>
              <a:t>operation</a:t>
            </a:r>
            <a:endParaRPr lang="en-GB" sz="20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499992" y="52103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2000</a:t>
            </a:r>
            <a:endParaRPr lang="en-GB" dirty="0"/>
          </a:p>
        </p:txBody>
      </p:sp>
      <p:sp>
        <p:nvSpPr>
          <p:cNvPr id="89" name="TextBox 88"/>
          <p:cNvSpPr txBox="1"/>
          <p:nvPr/>
        </p:nvSpPr>
        <p:spPr>
          <a:xfrm>
            <a:off x="5880175" y="52103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2010</a:t>
            </a:r>
            <a:endParaRPr lang="en-GB" dirty="0"/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xmlns="" id="{689E9430-926E-EA4F-8DE9-5A9B25F91322}"/>
              </a:ext>
            </a:extLst>
          </p:cNvPr>
          <p:cNvSpPr/>
          <p:nvPr/>
        </p:nvSpPr>
        <p:spPr>
          <a:xfrm>
            <a:off x="8244408" y="1222255"/>
            <a:ext cx="928606" cy="195085"/>
          </a:xfrm>
          <a:prstGeom prst="round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6800" rIns="0" rtlCol="0" anchor="ctr"/>
          <a:lstStyle/>
          <a:p>
            <a:pPr algn="ctr" defTabSz="713232">
              <a:defRPr/>
            </a:pPr>
            <a:r>
              <a:rPr lang="en-US" sz="900" dirty="0">
                <a:solidFill>
                  <a:srgbClr val="0C377B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15 years operation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884368" y="52103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2038</a:t>
            </a:r>
            <a:endParaRPr lang="en-GB" dirty="0"/>
          </a:p>
        </p:txBody>
      </p:sp>
      <p:sp>
        <p:nvSpPr>
          <p:cNvPr id="92" name="TextBox 91"/>
          <p:cNvSpPr txBox="1"/>
          <p:nvPr/>
        </p:nvSpPr>
        <p:spPr>
          <a:xfrm>
            <a:off x="1387454" y="505350"/>
            <a:ext cx="2048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81     </a:t>
            </a:r>
            <a:r>
              <a:rPr lang="fr-CH" sz="1400" dirty="0" smtClean="0"/>
              <a:t>&lt;-  construction  -&gt;</a:t>
            </a:r>
            <a:endParaRPr lang="en-GB" dirty="0"/>
          </a:p>
        </p:txBody>
      </p:sp>
      <p:cxnSp>
        <p:nvCxnSpPr>
          <p:cNvPr id="94" name="Straight Arrow Connector 93"/>
          <p:cNvCxnSpPr>
            <a:stCxn id="90" idx="1"/>
          </p:cNvCxnSpPr>
          <p:nvPr/>
        </p:nvCxnSpPr>
        <p:spPr>
          <a:xfrm flipH="1">
            <a:off x="4831649" y="1319798"/>
            <a:ext cx="3412759" cy="425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ounded Rectangle 96"/>
          <p:cNvSpPr/>
          <p:nvPr/>
        </p:nvSpPr>
        <p:spPr>
          <a:xfrm>
            <a:off x="8244408" y="876814"/>
            <a:ext cx="420092" cy="255389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900" dirty="0" smtClean="0">
                <a:solidFill>
                  <a:srgbClr val="FFFF00"/>
                </a:solidFill>
                <a:latin typeface="Calibri"/>
              </a:rPr>
              <a:t>64</a:t>
            </a:r>
            <a:endParaRPr lang="en-GB" sz="900" dirty="0" smtClean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324910" y="8538"/>
            <a:ext cx="781909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smtClean="0"/>
              <a:t>Compare </a:t>
            </a:r>
            <a:r>
              <a:rPr lang="fr-CH" sz="2400" b="1" dirty="0" err="1" smtClean="0"/>
              <a:t>with</a:t>
            </a:r>
            <a:r>
              <a:rPr lang="fr-CH" sz="2400" b="1" dirty="0" smtClean="0"/>
              <a:t> LEP/LHC </a:t>
            </a:r>
            <a:endParaRPr lang="en-GB" sz="24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4283968" y="126403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2038</a:t>
            </a:r>
            <a:endParaRPr lang="en-GB" dirty="0"/>
          </a:p>
        </p:txBody>
      </p:sp>
      <p:sp>
        <p:nvSpPr>
          <p:cNvPr id="101" name="TextBox 100"/>
          <p:cNvSpPr txBox="1"/>
          <p:nvPr/>
        </p:nvSpPr>
        <p:spPr>
          <a:xfrm>
            <a:off x="-36512" y="126403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9503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5570" y="0"/>
            <a:ext cx="9144000" cy="840093"/>
          </a:xfrm>
          <a:prstGeom prst="rect">
            <a:avLst/>
          </a:prstGeom>
          <a:solidFill>
            <a:srgbClr val="0C377B"/>
          </a:solidFill>
        </p:spPr>
        <p:txBody>
          <a:bodyPr lIns="71323" tIns="0" rIns="71323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13232">
              <a:defRPr/>
            </a:pPr>
            <a:r>
              <a:rPr lang="en-US" sz="3100" kern="0" dirty="0">
                <a:latin typeface="Arial"/>
              </a:rPr>
              <a:t>        FCC main goals for 2020 - 2026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70736"/>
            <a:ext cx="1525351" cy="70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86271" y="909695"/>
            <a:ext cx="8668227" cy="4288559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r>
              <a:rPr lang="en-US" sz="1900" b="1" dirty="0"/>
              <a:t>Overall goal: 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 dirty="0"/>
              <a:t>Perform all necessary steps and studies </a:t>
            </a:r>
            <a:r>
              <a:rPr lang="en-US" sz="1600" b="1" dirty="0">
                <a:solidFill>
                  <a:srgbClr val="FF0000"/>
                </a:solidFill>
              </a:rPr>
              <a:t>to enable a definitive project decision by 2025/26</a:t>
            </a:r>
            <a:r>
              <a:rPr lang="en-US" sz="1600" b="1" dirty="0"/>
              <a:t>, at the anticipated date for the next ESU, and a subsequent </a:t>
            </a:r>
            <a:r>
              <a:rPr lang="en-US" sz="1600" b="1" dirty="0">
                <a:solidFill>
                  <a:srgbClr val="FF0000"/>
                </a:solidFill>
              </a:rPr>
              <a:t>start of civil engineering construction by 2028/29</a:t>
            </a:r>
            <a:r>
              <a:rPr lang="en-US" sz="1600" b="1" dirty="0"/>
              <a:t>.</a:t>
            </a:r>
          </a:p>
          <a:p>
            <a:endParaRPr lang="en-US" sz="1900" dirty="0"/>
          </a:p>
          <a:p>
            <a:r>
              <a:rPr lang="en-US" sz="1900" b="1" dirty="0"/>
              <a:t>This requires successful completion of the following four main activities: 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 dirty="0"/>
              <a:t>Develop and </a:t>
            </a:r>
            <a:r>
              <a:rPr lang="en-US" sz="1600" b="1" dirty="0">
                <a:solidFill>
                  <a:srgbClr val="FF0000"/>
                </a:solidFill>
              </a:rPr>
              <a:t>establish a governance model for project construction and operation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 dirty="0"/>
              <a:t>Develop and </a:t>
            </a:r>
            <a:r>
              <a:rPr lang="en-US" sz="1600" b="1" dirty="0">
                <a:solidFill>
                  <a:srgbClr val="FF0000"/>
                </a:solidFill>
              </a:rPr>
              <a:t>establish a financing strategy, including in-kind contributions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 dirty="0"/>
              <a:t>Prepare and successfully complete all required project preparatory and </a:t>
            </a:r>
            <a:r>
              <a:rPr lang="en-US" sz="1600" b="1" dirty="0">
                <a:solidFill>
                  <a:srgbClr val="FF0000"/>
                </a:solidFill>
              </a:rPr>
              <a:t>administrative processes with the host states</a:t>
            </a:r>
            <a:r>
              <a:rPr lang="en-US" sz="1600" b="1" dirty="0"/>
              <a:t> (</a:t>
            </a:r>
            <a:r>
              <a:rPr lang="en-US" sz="1600" b="1" dirty="0" err="1"/>
              <a:t>debat</a:t>
            </a:r>
            <a:r>
              <a:rPr lang="en-US" sz="1600" b="1" dirty="0"/>
              <a:t> public, EIA, etc.)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 dirty="0"/>
              <a:t>Perform </a:t>
            </a:r>
            <a:r>
              <a:rPr lang="en-US" sz="1600" b="1" dirty="0">
                <a:solidFill>
                  <a:srgbClr val="FF0000"/>
                </a:solidFill>
              </a:rPr>
              <a:t>site investigations </a:t>
            </a:r>
            <a:r>
              <a:rPr lang="en-US" sz="1600" b="1" dirty="0"/>
              <a:t>to enable CE planning and to prepare CE tendering.</a:t>
            </a:r>
            <a:r>
              <a:rPr lang="en-US" sz="1600" dirty="0"/>
              <a:t>.</a:t>
            </a:r>
          </a:p>
          <a:p>
            <a:pPr lvl="1"/>
            <a:endParaRPr lang="en-US" sz="1900" dirty="0"/>
          </a:p>
          <a:p>
            <a:r>
              <a:rPr lang="en-US" sz="1900" b="1" dirty="0"/>
              <a:t>In parallel development preparation of TDRs and physics/experiment studies: 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 dirty="0"/>
              <a:t>Machine designs and main technology R&amp;D lines</a:t>
            </a:r>
            <a:endParaRPr lang="en-US" sz="1600" b="1" dirty="0">
              <a:solidFill>
                <a:srgbClr val="FF0000"/>
              </a:solidFill>
            </a:endParaRP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 dirty="0"/>
              <a:t>Establish user communities, work towards proto experiment collaboration by 2025/26.</a:t>
            </a:r>
            <a:endParaRPr lang="en-US" sz="1600" dirty="0"/>
          </a:p>
          <a:p>
            <a:pPr lvl="1"/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53962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81236"/>
            <a:ext cx="748883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u="sng" dirty="0" err="1" smtClean="0"/>
              <a:t>Today’s</a:t>
            </a:r>
            <a:r>
              <a:rPr lang="fr-CH" sz="2400" b="1" u="sng" dirty="0" smtClean="0"/>
              <a:t>  Agenda</a:t>
            </a:r>
          </a:p>
          <a:p>
            <a:endParaRPr lang="fr-CH" dirty="0" smtClean="0"/>
          </a:p>
          <a:p>
            <a:r>
              <a:rPr lang="fr-CH" b="1" dirty="0" smtClean="0"/>
              <a:t>-- </a:t>
            </a:r>
            <a:r>
              <a:rPr lang="fr-CH" b="1" dirty="0" smtClean="0"/>
              <a:t>FCC-IS </a:t>
            </a:r>
            <a:r>
              <a:rPr lang="fr-CH" b="1" dirty="0" err="1" smtClean="0"/>
              <a:t>implementation</a:t>
            </a:r>
            <a:r>
              <a:rPr lang="fr-CH" b="1" dirty="0" smtClean="0"/>
              <a:t> </a:t>
            </a:r>
            <a:r>
              <a:rPr lang="fr-CH" b="1" dirty="0" err="1" smtClean="0"/>
              <a:t>study</a:t>
            </a:r>
            <a:r>
              <a:rPr lang="fr-CH" b="1" dirty="0" smtClean="0"/>
              <a:t> (Michael Benedikt)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</a:t>
            </a:r>
            <a:r>
              <a:rPr lang="fr-CH" b="1" dirty="0" smtClean="0">
                <a:sym typeface="Wingdings" panose="05000000000000000000" pitchFamily="2" charset="2"/>
              </a:rPr>
              <a:t> </a:t>
            </a:r>
            <a:r>
              <a:rPr lang="fr-CH" b="1" dirty="0" err="1" smtClean="0">
                <a:sym typeface="Wingdings" panose="05000000000000000000" pitchFamily="2" charset="2"/>
              </a:rPr>
              <a:t>Physics</a:t>
            </a:r>
            <a:r>
              <a:rPr lang="fr-CH" b="1" dirty="0" smtClean="0">
                <a:sym typeface="Wingdings" panose="05000000000000000000" pitchFamily="2" charset="2"/>
              </a:rPr>
              <a:t> meeting </a:t>
            </a:r>
            <a:r>
              <a:rPr lang="fr-CH" b="1" dirty="0" smtClean="0">
                <a:sym typeface="Wingdings" panose="05000000000000000000" pitchFamily="2" charset="2"/>
              </a:rPr>
              <a:t>9-13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November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with</a:t>
            </a:r>
            <a:r>
              <a:rPr lang="fr-CH" b="1" dirty="0" smtClean="0">
                <a:sym typeface="Wingdings" panose="05000000000000000000" pitchFamily="2" charset="2"/>
              </a:rPr>
              <a:t> FCC-IS </a:t>
            </a:r>
            <a:r>
              <a:rPr lang="fr-CH" b="1" dirty="0" smtClean="0">
                <a:sym typeface="Wingdings" panose="05000000000000000000" pitchFamily="2" charset="2"/>
              </a:rPr>
              <a:t>kick-off</a:t>
            </a:r>
          </a:p>
          <a:p>
            <a:r>
              <a:rPr lang="fr-CH" b="1" dirty="0" smtClean="0">
                <a:sym typeface="Wingdings" panose="05000000000000000000" pitchFamily="2" charset="2"/>
              </a:rPr>
              <a:t>-- </a:t>
            </a:r>
            <a:r>
              <a:rPr lang="fr-CH" b="1" dirty="0" err="1" smtClean="0">
                <a:sym typeface="Wingdings" panose="05000000000000000000" pitchFamily="2" charset="2"/>
              </a:rPr>
              <a:t>other</a:t>
            </a:r>
            <a:r>
              <a:rPr lang="fr-CH" b="1" dirty="0" smtClean="0">
                <a:sym typeface="Wingdings" panose="05000000000000000000" pitchFamily="2" charset="2"/>
              </a:rPr>
              <a:t> news (AB)</a:t>
            </a:r>
            <a:endParaRPr lang="fr-CH" b="1" dirty="0" smtClean="0">
              <a:sym typeface="Wingdings" panose="05000000000000000000" pitchFamily="2" charset="2"/>
            </a:endParaRPr>
          </a:p>
          <a:p>
            <a:r>
              <a:rPr lang="fr-CH" b="1" dirty="0" smtClean="0"/>
              <a:t>-- </a:t>
            </a:r>
            <a:r>
              <a:rPr lang="fr-CH" b="1" dirty="0" err="1" smtClean="0"/>
              <a:t>status</a:t>
            </a:r>
            <a:r>
              <a:rPr lang="fr-CH" b="1" dirty="0" smtClean="0"/>
              <a:t> of software and web site </a:t>
            </a:r>
            <a:r>
              <a:rPr lang="fr-CH" b="1" dirty="0" smtClean="0"/>
              <a:t/>
            </a:r>
            <a:br>
              <a:rPr lang="fr-CH" b="1" dirty="0" smtClean="0"/>
            </a:br>
            <a:r>
              <a:rPr lang="fr-CH" b="1" dirty="0" smtClean="0"/>
              <a:t>    -- DELPHES: </a:t>
            </a:r>
            <a:r>
              <a:rPr lang="fr-CH" b="1" dirty="0" err="1" smtClean="0"/>
              <a:t>Michele</a:t>
            </a:r>
            <a:r>
              <a:rPr lang="fr-CH" b="1" dirty="0"/>
              <a:t> </a:t>
            </a:r>
            <a:r>
              <a:rPr lang="fr-CH" b="1" dirty="0" err="1" smtClean="0"/>
              <a:t>Selvaggi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    -- </a:t>
            </a:r>
            <a:r>
              <a:rPr lang="fr-CH" b="1" dirty="0" err="1" smtClean="0"/>
              <a:t>progress</a:t>
            </a:r>
            <a:r>
              <a:rPr lang="fr-CH" b="1" dirty="0" smtClean="0"/>
              <a:t> in </a:t>
            </a:r>
            <a:r>
              <a:rPr lang="en-GB" b="1" dirty="0"/>
              <a:t>FCC physics and simulations software</a:t>
            </a:r>
            <a:r>
              <a:rPr lang="fr-CH" b="1" dirty="0" smtClean="0"/>
              <a:t> (Clément </a:t>
            </a:r>
            <a:r>
              <a:rPr lang="fr-CH" b="1" dirty="0" err="1"/>
              <a:t>H</a:t>
            </a:r>
            <a:r>
              <a:rPr lang="fr-CH" b="1" dirty="0" err="1" smtClean="0"/>
              <a:t>elsens</a:t>
            </a:r>
            <a:r>
              <a:rPr lang="fr-CH" b="1" dirty="0" smtClean="0"/>
              <a:t>)   </a:t>
            </a:r>
            <a:endParaRPr lang="fr-CH" b="1" dirty="0" smtClean="0"/>
          </a:p>
          <a:p>
            <a:r>
              <a:rPr lang="fr-CH" b="1" dirty="0" smtClean="0"/>
              <a:t>-- </a:t>
            </a:r>
            <a:r>
              <a:rPr lang="fr-CH" b="1" dirty="0" smtClean="0"/>
              <a:t>more on </a:t>
            </a:r>
            <a:r>
              <a:rPr lang="fr-CH" b="1" dirty="0" smtClean="0"/>
              <a:t>detector </a:t>
            </a:r>
            <a:r>
              <a:rPr lang="fr-CH" b="1" dirty="0" err="1" smtClean="0"/>
              <a:t>requirements</a:t>
            </a:r>
            <a:r>
              <a:rPr lang="fr-CH" b="1" dirty="0" smtClean="0"/>
              <a:t> </a:t>
            </a:r>
            <a:r>
              <a:rPr lang="fr-CH" b="1" dirty="0" smtClean="0"/>
              <a:t>at FCC-</a:t>
            </a:r>
            <a:r>
              <a:rPr lang="fr-CH" b="1" dirty="0" err="1" smtClean="0"/>
              <a:t>ee</a:t>
            </a:r>
            <a:r>
              <a:rPr lang="fr-CH" b="1" dirty="0" smtClean="0"/>
              <a:t> (</a:t>
            </a:r>
            <a:r>
              <a:rPr lang="fr-CH" b="1" dirty="0" err="1" smtClean="0"/>
              <a:t>Mogens</a:t>
            </a:r>
            <a:r>
              <a:rPr lang="fr-CH" b="1" dirty="0" smtClean="0"/>
              <a:t>, AB) </a:t>
            </a:r>
          </a:p>
          <a:p>
            <a:r>
              <a:rPr lang="fr-CH" b="1" dirty="0" smtClean="0"/>
              <a:t>-- </a:t>
            </a:r>
            <a:r>
              <a:rPr lang="fr-CH" b="1" dirty="0" err="1" smtClean="0"/>
              <a:t>A.o.b</a:t>
            </a:r>
            <a:r>
              <a:rPr lang="fr-CH" b="1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035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61" y="265212"/>
            <a:ext cx="8946039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u="sng" dirty="0" smtClean="0"/>
              <a:t>Actions</a:t>
            </a:r>
            <a:endParaRPr lang="fr-CH" b="1" u="sng" dirty="0" smtClean="0"/>
          </a:p>
          <a:p>
            <a:endParaRPr lang="fr-CH" dirty="0"/>
          </a:p>
          <a:p>
            <a:r>
              <a:rPr lang="fr-CH" b="1" dirty="0" smtClean="0"/>
              <a:t> -- if </a:t>
            </a:r>
            <a:r>
              <a:rPr lang="fr-CH" b="1" dirty="0" err="1" smtClean="0"/>
              <a:t>we</a:t>
            </a:r>
            <a:r>
              <a:rPr lang="fr-CH" b="1" dirty="0" smtClean="0"/>
              <a:t> </a:t>
            </a:r>
            <a:r>
              <a:rPr lang="fr-CH" b="1" dirty="0" err="1" smtClean="0"/>
              <a:t>want</a:t>
            </a:r>
            <a:r>
              <a:rPr lang="fr-CH" b="1" dirty="0" smtClean="0"/>
              <a:t> to </a:t>
            </a:r>
            <a:r>
              <a:rPr lang="fr-CH" b="1" dirty="0" err="1" smtClean="0"/>
              <a:t>leave</a:t>
            </a:r>
            <a:r>
              <a:rPr lang="fr-CH" b="1" dirty="0" smtClean="0"/>
              <a:t> </a:t>
            </a:r>
            <a:r>
              <a:rPr lang="fr-CH" b="1" dirty="0" err="1" smtClean="0"/>
              <a:t>it</a:t>
            </a:r>
            <a:r>
              <a:rPr lang="fr-CH" b="1" dirty="0" smtClean="0"/>
              <a:t> open, 4 IP issue </a:t>
            </a:r>
            <a:r>
              <a:rPr lang="fr-CH" b="1" dirty="0" err="1" smtClean="0"/>
              <a:t>is</a:t>
            </a:r>
            <a:r>
              <a:rPr lang="fr-CH" b="1" dirty="0" smtClean="0"/>
              <a:t> urgent.  </a:t>
            </a:r>
          </a:p>
          <a:p>
            <a:r>
              <a:rPr lang="fr-CH" dirty="0"/>
              <a:t> </a:t>
            </a:r>
            <a:r>
              <a:rPr lang="fr-CH" dirty="0" smtClean="0"/>
              <a:t>      -- FIVE </a:t>
            </a:r>
            <a:r>
              <a:rPr lang="fr-CH" dirty="0" err="1" smtClean="0"/>
              <a:t>specific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topics for </a:t>
            </a:r>
            <a:r>
              <a:rPr lang="fr-CH" dirty="0" err="1" smtClean="0"/>
              <a:t>which</a:t>
            </a:r>
            <a:r>
              <a:rPr lang="fr-CH" dirty="0" smtClean="0"/>
              <a:t> a factor  in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makes</a:t>
            </a:r>
            <a:r>
              <a:rPr lang="fr-CH" dirty="0" smtClean="0"/>
              <a:t> a </a:t>
            </a:r>
            <a:r>
              <a:rPr lang="fr-CH" dirty="0" err="1" smtClean="0"/>
              <a:t>big</a:t>
            </a:r>
            <a:r>
              <a:rPr lang="fr-CH" dirty="0" smtClean="0"/>
              <a:t> </a:t>
            </a:r>
            <a:r>
              <a:rPr lang="fr-CH" dirty="0" err="1" smtClean="0"/>
              <a:t>difference</a:t>
            </a:r>
            <a:endParaRPr lang="fr-CH" dirty="0" smtClean="0"/>
          </a:p>
          <a:p>
            <a:r>
              <a:rPr lang="fr-CH" dirty="0" smtClean="0"/>
              <a:t>          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communicated</a:t>
            </a:r>
            <a:r>
              <a:rPr lang="fr-CH" dirty="0" smtClean="0"/>
              <a:t> to M. Benedikt.  </a:t>
            </a:r>
            <a:r>
              <a:rPr lang="fr-CH" b="1" dirty="0" smtClean="0"/>
              <a:t>Action has been </a:t>
            </a:r>
            <a:r>
              <a:rPr lang="fr-CH" b="1" dirty="0" err="1" smtClean="0"/>
              <a:t>followed</a:t>
            </a:r>
            <a:r>
              <a:rPr lang="fr-CH" b="1" dirty="0" smtClean="0"/>
              <a:t> to </a:t>
            </a:r>
            <a:r>
              <a:rPr lang="fr-CH" b="1" dirty="0" err="1" smtClean="0"/>
              <a:t>organize</a:t>
            </a:r>
            <a:r>
              <a:rPr lang="fr-CH" b="1" dirty="0" smtClean="0"/>
              <a:t> effort</a:t>
            </a:r>
          </a:p>
          <a:p>
            <a:r>
              <a:rPr lang="fr-CH" dirty="0"/>
              <a:t> </a:t>
            </a:r>
            <a:r>
              <a:rPr lang="fr-CH" dirty="0" smtClean="0"/>
              <a:t>            </a:t>
            </a:r>
          </a:p>
          <a:p>
            <a:r>
              <a:rPr lang="fr-CH" b="1" dirty="0" smtClean="0"/>
              <a:t>-- </a:t>
            </a:r>
            <a:r>
              <a:rPr lang="fr-CH" b="1" dirty="0" err="1" smtClean="0"/>
              <a:t>create</a:t>
            </a:r>
            <a:r>
              <a:rPr lang="fr-CH" b="1" dirty="0" smtClean="0"/>
              <a:t> </a:t>
            </a:r>
            <a:r>
              <a:rPr lang="fr-CH" b="1" dirty="0" err="1" smtClean="0"/>
              <a:t>task</a:t>
            </a:r>
            <a:r>
              <a:rPr lang="fr-CH" b="1" dirty="0" smtClean="0"/>
              <a:t> force to </a:t>
            </a:r>
            <a:r>
              <a:rPr lang="fr-CH" b="1" dirty="0" err="1" smtClean="0"/>
              <a:t>investigate</a:t>
            </a:r>
            <a:r>
              <a:rPr lang="fr-CH" b="1" dirty="0" smtClean="0"/>
              <a:t> s-</a:t>
            </a:r>
            <a:r>
              <a:rPr lang="fr-CH" b="1" dirty="0" err="1" smtClean="0"/>
              <a:t>channel</a:t>
            </a:r>
            <a:r>
              <a:rPr lang="fr-CH" b="1" dirty="0" smtClean="0"/>
              <a:t> </a:t>
            </a:r>
            <a:r>
              <a:rPr lang="fr-CH" b="1" dirty="0" err="1" smtClean="0"/>
              <a:t>Higgs</a:t>
            </a:r>
            <a:r>
              <a:rPr lang="fr-CH" b="1" dirty="0" smtClean="0"/>
              <a:t> production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</a:t>
            </a:r>
            <a:r>
              <a:rPr lang="fr-CH" b="1" dirty="0" err="1" smtClean="0"/>
              <a:t>Theoretical</a:t>
            </a:r>
            <a:r>
              <a:rPr lang="fr-CH" b="1" dirty="0" smtClean="0"/>
              <a:t> Motivation / </a:t>
            </a:r>
            <a:r>
              <a:rPr lang="fr-CH" b="1" dirty="0" err="1" smtClean="0"/>
              <a:t>Experiment</a:t>
            </a:r>
            <a:r>
              <a:rPr lang="fr-CH" b="1" dirty="0" smtClean="0"/>
              <a:t>/ </a:t>
            </a:r>
            <a:r>
              <a:rPr lang="fr-CH" b="1" dirty="0" err="1" smtClean="0"/>
              <a:t>Monochromator</a:t>
            </a:r>
            <a:r>
              <a:rPr lang="fr-CH" b="1" dirty="0" smtClean="0"/>
              <a:t> design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</a:t>
            </a:r>
            <a:r>
              <a:rPr lang="fr-CH" b="1" dirty="0" err="1" smtClean="0"/>
              <a:t>S</a:t>
            </a:r>
            <a:r>
              <a:rPr lang="fr-CH" b="1" dirty="0" err="1" smtClean="0"/>
              <a:t>tarted</a:t>
            </a:r>
            <a:r>
              <a:rPr lang="fr-CH" b="1" dirty="0"/>
              <a:t>.</a:t>
            </a:r>
            <a:r>
              <a:rPr lang="fr-CH" b="1" dirty="0" smtClean="0"/>
              <a:t> contact: David d’</a:t>
            </a:r>
            <a:r>
              <a:rPr lang="fr-CH" b="1" dirty="0" err="1" smtClean="0"/>
              <a:t>Enterria</a:t>
            </a:r>
            <a:r>
              <a:rPr lang="fr-CH" b="1" dirty="0" smtClean="0"/>
              <a:t>   </a:t>
            </a:r>
            <a:endParaRPr lang="fr-CH" b="1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     </a:t>
            </a:r>
            <a:r>
              <a:rPr lang="fr-CH" dirty="0" smtClean="0"/>
              <a:t>Job description </a:t>
            </a:r>
            <a:r>
              <a:rPr lang="fr-CH" dirty="0" err="1" smtClean="0"/>
              <a:t>drafted</a:t>
            </a:r>
            <a:r>
              <a:rPr lang="fr-CH" dirty="0" smtClean="0"/>
              <a:t> -- 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circulated</a:t>
            </a:r>
            <a:r>
              <a:rPr lang="fr-CH" dirty="0" smtClean="0"/>
              <a:t>. </a:t>
            </a:r>
          </a:p>
          <a:p>
            <a:endParaRPr lang="fr-CH" b="1" dirty="0"/>
          </a:p>
          <a:p>
            <a:r>
              <a:rPr lang="fr-CH" b="1" dirty="0" smtClean="0"/>
              <a:t>-- </a:t>
            </a:r>
            <a:r>
              <a:rPr lang="fr-CH" b="1" dirty="0" err="1" smtClean="0"/>
              <a:t>investigate</a:t>
            </a:r>
            <a:r>
              <a:rPr lang="fr-CH" b="1" dirty="0" smtClean="0"/>
              <a:t> </a:t>
            </a:r>
            <a:r>
              <a:rPr lang="fr-CH" b="1" dirty="0" err="1" smtClean="0"/>
              <a:t>need</a:t>
            </a:r>
            <a:r>
              <a:rPr lang="fr-CH" b="1" dirty="0" smtClean="0"/>
              <a:t> to </a:t>
            </a:r>
            <a:r>
              <a:rPr lang="fr-CH" b="1" dirty="0" err="1" smtClean="0"/>
              <a:t>run</a:t>
            </a:r>
            <a:r>
              <a:rPr lang="fr-CH" b="1" dirty="0" smtClean="0"/>
              <a:t> </a:t>
            </a:r>
            <a:r>
              <a:rPr lang="fr-CH" b="1" dirty="0" err="1" smtClean="0"/>
              <a:t>from</a:t>
            </a:r>
            <a:r>
              <a:rPr lang="fr-CH" b="1" dirty="0" smtClean="0"/>
              <a:t> 30 to 90 </a:t>
            </a:r>
            <a:r>
              <a:rPr lang="fr-CH" b="1" dirty="0" err="1" smtClean="0"/>
              <a:t>GeV</a:t>
            </a:r>
            <a:r>
              <a:rPr lang="fr-CH" b="1" dirty="0" smtClean="0"/>
              <a:t> for </a:t>
            </a:r>
            <a:r>
              <a:rPr lang="fr-CH" b="1" dirty="0" err="1" smtClean="0"/>
              <a:t>alpha_s</a:t>
            </a:r>
            <a:r>
              <a:rPr lang="fr-CH" b="1" dirty="0" smtClean="0"/>
              <a:t> </a:t>
            </a:r>
            <a:r>
              <a:rPr lang="fr-CH" b="1" dirty="0" err="1" smtClean="0"/>
              <a:t>measurement</a:t>
            </a:r>
            <a:r>
              <a:rPr lang="fr-CH" b="1" dirty="0" smtClean="0"/>
              <a:t>, compare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</a:t>
            </a:r>
            <a:r>
              <a:rPr lang="fr-CH" b="1" dirty="0" err="1" smtClean="0"/>
              <a:t>e+e</a:t>
            </a:r>
            <a:r>
              <a:rPr lang="fr-CH" b="1" dirty="0" smtClean="0"/>
              <a:t>- </a:t>
            </a:r>
            <a:r>
              <a:rPr lang="fr-CH" b="1" dirty="0" smtClean="0">
                <a:sym typeface="Wingdings" panose="05000000000000000000" pitchFamily="2" charset="2"/>
              </a:rPr>
              <a:t> gamma+ hadrons(</a:t>
            </a:r>
            <a:r>
              <a:rPr lang="fr-CH" b="1" dirty="0" smtClean="0">
                <a:sym typeface="Symbol"/>
              </a:rPr>
              <a:t>s 30-90 </a:t>
            </a:r>
            <a:r>
              <a:rPr lang="fr-CH" b="1" dirty="0" err="1" smtClean="0">
                <a:sym typeface="Symbol"/>
              </a:rPr>
              <a:t>GeV</a:t>
            </a:r>
            <a:r>
              <a:rPr lang="fr-CH" b="1" dirty="0" smtClean="0">
                <a:sym typeface="Wingdings" panose="05000000000000000000" pitchFamily="2" charset="2"/>
              </a:rPr>
              <a:t>) </a:t>
            </a:r>
            <a:endParaRPr lang="fr-CH" b="1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     Action </a:t>
            </a:r>
            <a:r>
              <a:rPr lang="fr-CH" b="1" dirty="0" err="1"/>
              <a:t>p</a:t>
            </a:r>
            <a:r>
              <a:rPr lang="fr-CH" b="1" dirty="0" err="1" smtClean="0"/>
              <a:t>ending</a:t>
            </a:r>
            <a:r>
              <a:rPr lang="fr-CH" b="1" dirty="0"/>
              <a:t> </a:t>
            </a:r>
            <a:r>
              <a:rPr lang="fr-CH" b="1" dirty="0" smtClean="0"/>
              <a:t> </a:t>
            </a:r>
            <a:r>
              <a:rPr lang="fr-CH" dirty="0" smtClean="0"/>
              <a:t>Bogdan </a:t>
            </a:r>
            <a:r>
              <a:rPr lang="fr-CH" dirty="0" err="1"/>
              <a:t>Malaescu</a:t>
            </a:r>
            <a:r>
              <a:rPr lang="fr-CH" dirty="0"/>
              <a:t> </a:t>
            </a:r>
            <a:r>
              <a:rPr lang="fr-CH" dirty="0" smtClean="0">
                <a:hlinkClick r:id="rId2"/>
              </a:rPr>
              <a:t>bogdan.malaescu@cern.ch</a:t>
            </a:r>
            <a:r>
              <a:rPr lang="fr-CH" dirty="0" smtClean="0"/>
              <a:t> </a:t>
            </a:r>
            <a:r>
              <a:rPr lang="fr-CH" dirty="0" err="1" smtClean="0"/>
              <a:t>who</a:t>
            </a:r>
            <a:r>
              <a:rPr lang="fr-CH" dirty="0" smtClean="0"/>
              <a:t> has </a:t>
            </a:r>
            <a:r>
              <a:rPr lang="fr-CH" dirty="0" err="1" smtClean="0"/>
              <a:t>done</a:t>
            </a:r>
            <a:r>
              <a:rPr lang="fr-CH" dirty="0" smtClean="0"/>
              <a:t> </a:t>
            </a:r>
            <a:r>
              <a:rPr lang="fr-CH" dirty="0" err="1" smtClean="0"/>
              <a:t>similar</a:t>
            </a:r>
            <a:r>
              <a:rPr lang="fr-CH" dirty="0" smtClean="0"/>
              <a:t> </a:t>
            </a:r>
            <a:r>
              <a:rPr lang="fr-CH" dirty="0" err="1" smtClean="0"/>
              <a:t>task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at b-</a:t>
            </a:r>
            <a:r>
              <a:rPr lang="fr-CH" dirty="0" err="1" smtClean="0"/>
              <a:t>factory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interested</a:t>
            </a:r>
            <a:r>
              <a:rPr lang="fr-CH" dirty="0" smtClean="0"/>
              <a:t>. </a:t>
            </a:r>
          </a:p>
          <a:p>
            <a:endParaRPr lang="fr-CH" dirty="0"/>
          </a:p>
          <a:p>
            <a:r>
              <a:rPr lang="fr-CH" dirty="0" smtClean="0"/>
              <a:t>-- </a:t>
            </a:r>
            <a:r>
              <a:rPr lang="fr-CH" b="1" dirty="0" err="1" smtClean="0"/>
              <a:t>need</a:t>
            </a:r>
            <a:r>
              <a:rPr lang="fr-CH" b="1" dirty="0" smtClean="0"/>
              <a:t> to </a:t>
            </a:r>
            <a:r>
              <a:rPr lang="fr-CH" b="1" dirty="0" err="1" smtClean="0"/>
              <a:t>generate</a:t>
            </a:r>
            <a:r>
              <a:rPr lang="fr-CH" b="1" dirty="0" smtClean="0"/>
              <a:t> table of benchmark </a:t>
            </a:r>
            <a:r>
              <a:rPr lang="fr-CH" b="1" dirty="0" err="1" smtClean="0"/>
              <a:t>measurements</a:t>
            </a:r>
            <a:r>
              <a:rPr lang="fr-CH" b="1" dirty="0" smtClean="0"/>
              <a:t> for detector </a:t>
            </a:r>
            <a:r>
              <a:rPr lang="fr-CH" b="1" dirty="0" err="1" smtClean="0"/>
              <a:t>requirements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</a:t>
            </a:r>
            <a:r>
              <a:rPr lang="fr-CH" dirty="0" smtClean="0">
                <a:sym typeface="Wingdings" panose="05000000000000000000" pitchFamily="2" charset="2"/>
              </a:rPr>
              <a:t></a:t>
            </a:r>
            <a:r>
              <a:rPr lang="fr-CH" dirty="0" smtClean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smtClean="0"/>
              <a:t>talk by </a:t>
            </a:r>
            <a:r>
              <a:rPr lang="fr-CH" dirty="0" smtClean="0"/>
              <a:t>Alain/</a:t>
            </a:r>
            <a:r>
              <a:rPr lang="fr-CH" dirty="0" err="1" smtClean="0"/>
              <a:t>Mogens</a:t>
            </a:r>
            <a:r>
              <a:rPr lang="fr-CH" dirty="0" smtClean="0"/>
              <a:t> </a:t>
            </a:r>
            <a:r>
              <a:rPr lang="fr-CH" dirty="0" err="1" smtClean="0"/>
              <a:t>later</a:t>
            </a:r>
            <a:r>
              <a:rPr lang="fr-CH" dirty="0" smtClean="0"/>
              <a:t> </a:t>
            </a:r>
            <a:r>
              <a:rPr lang="fr-CH" dirty="0" err="1" smtClean="0"/>
              <a:t>today</a:t>
            </a:r>
            <a:r>
              <a:rPr lang="fr-CH" dirty="0" smtClean="0"/>
              <a:t>) </a:t>
            </a:r>
          </a:p>
          <a:p>
            <a:r>
              <a:rPr lang="fr-CH" dirty="0"/>
              <a:t> </a:t>
            </a:r>
            <a:r>
              <a:rPr lang="fr-CH" dirty="0" smtClean="0"/>
              <a:t>   -- </a:t>
            </a:r>
            <a:r>
              <a:rPr lang="fr-CH" dirty="0" err="1" smtClean="0"/>
              <a:t>connect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«case </a:t>
            </a:r>
            <a:r>
              <a:rPr lang="fr-CH" dirty="0" err="1" smtClean="0"/>
              <a:t>studies</a:t>
            </a:r>
            <a:r>
              <a:rPr lang="fr-CH" dirty="0" smtClean="0"/>
              <a:t>» </a:t>
            </a:r>
            <a:r>
              <a:rPr lang="fr-CH" dirty="0" smtClean="0"/>
              <a:t>--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list</a:t>
            </a:r>
            <a:r>
              <a:rPr lang="fr-CH" dirty="0" smtClean="0"/>
              <a:t> </a:t>
            </a:r>
            <a:r>
              <a:rPr lang="fr-CH" dirty="0" err="1" smtClean="0"/>
              <a:t>later</a:t>
            </a:r>
            <a:r>
              <a:rPr lang="fr-CH" dirty="0" smtClean="0"/>
              <a:t> in </a:t>
            </a:r>
            <a:r>
              <a:rPr lang="fr-CH" dirty="0" err="1" smtClean="0"/>
              <a:t>this</a:t>
            </a:r>
            <a:r>
              <a:rPr lang="fr-CH" dirty="0" smtClean="0"/>
              <a:t> talk. </a:t>
            </a:r>
            <a:endParaRPr lang="fr-CH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69299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3113" y="300455"/>
            <a:ext cx="2637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FCC-</a:t>
            </a:r>
            <a:r>
              <a:rPr lang="fr-CH" b="1" dirty="0" err="1" smtClean="0"/>
              <a:t>physics</a:t>
            </a:r>
            <a:r>
              <a:rPr lang="fr-CH" b="1" dirty="0" smtClean="0"/>
              <a:t> </a:t>
            </a:r>
            <a:r>
              <a:rPr lang="fr-CH" b="1" dirty="0" err="1" smtClean="0"/>
              <a:t>Reaching</a:t>
            </a:r>
            <a:r>
              <a:rPr lang="fr-CH" b="1" dirty="0" smtClean="0"/>
              <a:t> out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057300"/>
            <a:ext cx="809606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-- FCC-IS </a:t>
            </a:r>
            <a:r>
              <a:rPr lang="fr-CH" u="sng" dirty="0" err="1" smtClean="0"/>
              <a:t>approved</a:t>
            </a:r>
            <a:r>
              <a:rPr lang="fr-CH" dirty="0" smtClean="0"/>
              <a:t> </a:t>
            </a:r>
          </a:p>
          <a:p>
            <a:r>
              <a:rPr lang="fr-CH" dirty="0" smtClean="0"/>
              <a:t>-- ITN </a:t>
            </a:r>
            <a:r>
              <a:rPr lang="fr-CH" dirty="0" err="1" smtClean="0"/>
              <a:t>proposals</a:t>
            </a:r>
            <a:r>
              <a:rPr lang="fr-CH" dirty="0" smtClean="0"/>
              <a:t> </a:t>
            </a:r>
            <a:r>
              <a:rPr lang="fr-CH" dirty="0" err="1" smtClean="0"/>
              <a:t>submitted</a:t>
            </a:r>
            <a:r>
              <a:rPr lang="fr-CH" dirty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know in May 2020)</a:t>
            </a:r>
          </a:p>
          <a:p>
            <a:r>
              <a:rPr lang="fr-CH" dirty="0" smtClean="0"/>
              <a:t>     -- Theory </a:t>
            </a:r>
            <a:r>
              <a:rPr lang="fr-CH" dirty="0" err="1" smtClean="0"/>
              <a:t>calculations</a:t>
            </a:r>
            <a:r>
              <a:rPr lang="fr-CH" dirty="0" smtClean="0"/>
              <a:t> </a:t>
            </a:r>
            <a:r>
              <a:rPr lang="fr-CH" dirty="0" err="1" smtClean="0"/>
              <a:t>Gluza</a:t>
            </a:r>
            <a:r>
              <a:rPr lang="fr-CH" dirty="0" smtClean="0"/>
              <a:t> </a:t>
            </a:r>
          </a:p>
          <a:p>
            <a:r>
              <a:rPr lang="fr-CH" dirty="0" smtClean="0"/>
              <a:t>     --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tools</a:t>
            </a:r>
            <a:r>
              <a:rPr lang="fr-CH" dirty="0" smtClean="0"/>
              <a:t> (Azzi)  </a:t>
            </a:r>
          </a:p>
          <a:p>
            <a:endParaRPr lang="fr-CH" dirty="0"/>
          </a:p>
          <a:p>
            <a:r>
              <a:rPr lang="fr-CH" dirty="0" err="1" smtClean="0"/>
              <a:t>Create</a:t>
            </a:r>
            <a:r>
              <a:rPr lang="fr-CH" dirty="0" smtClean="0"/>
              <a:t> </a:t>
            </a:r>
            <a:r>
              <a:rPr lang="fr-CH" b="1" dirty="0" smtClean="0"/>
              <a:t>national efforts</a:t>
            </a:r>
            <a:r>
              <a:rPr lang="fr-CH" dirty="0" smtClean="0"/>
              <a:t> </a:t>
            </a:r>
            <a:r>
              <a:rPr lang="fr-CH" dirty="0" err="1" smtClean="0"/>
              <a:t>towards</a:t>
            </a:r>
            <a:r>
              <a:rPr lang="fr-CH" dirty="0" smtClean="0"/>
              <a:t> FCC </a:t>
            </a:r>
          </a:p>
          <a:p>
            <a:r>
              <a:rPr lang="fr-CH" dirty="0" smtClean="0"/>
              <a:t>-- FCC-</a:t>
            </a:r>
            <a:r>
              <a:rPr lang="fr-CH" dirty="0" err="1" smtClean="0"/>
              <a:t>Italy</a:t>
            </a:r>
            <a:r>
              <a:rPr lang="fr-CH" dirty="0" smtClean="0"/>
              <a:t>      contact F. </a:t>
            </a:r>
            <a:r>
              <a:rPr lang="fr-CH" dirty="0" err="1" smtClean="0"/>
              <a:t>Bedeschi</a:t>
            </a:r>
            <a:r>
              <a:rPr lang="fr-CH" dirty="0"/>
              <a:t> </a:t>
            </a:r>
            <a:r>
              <a:rPr lang="fr-CH" dirty="0" smtClean="0"/>
              <a:t> </a:t>
            </a:r>
            <a:endParaRPr lang="fr-CH" dirty="0"/>
          </a:p>
          <a:p>
            <a:r>
              <a:rPr lang="fr-CH" dirty="0" smtClean="0"/>
              <a:t>-- FCC-France  contacts G. </a:t>
            </a:r>
            <a:r>
              <a:rPr lang="fr-CH" dirty="0" err="1" smtClean="0"/>
              <a:t>Bernardi</a:t>
            </a:r>
            <a:r>
              <a:rPr lang="fr-CH" dirty="0" smtClean="0"/>
              <a:t> and R. </a:t>
            </a:r>
            <a:r>
              <a:rPr lang="fr-CH" dirty="0" err="1" smtClean="0"/>
              <a:t>Aleksan</a:t>
            </a:r>
            <a:r>
              <a:rPr lang="fr-CH" dirty="0" smtClean="0"/>
              <a:t> </a:t>
            </a:r>
          </a:p>
          <a:p>
            <a:r>
              <a:rPr lang="fr-CH" dirty="0" smtClean="0"/>
              <a:t>-- FCC-CH </a:t>
            </a:r>
            <a:r>
              <a:rPr lang="fr-CH" dirty="0" err="1" smtClean="0"/>
              <a:t>informal</a:t>
            </a:r>
            <a:r>
              <a:rPr lang="fr-CH" dirty="0" smtClean="0"/>
              <a:t>, </a:t>
            </a:r>
            <a:r>
              <a:rPr lang="fr-CH" dirty="0" err="1" smtClean="0"/>
              <a:t>under</a:t>
            </a:r>
            <a:r>
              <a:rPr lang="fr-CH" dirty="0" smtClean="0"/>
              <a:t> discussion </a:t>
            </a:r>
          </a:p>
          <a:p>
            <a:r>
              <a:rPr lang="fr-CH" dirty="0" smtClean="0"/>
              <a:t>-- FCC-UK </a:t>
            </a:r>
            <a:r>
              <a:rPr lang="fr-CH" dirty="0" err="1" smtClean="0"/>
              <a:t>informal</a:t>
            </a:r>
            <a:r>
              <a:rPr lang="fr-CH" dirty="0" smtClean="0"/>
              <a:t>,  contact: G. Wilkinson, C. </a:t>
            </a:r>
            <a:r>
              <a:rPr lang="fr-CH" dirty="0" err="1" smtClean="0"/>
              <a:t>Leonidopoulos</a:t>
            </a:r>
            <a:r>
              <a:rPr lang="fr-CH" dirty="0" smtClean="0"/>
              <a:t>, D. </a:t>
            </a:r>
            <a:r>
              <a:rPr lang="fr-CH" dirty="0" err="1" smtClean="0"/>
              <a:t>Bortoletto</a:t>
            </a:r>
            <a:r>
              <a:rPr lang="fr-CH" dirty="0" smtClean="0"/>
              <a:t>, I. </a:t>
            </a:r>
            <a:r>
              <a:rPr lang="fr-CH" dirty="0" err="1" smtClean="0"/>
              <a:t>Shipsey</a:t>
            </a:r>
            <a:endParaRPr lang="fr-CH" dirty="0" smtClean="0"/>
          </a:p>
          <a:p>
            <a:r>
              <a:rPr lang="fr-CH" dirty="0" smtClean="0"/>
              <a:t>-- more ? (let us know if </a:t>
            </a:r>
            <a:r>
              <a:rPr lang="fr-CH" dirty="0" err="1" smtClean="0"/>
              <a:t>you</a:t>
            </a:r>
            <a:r>
              <a:rPr lang="fr-CH" dirty="0" smtClean="0"/>
              <a:t> are </a:t>
            </a:r>
            <a:r>
              <a:rPr lang="fr-CH" dirty="0" err="1" smtClean="0"/>
              <a:t>interested</a:t>
            </a:r>
            <a:r>
              <a:rPr lang="fr-CH" dirty="0" smtClean="0"/>
              <a:t> etc..)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4207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04775"/>
            <a:ext cx="7734300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137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101600"/>
            <a:ext cx="7321550" cy="551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7890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488916"/>
            <a:ext cx="452008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800" b="1" dirty="0" smtClean="0"/>
              <a:t>CASE STUDIES</a:t>
            </a:r>
          </a:p>
          <a:p>
            <a:pPr algn="ctr"/>
            <a:r>
              <a:rPr lang="fr-CH" sz="2800" b="1" dirty="0" smtClean="0"/>
              <a:t>FCC-</a:t>
            </a:r>
            <a:r>
              <a:rPr lang="fr-CH" sz="2800" b="1" dirty="0" err="1" smtClean="0"/>
              <a:t>ee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Physics</a:t>
            </a:r>
            <a:r>
              <a:rPr lang="fr-CH" sz="2800" b="1" dirty="0" smtClean="0"/>
              <a:t> coordination</a:t>
            </a:r>
          </a:p>
          <a:p>
            <a:pPr algn="ctr"/>
            <a:r>
              <a:rPr lang="fr-CH" sz="2800" b="1" dirty="0" smtClean="0"/>
              <a:t>21-11-2019 + </a:t>
            </a:r>
            <a:r>
              <a:rPr lang="fr-CH" sz="2800" b="1" dirty="0" err="1" smtClean="0">
                <a:solidFill>
                  <a:srgbClr val="00B050"/>
                </a:solidFill>
              </a:rPr>
              <a:t>rev</a:t>
            </a:r>
            <a:r>
              <a:rPr lang="fr-CH" sz="2800" b="1" dirty="0" smtClean="0">
                <a:solidFill>
                  <a:srgbClr val="00B050"/>
                </a:solidFill>
              </a:rPr>
              <a:t>. 29-01-2020</a:t>
            </a:r>
            <a:endParaRPr lang="fr-CH" sz="2800" b="1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1978254"/>
            <a:ext cx="8779263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Important: </a:t>
            </a:r>
            <a:r>
              <a:rPr lang="fr-CH" b="1" dirty="0" err="1" smtClean="0"/>
              <a:t>names</a:t>
            </a:r>
            <a:r>
              <a:rPr lang="fr-CH" b="1" dirty="0" smtClean="0"/>
              <a:t> are </a:t>
            </a:r>
            <a:r>
              <a:rPr lang="fr-CH" b="1" dirty="0" err="1" smtClean="0"/>
              <a:t>those</a:t>
            </a:r>
            <a:r>
              <a:rPr lang="fr-CH" b="1" dirty="0" smtClean="0"/>
              <a:t> </a:t>
            </a:r>
            <a:r>
              <a:rPr lang="fr-CH" b="1" dirty="0" err="1" smtClean="0"/>
              <a:t>who</a:t>
            </a:r>
            <a:r>
              <a:rPr lang="fr-CH" b="1" dirty="0" smtClean="0"/>
              <a:t> </a:t>
            </a:r>
            <a:r>
              <a:rPr lang="fr-CH" b="1" u="sng" dirty="0" err="1" smtClean="0"/>
              <a:t>suggested</a:t>
            </a:r>
            <a:r>
              <a:rPr lang="fr-CH" b="1" u="sng" dirty="0" smtClean="0"/>
              <a:t> </a:t>
            </a:r>
            <a:r>
              <a:rPr lang="fr-CH" b="1" dirty="0" smtClean="0"/>
              <a:t>the case </a:t>
            </a:r>
            <a:r>
              <a:rPr lang="fr-CH" b="1" dirty="0" err="1" smtClean="0"/>
              <a:t>study</a:t>
            </a:r>
            <a:endParaRPr lang="fr-CH" b="1" dirty="0" smtClean="0"/>
          </a:p>
          <a:p>
            <a:endParaRPr lang="fr-CH" b="1" dirty="0"/>
          </a:p>
          <a:p>
            <a:r>
              <a:rPr lang="fr-CH" b="1" dirty="0" smtClean="0"/>
              <a:t>live document </a:t>
            </a:r>
            <a:endParaRPr lang="fr-CH" sz="1600" b="1" dirty="0" smtClean="0"/>
          </a:p>
          <a:p>
            <a:r>
              <a:rPr lang="en-GB" sz="1600" b="1" dirty="0">
                <a:hlinkClick r:id="rId2"/>
              </a:rPr>
              <a:t>https://</a:t>
            </a:r>
            <a:r>
              <a:rPr lang="en-GB" sz="1600" b="1" dirty="0" smtClean="0">
                <a:hlinkClick r:id="rId2"/>
              </a:rPr>
              <a:t>docs.google.com/document/d/1obwT_QMM0S1LfmRR698fnwoIR_nBwyiVzxN8bjBDb4E/edit</a:t>
            </a:r>
            <a:endParaRPr lang="en-GB" sz="1600" b="1" dirty="0" smtClean="0"/>
          </a:p>
          <a:p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879472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892" y="873498"/>
            <a:ext cx="8966109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muon </a:t>
            </a:r>
            <a:r>
              <a:rPr lang="en-GB" dirty="0"/>
              <a:t>momentum </a:t>
            </a:r>
            <a:r>
              <a:rPr lang="en-GB" dirty="0" smtClean="0"/>
              <a:t>resolution  </a:t>
            </a:r>
            <a:r>
              <a:rPr lang="en-GB" b="1" dirty="0" smtClean="0">
                <a:solidFill>
                  <a:srgbClr val="FF0000"/>
                </a:solidFill>
              </a:rPr>
              <a:t>(and scale stability) Patrick/Alain</a:t>
            </a:r>
          </a:p>
          <a:p>
            <a:pPr marL="342900" indent="-342900">
              <a:buAutoNum type="arabicPeriod"/>
            </a:pPr>
            <a:r>
              <a:rPr lang="en-GB" dirty="0"/>
              <a:t>charm tagging performance (development and optimization</a:t>
            </a:r>
            <a:r>
              <a:rPr lang="en-GB" dirty="0" smtClean="0"/>
              <a:t>)  </a:t>
            </a:r>
            <a:br>
              <a:rPr lang="en-GB" dirty="0" smtClean="0"/>
            </a:br>
            <a:r>
              <a:rPr lang="en-GB" b="1" dirty="0" smtClean="0">
                <a:solidFill>
                  <a:srgbClr val="FF0000"/>
                </a:solidFill>
              </a:rPr>
              <a:t>Markus, </a:t>
            </a:r>
            <a:r>
              <a:rPr lang="en-GB" b="1" dirty="0" err="1" smtClean="0">
                <a:solidFill>
                  <a:srgbClr val="FF0000"/>
                </a:solidFill>
              </a:rPr>
              <a:t>Patrizia</a:t>
            </a:r>
            <a:r>
              <a:rPr lang="en-GB" b="1" dirty="0" smtClean="0">
                <a:solidFill>
                  <a:srgbClr val="FF0000"/>
                </a:solidFill>
              </a:rPr>
              <a:t> and Freya  (Higgs, also </a:t>
            </a:r>
            <a:r>
              <a:rPr lang="en-GB" b="1" dirty="0" err="1" smtClean="0">
                <a:solidFill>
                  <a:srgbClr val="FF0000"/>
                </a:solidFill>
              </a:rPr>
              <a:t>Z,W,t</a:t>
            </a:r>
            <a:r>
              <a:rPr lang="en-GB" b="1" dirty="0" smtClean="0">
                <a:solidFill>
                  <a:srgbClr val="FF0000"/>
                </a:solidFill>
              </a:rPr>
              <a:t>) </a:t>
            </a:r>
          </a:p>
          <a:p>
            <a:pPr marL="342900" indent="-342900">
              <a:buFontTx/>
              <a:buAutoNum type="arabicPeriod"/>
            </a:pPr>
            <a:r>
              <a:rPr lang="en-GB" dirty="0" smtClean="0"/>
              <a:t>tracking </a:t>
            </a:r>
            <a:r>
              <a:rPr lang="en-GB" dirty="0"/>
              <a:t>and </a:t>
            </a:r>
            <a:r>
              <a:rPr lang="en-GB" dirty="0" err="1"/>
              <a:t>vertexing</a:t>
            </a:r>
            <a:r>
              <a:rPr lang="en-GB" dirty="0"/>
              <a:t> of displaced </a:t>
            </a:r>
            <a:r>
              <a:rPr lang="en-GB" dirty="0" smtClean="0"/>
              <a:t>particles </a:t>
            </a:r>
            <a:r>
              <a:rPr lang="en-GB" b="1" dirty="0" smtClean="0">
                <a:solidFill>
                  <a:srgbClr val="FF0000"/>
                </a:solidFill>
              </a:rPr>
              <a:t>Markus, </a:t>
            </a:r>
            <a:r>
              <a:rPr lang="en-GB" b="1" dirty="0" err="1" smtClean="0">
                <a:solidFill>
                  <a:srgbClr val="FF0000"/>
                </a:solidFill>
              </a:rPr>
              <a:t>Patrizia</a:t>
            </a:r>
            <a:r>
              <a:rPr lang="en-GB" b="1" dirty="0" smtClean="0">
                <a:solidFill>
                  <a:srgbClr val="FF0000"/>
                </a:solidFill>
              </a:rPr>
              <a:t> and Freya (Higgs, also </a:t>
            </a:r>
            <a:r>
              <a:rPr lang="en-GB" b="1" dirty="0" err="1" smtClean="0">
                <a:solidFill>
                  <a:srgbClr val="FF0000"/>
                </a:solidFill>
              </a:rPr>
              <a:t>Z,W,t</a:t>
            </a:r>
            <a:r>
              <a:rPr lang="en-GB" b="1" dirty="0" smtClean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AutoNum type="arabicPeriod"/>
            </a:pPr>
            <a:r>
              <a:rPr lang="en-GB" dirty="0" smtClean="0"/>
              <a:t>photon </a:t>
            </a:r>
            <a:r>
              <a:rPr lang="en-GB" dirty="0"/>
              <a:t>identification in tau decays ; separation/identification of tau decay </a:t>
            </a:r>
            <a:r>
              <a:rPr lang="en-GB" dirty="0" smtClean="0"/>
              <a:t>channels</a:t>
            </a:r>
            <a:br>
              <a:rPr lang="en-GB" dirty="0" smtClean="0"/>
            </a:br>
            <a:r>
              <a:rPr lang="en-GB" b="1" dirty="0" smtClean="0">
                <a:solidFill>
                  <a:srgbClr val="FF0000"/>
                </a:solidFill>
              </a:rPr>
              <a:t>Markus/</a:t>
            </a:r>
            <a:r>
              <a:rPr lang="en-GB" b="1" dirty="0" err="1" smtClean="0">
                <a:solidFill>
                  <a:srgbClr val="FF0000"/>
                </a:solidFill>
              </a:rPr>
              <a:t>Mogens</a:t>
            </a:r>
            <a:r>
              <a:rPr lang="en-GB" b="1" dirty="0" smtClean="0">
                <a:solidFill>
                  <a:srgbClr val="FF0000"/>
                </a:solidFill>
              </a:rPr>
              <a:t> (Higgs, Z, also W, t) </a:t>
            </a:r>
          </a:p>
          <a:p>
            <a:pPr marL="342900" indent="-342900">
              <a:buAutoNum type="arabicPeriod"/>
            </a:pPr>
            <a:r>
              <a:rPr lang="en-GB" dirty="0" smtClean="0"/>
              <a:t>time </a:t>
            </a:r>
            <a:r>
              <a:rPr lang="en-GB" dirty="0"/>
              <a:t>resolution of the </a:t>
            </a:r>
            <a:r>
              <a:rPr lang="en-GB" dirty="0" err="1"/>
              <a:t>ecal</a:t>
            </a:r>
            <a:r>
              <a:rPr lang="en-GB" dirty="0"/>
              <a:t> / do we need a timing layer for displaced photons detection</a:t>
            </a:r>
            <a:r>
              <a:rPr lang="en-GB" dirty="0" smtClean="0"/>
              <a:t>?</a:t>
            </a:r>
            <a:br>
              <a:rPr lang="en-GB" dirty="0" smtClean="0"/>
            </a:br>
            <a:r>
              <a:rPr lang="en-GB" b="1" dirty="0" smtClean="0">
                <a:solidFill>
                  <a:srgbClr val="FF0000"/>
                </a:solidFill>
              </a:rPr>
              <a:t>Maurizio</a:t>
            </a:r>
            <a:r>
              <a:rPr lang="en-GB" dirty="0" smtClean="0"/>
              <a:t> (?) </a:t>
            </a:r>
          </a:p>
          <a:p>
            <a:pPr marL="342900" indent="-342900">
              <a:buFontTx/>
              <a:buAutoNum type="arabicPeriod"/>
            </a:pPr>
            <a:r>
              <a:rPr lang="en-GB" dirty="0" smtClean="0"/>
              <a:t>angular </a:t>
            </a:r>
            <a:r>
              <a:rPr lang="en-GB" dirty="0"/>
              <a:t>acceptance definition for &lt;&lt;10-5 precision measurement of </a:t>
            </a:r>
            <a:r>
              <a:rPr lang="en-GB" dirty="0" err="1"/>
              <a:t>R_l</a:t>
            </a:r>
            <a:r>
              <a:rPr lang="en-GB" dirty="0"/>
              <a:t>  at the Z </a:t>
            </a:r>
            <a:r>
              <a:rPr lang="en-GB" dirty="0" smtClean="0"/>
              <a:t>pole </a:t>
            </a:r>
            <a:br>
              <a:rPr lang="en-GB" dirty="0" smtClean="0"/>
            </a:br>
            <a:r>
              <a:rPr lang="en-GB" b="1" dirty="0" smtClean="0">
                <a:solidFill>
                  <a:srgbClr val="FF0000"/>
                </a:solidFill>
              </a:rPr>
              <a:t>Alain  (see also W) </a:t>
            </a:r>
          </a:p>
          <a:p>
            <a:r>
              <a:rPr lang="en-GB" dirty="0" smtClean="0"/>
              <a:t>7.   Four-momentum </a:t>
            </a:r>
            <a:r>
              <a:rPr lang="en-GB" dirty="0"/>
              <a:t>reconstruction of e+ e- scattered at very low angles,</a:t>
            </a:r>
          </a:p>
          <a:p>
            <a:r>
              <a:rPr lang="en-GB" dirty="0"/>
              <a:t>even inside the beam pipe (upstream and downstream tunnel) after beam optics deflection, </a:t>
            </a:r>
            <a:endParaRPr lang="en-GB" dirty="0" smtClean="0"/>
          </a:p>
          <a:p>
            <a:r>
              <a:rPr lang="en-GB" dirty="0" smtClean="0"/>
              <a:t>and detected </a:t>
            </a:r>
            <a:r>
              <a:rPr lang="en-GB" dirty="0"/>
              <a:t>in “Roman Pots” type of detectors</a:t>
            </a:r>
            <a:r>
              <a:rPr lang="en-GB" dirty="0" smtClean="0"/>
              <a:t>. </a:t>
            </a:r>
            <a:r>
              <a:rPr lang="en-GB" b="1" dirty="0" smtClean="0">
                <a:solidFill>
                  <a:srgbClr val="FF0000"/>
                </a:solidFill>
              </a:rPr>
              <a:t>David </a:t>
            </a:r>
            <a:r>
              <a:rPr lang="en-GB" b="1" dirty="0" err="1" smtClean="0">
                <a:solidFill>
                  <a:srgbClr val="FF0000"/>
                </a:solidFill>
              </a:rPr>
              <a:t>d’Enterria</a:t>
            </a:r>
            <a:endParaRPr lang="en-GB" b="1" dirty="0" smtClean="0">
              <a:solidFill>
                <a:srgbClr val="FF0000"/>
              </a:solidFill>
            </a:endParaRPr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fr-CH" b="1" dirty="0" smtClean="0">
                <a:solidFill>
                  <a:srgbClr val="FF0000"/>
                </a:solidFill>
              </a:rPr>
              <a:t> </a:t>
            </a:r>
            <a:endParaRPr lang="en-GB" b="1" dirty="0" smtClean="0">
              <a:solidFill>
                <a:srgbClr val="FF0000"/>
              </a:solidFill>
            </a:endParaRP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endParaRPr lang="en-GB" dirty="0" smtClean="0">
              <a:effectLst/>
            </a:endParaRPr>
          </a:p>
          <a:p>
            <a:pPr marL="342900" indent="-342900">
              <a:buAutoNum type="arabicPeriod"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29853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332" y="121196"/>
            <a:ext cx="900297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effectLst/>
              </a:rPr>
              <a:t>8</a:t>
            </a:r>
            <a:r>
              <a:rPr lang="fr-CH" dirty="0" smtClean="0">
                <a:effectLst/>
              </a:rPr>
              <a:t>.  </a:t>
            </a:r>
            <a:r>
              <a:rPr lang="en-GB" dirty="0" smtClean="0"/>
              <a:t>acceptance for &lt;&lt;10-4 precision measurement of </a:t>
            </a:r>
            <a:r>
              <a:rPr lang="en-GB" dirty="0" err="1" smtClean="0"/>
              <a:t>sigmaWW</a:t>
            </a:r>
            <a:r>
              <a:rPr lang="en-GB" dirty="0" smtClean="0"/>
              <a:t> at threshold (and</a:t>
            </a:r>
          </a:p>
          <a:p>
            <a:r>
              <a:rPr lang="en-GB" dirty="0" smtClean="0"/>
              <a:t>related delta M</a:t>
            </a:r>
            <a:r>
              <a:rPr lang="en-GB" baseline="-25000" dirty="0" smtClean="0"/>
              <a:t>W</a:t>
            </a:r>
            <a:r>
              <a:rPr lang="en-GB" dirty="0" smtClean="0"/>
              <a:t> = 300 KeV) </a:t>
            </a:r>
            <a:r>
              <a:rPr lang="en-GB" b="1" dirty="0" smtClean="0">
                <a:solidFill>
                  <a:srgbClr val="FF0000"/>
                </a:solidFill>
              </a:rPr>
              <a:t>Paolo/Elizabeth</a:t>
            </a:r>
          </a:p>
          <a:p>
            <a:r>
              <a:rPr lang="fr-CH" b="1" dirty="0" smtClean="0"/>
              <a:t>9</a:t>
            </a:r>
            <a:r>
              <a:rPr lang="fr-CH" dirty="0" smtClean="0"/>
              <a:t>. e/mu/tau lepton identification performances </a:t>
            </a:r>
            <a:r>
              <a:rPr lang="en-GB" b="1" dirty="0" smtClean="0">
                <a:solidFill>
                  <a:srgbClr val="FF0000"/>
                </a:solidFill>
              </a:rPr>
              <a:t>(W, also Z and tau decays) Paolo/Elizabeth </a:t>
            </a:r>
          </a:p>
          <a:p>
            <a:r>
              <a:rPr lang="fr-CH" b="1" dirty="0" smtClean="0"/>
              <a:t>10. </a:t>
            </a:r>
            <a:r>
              <a:rPr lang="en-GB" dirty="0" smtClean="0"/>
              <a:t>quark </a:t>
            </a:r>
            <a:r>
              <a:rPr lang="en-GB" dirty="0" err="1" smtClean="0"/>
              <a:t>flavor</a:t>
            </a:r>
            <a:r>
              <a:rPr lang="en-GB" dirty="0" smtClean="0"/>
              <a:t> tagging performances in hadronic W decays </a:t>
            </a:r>
            <a:r>
              <a:rPr lang="en-GB" b="1" dirty="0" smtClean="0">
                <a:solidFill>
                  <a:srgbClr val="FF0000"/>
                </a:solidFill>
              </a:rPr>
              <a:t>Paolo/Elizabeth</a:t>
            </a:r>
          </a:p>
          <a:p>
            <a:r>
              <a:rPr lang="fr-CH" b="1" dirty="0" smtClean="0"/>
              <a:t>11. </a:t>
            </a:r>
            <a:r>
              <a:rPr lang="en-GB" dirty="0" smtClean="0"/>
              <a:t>Angular resolution/biases of reconstructed jets and leptons </a:t>
            </a:r>
            <a:r>
              <a:rPr lang="en-GB" b="1" dirty="0" smtClean="0">
                <a:solidFill>
                  <a:srgbClr val="FF0000"/>
                </a:solidFill>
              </a:rPr>
              <a:t>Paolo/Elizabeth </a:t>
            </a:r>
          </a:p>
          <a:p>
            <a:r>
              <a:rPr lang="fr-CH" b="1" dirty="0" smtClean="0"/>
              <a:t>12. </a:t>
            </a:r>
            <a:r>
              <a:rPr lang="en-GB" dirty="0" smtClean="0"/>
              <a:t>efficiency/acceptance for low energy particles </a:t>
            </a:r>
            <a:r>
              <a:rPr lang="en-GB" b="1" dirty="0" smtClean="0">
                <a:solidFill>
                  <a:srgbClr val="FF0000"/>
                </a:solidFill>
              </a:rPr>
              <a:t>Paolo/Elizabeth </a:t>
            </a:r>
          </a:p>
          <a:p>
            <a:r>
              <a:rPr lang="fr-CH" b="1" dirty="0" smtClean="0"/>
              <a:t>13 </a:t>
            </a:r>
            <a:r>
              <a:rPr lang="en-GB" dirty="0" smtClean="0"/>
              <a:t>Isolated photon eff/acceptance </a:t>
            </a:r>
            <a:r>
              <a:rPr lang="en-GB" b="1" dirty="0" smtClean="0">
                <a:solidFill>
                  <a:srgbClr val="FF0000"/>
                </a:solidFill>
              </a:rPr>
              <a:t>Paolo/Elizabeth 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r>
              <a:rPr lang="fr-CH" b="1" dirty="0" smtClean="0"/>
              <a:t>14 </a:t>
            </a:r>
            <a:r>
              <a:rPr lang="en-GB" dirty="0" smtClean="0"/>
              <a:t>Identification of exclusive and semi-exclusive B hadron decays </a:t>
            </a:r>
            <a:r>
              <a:rPr lang="en-GB" b="1" dirty="0" smtClean="0">
                <a:solidFill>
                  <a:srgbClr val="FF0000"/>
                </a:solidFill>
              </a:rPr>
              <a:t> Roberto</a:t>
            </a:r>
            <a:r>
              <a:rPr lang="en-GB" dirty="0" smtClean="0"/>
              <a:t>?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fr-CH" b="1" dirty="0" smtClean="0"/>
              <a:t>15 </a:t>
            </a:r>
            <a:r>
              <a:rPr lang="en-GB" dirty="0"/>
              <a:t>missing energy resolution (calorimeter</a:t>
            </a:r>
            <a:r>
              <a:rPr lang="en-GB" dirty="0" smtClean="0"/>
              <a:t>) </a:t>
            </a:r>
            <a:r>
              <a:rPr lang="en-GB" b="1" dirty="0" err="1" smtClean="0">
                <a:solidFill>
                  <a:srgbClr val="FF0000"/>
                </a:solidFill>
              </a:rPr>
              <a:t>Stéphane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fr-CH" b="1" dirty="0" smtClean="0"/>
              <a:t>16 </a:t>
            </a:r>
            <a:r>
              <a:rPr lang="en-GB" dirty="0"/>
              <a:t>p / K / pi identification </a:t>
            </a:r>
            <a:r>
              <a:rPr lang="en-GB" dirty="0" smtClean="0"/>
              <a:t>performance </a:t>
            </a:r>
            <a:r>
              <a:rPr lang="en-GB" b="1" dirty="0" err="1" smtClean="0">
                <a:solidFill>
                  <a:srgbClr val="FF0000"/>
                </a:solidFill>
              </a:rPr>
              <a:t>Stéphane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fr-CH" b="1" dirty="0" smtClean="0">
                <a:solidFill>
                  <a:srgbClr val="00B050"/>
                </a:solidFill>
              </a:rPr>
              <a:t>16b p/K/pi ID </a:t>
            </a:r>
            <a:r>
              <a:rPr lang="fr-CH" b="1" dirty="0" err="1" smtClean="0">
                <a:solidFill>
                  <a:srgbClr val="00B050"/>
                </a:solidFill>
              </a:rPr>
              <a:t>implementation</a:t>
            </a:r>
            <a:r>
              <a:rPr lang="fr-CH" b="1" dirty="0" smtClean="0">
                <a:solidFill>
                  <a:srgbClr val="00B050"/>
                </a:solidFill>
              </a:rPr>
              <a:t> </a:t>
            </a:r>
            <a:r>
              <a:rPr lang="fr-CH" b="1" dirty="0" err="1" smtClean="0">
                <a:solidFill>
                  <a:srgbClr val="00B050"/>
                </a:solidFill>
              </a:rPr>
              <a:t>studies</a:t>
            </a:r>
            <a:r>
              <a:rPr lang="fr-CH" b="1" dirty="0" smtClean="0">
                <a:solidFill>
                  <a:srgbClr val="00B050"/>
                </a:solidFill>
              </a:rPr>
              <a:t>  Guy Wilkinson et al.  </a:t>
            </a:r>
            <a:endParaRPr lang="en-GB" b="1" dirty="0" smtClean="0">
              <a:solidFill>
                <a:srgbClr val="00B050"/>
              </a:solidFill>
            </a:endParaRPr>
          </a:p>
          <a:p>
            <a:r>
              <a:rPr lang="fr-CH" b="1" dirty="0" smtClean="0">
                <a:effectLst/>
              </a:rPr>
              <a:t>17 </a:t>
            </a:r>
            <a:r>
              <a:rPr lang="en-GB" dirty="0"/>
              <a:t>Identification of semi-leptonic B and C hadron </a:t>
            </a:r>
            <a:r>
              <a:rPr lang="en-GB" dirty="0" smtClean="0"/>
              <a:t>decays </a:t>
            </a:r>
            <a:r>
              <a:rPr lang="en-GB" b="1" dirty="0" smtClean="0">
                <a:solidFill>
                  <a:srgbClr val="FF0000"/>
                </a:solidFill>
              </a:rPr>
              <a:t>Roberto </a:t>
            </a:r>
          </a:p>
          <a:p>
            <a:endParaRPr lang="en-GB" b="1" dirty="0" smtClean="0">
              <a:solidFill>
                <a:srgbClr val="FF0000"/>
              </a:solidFill>
              <a:effectLst/>
            </a:endParaRPr>
          </a:p>
          <a:p>
            <a:r>
              <a:rPr lang="fr-CH" b="1" dirty="0" smtClean="0"/>
              <a:t>18</a:t>
            </a:r>
            <a:r>
              <a:rPr lang="fr-CH" dirty="0" smtClean="0"/>
              <a:t> </a:t>
            </a:r>
            <a:r>
              <a:rPr lang="en-GB" dirty="0"/>
              <a:t>Beam transverse </a:t>
            </a:r>
            <a:r>
              <a:rPr lang="en-GB" dirty="0" smtClean="0"/>
              <a:t>polarization integration in acc. SW </a:t>
            </a:r>
            <a:r>
              <a:rPr lang="en-GB" b="1" dirty="0" err="1" smtClean="0">
                <a:solidFill>
                  <a:srgbClr val="FF0000"/>
                </a:solidFill>
              </a:rPr>
              <a:t>Ghislain</a:t>
            </a:r>
            <a:r>
              <a:rPr lang="en-GB" b="1" dirty="0" smtClean="0">
                <a:solidFill>
                  <a:srgbClr val="FF0000"/>
                </a:solidFill>
              </a:rPr>
              <a:t> Roy, F. Zimmermann, et al </a:t>
            </a:r>
          </a:p>
          <a:p>
            <a:r>
              <a:rPr lang="fr-CH" b="1" dirty="0" smtClean="0">
                <a:solidFill>
                  <a:srgbClr val="FF0000"/>
                </a:solidFill>
              </a:rPr>
              <a:t>      </a:t>
            </a:r>
            <a:r>
              <a:rPr lang="fr-CH" b="1" dirty="0" smtClean="0"/>
              <a:t>NB </a:t>
            </a:r>
            <a:r>
              <a:rPr lang="fr-CH" b="1" dirty="0" err="1" smtClean="0"/>
              <a:t>this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more an </a:t>
            </a:r>
            <a:r>
              <a:rPr lang="fr-CH" b="1" dirty="0" err="1" smtClean="0"/>
              <a:t>accelerator</a:t>
            </a:r>
            <a:r>
              <a:rPr lang="fr-CH" b="1" dirty="0" smtClean="0"/>
              <a:t> </a:t>
            </a:r>
            <a:r>
              <a:rPr lang="fr-CH" b="1" dirty="0" err="1" smtClean="0"/>
              <a:t>integration</a:t>
            </a:r>
            <a:r>
              <a:rPr lang="fr-CH" b="1" dirty="0" smtClean="0"/>
              <a:t> </a:t>
            </a:r>
            <a:r>
              <a:rPr lang="fr-CH" b="1" dirty="0" err="1" smtClean="0"/>
              <a:t>task</a:t>
            </a:r>
            <a:r>
              <a:rPr lang="fr-CH" b="1" dirty="0" smtClean="0"/>
              <a:t> </a:t>
            </a:r>
            <a:endParaRPr lang="en-GB" b="1" dirty="0" smtClean="0"/>
          </a:p>
          <a:p>
            <a:r>
              <a:rPr lang="fr-CH" b="1" dirty="0" smtClean="0"/>
              <a:t>19 </a:t>
            </a:r>
            <a:r>
              <a:rPr lang="en-GB" dirty="0" smtClean="0"/>
              <a:t>MDI and Beam Backgrounds </a:t>
            </a:r>
            <a:r>
              <a:rPr lang="en-GB" b="1" dirty="0" smtClean="0">
                <a:solidFill>
                  <a:srgbClr val="FF0000"/>
                </a:solidFill>
              </a:rPr>
              <a:t>Manuela &amp; Nicola </a:t>
            </a:r>
          </a:p>
          <a:p>
            <a:r>
              <a:rPr lang="fr-CH" b="1" dirty="0" smtClean="0">
                <a:solidFill>
                  <a:srgbClr val="00B050"/>
                </a:solidFill>
              </a:rPr>
              <a:t>20 </a:t>
            </a:r>
            <a:r>
              <a:rPr lang="fr-CH" b="1" dirty="0" err="1">
                <a:solidFill>
                  <a:srgbClr val="00B050"/>
                </a:solidFill>
              </a:rPr>
              <a:t>F</a:t>
            </a:r>
            <a:r>
              <a:rPr lang="fr-CH" b="1" dirty="0" err="1" smtClean="0">
                <a:solidFill>
                  <a:srgbClr val="00B050"/>
                </a:solidFill>
              </a:rPr>
              <a:t>easibility</a:t>
            </a:r>
            <a:r>
              <a:rPr lang="fr-CH" b="1" dirty="0" smtClean="0">
                <a:solidFill>
                  <a:srgbClr val="00B050"/>
                </a:solidFill>
              </a:rPr>
              <a:t> of </a:t>
            </a:r>
            <a:r>
              <a:rPr lang="fr-CH" b="1" dirty="0" err="1" smtClean="0">
                <a:solidFill>
                  <a:srgbClr val="00B050"/>
                </a:solidFill>
              </a:rPr>
              <a:t>Hee</a:t>
            </a:r>
            <a:r>
              <a:rPr lang="fr-CH" b="1" dirty="0" smtClean="0">
                <a:solidFill>
                  <a:srgbClr val="00B050"/>
                </a:solidFill>
              </a:rPr>
              <a:t>  </a:t>
            </a:r>
            <a:r>
              <a:rPr lang="fr-CH" b="1" dirty="0" err="1" smtClean="0">
                <a:solidFill>
                  <a:srgbClr val="00B050"/>
                </a:solidFill>
              </a:rPr>
              <a:t>measurement</a:t>
            </a:r>
            <a:r>
              <a:rPr lang="fr-CH" b="1" dirty="0" smtClean="0">
                <a:solidFill>
                  <a:srgbClr val="00B050"/>
                </a:solidFill>
              </a:rPr>
              <a:t>  (d’</a:t>
            </a:r>
            <a:r>
              <a:rPr lang="fr-CH" b="1" dirty="0" err="1" smtClean="0">
                <a:solidFill>
                  <a:srgbClr val="00B050"/>
                </a:solidFill>
              </a:rPr>
              <a:t>Enterria</a:t>
            </a:r>
            <a:r>
              <a:rPr lang="fr-CH" b="1" dirty="0" smtClean="0">
                <a:solidFill>
                  <a:srgbClr val="00B050"/>
                </a:solidFill>
              </a:rPr>
              <a:t>)</a:t>
            </a:r>
          </a:p>
          <a:p>
            <a:r>
              <a:rPr lang="fr-CH" b="1" dirty="0" smtClean="0">
                <a:solidFill>
                  <a:srgbClr val="00B050"/>
                </a:solidFill>
              </a:rPr>
              <a:t>21 </a:t>
            </a:r>
            <a:r>
              <a:rPr lang="fr-CH" b="1" dirty="0" err="1" smtClean="0">
                <a:solidFill>
                  <a:srgbClr val="00B050"/>
                </a:solidFill>
              </a:rPr>
              <a:t>summary</a:t>
            </a:r>
            <a:r>
              <a:rPr lang="fr-CH" b="1" dirty="0" smtClean="0">
                <a:solidFill>
                  <a:srgbClr val="00B050"/>
                </a:solidFill>
              </a:rPr>
              <a:t> of detector benchmark </a:t>
            </a:r>
            <a:r>
              <a:rPr lang="fr-CH" b="1" dirty="0" err="1" smtClean="0">
                <a:solidFill>
                  <a:srgbClr val="00B050"/>
                </a:solidFill>
              </a:rPr>
              <a:t>processes</a:t>
            </a:r>
            <a:r>
              <a:rPr lang="fr-CH" b="1" dirty="0" smtClean="0">
                <a:solidFill>
                  <a:srgbClr val="00B050"/>
                </a:solidFill>
              </a:rPr>
              <a:t>  </a:t>
            </a:r>
          </a:p>
          <a:p>
            <a:r>
              <a:rPr lang="fr-CH" b="1" dirty="0" smtClean="0">
                <a:solidFill>
                  <a:srgbClr val="00B050"/>
                </a:solidFill>
              </a:rPr>
              <a:t>22 </a:t>
            </a:r>
            <a:r>
              <a:rPr lang="fr-CH" b="1" dirty="0" err="1" smtClean="0">
                <a:solidFill>
                  <a:srgbClr val="00B050"/>
                </a:solidFill>
              </a:rPr>
              <a:t>Low</a:t>
            </a:r>
            <a:r>
              <a:rPr lang="fr-CH" b="1" dirty="0" smtClean="0">
                <a:solidFill>
                  <a:srgbClr val="00B050"/>
                </a:solidFill>
              </a:rPr>
              <a:t> </a:t>
            </a:r>
            <a:r>
              <a:rPr lang="fr-CH" b="1" dirty="0" err="1" smtClean="0">
                <a:solidFill>
                  <a:srgbClr val="00B050"/>
                </a:solidFill>
              </a:rPr>
              <a:t>energy</a:t>
            </a:r>
            <a:r>
              <a:rPr lang="fr-CH" b="1" dirty="0" smtClean="0">
                <a:solidFill>
                  <a:srgbClr val="00B050"/>
                </a:solidFill>
              </a:rPr>
              <a:t> QCD </a:t>
            </a:r>
            <a:r>
              <a:rPr lang="fr-CH" b="1" dirty="0" err="1" smtClean="0">
                <a:solidFill>
                  <a:srgbClr val="00B050"/>
                </a:solidFill>
              </a:rPr>
              <a:t>event</a:t>
            </a:r>
            <a:r>
              <a:rPr lang="fr-CH" b="1" dirty="0" smtClean="0">
                <a:solidFill>
                  <a:srgbClr val="00B050"/>
                </a:solidFill>
              </a:rPr>
              <a:t> </a:t>
            </a:r>
            <a:r>
              <a:rPr lang="fr-CH" b="1" dirty="0" err="1" smtClean="0">
                <a:solidFill>
                  <a:srgbClr val="00B050"/>
                </a:solidFill>
              </a:rPr>
              <a:t>shape</a:t>
            </a:r>
            <a:r>
              <a:rPr lang="fr-CH" b="1" dirty="0" smtClean="0">
                <a:solidFill>
                  <a:srgbClr val="00B050"/>
                </a:solidFill>
              </a:rPr>
              <a:t> </a:t>
            </a:r>
            <a:r>
              <a:rPr lang="fr-CH" b="1" dirty="0" err="1" smtClean="0">
                <a:solidFill>
                  <a:srgbClr val="00B050"/>
                </a:solidFill>
              </a:rPr>
              <a:t>studies</a:t>
            </a:r>
            <a:r>
              <a:rPr lang="fr-CH" b="1" dirty="0" smtClean="0">
                <a:solidFill>
                  <a:srgbClr val="00B050"/>
                </a:solidFill>
              </a:rPr>
              <a:t> vs  radiative </a:t>
            </a:r>
            <a:r>
              <a:rPr lang="fr-CH" b="1" dirty="0" err="1" smtClean="0">
                <a:solidFill>
                  <a:srgbClr val="00B050"/>
                </a:solidFill>
              </a:rPr>
              <a:t>returns</a:t>
            </a:r>
            <a:endParaRPr lang="fr-CH" b="1" dirty="0" smtClean="0">
              <a:solidFill>
                <a:srgbClr val="00B050"/>
              </a:solidFill>
            </a:endParaRPr>
          </a:p>
          <a:p>
            <a:endParaRPr lang="en-GB" b="1" dirty="0" smtClean="0">
              <a:solidFill>
                <a:srgbClr val="00B050"/>
              </a:solidFill>
            </a:endParaRPr>
          </a:p>
          <a:p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871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6168</TotalTime>
  <Words>902</Words>
  <Application>Microsoft Office PowerPoint</Application>
  <PresentationFormat>On-screen Show (16:10)</PresentationFormat>
  <Paragraphs>181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28</cp:revision>
  <dcterms:created xsi:type="dcterms:W3CDTF">2020-02-13T06:07:00Z</dcterms:created>
  <dcterms:modified xsi:type="dcterms:W3CDTF">2020-03-30T11:44:04Z</dcterms:modified>
</cp:coreProperties>
</file>