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66" r:id="rId4"/>
    <p:sldId id="275" r:id="rId5"/>
    <p:sldId id="259" r:id="rId6"/>
    <p:sldId id="263" r:id="rId7"/>
    <p:sldId id="264" r:id="rId8"/>
    <p:sldId id="265" r:id="rId9"/>
    <p:sldId id="276" r:id="rId10"/>
    <p:sldId id="27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8"/>
    <p:restoredTop sz="94624"/>
  </p:normalViewPr>
  <p:slideViewPr>
    <p:cSldViewPr snapToGrid="0" snapToObjects="1">
      <p:cViewPr varScale="1">
        <p:scale>
          <a:sx n="55" d="100"/>
          <a:sy n="55" d="100"/>
        </p:scale>
        <p:origin x="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91F13-2DE3-6348-865A-84EE188263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F526CA-7F5D-B340-BC77-E6F3B36EB7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A8376-5152-1D40-AB99-BF4517483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451C-3CE8-2243-952B-272FE0523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C3633-106C-7D41-885C-DF0FA3B1D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2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915BA-C4C2-A144-A40D-A3DAD6B0F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0489A8-EBE5-F148-964C-1F5D095D9C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98A44-3616-2E45-B683-25FD81D57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B6CAA-96AC-DF48-82BC-77E9C95E0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32428-7736-E942-9739-CEC5564B1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9A26EF-6906-0841-BD3F-E94B5E168A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8B456A-4900-A64F-B132-8EA9C424D8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432A4-C04F-164F-B352-0EC968CA5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25BEA-68F5-834B-81D7-A532B26A3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E1DEB-B102-3544-9CF2-F38618057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98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21748-75CC-F542-BA24-A6C80B4FE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venir Roman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69422-01FF-3841-92E1-F4DD92381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venir Roman" panose="02000503020000020003" pitchFamily="2" charset="0"/>
              </a:defRPr>
            </a:lvl1pPr>
            <a:lvl2pPr>
              <a:defRPr>
                <a:latin typeface="Avenir Roman" panose="02000503020000020003" pitchFamily="2" charset="0"/>
              </a:defRPr>
            </a:lvl2pPr>
            <a:lvl3pPr>
              <a:defRPr>
                <a:latin typeface="Avenir Roman" panose="02000503020000020003" pitchFamily="2" charset="0"/>
              </a:defRPr>
            </a:lvl3pPr>
            <a:lvl4pPr>
              <a:defRPr>
                <a:latin typeface="Avenir Roman" panose="02000503020000020003" pitchFamily="2" charset="0"/>
              </a:defRPr>
            </a:lvl4pPr>
            <a:lvl5pPr>
              <a:defRPr>
                <a:latin typeface="Avenir Roman" panose="02000503020000020003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3446C-F8A6-1B4E-B3B1-C352CEE84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057EA-3AE3-FD49-8F80-57AAB29E4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3D2DD-7F00-174A-A886-20B4D8101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788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41A5-552A-E344-BBF1-481331DF0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017426-ABE5-874A-A414-E29152BB9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2639C-D10D-C44F-98AC-F265C4AAF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F3B87-D631-474E-B6B1-F0BDDFDAD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98C68-1E46-CF48-B125-3C2E5D18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29832-0C21-9442-9F18-68D7848F6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7733D-67E9-E749-A533-396176B49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D70A22-1944-204E-BF95-BC8B89C36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E61C6C-C11B-B444-8BB8-CBFA62576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4AE57E-BE43-5140-A1D4-303D03615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26A21-1B67-0942-95B0-BC060130F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06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918A4-E27F-554A-81D9-4CAE5D80E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32C27-5A8F-0044-8F6C-8D5ED3DBE8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BA72E-B838-4848-9B34-6BFBD0295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CEFECB-5161-2A47-A730-08EA113289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D5EE53-B694-C44A-A023-140CBB82C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AEC43E-962E-AC46-8909-8487E0627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D93B91-C378-DA41-91E6-FBC8E95C7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2C97BF-8DFF-7948-9096-FFFAD37A2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64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FB445-08AB-FB40-97CB-BAC1D9748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1567B4-D70F-BA48-B907-26B9C6FBF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C78C07-A39B-904C-A918-E9A04967F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0C441E-999B-D94F-B528-91256713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9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61057C-CCAA-CB4D-9EC3-D8A67C2A4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D3EB7E-553F-FF4C-B96D-EFD5869DE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79BDB-69E0-C945-B653-4046E9A7C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35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57FB0-F98F-274E-89BF-AD70E4589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0EC90-B416-8C4C-8980-4D7F2BDD8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4E9FCC-8CEE-3B4F-B18E-BE02CED6E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0B5AD8-79AB-AD4D-8672-B2A2779AA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D9011D-8E1B-4249-81FA-A20C208F8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6F859-A6DA-474A-B4B6-FE05EF42A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51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D6E13-1ECF-084F-AD8C-71890DC62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B60B57-38E3-B641-A084-6662EF0AC1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AEE2D1-89C3-384E-B2E6-1C16D70128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95CD-67EC-5742-BF65-7B6A3E473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ED428-2524-E141-A763-4B5A02D19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E8A2EE-7D43-8D45-BA73-6C195E401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4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A7B3A7-ED42-2540-B2D2-B483353C7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B0E024-DC3C-5F44-8C39-8983A7C7E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9A869-B005-0842-9EC3-A51AD1A58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969D7-DA49-654C-8B56-3E1E363F2776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89FA4-921F-5344-B953-03AA3C702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2B134-25E6-1640-83B1-E36A3A7CA8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64101-051D-8D4D-BBBA-F9E47670C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3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tiff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39A226-2B30-C949-9B40-6B076DD50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444" y="105673"/>
            <a:ext cx="11018418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Helvetica" panose="020B0604020202020204" pitchFamily="34" charset="0"/>
                <a:cs typeface="Helvetica" panose="020B0604020202020204" pitchFamily="34" charset="0"/>
              </a:rPr>
              <a:t>Future Circular Collider Innovation </a:t>
            </a:r>
            <a:r>
              <a:rPr lang="en-US" sz="36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Study FCC-IS</a:t>
            </a:r>
            <a:endParaRPr lang="en-US" sz="3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9041EE-1040-364D-9D1B-F6B60C225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444" y="1325218"/>
            <a:ext cx="10515600" cy="2173356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Project submitted in the frame of the H2020 Research Infrastructure Development Call on 12 November 2019</a:t>
            </a:r>
          </a:p>
          <a:p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Co-financing for planned FCC activities relation to the project preparation phase between 2020 and 2024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Proposal accepted in March 2020, as the only physics project in this call.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A5B1D52-0812-9645-9970-165F98F95403}"/>
              </a:ext>
            </a:extLst>
          </p:cNvPr>
          <p:cNvSpPr>
            <a:spLocks noChangeAspect="1"/>
          </p:cNvSpPr>
          <p:nvPr/>
        </p:nvSpPr>
        <p:spPr>
          <a:xfrm>
            <a:off x="798444" y="3758026"/>
            <a:ext cx="2520000" cy="2520000"/>
          </a:xfrm>
          <a:prstGeom prst="roundRect">
            <a:avLst>
              <a:gd name="adj" fmla="val 54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Total budget</a:t>
            </a:r>
          </a:p>
          <a:p>
            <a:pPr algn="ctr"/>
            <a:r>
              <a:rPr lang="en-US" sz="4000" dirty="0"/>
              <a:t>8.6 M€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9689BAB-55F0-9648-B839-D113717EE794}"/>
              </a:ext>
            </a:extLst>
          </p:cNvPr>
          <p:cNvSpPr>
            <a:spLocks noChangeAspect="1"/>
          </p:cNvSpPr>
          <p:nvPr/>
        </p:nvSpPr>
        <p:spPr>
          <a:xfrm>
            <a:off x="3536244" y="3758026"/>
            <a:ext cx="2520000" cy="2520000"/>
          </a:xfrm>
          <a:prstGeom prst="roundRect">
            <a:avLst>
              <a:gd name="adj" fmla="val 542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000" dirty="0"/>
              <a:t>EC </a:t>
            </a:r>
            <a:r>
              <a:rPr lang="fr-FR" sz="4000" dirty="0" err="1"/>
              <a:t>co</a:t>
            </a:r>
            <a:r>
              <a:rPr lang="fr-FR" sz="4000" dirty="0"/>
              <a:t>- </a:t>
            </a:r>
            <a:r>
              <a:rPr lang="fr-FR" sz="4000" dirty="0" err="1"/>
              <a:t>financing</a:t>
            </a:r>
            <a:endParaRPr lang="fr-FR" sz="4000" dirty="0"/>
          </a:p>
          <a:p>
            <a:pPr algn="ctr"/>
            <a:r>
              <a:rPr lang="fr-FR" sz="4000" dirty="0"/>
              <a:t>3.0 M€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8C3FA62-4A50-7A40-9B76-06E17C333084}"/>
              </a:ext>
            </a:extLst>
          </p:cNvPr>
          <p:cNvSpPr>
            <a:spLocks noChangeAspect="1"/>
          </p:cNvSpPr>
          <p:nvPr/>
        </p:nvSpPr>
        <p:spPr>
          <a:xfrm>
            <a:off x="6274044" y="3758026"/>
            <a:ext cx="2520000" cy="2520000"/>
          </a:xfrm>
          <a:prstGeom prst="roundRect">
            <a:avLst>
              <a:gd name="adj" fmla="val 5424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/>
              <a:t>Duration</a:t>
            </a:r>
          </a:p>
          <a:p>
            <a:pPr algn="ctr"/>
            <a:r>
              <a:rPr lang="fr-FR" sz="4000" dirty="0"/>
              <a:t>48 mois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C7052A2-4AD3-FC46-A52E-152A4C1D139E}"/>
              </a:ext>
            </a:extLst>
          </p:cNvPr>
          <p:cNvSpPr>
            <a:spLocks noChangeAspect="1"/>
          </p:cNvSpPr>
          <p:nvPr/>
        </p:nvSpPr>
        <p:spPr>
          <a:xfrm>
            <a:off x="9011844" y="3758026"/>
            <a:ext cx="2520000" cy="2520000"/>
          </a:xfrm>
          <a:prstGeom prst="roundRect">
            <a:avLst>
              <a:gd name="adj" fmla="val 5424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000" dirty="0"/>
              <a:t>Start</a:t>
            </a:r>
          </a:p>
          <a:p>
            <a:pPr algn="ctr"/>
            <a:r>
              <a:rPr lang="fr-FR" sz="4000" dirty="0" err="1"/>
              <a:t>autumn</a:t>
            </a:r>
            <a:endParaRPr lang="fr-FR" sz="4000" dirty="0"/>
          </a:p>
          <a:p>
            <a:pPr algn="ctr"/>
            <a:r>
              <a:rPr lang="fr-FR" sz="4000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94822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89">
            <a:extLst>
              <a:ext uri="{FF2B5EF4-FFF2-40B4-BE49-F238E27FC236}">
                <a16:creationId xmlns:a16="http://schemas.microsoft.com/office/drawing/2014/main" id="{9D43E356-B296-C041-8859-8F00EFB4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731" y="676302"/>
            <a:ext cx="10677500" cy="57803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FCC-IS WP5 main elements</a:t>
            </a:r>
          </a:p>
          <a:p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Outreach to public</a:t>
            </a:r>
          </a:p>
          <a:p>
            <a:r>
              <a:rPr lang="en-US" sz="24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Organisation</a:t>
            </a:r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of experiment physics workshops</a:t>
            </a:r>
          </a:p>
          <a:p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Community forming</a:t>
            </a:r>
          </a:p>
          <a:p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Documentation of physics opportunities and experiment programs</a:t>
            </a: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FCC-IS </a:t>
            </a:r>
            <a:r>
              <a:rPr lang="en-US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kick-off </a:t>
            </a:r>
          </a:p>
          <a:p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Kick-off meeting </a:t>
            </a:r>
            <a:r>
              <a:rPr lang="en-US" sz="24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prel</a:t>
            </a:r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date 9 – 11 November 2020, at CERN</a:t>
            </a:r>
            <a:endParaRPr lang="en-US" sz="2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Proposed parallel organization of FCC experiment &amp; physics workshop, 9 – 13 November 2020 at CERN</a:t>
            </a:r>
          </a:p>
          <a:p>
            <a:endParaRPr lang="en-US" sz="2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Note that FCCW 2020 Paris displaced to April 2021.</a:t>
            </a:r>
            <a:endParaRPr lang="en-US" sz="2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29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FE0431-47DA-A84D-BF79-A0FC69415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06" y="862583"/>
            <a:ext cx="10615730" cy="6041472"/>
          </a:xfrm>
          <a:prstGeom prst="rect">
            <a:avLst/>
          </a:prstGeom>
        </p:spPr>
      </p:pic>
      <p:sp>
        <p:nvSpPr>
          <p:cNvPr id="95" name="Title 94">
            <a:extLst>
              <a:ext uri="{FF2B5EF4-FFF2-40B4-BE49-F238E27FC236}">
                <a16:creationId xmlns:a16="http://schemas.microsoft.com/office/drawing/2014/main" id="{D0E93173-B15F-6C4A-A3DD-4A7D1984F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617" y="106017"/>
            <a:ext cx="10515600" cy="848140"/>
          </a:xfrm>
        </p:spPr>
        <p:txBody>
          <a:bodyPr>
            <a:normAutofit/>
          </a:bodyPr>
          <a:lstStyle/>
          <a:p>
            <a:r>
              <a:rPr lang="fr-FR" sz="4000" dirty="0">
                <a:latin typeface="Helvetica" panose="020B0604020202020204" pitchFamily="34" charset="0"/>
                <a:cs typeface="Helvetica" panose="020B0604020202020204" pitchFamily="34" charset="0"/>
              </a:rPr>
              <a:t>FCC Schedule </a:t>
            </a:r>
            <a:r>
              <a:rPr lang="fr-FR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with</a:t>
            </a:r>
            <a:r>
              <a:rPr lang="fr-FR" sz="4000" dirty="0">
                <a:latin typeface="Helvetica" panose="020B0604020202020204" pitchFamily="34" charset="0"/>
                <a:cs typeface="Helvetica" panose="020B0604020202020204" pitchFamily="34" charset="0"/>
              </a:rPr>
              <a:t> FCCIS</a:t>
            </a:r>
          </a:p>
        </p:txBody>
      </p:sp>
    </p:spTree>
    <p:extLst>
      <p:ext uri="{BB962C8B-B14F-4D97-AF65-F5344CB8AC3E}">
        <p14:creationId xmlns:p14="http://schemas.microsoft.com/office/powerpoint/2010/main" val="42722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31">
            <a:extLst>
              <a:ext uri="{FF2B5EF4-FFF2-40B4-BE49-F238E27FC236}">
                <a16:creationId xmlns:a16="http://schemas.microsoft.com/office/drawing/2014/main" id="{1D6CB9CE-7AF5-3B45-BF4A-D60F365D83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135"/>
          <a:stretch/>
        </p:blipFill>
        <p:spPr>
          <a:xfrm>
            <a:off x="1550505" y="170669"/>
            <a:ext cx="9688734" cy="66873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6D8399-E452-B748-B3D4-49709E962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852" y="170669"/>
            <a:ext cx="10515600" cy="1883418"/>
          </a:xfrm>
        </p:spPr>
        <p:txBody>
          <a:bodyPr>
            <a:normAutofit/>
          </a:bodyPr>
          <a:lstStyle/>
          <a:p>
            <a:r>
              <a:rPr lang="fr-FR" sz="4000" dirty="0">
                <a:latin typeface="Helvetica" panose="020B0604020202020204" pitchFamily="34" charset="0"/>
                <a:cs typeface="Helvetica" panose="020B0604020202020204" pitchFamily="34" charset="0"/>
              </a:rPr>
              <a:t>Participants</a:t>
            </a:r>
            <a:br>
              <a:rPr lang="fr-FR" sz="40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F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with</a:t>
            </a:r>
            <a:r>
              <a:rPr lang="fr-FR" sz="2800" dirty="0">
                <a:latin typeface="Helvetica" panose="020B0604020202020204" pitchFamily="34" charset="0"/>
                <a:cs typeface="Helvetica" panose="020B0604020202020204" pitchFamily="34" charset="0"/>
              </a:rPr>
              <a:t> EC </a:t>
            </a:r>
            <a:r>
              <a:rPr lang="fr-F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co-funding</a:t>
            </a:r>
            <a:endParaRPr lang="fr-FR" sz="4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14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ECB699-0B53-E542-BE66-067A3DB026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61" r="18323" b="43336"/>
          <a:stretch/>
        </p:blipFill>
        <p:spPr>
          <a:xfrm>
            <a:off x="241852" y="1403926"/>
            <a:ext cx="11664907" cy="50515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6D8399-E452-B748-B3D4-49709E962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852" y="170669"/>
            <a:ext cx="10515600" cy="1883418"/>
          </a:xfrm>
        </p:spPr>
        <p:txBody>
          <a:bodyPr>
            <a:normAutofit/>
          </a:bodyPr>
          <a:lstStyle/>
          <a:p>
            <a:r>
              <a:rPr lang="fr-FR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Partners</a:t>
            </a:r>
            <a:r>
              <a:rPr lang="fr-FR" sz="4000" dirty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fr-FR" sz="40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fr-F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without</a:t>
            </a:r>
            <a:r>
              <a:rPr lang="fr-FR" sz="2800" dirty="0">
                <a:latin typeface="Helvetica" panose="020B0604020202020204" pitchFamily="34" charset="0"/>
                <a:cs typeface="Helvetica" panose="020B0604020202020204" pitchFamily="34" charset="0"/>
              </a:rPr>
              <a:t> EC </a:t>
            </a:r>
            <a:r>
              <a:rPr lang="fr-F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co-funding</a:t>
            </a:r>
            <a:endParaRPr lang="fr-FR" sz="4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2C52205-0F5B-0848-9FF1-E7CAD2A8228E}"/>
              </a:ext>
            </a:extLst>
          </p:cNvPr>
          <p:cNvSpPr txBox="1"/>
          <p:nvPr/>
        </p:nvSpPr>
        <p:spPr>
          <a:xfrm>
            <a:off x="5834275" y="5324181"/>
            <a:ext cx="2201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Host state authorities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A61AD2E0-9592-E54C-9AF8-CB4D84ACACA7}"/>
              </a:ext>
            </a:extLst>
          </p:cNvPr>
          <p:cNvSpPr/>
          <p:nvPr/>
        </p:nvSpPr>
        <p:spPr>
          <a:xfrm>
            <a:off x="7400136" y="4717772"/>
            <a:ext cx="1693905" cy="58309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F904AB3-C1AB-4342-9C46-A838165D90D3}"/>
              </a:ext>
            </a:extLst>
          </p:cNvPr>
          <p:cNvSpPr/>
          <p:nvPr/>
        </p:nvSpPr>
        <p:spPr>
          <a:xfrm>
            <a:off x="5492703" y="4717772"/>
            <a:ext cx="919527" cy="58309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11AC43-40BA-E149-BCFA-A796ADB68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64156">
            <a:off x="210751" y="617757"/>
            <a:ext cx="4294260" cy="6038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1DA6C5-2C74-1A4A-8D34-392E8A1BC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897" y="268089"/>
            <a:ext cx="4071068" cy="5770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921B0D-F3CF-3F4E-9F46-8F02868246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87" t="2488" r="9739" b="2222"/>
          <a:stretch/>
        </p:blipFill>
        <p:spPr>
          <a:xfrm rot="470640">
            <a:off x="7544172" y="1060036"/>
            <a:ext cx="4108498" cy="5739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662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807EA62-7C2B-1744-998F-1C3DBA5E266C}"/>
              </a:ext>
            </a:extLst>
          </p:cNvPr>
          <p:cNvGrpSpPr/>
          <p:nvPr/>
        </p:nvGrpSpPr>
        <p:grpSpPr>
          <a:xfrm>
            <a:off x="284536" y="277078"/>
            <a:ext cx="1816317" cy="1825498"/>
            <a:chOff x="3808172" y="783636"/>
            <a:chExt cx="1080000" cy="1085459"/>
          </a:xfrm>
        </p:grpSpPr>
        <p:sp>
          <p:nvSpPr>
            <p:cNvPr id="73" name="Round Same Side Corner Rectangle 72">
              <a:extLst>
                <a:ext uri="{FF2B5EF4-FFF2-40B4-BE49-F238E27FC236}">
                  <a16:creationId xmlns:a16="http://schemas.microsoft.com/office/drawing/2014/main" id="{430A4D0E-4790-EA4A-A1F5-E6D22FDDAA1A}"/>
                </a:ext>
              </a:extLst>
            </p:cNvPr>
            <p:cNvSpPr/>
            <p:nvPr/>
          </p:nvSpPr>
          <p:spPr>
            <a:xfrm flipV="1">
              <a:off x="3808172" y="1683639"/>
              <a:ext cx="1080000" cy="180000"/>
            </a:xfrm>
            <a:prstGeom prst="round2SameRect">
              <a:avLst>
                <a:gd name="adj1" fmla="val 29896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520C2B9-DC47-BD4E-9D0E-DE4A9010C5AD}"/>
                </a:ext>
              </a:extLst>
            </p:cNvPr>
            <p:cNvSpPr txBox="1"/>
            <p:nvPr/>
          </p:nvSpPr>
          <p:spPr>
            <a:xfrm>
              <a:off x="3808172" y="1704389"/>
              <a:ext cx="1080000" cy="1647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>
                      <a:lumMod val="75000"/>
                    </a:schemeClr>
                  </a:solidFill>
                  <a:latin typeface="Avenir Roman" panose="02000503020000020003" pitchFamily="2" charset="0"/>
                  <a:ea typeface="Arial Unicode MS" panose="020B0604020202020204" pitchFamily="34" charset="-128"/>
                  <a:cs typeface="Arial Narrow" panose="020B0604020202020204" pitchFamily="34" charset="0"/>
                </a:rPr>
                <a:t>Collider Design</a:t>
              </a:r>
            </a:p>
          </p:txBody>
        </p:sp>
        <p:sp>
          <p:nvSpPr>
            <p:cNvPr id="75" name="Round Same Side Corner Rectangle 74">
              <a:extLst>
                <a:ext uri="{FF2B5EF4-FFF2-40B4-BE49-F238E27FC236}">
                  <a16:creationId xmlns:a16="http://schemas.microsoft.com/office/drawing/2014/main" id="{43011685-6CA9-1643-975C-D761097EC4DB}"/>
                </a:ext>
              </a:extLst>
            </p:cNvPr>
            <p:cNvSpPr/>
            <p:nvPr/>
          </p:nvSpPr>
          <p:spPr>
            <a:xfrm>
              <a:off x="3808172" y="783636"/>
              <a:ext cx="1080000" cy="900002"/>
            </a:xfrm>
            <a:prstGeom prst="round2SameRect">
              <a:avLst>
                <a:gd name="adj1" fmla="val 5554"/>
                <a:gd name="adj2" fmla="val 0"/>
              </a:avLst>
            </a:prstGeom>
            <a:noFill/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BAF386-8D0C-EB46-9F8E-2C021FFA5EA6}"/>
              </a:ext>
            </a:extLst>
          </p:cNvPr>
          <p:cNvGrpSpPr/>
          <p:nvPr/>
        </p:nvGrpSpPr>
        <p:grpSpPr>
          <a:xfrm rot="959995">
            <a:off x="796393" y="289824"/>
            <a:ext cx="630933" cy="957492"/>
            <a:chOff x="2759182" y="977811"/>
            <a:chExt cx="375159" cy="569334"/>
          </a:xfrm>
          <a:solidFill>
            <a:schemeClr val="bg2">
              <a:lumMod val="50000"/>
            </a:schemeClr>
          </a:solidFill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A4404048-29AA-514D-BB5A-01BDFFF239C8}"/>
                </a:ext>
              </a:extLst>
            </p:cNvPr>
            <p:cNvSpPr/>
            <p:nvPr/>
          </p:nvSpPr>
          <p:spPr>
            <a:xfrm>
              <a:off x="2838762" y="1120929"/>
              <a:ext cx="216000" cy="144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riangle 38">
              <a:extLst>
                <a:ext uri="{FF2B5EF4-FFF2-40B4-BE49-F238E27FC236}">
                  <a16:creationId xmlns:a16="http://schemas.microsoft.com/office/drawing/2014/main" id="{7483198F-7405-7C4A-A3B8-98786ACC999C}"/>
                </a:ext>
              </a:extLst>
            </p:cNvPr>
            <p:cNvSpPr/>
            <p:nvPr/>
          </p:nvSpPr>
          <p:spPr>
            <a:xfrm rot="10800000">
              <a:off x="2838762" y="1252744"/>
              <a:ext cx="216000" cy="6672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0D8C24C6-6C29-2B41-9378-05A3733A4B21}"/>
                </a:ext>
              </a:extLst>
            </p:cNvPr>
            <p:cNvSpPr/>
            <p:nvPr/>
          </p:nvSpPr>
          <p:spPr>
            <a:xfrm>
              <a:off x="2903841" y="977811"/>
              <a:ext cx="88488" cy="107155"/>
            </a:xfrm>
            <a:prstGeom prst="roundRect">
              <a:avLst>
                <a:gd name="adj" fmla="val 255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FAFD2282-FAC6-354A-ACF8-45E63A6F6315}"/>
                </a:ext>
              </a:extLst>
            </p:cNvPr>
            <p:cNvSpPr/>
            <p:nvPr/>
          </p:nvSpPr>
          <p:spPr>
            <a:xfrm rot="-1980000">
              <a:off x="3045853" y="1286678"/>
              <a:ext cx="88488" cy="26046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2BB12A6E-3950-E947-801B-5A654C7C7208}"/>
                </a:ext>
              </a:extLst>
            </p:cNvPr>
            <p:cNvSpPr/>
            <p:nvPr/>
          </p:nvSpPr>
          <p:spPr>
            <a:xfrm rot="1980000">
              <a:off x="2759182" y="1286677"/>
              <a:ext cx="88488" cy="26046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3D264F-F81F-B14A-884F-D6D22AAAA029}"/>
              </a:ext>
            </a:extLst>
          </p:cNvPr>
          <p:cNvGrpSpPr/>
          <p:nvPr/>
        </p:nvGrpSpPr>
        <p:grpSpPr>
          <a:xfrm>
            <a:off x="581398" y="532053"/>
            <a:ext cx="313542" cy="1084683"/>
            <a:chOff x="2636445" y="1970603"/>
            <a:chExt cx="186435" cy="644963"/>
          </a:xfrm>
          <a:solidFill>
            <a:schemeClr val="bg2">
              <a:lumMod val="50000"/>
            </a:schemeClr>
          </a:solidFill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5559006-8095-AF4C-AA2B-337F79609EDF}"/>
                </a:ext>
              </a:extLst>
            </p:cNvPr>
            <p:cNvSpPr/>
            <p:nvPr/>
          </p:nvSpPr>
          <p:spPr>
            <a:xfrm rot="20564607">
              <a:off x="2636445" y="1970603"/>
              <a:ext cx="90000" cy="5735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riangle 36">
              <a:extLst>
                <a:ext uri="{FF2B5EF4-FFF2-40B4-BE49-F238E27FC236}">
                  <a16:creationId xmlns:a16="http://schemas.microsoft.com/office/drawing/2014/main" id="{DC7C0453-42D3-7B46-AA30-4A97EABC07F4}"/>
                </a:ext>
              </a:extLst>
            </p:cNvPr>
            <p:cNvSpPr/>
            <p:nvPr/>
          </p:nvSpPr>
          <p:spPr>
            <a:xfrm rot="20580000" flipV="1">
              <a:off x="2732880" y="2521445"/>
              <a:ext cx="90000" cy="9412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riangle 18">
            <a:extLst>
              <a:ext uri="{FF2B5EF4-FFF2-40B4-BE49-F238E27FC236}">
                <a16:creationId xmlns:a16="http://schemas.microsoft.com/office/drawing/2014/main" id="{1250FFAE-278B-7642-88B9-09C7A7C71920}"/>
              </a:ext>
            </a:extLst>
          </p:cNvPr>
          <p:cNvSpPr/>
          <p:nvPr/>
        </p:nvSpPr>
        <p:spPr>
          <a:xfrm rot="20580000" flipH="1" flipV="1">
            <a:off x="1328379" y="1278793"/>
            <a:ext cx="60544" cy="181632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BE68B642-FF78-3744-9934-FCA947A75A89}"/>
              </a:ext>
            </a:extLst>
          </p:cNvPr>
          <p:cNvSpPr/>
          <p:nvPr/>
        </p:nvSpPr>
        <p:spPr>
          <a:xfrm>
            <a:off x="615170" y="751934"/>
            <a:ext cx="1213303" cy="968045"/>
          </a:xfrm>
          <a:prstGeom prst="arc">
            <a:avLst>
              <a:gd name="adj1" fmla="val 17427075"/>
              <a:gd name="adj2" fmla="val 7743048"/>
            </a:avLst>
          </a:prstGeom>
          <a:noFill/>
          <a:ln w="38100" cap="rnd">
            <a:solidFill>
              <a:srgbClr val="0B3D59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94F4E-3968-2441-BA48-4D8B90F05D7C}"/>
              </a:ext>
            </a:extLst>
          </p:cNvPr>
          <p:cNvSpPr txBox="1"/>
          <p:nvPr/>
        </p:nvSpPr>
        <p:spPr>
          <a:xfrm>
            <a:off x="977382" y="343407"/>
            <a:ext cx="1063928" cy="271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spc="100" dirty="0">
                <a:solidFill>
                  <a:schemeClr val="tx2">
                    <a:lumMod val="75000"/>
                  </a:schemeClr>
                </a:solidFill>
                <a:latin typeface="Avenir Roman" panose="02000503020000020003" pitchFamily="2" charset="0"/>
                <a:ea typeface="Arial Unicode MS" panose="020B0604020202020204" pitchFamily="34" charset="-128"/>
                <a:cs typeface="Arial" panose="020B0604020202020204" pitchFamily="34" charset="0"/>
              </a:rPr>
              <a:t>WP2</a:t>
            </a:r>
          </a:p>
        </p:txBody>
      </p:sp>
      <p:sp>
        <p:nvSpPr>
          <p:cNvPr id="90" name="Content Placeholder 89">
            <a:extLst>
              <a:ext uri="{FF2B5EF4-FFF2-40B4-BE49-F238E27FC236}">
                <a16:creationId xmlns:a16="http://schemas.microsoft.com/office/drawing/2014/main" id="{9D43E356-B296-C041-8859-8F00EFB4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0" y="343406"/>
            <a:ext cx="9448800" cy="5921532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Design of electron-positron collider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Goal: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infrastructure construction start by </a:t>
            </a: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2028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Operation start of FCC-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ee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2038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Operation with stepwise energy upgrade: </a:t>
            </a: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15 </a:t>
            </a:r>
            <a:r>
              <a:rPr lang="en-US" sz="2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years</a:t>
            </a:r>
          </a:p>
          <a:p>
            <a:pPr lvl="1"/>
            <a:endParaRPr lang="en-US" sz="2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Validation of concepts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to achieve the required performance </a:t>
            </a:r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with existing accelerators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DAFNE, INFN, Rome, Italy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KARA, KIT, Germany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PETRA, DESY, Germany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VEPP, BINP, Russian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Federation</a:t>
            </a:r>
          </a:p>
          <a:p>
            <a:pPr lvl="1"/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Optimisation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of the </a:t>
            </a:r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energy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consumption and </a:t>
            </a:r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resource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use as requested by host states (e.g. performance per kW, cooling water consumption, cryogenic cooling capacity, electric energy conversion and distribution)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A9A5531-B1A9-F744-91A5-6D08D16653B7}"/>
              </a:ext>
            </a:extLst>
          </p:cNvPr>
          <p:cNvGrpSpPr>
            <a:grpSpLocks noChangeAspect="1"/>
          </p:cNvGrpSpPr>
          <p:nvPr/>
        </p:nvGrpSpPr>
        <p:grpSpPr>
          <a:xfrm>
            <a:off x="275890" y="2312655"/>
            <a:ext cx="1824963" cy="1888248"/>
            <a:chOff x="2895745" y="4783780"/>
            <a:chExt cx="1446134" cy="1496284"/>
          </a:xfrm>
        </p:grpSpPr>
        <p:sp>
          <p:nvSpPr>
            <p:cNvPr id="92" name="Round Same Side Corner Rectangle 91">
              <a:extLst>
                <a:ext uri="{FF2B5EF4-FFF2-40B4-BE49-F238E27FC236}">
                  <a16:creationId xmlns:a16="http://schemas.microsoft.com/office/drawing/2014/main" id="{BEB9FC16-C1E4-F546-8204-9AB6F8B0FCB2}"/>
                </a:ext>
              </a:extLst>
            </p:cNvPr>
            <p:cNvSpPr/>
            <p:nvPr/>
          </p:nvSpPr>
          <p:spPr>
            <a:xfrm flipV="1">
              <a:off x="2901205" y="5969916"/>
              <a:ext cx="1435214" cy="308844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rgbClr val="0046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1000" dirty="0">
                <a:solidFill>
                  <a:schemeClr val="tx2"/>
                </a:solidFill>
                <a:effectLst/>
                <a:latin typeface="Avenir Roman" panose="02000503020000020003" pitchFamily="2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B5B6391-646B-7D49-A4E8-6D3229480E6E}"/>
                </a:ext>
              </a:extLst>
            </p:cNvPr>
            <p:cNvSpPr/>
            <p:nvPr/>
          </p:nvSpPr>
          <p:spPr>
            <a:xfrm>
              <a:off x="2916450" y="5976136"/>
              <a:ext cx="1425429" cy="3039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dirty="0">
                  <a:solidFill>
                    <a:srgbClr val="004661"/>
                  </a:solidFill>
                  <a:latin typeface="Avenir Roman" panose="02000503020000020003" pitchFamily="2" charset="0"/>
                </a:rPr>
                <a:t>Leading-edge RI on the forefront of research</a:t>
              </a:r>
            </a:p>
          </p:txBody>
        </p:sp>
        <p:sp>
          <p:nvSpPr>
            <p:cNvPr id="94" name="Round Same Side Corner Rectangle 93">
              <a:extLst>
                <a:ext uri="{FF2B5EF4-FFF2-40B4-BE49-F238E27FC236}">
                  <a16:creationId xmlns:a16="http://schemas.microsoft.com/office/drawing/2014/main" id="{79F29D27-A105-1B42-A0BB-43E539360B9A}"/>
                </a:ext>
              </a:extLst>
            </p:cNvPr>
            <p:cNvSpPr/>
            <p:nvPr/>
          </p:nvSpPr>
          <p:spPr>
            <a:xfrm>
              <a:off x="2901205" y="4783780"/>
              <a:ext cx="1435214" cy="1189545"/>
            </a:xfrm>
            <a:prstGeom prst="round2SameRect">
              <a:avLst>
                <a:gd name="adj1" fmla="val 4616"/>
                <a:gd name="adj2" fmla="val 0"/>
              </a:avLst>
            </a:prstGeom>
            <a:noFill/>
            <a:ln w="12700">
              <a:solidFill>
                <a:srgbClr val="0046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>
                <a:latin typeface="Avenir Roman" panose="02000503020000020003" pitchFamily="2" charset="0"/>
              </a:endParaRPr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CA84594D-7AE1-1E4F-B504-ABB56F54E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447" y="4980005"/>
              <a:ext cx="846731" cy="846731"/>
            </a:xfrm>
            <a:prstGeom prst="rect">
              <a:avLst/>
            </a:prstGeom>
            <a:noFill/>
          </p:spPr>
        </p:pic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6640E71F-DE7A-4147-8C37-873B39CA93AF}"/>
                </a:ext>
              </a:extLst>
            </p:cNvPr>
            <p:cNvSpPr/>
            <p:nvPr/>
          </p:nvSpPr>
          <p:spPr>
            <a:xfrm>
              <a:off x="2910993" y="5686933"/>
              <a:ext cx="1417890" cy="2801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00" dirty="0">
                  <a:solidFill>
                    <a:srgbClr val="004661"/>
                  </a:solidFill>
                  <a:latin typeface="Myriad Pro" panose="020B0503030403020204" pitchFamily="34" charset="0"/>
                </a:rPr>
                <a:t>1 000 000 Higgs bosons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ADB0F4FA-1DE3-D64B-942B-C3954D0C8E55}"/>
                </a:ext>
              </a:extLst>
            </p:cNvPr>
            <p:cNvSpPr/>
            <p:nvPr/>
          </p:nvSpPr>
          <p:spPr>
            <a:xfrm>
              <a:off x="2895745" y="4797325"/>
              <a:ext cx="1440003" cy="3039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000" dirty="0">
                  <a:solidFill>
                    <a:srgbClr val="004661"/>
                  </a:solidFill>
                  <a:latin typeface="Myriad Pro" panose="020B0503030403020204" pitchFamily="34" charset="0"/>
                </a:rPr>
                <a:t>Extreme luminosity &gt; 10</a:t>
              </a:r>
              <a:r>
                <a:rPr lang="en-GB" sz="1000" baseline="30000" dirty="0">
                  <a:solidFill>
                    <a:srgbClr val="004661"/>
                  </a:solidFill>
                  <a:latin typeface="Myriad Pro" panose="020B0503030403020204" pitchFamily="34" charset="0"/>
                </a:rPr>
                <a:t>36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6815CF4-22CA-B14C-A7CD-6197307EE6BB}"/>
              </a:ext>
            </a:extLst>
          </p:cNvPr>
          <p:cNvGrpSpPr>
            <a:grpSpLocks noChangeAspect="1"/>
          </p:cNvGrpSpPr>
          <p:nvPr/>
        </p:nvGrpSpPr>
        <p:grpSpPr>
          <a:xfrm>
            <a:off x="275890" y="4428075"/>
            <a:ext cx="1808562" cy="1836863"/>
            <a:chOff x="5950638" y="4816143"/>
            <a:chExt cx="1441736" cy="1464297"/>
          </a:xfrm>
        </p:grpSpPr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1CD7CE83-C787-044E-BADB-D8A779F4A4BB}"/>
                </a:ext>
              </a:extLst>
            </p:cNvPr>
            <p:cNvGrpSpPr/>
            <p:nvPr/>
          </p:nvGrpSpPr>
          <p:grpSpPr>
            <a:xfrm>
              <a:off x="5950638" y="4816143"/>
              <a:ext cx="1441736" cy="1464297"/>
              <a:chOff x="4818131" y="396316"/>
              <a:chExt cx="1441736" cy="1454246"/>
            </a:xfrm>
          </p:grpSpPr>
          <p:sp>
            <p:nvSpPr>
              <p:cNvPr id="138" name="Round Same Side Corner Rectangle 137">
                <a:extLst>
                  <a:ext uri="{FF2B5EF4-FFF2-40B4-BE49-F238E27FC236}">
                    <a16:creationId xmlns:a16="http://schemas.microsoft.com/office/drawing/2014/main" id="{2ED351B2-54CC-AC46-B8D9-0887A873A792}"/>
                  </a:ext>
                </a:extLst>
              </p:cNvPr>
              <p:cNvSpPr/>
              <p:nvPr/>
            </p:nvSpPr>
            <p:spPr>
              <a:xfrm>
                <a:off x="4823786" y="405648"/>
                <a:ext cx="1429757" cy="1191798"/>
              </a:xfrm>
              <a:prstGeom prst="round2SameRect">
                <a:avLst>
                  <a:gd name="adj1" fmla="val 3569"/>
                  <a:gd name="adj2" fmla="val 0"/>
                </a:avLst>
              </a:prstGeom>
              <a:gradFill flip="none" rotWithShape="1">
                <a:gsLst>
                  <a:gs pos="0">
                    <a:schemeClr val="bg1"/>
                  </a:gs>
                  <a:gs pos="46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Round Same Side Corner Rectangle 138">
                <a:extLst>
                  <a:ext uri="{FF2B5EF4-FFF2-40B4-BE49-F238E27FC236}">
                    <a16:creationId xmlns:a16="http://schemas.microsoft.com/office/drawing/2014/main" id="{5D2502E5-3A00-0241-8E1D-6093BE59572D}"/>
                  </a:ext>
                </a:extLst>
              </p:cNvPr>
              <p:cNvSpPr/>
              <p:nvPr/>
            </p:nvSpPr>
            <p:spPr>
              <a:xfrm flipV="1">
                <a:off x="4819867" y="1490562"/>
                <a:ext cx="1440000" cy="360000"/>
              </a:xfrm>
              <a:prstGeom prst="round2SameRect">
                <a:avLst/>
              </a:prstGeom>
              <a:solidFill>
                <a:schemeClr val="bg1"/>
              </a:solidFill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>
                    <a:rot lat="0" lon="0" rev="10800000"/>
                  </a:camera>
                  <a:lightRig rig="threePt" dir="t"/>
                </a:scene3d>
              </a:bodyPr>
              <a:lstStyle/>
              <a:p>
                <a:pPr algn="ctr"/>
                <a:endParaRPr lang="en-GB" sz="2000" dirty="0">
                  <a:solidFill>
                    <a:schemeClr val="tx2"/>
                  </a:solidFill>
                  <a:effectLst/>
                  <a:latin typeface="Avenir Roman" panose="02000503020000020003" pitchFamily="2" charset="0"/>
                </a:endParaRP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C03264E4-51D4-A048-85B3-A810D01055E6}"/>
                  </a:ext>
                </a:extLst>
              </p:cNvPr>
              <p:cNvSpPr/>
              <p:nvPr/>
            </p:nvSpPr>
            <p:spPr>
              <a:xfrm>
                <a:off x="4818131" y="1490561"/>
                <a:ext cx="1435412" cy="3600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ctr"/>
              <a:lstStyle/>
              <a:p>
                <a:pPr algn="ctr"/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Optimise performance &amp; resource use</a:t>
                </a:r>
              </a:p>
            </p:txBody>
          </p:sp>
          <p:sp>
            <p:nvSpPr>
              <p:cNvPr id="141" name="Round Same Side Corner Rectangle 140">
                <a:extLst>
                  <a:ext uri="{FF2B5EF4-FFF2-40B4-BE49-F238E27FC236}">
                    <a16:creationId xmlns:a16="http://schemas.microsoft.com/office/drawing/2014/main" id="{7EA3FEEF-0CF8-694D-A115-DE98B5F4BAD1}"/>
                  </a:ext>
                </a:extLst>
              </p:cNvPr>
              <p:cNvSpPr/>
              <p:nvPr/>
            </p:nvSpPr>
            <p:spPr>
              <a:xfrm>
                <a:off x="4818999" y="396316"/>
                <a:ext cx="1440000" cy="1094246"/>
              </a:xfrm>
              <a:prstGeom prst="round2SameRect">
                <a:avLst>
                  <a:gd name="adj1" fmla="val 4616"/>
                  <a:gd name="adj2" fmla="val 0"/>
                </a:avLst>
              </a:prstGeom>
              <a:noFill/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venir Roman" panose="02000503020000020003" pitchFamily="2" charset="0"/>
                </a:endParaRPr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2D1878ED-E3F2-634C-AADF-87EA884E952B}"/>
                </a:ext>
              </a:extLst>
            </p:cNvPr>
            <p:cNvGrpSpPr/>
            <p:nvPr/>
          </p:nvGrpSpPr>
          <p:grpSpPr>
            <a:xfrm>
              <a:off x="6178905" y="4998503"/>
              <a:ext cx="921186" cy="830474"/>
              <a:chOff x="1996056" y="573579"/>
              <a:chExt cx="860656" cy="824774"/>
            </a:xfrm>
          </p:grpSpPr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693037BC-2D77-5746-BBAF-2E81AEAA6074}"/>
                  </a:ext>
                </a:extLst>
              </p:cNvPr>
              <p:cNvCxnSpPr/>
              <p:nvPr/>
            </p:nvCxnSpPr>
            <p:spPr>
              <a:xfrm flipV="1">
                <a:off x="1996056" y="573579"/>
                <a:ext cx="0" cy="823155"/>
              </a:xfrm>
              <a:prstGeom prst="straightConnector1">
                <a:avLst/>
              </a:prstGeom>
              <a:ln w="19050" cap="rnd">
                <a:solidFill>
                  <a:schemeClr val="tx2"/>
                </a:solidFill>
                <a:bevel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785292BC-D210-A445-B143-8980199C6A97}"/>
                  </a:ext>
                </a:extLst>
              </p:cNvPr>
              <p:cNvCxnSpPr/>
              <p:nvPr/>
            </p:nvCxnSpPr>
            <p:spPr>
              <a:xfrm rot="5400000" flipV="1">
                <a:off x="2426384" y="968025"/>
                <a:ext cx="0" cy="860656"/>
              </a:xfrm>
              <a:prstGeom prst="straightConnector1">
                <a:avLst/>
              </a:prstGeom>
              <a:ln w="19050" cap="rnd">
                <a:solidFill>
                  <a:schemeClr val="tx2"/>
                </a:solidFill>
                <a:bevel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49F8EABE-94EC-CA44-BE07-48E52CDDFDBE}"/>
                  </a:ext>
                </a:extLst>
              </p:cNvPr>
              <p:cNvSpPr/>
              <p:nvPr/>
            </p:nvSpPr>
            <p:spPr>
              <a:xfrm>
                <a:off x="2039160" y="702108"/>
                <a:ext cx="770813" cy="645074"/>
              </a:xfrm>
              <a:custGeom>
                <a:avLst/>
                <a:gdLst>
                  <a:gd name="connsiteX0" fmla="*/ 0 w 1286933"/>
                  <a:gd name="connsiteY0" fmla="*/ 1126067 h 1126067"/>
                  <a:gd name="connsiteX1" fmla="*/ 215900 w 1286933"/>
                  <a:gd name="connsiteY1" fmla="*/ 491067 h 1126067"/>
                  <a:gd name="connsiteX2" fmla="*/ 584200 w 1286933"/>
                  <a:gd name="connsiteY2" fmla="*/ 165100 h 1126067"/>
                  <a:gd name="connsiteX3" fmla="*/ 1286933 w 1286933"/>
                  <a:gd name="connsiteY3" fmla="*/ 0 h 1126067"/>
                  <a:gd name="connsiteX4" fmla="*/ 1286933 w 1286933"/>
                  <a:gd name="connsiteY4" fmla="*/ 0 h 1126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6933" h="1126067">
                    <a:moveTo>
                      <a:pt x="0" y="1126067"/>
                    </a:moveTo>
                    <a:cubicBezTo>
                      <a:pt x="59266" y="888647"/>
                      <a:pt x="118533" y="651228"/>
                      <a:pt x="215900" y="491067"/>
                    </a:cubicBezTo>
                    <a:cubicBezTo>
                      <a:pt x="313267" y="330906"/>
                      <a:pt x="405695" y="246944"/>
                      <a:pt x="584200" y="165100"/>
                    </a:cubicBezTo>
                    <a:cubicBezTo>
                      <a:pt x="762705" y="83256"/>
                      <a:pt x="1286933" y="0"/>
                      <a:pt x="1286933" y="0"/>
                    </a:cubicBezTo>
                    <a:lnTo>
                      <a:pt x="1286933" y="0"/>
                    </a:lnTo>
                  </a:path>
                </a:pathLst>
              </a:custGeom>
              <a:noFill/>
              <a:ln w="19050">
                <a:solidFill>
                  <a:schemeClr val="accent4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30787F5-4589-0A45-937C-98E2FB016391}"/>
                </a:ext>
              </a:extLst>
            </p:cNvPr>
            <p:cNvSpPr txBox="1"/>
            <p:nvPr/>
          </p:nvSpPr>
          <p:spPr>
            <a:xfrm>
              <a:off x="6137150" y="4860904"/>
              <a:ext cx="10008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Buxton Sketch" panose="03080500000500000004" pitchFamily="66" charset="0"/>
                </a:rPr>
                <a:t>Performance</a:t>
              </a:r>
              <a:endParaRPr lang="en-GB" sz="1200" dirty="0">
                <a:latin typeface="Buxton Sketch" panose="03080500000500000004" pitchFamily="66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082A0422-B1CC-EE47-804D-AE6EC9AF3FCF}"/>
                </a:ext>
              </a:extLst>
            </p:cNvPr>
            <p:cNvSpPr txBox="1"/>
            <p:nvPr/>
          </p:nvSpPr>
          <p:spPr>
            <a:xfrm>
              <a:off x="6324963" y="5582774"/>
              <a:ext cx="974909" cy="24622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GB" sz="1000" dirty="0">
                  <a:latin typeface="Avenir Roman" panose="02000503020000020003" pitchFamily="2" charset="0"/>
                </a:rPr>
                <a:t>Resource needs</a:t>
              </a:r>
            </a:p>
          </p:txBody>
        </p:sp>
        <p:sp>
          <p:nvSpPr>
            <p:cNvPr id="134" name="Oval 37">
              <a:extLst>
                <a:ext uri="{FF2B5EF4-FFF2-40B4-BE49-F238E27FC236}">
                  <a16:creationId xmlns:a16="http://schemas.microsoft.com/office/drawing/2014/main" id="{965E4732-B683-F445-BF6F-C5311B61A241}"/>
                </a:ext>
              </a:extLst>
            </p:cNvPr>
            <p:cNvSpPr/>
            <p:nvPr/>
          </p:nvSpPr>
          <p:spPr>
            <a:xfrm rot="19702316" flipH="1">
              <a:off x="6240814" y="5196858"/>
              <a:ext cx="409886" cy="200369"/>
            </a:xfrm>
            <a:custGeom>
              <a:avLst/>
              <a:gdLst>
                <a:gd name="connsiteX0" fmla="*/ 0 w 982133"/>
                <a:gd name="connsiteY0" fmla="*/ 173686 h 347372"/>
                <a:gd name="connsiteX1" fmla="*/ 491067 w 982133"/>
                <a:gd name="connsiteY1" fmla="*/ 0 h 347372"/>
                <a:gd name="connsiteX2" fmla="*/ 982134 w 982133"/>
                <a:gd name="connsiteY2" fmla="*/ 173686 h 347372"/>
                <a:gd name="connsiteX3" fmla="*/ 491067 w 982133"/>
                <a:gd name="connsiteY3" fmla="*/ 347372 h 347372"/>
                <a:gd name="connsiteX4" fmla="*/ 0 w 982133"/>
                <a:gd name="connsiteY4" fmla="*/ 173686 h 347372"/>
                <a:gd name="connsiteX0" fmla="*/ 0 w 982134"/>
                <a:gd name="connsiteY0" fmla="*/ 173686 h 347372"/>
                <a:gd name="connsiteX1" fmla="*/ 491067 w 982134"/>
                <a:gd name="connsiteY1" fmla="*/ 0 h 347372"/>
                <a:gd name="connsiteX2" fmla="*/ 982134 w 982134"/>
                <a:gd name="connsiteY2" fmla="*/ 173686 h 347372"/>
                <a:gd name="connsiteX3" fmla="*/ 491067 w 982134"/>
                <a:gd name="connsiteY3" fmla="*/ 347372 h 347372"/>
                <a:gd name="connsiteX4" fmla="*/ 0 w 982134"/>
                <a:gd name="connsiteY4" fmla="*/ 173686 h 347372"/>
                <a:gd name="connsiteX0" fmla="*/ 491067 w 982134"/>
                <a:gd name="connsiteY0" fmla="*/ 0 h 347372"/>
                <a:gd name="connsiteX1" fmla="*/ 982134 w 982134"/>
                <a:gd name="connsiteY1" fmla="*/ 173686 h 347372"/>
                <a:gd name="connsiteX2" fmla="*/ 491067 w 982134"/>
                <a:gd name="connsiteY2" fmla="*/ 347372 h 347372"/>
                <a:gd name="connsiteX3" fmla="*/ 0 w 982134"/>
                <a:gd name="connsiteY3" fmla="*/ 173686 h 347372"/>
                <a:gd name="connsiteX4" fmla="*/ 582507 w 982134"/>
                <a:gd name="connsiteY4" fmla="*/ 91440 h 347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2134" h="347372">
                  <a:moveTo>
                    <a:pt x="491067" y="0"/>
                  </a:moveTo>
                  <a:cubicBezTo>
                    <a:pt x="736876" y="0"/>
                    <a:pt x="982134" y="77762"/>
                    <a:pt x="982134" y="173686"/>
                  </a:cubicBezTo>
                  <a:cubicBezTo>
                    <a:pt x="982134" y="269610"/>
                    <a:pt x="762276" y="347372"/>
                    <a:pt x="491067" y="347372"/>
                  </a:cubicBezTo>
                  <a:cubicBezTo>
                    <a:pt x="219858" y="347372"/>
                    <a:pt x="0" y="269610"/>
                    <a:pt x="0" y="173686"/>
                  </a:cubicBezTo>
                  <a:cubicBezTo>
                    <a:pt x="0" y="77762"/>
                    <a:pt x="245258" y="0"/>
                    <a:pt x="582507" y="9144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843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89">
            <a:extLst>
              <a:ext uri="{FF2B5EF4-FFF2-40B4-BE49-F238E27FC236}">
                <a16:creationId xmlns:a16="http://schemas.microsoft.com/office/drawing/2014/main" id="{9D43E356-B296-C041-8859-8F00EFB4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69" y="243452"/>
            <a:ext cx="9708371" cy="5892710"/>
          </a:xfrm>
        </p:spPr>
        <p:txBody>
          <a:bodyPr>
            <a:noAutofit/>
          </a:bodyPr>
          <a:lstStyle/>
          <a:p>
            <a:r>
              <a:rPr lang="en-GB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Optimisation of placement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in transboundary context together with the host states</a:t>
            </a:r>
          </a:p>
          <a:p>
            <a:pPr lvl="1"/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Keeping the surface site footprints under control</a:t>
            </a:r>
          </a:p>
          <a:p>
            <a:pPr lvl="1"/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Application of an «</a:t>
            </a:r>
            <a:r>
              <a:rPr lang="en-GB" sz="2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ecodesign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» concept, respecting the «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Eviter-Réduire-Compenser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» process prescribed by law and implementing it with a risk management process</a:t>
            </a:r>
          </a:p>
          <a:p>
            <a:pPr lvl="1"/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Documentation of various scenarios that permits a political validation as a pre-requisite to continue administrative processes that require public </a:t>
            </a:r>
            <a:r>
              <a:rPr lang="en-GB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engagement</a:t>
            </a:r>
          </a:p>
          <a:p>
            <a:pPr lvl="1"/>
            <a:endParaRPr lang="en-GB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Definition of a </a:t>
            </a:r>
            <a:r>
              <a:rPr lang="en-GB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requirements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 document </a:t>
            </a:r>
            <a:r>
              <a:rPr lang="en-GB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and concept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for the ”</a:t>
            </a:r>
            <a:r>
              <a:rPr lang="en-GB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environmental evaluation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” in a transboundary 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context</a:t>
            </a:r>
          </a:p>
          <a:p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Development of an “</a:t>
            </a:r>
            <a:r>
              <a:rPr lang="en-GB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innovative excavation materials management plan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”</a:t>
            </a:r>
          </a:p>
          <a:p>
            <a:pPr lvl="1"/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Work with host state decentralised services to develop a legal framework that permits the use of a fraction of excavated materials (“waste”) as resources for selected cases</a:t>
            </a:r>
          </a:p>
          <a:p>
            <a:pPr lvl="1"/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Includes an international competition to identify credible and economically viable pathways to commercially use some of the excavated materials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02F7B91-34D6-9E4F-9FE0-A89B0B2371A5}"/>
              </a:ext>
            </a:extLst>
          </p:cNvPr>
          <p:cNvGrpSpPr/>
          <p:nvPr/>
        </p:nvGrpSpPr>
        <p:grpSpPr>
          <a:xfrm>
            <a:off x="243832" y="227934"/>
            <a:ext cx="1816317" cy="1825498"/>
            <a:chOff x="3808172" y="783636"/>
            <a:chExt cx="1080000" cy="1085459"/>
          </a:xfrm>
        </p:grpSpPr>
        <p:sp>
          <p:nvSpPr>
            <p:cNvPr id="62" name="Round Same Side Corner Rectangle 61">
              <a:extLst>
                <a:ext uri="{FF2B5EF4-FFF2-40B4-BE49-F238E27FC236}">
                  <a16:creationId xmlns:a16="http://schemas.microsoft.com/office/drawing/2014/main" id="{DEDD84D4-53AA-DA4B-96D1-F1A5187AFF61}"/>
                </a:ext>
              </a:extLst>
            </p:cNvPr>
            <p:cNvSpPr/>
            <p:nvPr/>
          </p:nvSpPr>
          <p:spPr>
            <a:xfrm flipV="1">
              <a:off x="3808172" y="1683639"/>
              <a:ext cx="1080000" cy="180000"/>
            </a:xfrm>
            <a:prstGeom prst="round2SameRect">
              <a:avLst>
                <a:gd name="adj1" fmla="val 29896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451E5AF-6275-554B-ADA0-3E3BF85CADEA}"/>
                </a:ext>
              </a:extLst>
            </p:cNvPr>
            <p:cNvSpPr txBox="1"/>
            <p:nvPr/>
          </p:nvSpPr>
          <p:spPr>
            <a:xfrm>
              <a:off x="3808172" y="1704389"/>
              <a:ext cx="1080000" cy="1647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>
                      <a:lumMod val="75000"/>
                    </a:schemeClr>
                  </a:solidFill>
                  <a:latin typeface="Avenir Roman" panose="02000503020000020003" pitchFamily="2" charset="0"/>
                  <a:ea typeface="Arial Unicode MS" panose="020B0604020202020204" pitchFamily="34" charset="-128"/>
                  <a:cs typeface="Arial Narrow" panose="020B0604020202020204" pitchFamily="34" charset="0"/>
                </a:rPr>
                <a:t>Integrate Europe</a:t>
              </a:r>
            </a:p>
          </p:txBody>
        </p:sp>
        <p:sp>
          <p:nvSpPr>
            <p:cNvPr id="64" name="Round Same Side Corner Rectangle 63">
              <a:extLst>
                <a:ext uri="{FF2B5EF4-FFF2-40B4-BE49-F238E27FC236}">
                  <a16:creationId xmlns:a16="http://schemas.microsoft.com/office/drawing/2014/main" id="{CCD1C305-EE31-8644-B608-0B9067DB054B}"/>
                </a:ext>
              </a:extLst>
            </p:cNvPr>
            <p:cNvSpPr/>
            <p:nvPr/>
          </p:nvSpPr>
          <p:spPr>
            <a:xfrm>
              <a:off x="3808172" y="783636"/>
              <a:ext cx="1080000" cy="900002"/>
            </a:xfrm>
            <a:prstGeom prst="round2SameRect">
              <a:avLst>
                <a:gd name="adj1" fmla="val 5554"/>
                <a:gd name="adj2" fmla="val 0"/>
              </a:avLst>
            </a:prstGeom>
            <a:noFill/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2A7C0B3-5A89-2948-A7B5-36A05386E358}"/>
              </a:ext>
            </a:extLst>
          </p:cNvPr>
          <p:cNvGrpSpPr/>
          <p:nvPr/>
        </p:nvGrpSpPr>
        <p:grpSpPr>
          <a:xfrm>
            <a:off x="369607" y="290913"/>
            <a:ext cx="1520693" cy="1396376"/>
            <a:chOff x="3758591" y="3056479"/>
            <a:chExt cx="904219" cy="830299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0784151-56CE-7B4D-823D-C4481D42A251}"/>
                </a:ext>
              </a:extLst>
            </p:cNvPr>
            <p:cNvSpPr/>
            <p:nvPr/>
          </p:nvSpPr>
          <p:spPr>
            <a:xfrm>
              <a:off x="3758591" y="3460969"/>
              <a:ext cx="180000" cy="180000"/>
            </a:xfrm>
            <a:prstGeom prst="ellipse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764ED50-8855-1E49-B582-BCC22BAB1853}"/>
                </a:ext>
              </a:extLst>
            </p:cNvPr>
            <p:cNvSpPr/>
            <p:nvPr/>
          </p:nvSpPr>
          <p:spPr>
            <a:xfrm>
              <a:off x="4482810" y="3056479"/>
              <a:ext cx="180000" cy="180000"/>
            </a:xfrm>
            <a:prstGeom prst="ellipse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559554C5-C0CD-1143-AA20-A1F606E4EEDA}"/>
                </a:ext>
              </a:extLst>
            </p:cNvPr>
            <p:cNvSpPr/>
            <p:nvPr/>
          </p:nvSpPr>
          <p:spPr>
            <a:xfrm>
              <a:off x="4458698" y="3742778"/>
              <a:ext cx="144000" cy="144000"/>
            </a:xfrm>
            <a:prstGeom prst="ellipse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9F5CFE7-EF47-4A4D-A73F-CA33E8207B42}"/>
                </a:ext>
              </a:extLst>
            </p:cNvPr>
            <p:cNvSpPr/>
            <p:nvPr/>
          </p:nvSpPr>
          <p:spPr>
            <a:xfrm>
              <a:off x="4169417" y="3184686"/>
              <a:ext cx="144000" cy="144000"/>
            </a:xfrm>
            <a:prstGeom prst="ellipse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23E81C9-883E-7E40-B21D-860CBD12130A}"/>
                </a:ext>
              </a:extLst>
            </p:cNvPr>
            <p:cNvSpPr/>
            <p:nvPr/>
          </p:nvSpPr>
          <p:spPr>
            <a:xfrm>
              <a:off x="3996985" y="3128479"/>
              <a:ext cx="108000" cy="108000"/>
            </a:xfrm>
            <a:prstGeom prst="ellipse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onut 70">
              <a:extLst>
                <a:ext uri="{FF2B5EF4-FFF2-40B4-BE49-F238E27FC236}">
                  <a16:creationId xmlns:a16="http://schemas.microsoft.com/office/drawing/2014/main" id="{14FE017D-77E1-224A-B3A6-FBAF61A541E7}"/>
                </a:ext>
              </a:extLst>
            </p:cNvPr>
            <p:cNvSpPr/>
            <p:nvPr/>
          </p:nvSpPr>
          <p:spPr>
            <a:xfrm>
              <a:off x="4027748" y="3338582"/>
              <a:ext cx="324000" cy="324000"/>
            </a:xfrm>
            <a:prstGeom prst="donut">
              <a:avLst>
                <a:gd name="adj" fmla="val 32728"/>
              </a:avLst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CFB9BAF5-C48F-3948-871D-68435512BE49}"/>
                </a:ext>
              </a:extLst>
            </p:cNvPr>
            <p:cNvSpPr/>
            <p:nvPr/>
          </p:nvSpPr>
          <p:spPr>
            <a:xfrm rot="2600463">
              <a:off x="4250724" y="3686635"/>
              <a:ext cx="308816" cy="36000"/>
            </a:xfrm>
            <a:prstGeom prst="rect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FAA2F23-382E-CD4E-9251-08D37C0B4354}"/>
                </a:ext>
              </a:extLst>
            </p:cNvPr>
            <p:cNvSpPr/>
            <p:nvPr/>
          </p:nvSpPr>
          <p:spPr>
            <a:xfrm rot="19115583">
              <a:off x="4268027" y="3277394"/>
              <a:ext cx="308816" cy="36000"/>
            </a:xfrm>
            <a:prstGeom prst="rect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73D6F73-D8BB-DB44-8D80-5D0D96727D8A}"/>
                </a:ext>
              </a:extLst>
            </p:cNvPr>
            <p:cNvSpPr/>
            <p:nvPr/>
          </p:nvSpPr>
          <p:spPr>
            <a:xfrm rot="3945111">
              <a:off x="4003998" y="3299008"/>
              <a:ext cx="216000" cy="36000"/>
            </a:xfrm>
            <a:prstGeom prst="rect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2A591B7-DB4F-484F-A141-7FE628140135}"/>
                </a:ext>
              </a:extLst>
            </p:cNvPr>
            <p:cNvSpPr/>
            <p:nvPr/>
          </p:nvSpPr>
          <p:spPr>
            <a:xfrm rot="21113858">
              <a:off x="3890089" y="3506975"/>
              <a:ext cx="216000" cy="36000"/>
            </a:xfrm>
            <a:prstGeom prst="rect">
              <a:avLst/>
            </a:prstGeom>
            <a:solidFill>
              <a:srgbClr val="0B3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B783F7B4-17B8-8940-882A-A24E1B95ED57}"/>
              </a:ext>
            </a:extLst>
          </p:cNvPr>
          <p:cNvSpPr txBox="1"/>
          <p:nvPr/>
        </p:nvSpPr>
        <p:spPr>
          <a:xfrm>
            <a:off x="313999" y="1468067"/>
            <a:ext cx="1050191" cy="271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spc="100" dirty="0">
                <a:solidFill>
                  <a:schemeClr val="tx2">
                    <a:lumMod val="75000"/>
                  </a:schemeClr>
                </a:solidFill>
                <a:latin typeface="Avenir Roman" panose="02000503020000020003" pitchFamily="2" charset="0"/>
                <a:ea typeface="Arial Unicode MS" panose="020B0604020202020204" pitchFamily="34" charset="-128"/>
                <a:cs typeface="Arial" panose="020B0604020202020204" pitchFamily="34" charset="0"/>
              </a:rPr>
              <a:t>WP3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2B74148-E0D2-AE48-9E8A-C98E1C0F5765}"/>
              </a:ext>
            </a:extLst>
          </p:cNvPr>
          <p:cNvGrpSpPr>
            <a:grpSpLocks noChangeAspect="1"/>
          </p:cNvGrpSpPr>
          <p:nvPr/>
        </p:nvGrpSpPr>
        <p:grpSpPr>
          <a:xfrm>
            <a:off x="241043" y="2342437"/>
            <a:ext cx="1881137" cy="1956020"/>
            <a:chOff x="5964361" y="4783780"/>
            <a:chExt cx="1440000" cy="1497323"/>
          </a:xfrm>
        </p:grpSpPr>
        <p:sp>
          <p:nvSpPr>
            <p:cNvPr id="81" name="Round Same Side Corner Rectangle 80">
              <a:extLst>
                <a:ext uri="{FF2B5EF4-FFF2-40B4-BE49-F238E27FC236}">
                  <a16:creationId xmlns:a16="http://schemas.microsoft.com/office/drawing/2014/main" id="{07397B2E-D998-1443-8201-295B1DBA7D76}"/>
                </a:ext>
              </a:extLst>
            </p:cNvPr>
            <p:cNvSpPr/>
            <p:nvPr/>
          </p:nvSpPr>
          <p:spPr>
            <a:xfrm flipV="1">
              <a:off x="5964361" y="5972403"/>
              <a:ext cx="1434543" cy="30870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rgbClr val="0046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1000" dirty="0">
                <a:solidFill>
                  <a:schemeClr val="tx2"/>
                </a:solidFill>
                <a:effectLst/>
                <a:latin typeface="Avenir Roman" panose="02000503020000020003" pitchFamily="2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A04C05DB-DECC-1142-A3D2-C1ACDB161257}"/>
                </a:ext>
              </a:extLst>
            </p:cNvPr>
            <p:cNvSpPr/>
            <p:nvPr/>
          </p:nvSpPr>
          <p:spPr>
            <a:xfrm>
              <a:off x="5979599" y="5975578"/>
              <a:ext cx="1424762" cy="3037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900" dirty="0" err="1">
                  <a:solidFill>
                    <a:srgbClr val="004661"/>
                  </a:solidFill>
                  <a:latin typeface="Avenir Roman" panose="02000503020000020003" pitchFamily="2" charset="0"/>
                </a:rPr>
                <a:t>Ecodesign</a:t>
              </a:r>
              <a:r>
                <a:rPr lang="en-GB" sz="900" dirty="0">
                  <a:solidFill>
                    <a:srgbClr val="004661"/>
                  </a:solidFill>
                  <a:latin typeface="Avenir Roman" panose="02000503020000020003" pitchFamily="2" charset="0"/>
                </a:rPr>
                <a:t> and</a:t>
              </a:r>
            </a:p>
            <a:p>
              <a:pPr algn="ctr"/>
              <a:r>
                <a:rPr lang="en-GB" sz="900" dirty="0">
                  <a:solidFill>
                    <a:srgbClr val="004661"/>
                  </a:solidFill>
                  <a:latin typeface="Avenir Roman" panose="02000503020000020003" pitchFamily="2" charset="0"/>
                </a:rPr>
                <a:t>resource efficiency</a:t>
              </a:r>
            </a:p>
          </p:txBody>
        </p:sp>
        <p:sp>
          <p:nvSpPr>
            <p:cNvPr id="83" name="Round Same Side Corner Rectangle 82">
              <a:extLst>
                <a:ext uri="{FF2B5EF4-FFF2-40B4-BE49-F238E27FC236}">
                  <a16:creationId xmlns:a16="http://schemas.microsoft.com/office/drawing/2014/main" id="{E772BBA6-9E04-4C48-ACAB-CD24BC56D00D}"/>
                </a:ext>
              </a:extLst>
            </p:cNvPr>
            <p:cNvSpPr/>
            <p:nvPr/>
          </p:nvSpPr>
          <p:spPr>
            <a:xfrm>
              <a:off x="5964361" y="4783780"/>
              <a:ext cx="1434543" cy="1188989"/>
            </a:xfrm>
            <a:prstGeom prst="round2SameRect">
              <a:avLst>
                <a:gd name="adj1" fmla="val 4616"/>
                <a:gd name="adj2" fmla="val 0"/>
              </a:avLst>
            </a:prstGeom>
            <a:noFill/>
            <a:ln w="12700">
              <a:solidFill>
                <a:srgbClr val="0046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>
                <a:latin typeface="Avenir Roman" panose="02000503020000020003" pitchFamily="2" charset="0"/>
              </a:endParaRPr>
            </a:p>
          </p:txBody>
        </p:sp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878B3440-6D4C-0246-92B5-E53A04FB89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64582" y="5345101"/>
              <a:ext cx="540000" cy="540000"/>
            </a:xfrm>
            <a:prstGeom prst="rect">
              <a:avLst/>
            </a:prstGeom>
          </p:spPr>
        </p:pic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8CFF8C59-407B-4043-BD00-E1EC8D209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3962" y="5374110"/>
              <a:ext cx="540000" cy="5400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4C0007FC-FF86-D54F-92E3-FBABD9DAF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384191" y="4893247"/>
              <a:ext cx="648000" cy="64800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73181AC-1C12-EB40-9C6C-B27FAD8E1D28}"/>
              </a:ext>
            </a:extLst>
          </p:cNvPr>
          <p:cNvGrpSpPr>
            <a:grpSpLocks noChangeAspect="1"/>
          </p:cNvGrpSpPr>
          <p:nvPr/>
        </p:nvGrpSpPr>
        <p:grpSpPr>
          <a:xfrm>
            <a:off x="241042" y="4590513"/>
            <a:ext cx="1869230" cy="1897339"/>
            <a:chOff x="7515876" y="4816143"/>
            <a:chExt cx="1442604" cy="1464298"/>
          </a:xfrm>
        </p:grpSpPr>
        <p:pic>
          <p:nvPicPr>
            <p:cNvPr id="88" name="Picture 2">
              <a:extLst>
                <a:ext uri="{FF2B5EF4-FFF2-40B4-BE49-F238E27FC236}">
                  <a16:creationId xmlns:a16="http://schemas.microsoft.com/office/drawing/2014/main" id="{2667301E-C903-754A-B38C-D1129686B42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26379" y="4816143"/>
              <a:ext cx="1432101" cy="1100059"/>
            </a:xfrm>
            <a:prstGeom prst="round2SameRect">
              <a:avLst>
                <a:gd name="adj1" fmla="val 6424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CE765951-BAD0-AF49-AABC-86AEBFFC4856}"/>
                </a:ext>
              </a:extLst>
            </p:cNvPr>
            <p:cNvGrpSpPr/>
            <p:nvPr/>
          </p:nvGrpSpPr>
          <p:grpSpPr>
            <a:xfrm>
              <a:off x="7515876" y="4820336"/>
              <a:ext cx="1435412" cy="1460105"/>
              <a:chOff x="4818131" y="410562"/>
              <a:chExt cx="1435412" cy="1440000"/>
            </a:xfrm>
          </p:grpSpPr>
          <p:sp>
            <p:nvSpPr>
              <p:cNvPr id="146" name="Round Same Side Corner Rectangle 145">
                <a:extLst>
                  <a:ext uri="{FF2B5EF4-FFF2-40B4-BE49-F238E27FC236}">
                    <a16:creationId xmlns:a16="http://schemas.microsoft.com/office/drawing/2014/main" id="{D4C6AE1E-1A26-8C4F-BB3A-800505855769}"/>
                  </a:ext>
                </a:extLst>
              </p:cNvPr>
              <p:cNvSpPr/>
              <p:nvPr/>
            </p:nvSpPr>
            <p:spPr>
              <a:xfrm flipV="1">
                <a:off x="4819867" y="1490562"/>
                <a:ext cx="1433676" cy="360000"/>
              </a:xfrm>
              <a:prstGeom prst="round2SameRect">
                <a:avLst/>
              </a:prstGeom>
              <a:solidFill>
                <a:schemeClr val="bg1"/>
              </a:solidFill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>
                    <a:rot lat="0" lon="0" rev="10800000"/>
                  </a:camera>
                  <a:lightRig rig="threePt" dir="t"/>
                </a:scene3d>
              </a:bodyPr>
              <a:lstStyle/>
              <a:p>
                <a:pPr algn="ctr"/>
                <a:endParaRPr lang="en-GB" sz="2000" dirty="0">
                  <a:solidFill>
                    <a:schemeClr val="tx2"/>
                  </a:solidFill>
                  <a:effectLst/>
                  <a:latin typeface="Avenir Roman" panose="02000503020000020003" pitchFamily="2" charset="0"/>
                </a:endParaRP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CC2EC2D1-FDDA-5D47-9593-6000A4643F2E}"/>
                  </a:ext>
                </a:extLst>
              </p:cNvPr>
              <p:cNvSpPr/>
              <p:nvPr/>
            </p:nvSpPr>
            <p:spPr>
              <a:xfrm>
                <a:off x="4818131" y="1490561"/>
                <a:ext cx="1435412" cy="3600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ctr"/>
              <a:lstStyle/>
              <a:p>
                <a:pPr algn="ctr"/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Territorial</a:t>
                </a:r>
              </a:p>
              <a:p>
                <a:pPr algn="ctr"/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compatibility</a:t>
                </a:r>
              </a:p>
            </p:txBody>
          </p:sp>
          <p:sp>
            <p:nvSpPr>
              <p:cNvPr id="148" name="Round Same Side Corner Rectangle 147">
                <a:extLst>
                  <a:ext uri="{FF2B5EF4-FFF2-40B4-BE49-F238E27FC236}">
                    <a16:creationId xmlns:a16="http://schemas.microsoft.com/office/drawing/2014/main" id="{DE077AB6-49E6-FD44-B2A7-A4A5967F04FD}"/>
                  </a:ext>
                </a:extLst>
              </p:cNvPr>
              <p:cNvSpPr/>
              <p:nvPr/>
            </p:nvSpPr>
            <p:spPr>
              <a:xfrm>
                <a:off x="4818999" y="410562"/>
                <a:ext cx="1434544" cy="1080000"/>
              </a:xfrm>
              <a:prstGeom prst="round2SameRect">
                <a:avLst>
                  <a:gd name="adj1" fmla="val 4616"/>
                  <a:gd name="adj2" fmla="val 0"/>
                </a:avLst>
              </a:prstGeom>
              <a:noFill/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venir Roman" panose="02000503020000020003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065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89">
            <a:extLst>
              <a:ext uri="{FF2B5EF4-FFF2-40B4-BE49-F238E27FC236}">
                <a16:creationId xmlns:a16="http://schemas.microsoft.com/office/drawing/2014/main" id="{9D43E356-B296-C041-8859-8F00EFB4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0" y="580334"/>
            <a:ext cx="9100930" cy="5799488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Socio-economic impact analysis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Application of a quantitative method as recommended by the EC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Based on the results of the studies carried out for the LHC + HL-LHC between 2016 and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2019</a:t>
            </a:r>
          </a:p>
          <a:p>
            <a:pPr lvl="1"/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Cost </a:t>
            </a:r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estimate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Design – construction – transition to operation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– operation</a:t>
            </a:r>
          </a:p>
          <a:p>
            <a:pPr lvl="1"/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Development of a funding strategy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cash + in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kind</a:t>
            </a:r>
          </a:p>
          <a:p>
            <a:pPr lvl="1"/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Development of regional benefit potentials in a global project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For the host states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For some member states as examples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Considering the «EU smart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specialisation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» paradigm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8657A05-930E-914C-9799-8BB303957C9B}"/>
              </a:ext>
            </a:extLst>
          </p:cNvPr>
          <p:cNvGrpSpPr/>
          <p:nvPr/>
        </p:nvGrpSpPr>
        <p:grpSpPr>
          <a:xfrm>
            <a:off x="309148" y="343406"/>
            <a:ext cx="1816317" cy="1816322"/>
            <a:chOff x="3808172" y="783636"/>
            <a:chExt cx="1080000" cy="1080003"/>
          </a:xfrm>
        </p:grpSpPr>
        <p:sp>
          <p:nvSpPr>
            <p:cNvPr id="55" name="Round Same Side Corner Rectangle 54">
              <a:extLst>
                <a:ext uri="{FF2B5EF4-FFF2-40B4-BE49-F238E27FC236}">
                  <a16:creationId xmlns:a16="http://schemas.microsoft.com/office/drawing/2014/main" id="{BF4DF1A1-5DC8-924B-8918-59F7EB107DA2}"/>
                </a:ext>
              </a:extLst>
            </p:cNvPr>
            <p:cNvSpPr/>
            <p:nvPr/>
          </p:nvSpPr>
          <p:spPr>
            <a:xfrm flipV="1">
              <a:off x="3808172" y="1683639"/>
              <a:ext cx="1080000" cy="180000"/>
            </a:xfrm>
            <a:prstGeom prst="round2SameRect">
              <a:avLst>
                <a:gd name="adj1" fmla="val 29896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569A546-2007-5443-BEE4-DFF0DE2B56D7}"/>
                </a:ext>
              </a:extLst>
            </p:cNvPr>
            <p:cNvSpPr txBox="1"/>
            <p:nvPr/>
          </p:nvSpPr>
          <p:spPr>
            <a:xfrm>
              <a:off x="3808172" y="1704389"/>
              <a:ext cx="1080000" cy="128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spc="-50" dirty="0">
                  <a:solidFill>
                    <a:schemeClr val="tx2">
                      <a:lumMod val="75000"/>
                    </a:schemeClr>
                  </a:solidFill>
                  <a:latin typeface="Avenir Roman" panose="02000503020000020003" pitchFamily="2" charset="0"/>
                  <a:ea typeface="Arial Unicode MS" panose="020B0604020202020204" pitchFamily="34" charset="-128"/>
                  <a:cs typeface="Arial Narrow" panose="020B0604020202020204" pitchFamily="34" charset="0"/>
                </a:rPr>
                <a:t>Impact &amp; Sustainability</a:t>
              </a:r>
            </a:p>
          </p:txBody>
        </p:sp>
        <p:sp>
          <p:nvSpPr>
            <p:cNvPr id="57" name="Round Same Side Corner Rectangle 56">
              <a:extLst>
                <a:ext uri="{FF2B5EF4-FFF2-40B4-BE49-F238E27FC236}">
                  <a16:creationId xmlns:a16="http://schemas.microsoft.com/office/drawing/2014/main" id="{6DDA6AF2-35D6-0344-ADC9-865A96964DB2}"/>
                </a:ext>
              </a:extLst>
            </p:cNvPr>
            <p:cNvSpPr/>
            <p:nvPr/>
          </p:nvSpPr>
          <p:spPr>
            <a:xfrm>
              <a:off x="3808172" y="783636"/>
              <a:ext cx="1080000" cy="900002"/>
            </a:xfrm>
            <a:prstGeom prst="round2SameRect">
              <a:avLst>
                <a:gd name="adj1" fmla="val 5554"/>
                <a:gd name="adj2" fmla="val 0"/>
              </a:avLst>
            </a:prstGeom>
            <a:noFill/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6C30FEF1-009D-6C42-8FDA-7628C5DF04AC}"/>
              </a:ext>
            </a:extLst>
          </p:cNvPr>
          <p:cNvSpPr/>
          <p:nvPr/>
        </p:nvSpPr>
        <p:spPr>
          <a:xfrm rot="2700000">
            <a:off x="1098022" y="1025169"/>
            <a:ext cx="204810" cy="204808"/>
          </a:xfrm>
          <a:prstGeom prst="ellipse">
            <a:avLst/>
          </a:prstGeom>
          <a:noFill/>
          <a:ln w="9525">
            <a:solidFill>
              <a:srgbClr val="0045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Moon 58">
            <a:extLst>
              <a:ext uri="{FF2B5EF4-FFF2-40B4-BE49-F238E27FC236}">
                <a16:creationId xmlns:a16="http://schemas.microsoft.com/office/drawing/2014/main" id="{1EE24744-D1AB-C543-8A6A-433B80C4EEB6}"/>
              </a:ext>
            </a:extLst>
          </p:cNvPr>
          <p:cNvSpPr/>
          <p:nvPr/>
        </p:nvSpPr>
        <p:spPr>
          <a:xfrm rot="8100000">
            <a:off x="1296914" y="82388"/>
            <a:ext cx="546927" cy="1375401"/>
          </a:xfrm>
          <a:prstGeom prst="moon">
            <a:avLst>
              <a:gd name="adj" fmla="val 12670"/>
            </a:avLst>
          </a:prstGeom>
          <a:solidFill>
            <a:srgbClr val="249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Moon 59">
            <a:extLst>
              <a:ext uri="{FF2B5EF4-FFF2-40B4-BE49-F238E27FC236}">
                <a16:creationId xmlns:a16="http://schemas.microsoft.com/office/drawing/2014/main" id="{D06FF6A2-FDDE-0549-8262-76AD42218FEA}"/>
              </a:ext>
            </a:extLst>
          </p:cNvPr>
          <p:cNvSpPr/>
          <p:nvPr/>
        </p:nvSpPr>
        <p:spPr>
          <a:xfrm rot="8100000">
            <a:off x="1221104" y="315670"/>
            <a:ext cx="475154" cy="1080012"/>
          </a:xfrm>
          <a:prstGeom prst="moon">
            <a:avLst>
              <a:gd name="adj" fmla="val 13091"/>
            </a:avLst>
          </a:prstGeom>
          <a:solidFill>
            <a:srgbClr val="004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Moon 72">
            <a:extLst>
              <a:ext uri="{FF2B5EF4-FFF2-40B4-BE49-F238E27FC236}">
                <a16:creationId xmlns:a16="http://schemas.microsoft.com/office/drawing/2014/main" id="{F925C67A-CB63-4F45-A645-305A9FF48DA1}"/>
              </a:ext>
            </a:extLst>
          </p:cNvPr>
          <p:cNvSpPr/>
          <p:nvPr/>
        </p:nvSpPr>
        <p:spPr>
          <a:xfrm rot="8100000">
            <a:off x="1191905" y="559260"/>
            <a:ext cx="358637" cy="793855"/>
          </a:xfrm>
          <a:prstGeom prst="moon">
            <a:avLst>
              <a:gd name="adj" fmla="val 20832"/>
            </a:avLst>
          </a:prstGeom>
          <a:solidFill>
            <a:srgbClr val="249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Moon 73">
            <a:extLst>
              <a:ext uri="{FF2B5EF4-FFF2-40B4-BE49-F238E27FC236}">
                <a16:creationId xmlns:a16="http://schemas.microsoft.com/office/drawing/2014/main" id="{4B93496E-5B94-3C4F-A48D-B82AD54E193E}"/>
              </a:ext>
            </a:extLst>
          </p:cNvPr>
          <p:cNvSpPr/>
          <p:nvPr/>
        </p:nvSpPr>
        <p:spPr>
          <a:xfrm rot="18900000" flipV="1">
            <a:off x="693762" y="843014"/>
            <a:ext cx="475154" cy="1080012"/>
          </a:xfrm>
          <a:prstGeom prst="moon">
            <a:avLst>
              <a:gd name="adj" fmla="val 13091"/>
            </a:avLst>
          </a:prstGeom>
          <a:solidFill>
            <a:srgbClr val="004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Moon 74">
            <a:extLst>
              <a:ext uri="{FF2B5EF4-FFF2-40B4-BE49-F238E27FC236}">
                <a16:creationId xmlns:a16="http://schemas.microsoft.com/office/drawing/2014/main" id="{DAD7C1BD-95ED-2347-BEEC-9F3D2FF7A99F}"/>
              </a:ext>
            </a:extLst>
          </p:cNvPr>
          <p:cNvSpPr/>
          <p:nvPr/>
        </p:nvSpPr>
        <p:spPr>
          <a:xfrm rot="18900000" flipV="1">
            <a:off x="852532" y="898634"/>
            <a:ext cx="358637" cy="793855"/>
          </a:xfrm>
          <a:prstGeom prst="moon">
            <a:avLst>
              <a:gd name="adj" fmla="val 20832"/>
            </a:avLst>
          </a:prstGeom>
          <a:solidFill>
            <a:srgbClr val="249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C1E1908B-542A-5542-B3AC-5BE4943ADE4E}"/>
              </a:ext>
            </a:extLst>
          </p:cNvPr>
          <p:cNvSpPr/>
          <p:nvPr/>
        </p:nvSpPr>
        <p:spPr>
          <a:xfrm>
            <a:off x="417783" y="815070"/>
            <a:ext cx="670524" cy="1041937"/>
          </a:xfrm>
          <a:custGeom>
            <a:avLst/>
            <a:gdLst>
              <a:gd name="connsiteX0" fmla="*/ 80308 w 398700"/>
              <a:gd name="connsiteY0" fmla="*/ 0 h 619546"/>
              <a:gd name="connsiteX1" fmla="*/ 168633 w 398700"/>
              <a:gd name="connsiteY1" fmla="*/ 489967 h 619546"/>
              <a:gd name="connsiteX2" fmla="*/ 352296 w 398700"/>
              <a:gd name="connsiteY2" fmla="*/ 607210 h 619546"/>
              <a:gd name="connsiteX3" fmla="*/ 398700 w 398700"/>
              <a:gd name="connsiteY3" fmla="*/ 619546 h 619546"/>
              <a:gd name="connsiteX4" fmla="*/ 285146 w 398700"/>
              <a:gd name="connsiteY4" fmla="*/ 619546 h 619546"/>
              <a:gd name="connsiteX5" fmla="*/ 270117 w 398700"/>
              <a:gd name="connsiteY5" fmla="*/ 613580 h 619546"/>
              <a:gd name="connsiteX6" fmla="*/ 139497 w 398700"/>
              <a:gd name="connsiteY6" fmla="*/ 519102 h 619546"/>
              <a:gd name="connsiteX7" fmla="*/ 80308 w 398700"/>
              <a:gd name="connsiteY7" fmla="*/ 0 h 61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700" h="619546">
                <a:moveTo>
                  <a:pt x="80308" y="0"/>
                </a:moveTo>
                <a:cubicBezTo>
                  <a:pt x="-15071" y="134691"/>
                  <a:pt x="22659" y="343993"/>
                  <a:pt x="168633" y="489967"/>
                </a:cubicBezTo>
                <a:cubicBezTo>
                  <a:pt x="223373" y="544707"/>
                  <a:pt x="287019" y="584225"/>
                  <a:pt x="352296" y="607210"/>
                </a:cubicBezTo>
                <a:lnTo>
                  <a:pt x="398700" y="619546"/>
                </a:lnTo>
                <a:lnTo>
                  <a:pt x="285146" y="619546"/>
                </a:lnTo>
                <a:lnTo>
                  <a:pt x="270117" y="613580"/>
                </a:lnTo>
                <a:cubicBezTo>
                  <a:pt x="223888" y="590623"/>
                  <a:pt x="179420" y="559025"/>
                  <a:pt x="139497" y="519102"/>
                </a:cubicBezTo>
                <a:cubicBezTo>
                  <a:pt x="-20194" y="359411"/>
                  <a:pt x="-46693" y="127001"/>
                  <a:pt x="80308" y="0"/>
                </a:cubicBezTo>
                <a:close/>
              </a:path>
            </a:pathLst>
          </a:custGeom>
          <a:solidFill>
            <a:srgbClr val="249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826215DC-6F83-344A-A4D0-D6F91ADF627E}"/>
              </a:ext>
            </a:extLst>
          </p:cNvPr>
          <p:cNvSpPr/>
          <p:nvPr/>
        </p:nvSpPr>
        <p:spPr>
          <a:xfrm>
            <a:off x="1368255" y="1787627"/>
            <a:ext cx="157147" cy="69382"/>
          </a:xfrm>
          <a:custGeom>
            <a:avLst/>
            <a:gdLst>
              <a:gd name="connsiteX0" fmla="*/ 93441 w 93441"/>
              <a:gd name="connsiteY0" fmla="*/ 0 h 41255"/>
              <a:gd name="connsiteX1" fmla="*/ 41222 w 93441"/>
              <a:gd name="connsiteY1" fmla="*/ 40470 h 41255"/>
              <a:gd name="connsiteX2" fmla="*/ 39432 w 93441"/>
              <a:gd name="connsiteY2" fmla="*/ 41255 h 41255"/>
              <a:gd name="connsiteX3" fmla="*/ 0 w 93441"/>
              <a:gd name="connsiteY3" fmla="*/ 41255 h 41255"/>
              <a:gd name="connsiteX4" fmla="*/ 39704 w 93441"/>
              <a:gd name="connsiteY4" fmla="*/ 29576 h 41255"/>
              <a:gd name="connsiteX5" fmla="*/ 93441 w 93441"/>
              <a:gd name="connsiteY5" fmla="*/ 0 h 4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441" h="41255">
                <a:moveTo>
                  <a:pt x="93441" y="0"/>
                </a:moveTo>
                <a:cubicBezTo>
                  <a:pt x="77566" y="15875"/>
                  <a:pt x="60044" y="29352"/>
                  <a:pt x="41222" y="40470"/>
                </a:cubicBezTo>
                <a:lnTo>
                  <a:pt x="39432" y="41255"/>
                </a:lnTo>
                <a:lnTo>
                  <a:pt x="0" y="41255"/>
                </a:lnTo>
                <a:lnTo>
                  <a:pt x="39704" y="29576"/>
                </a:lnTo>
                <a:cubicBezTo>
                  <a:pt x="58603" y="21765"/>
                  <a:pt x="76605" y="11922"/>
                  <a:pt x="93441" y="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>
            <a:extLst>
              <a:ext uri="{FF2B5EF4-FFF2-40B4-BE49-F238E27FC236}">
                <a16:creationId xmlns:a16="http://schemas.microsoft.com/office/drawing/2014/main" id="{0FC0DF52-0025-E142-88D2-1F16C2E320C5}"/>
              </a:ext>
            </a:extLst>
          </p:cNvPr>
          <p:cNvSpPr/>
          <p:nvPr/>
        </p:nvSpPr>
        <p:spPr>
          <a:xfrm>
            <a:off x="309150" y="788222"/>
            <a:ext cx="448620" cy="1068785"/>
          </a:xfrm>
          <a:custGeom>
            <a:avLst/>
            <a:gdLst>
              <a:gd name="connsiteX0" fmla="*/ 68780 w 266754"/>
              <a:gd name="connsiteY0" fmla="*/ 0 h 635510"/>
              <a:gd name="connsiteX1" fmla="*/ 68781 w 266754"/>
              <a:gd name="connsiteY1" fmla="*/ 1 h 635510"/>
              <a:gd name="connsiteX2" fmla="*/ 172071 w 266754"/>
              <a:gd name="connsiteY2" fmla="*/ 559676 h 635510"/>
              <a:gd name="connsiteX3" fmla="*/ 239379 w 266754"/>
              <a:gd name="connsiteY3" fmla="*/ 617991 h 635510"/>
              <a:gd name="connsiteX4" fmla="*/ 266754 w 266754"/>
              <a:gd name="connsiteY4" fmla="*/ 635510 h 635510"/>
              <a:gd name="connsiteX5" fmla="*/ 210412 w 266754"/>
              <a:gd name="connsiteY5" fmla="*/ 635510 h 635510"/>
              <a:gd name="connsiteX6" fmla="*/ 148961 w 266754"/>
              <a:gd name="connsiteY6" fmla="*/ 582785 h 635510"/>
              <a:gd name="connsiteX7" fmla="*/ 6544 w 266754"/>
              <a:gd name="connsiteY7" fmla="*/ 354531 h 635510"/>
              <a:gd name="connsiteX8" fmla="*/ 0 w 266754"/>
              <a:gd name="connsiteY8" fmla="*/ 326126 h 635510"/>
              <a:gd name="connsiteX9" fmla="*/ 0 w 266754"/>
              <a:gd name="connsiteY9" fmla="*/ 116736 h 635510"/>
              <a:gd name="connsiteX10" fmla="*/ 24869 w 266754"/>
              <a:gd name="connsiteY10" fmla="*/ 57381 h 635510"/>
              <a:gd name="connsiteX11" fmla="*/ 68780 w 266754"/>
              <a:gd name="connsiteY11" fmla="*/ 0 h 63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6754" h="635510">
                <a:moveTo>
                  <a:pt x="68780" y="0"/>
                </a:moveTo>
                <a:lnTo>
                  <a:pt x="68781" y="1"/>
                </a:lnTo>
                <a:cubicBezTo>
                  <a:pt x="-44154" y="145925"/>
                  <a:pt x="551" y="388156"/>
                  <a:pt x="172071" y="559676"/>
                </a:cubicBezTo>
                <a:cubicBezTo>
                  <a:pt x="193511" y="581116"/>
                  <a:pt x="216056" y="600575"/>
                  <a:pt x="239379" y="617991"/>
                </a:cubicBezTo>
                <a:lnTo>
                  <a:pt x="266754" y="635510"/>
                </a:lnTo>
                <a:lnTo>
                  <a:pt x="210412" y="635510"/>
                </a:lnTo>
                <a:lnTo>
                  <a:pt x="148961" y="582785"/>
                </a:lnTo>
                <a:cubicBezTo>
                  <a:pt x="80309" y="514133"/>
                  <a:pt x="32353" y="434533"/>
                  <a:pt x="6544" y="354531"/>
                </a:cubicBezTo>
                <a:lnTo>
                  <a:pt x="0" y="326126"/>
                </a:lnTo>
                <a:lnTo>
                  <a:pt x="0" y="116736"/>
                </a:lnTo>
                <a:lnTo>
                  <a:pt x="24869" y="57381"/>
                </a:lnTo>
                <a:cubicBezTo>
                  <a:pt x="36812" y="36606"/>
                  <a:pt x="51431" y="17349"/>
                  <a:pt x="68780" y="0"/>
                </a:cubicBezTo>
                <a:close/>
              </a:path>
            </a:pathLst>
          </a:custGeom>
          <a:solidFill>
            <a:srgbClr val="004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>
            <a:extLst>
              <a:ext uri="{FF2B5EF4-FFF2-40B4-BE49-F238E27FC236}">
                <a16:creationId xmlns:a16="http://schemas.microsoft.com/office/drawing/2014/main" id="{9828D5FD-0211-A940-A2AA-3A865E355516}"/>
              </a:ext>
            </a:extLst>
          </p:cNvPr>
          <p:cNvSpPr/>
          <p:nvPr/>
        </p:nvSpPr>
        <p:spPr>
          <a:xfrm>
            <a:off x="1584292" y="349075"/>
            <a:ext cx="544549" cy="1115045"/>
          </a:xfrm>
          <a:custGeom>
            <a:avLst/>
            <a:gdLst>
              <a:gd name="connsiteX0" fmla="*/ 0 w 323794"/>
              <a:gd name="connsiteY0" fmla="*/ 0 h 663017"/>
              <a:gd name="connsiteX1" fmla="*/ 58924 w 323794"/>
              <a:gd name="connsiteY1" fmla="*/ 0 h 663017"/>
              <a:gd name="connsiteX2" fmla="*/ 88863 w 323794"/>
              <a:gd name="connsiteY2" fmla="*/ 18532 h 663017"/>
              <a:gd name="connsiteX3" fmla="*/ 160774 w 323794"/>
              <a:gd name="connsiteY3" fmla="*/ 80232 h 663017"/>
              <a:gd name="connsiteX4" fmla="*/ 321563 w 323794"/>
              <a:gd name="connsiteY4" fmla="*/ 388231 h 663017"/>
              <a:gd name="connsiteX5" fmla="*/ 323794 w 323794"/>
              <a:gd name="connsiteY5" fmla="*/ 440980 h 663017"/>
              <a:gd name="connsiteX6" fmla="*/ 323794 w 323794"/>
              <a:gd name="connsiteY6" fmla="*/ 472267 h 663017"/>
              <a:gd name="connsiteX7" fmla="*/ 312723 w 323794"/>
              <a:gd name="connsiteY7" fmla="*/ 539149 h 663017"/>
              <a:gd name="connsiteX8" fmla="*/ 240955 w 323794"/>
              <a:gd name="connsiteY8" fmla="*/ 663017 h 663017"/>
              <a:gd name="connsiteX9" fmla="*/ 137665 w 323794"/>
              <a:gd name="connsiteY9" fmla="*/ 103342 h 663017"/>
              <a:gd name="connsiteX10" fmla="*/ 70357 w 323794"/>
              <a:gd name="connsiteY10" fmla="*/ 45027 h 663017"/>
              <a:gd name="connsiteX11" fmla="*/ 0 w 323794"/>
              <a:gd name="connsiteY11" fmla="*/ 0 h 663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3794" h="663017">
                <a:moveTo>
                  <a:pt x="0" y="0"/>
                </a:moveTo>
                <a:lnTo>
                  <a:pt x="58924" y="0"/>
                </a:lnTo>
                <a:lnTo>
                  <a:pt x="88863" y="18532"/>
                </a:lnTo>
                <a:cubicBezTo>
                  <a:pt x="113789" y="36763"/>
                  <a:pt x="137890" y="57348"/>
                  <a:pt x="160774" y="80232"/>
                </a:cubicBezTo>
                <a:cubicBezTo>
                  <a:pt x="252311" y="171768"/>
                  <a:pt x="307053" y="282767"/>
                  <a:pt x="321563" y="388231"/>
                </a:cubicBezTo>
                <a:lnTo>
                  <a:pt x="323794" y="440980"/>
                </a:lnTo>
                <a:lnTo>
                  <a:pt x="323794" y="472267"/>
                </a:lnTo>
                <a:lnTo>
                  <a:pt x="312723" y="539149"/>
                </a:lnTo>
                <a:cubicBezTo>
                  <a:pt x="299432" y="585989"/>
                  <a:pt x="275653" y="628320"/>
                  <a:pt x="240955" y="663017"/>
                </a:cubicBezTo>
                <a:cubicBezTo>
                  <a:pt x="353890" y="517093"/>
                  <a:pt x="309185" y="274862"/>
                  <a:pt x="137665" y="103342"/>
                </a:cubicBezTo>
                <a:cubicBezTo>
                  <a:pt x="116225" y="81902"/>
                  <a:pt x="93680" y="62443"/>
                  <a:pt x="70357" y="45027"/>
                </a:cubicBezTo>
                <a:lnTo>
                  <a:pt x="0" y="0"/>
                </a:lnTo>
                <a:close/>
              </a:path>
            </a:pathLst>
          </a:custGeom>
          <a:solidFill>
            <a:srgbClr val="0045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9FD245D8-DF33-A140-B121-059D10DFA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994" y="875392"/>
            <a:ext cx="430625" cy="430625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4C723135-0FA8-5745-A162-833E4FCCA452}"/>
              </a:ext>
            </a:extLst>
          </p:cNvPr>
          <p:cNvSpPr txBox="1"/>
          <p:nvPr/>
        </p:nvSpPr>
        <p:spPr>
          <a:xfrm>
            <a:off x="1104682" y="1583799"/>
            <a:ext cx="1013478" cy="271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spc="100" dirty="0">
                <a:solidFill>
                  <a:schemeClr val="tx2">
                    <a:lumMod val="75000"/>
                  </a:schemeClr>
                </a:solidFill>
                <a:latin typeface="Avenir Roman" panose="02000503020000020003" pitchFamily="2" charset="0"/>
                <a:ea typeface="Arial Unicode MS" panose="020B0604020202020204" pitchFamily="34" charset="-128"/>
                <a:cs typeface="Arial" panose="020B0604020202020204" pitchFamily="34" charset="0"/>
              </a:rPr>
              <a:t>WP4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E7263F38-9FED-E84C-AFC3-A454AB8AE8B4}"/>
              </a:ext>
            </a:extLst>
          </p:cNvPr>
          <p:cNvGrpSpPr>
            <a:grpSpLocks noChangeAspect="1"/>
          </p:cNvGrpSpPr>
          <p:nvPr/>
        </p:nvGrpSpPr>
        <p:grpSpPr>
          <a:xfrm>
            <a:off x="309145" y="2328670"/>
            <a:ext cx="1805113" cy="1832513"/>
            <a:chOff x="10160800" y="4850624"/>
            <a:chExt cx="1442405" cy="1464299"/>
          </a:xfrm>
        </p:grpSpPr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32BA430D-85B0-D44C-BB30-5C98D6963E89}"/>
                </a:ext>
              </a:extLst>
            </p:cNvPr>
            <p:cNvGrpSpPr/>
            <p:nvPr/>
          </p:nvGrpSpPr>
          <p:grpSpPr>
            <a:xfrm>
              <a:off x="10160800" y="4850624"/>
              <a:ext cx="1442405" cy="1464299"/>
              <a:chOff x="4817462" y="405648"/>
              <a:chExt cx="1442405" cy="1444914"/>
            </a:xfrm>
          </p:grpSpPr>
          <p:sp>
            <p:nvSpPr>
              <p:cNvPr id="141" name="Round Same Side Corner Rectangle 140">
                <a:extLst>
                  <a:ext uri="{FF2B5EF4-FFF2-40B4-BE49-F238E27FC236}">
                    <a16:creationId xmlns:a16="http://schemas.microsoft.com/office/drawing/2014/main" id="{223E724D-5F7F-C74E-8F71-82AB5D76D8D2}"/>
                  </a:ext>
                </a:extLst>
              </p:cNvPr>
              <p:cNvSpPr/>
              <p:nvPr/>
            </p:nvSpPr>
            <p:spPr>
              <a:xfrm>
                <a:off x="4823786" y="405648"/>
                <a:ext cx="1429757" cy="1191798"/>
              </a:xfrm>
              <a:prstGeom prst="round2SameRect">
                <a:avLst>
                  <a:gd name="adj1" fmla="val 5202"/>
                  <a:gd name="adj2" fmla="val 0"/>
                </a:avLst>
              </a:prstGeom>
              <a:gradFill flip="none" rotWithShape="1">
                <a:gsLst>
                  <a:gs pos="0">
                    <a:schemeClr val="bg1"/>
                  </a:gs>
                  <a:gs pos="46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Round Same Side Corner Rectangle 141">
                <a:extLst>
                  <a:ext uri="{FF2B5EF4-FFF2-40B4-BE49-F238E27FC236}">
                    <a16:creationId xmlns:a16="http://schemas.microsoft.com/office/drawing/2014/main" id="{AC464A8B-7E27-4649-B3E2-FD91A17236E1}"/>
                  </a:ext>
                </a:extLst>
              </p:cNvPr>
              <p:cNvSpPr/>
              <p:nvPr/>
            </p:nvSpPr>
            <p:spPr>
              <a:xfrm flipV="1">
                <a:off x="4817462" y="1490562"/>
                <a:ext cx="1442405" cy="360000"/>
              </a:xfrm>
              <a:prstGeom prst="round2SameRect">
                <a:avLst/>
              </a:prstGeom>
              <a:solidFill>
                <a:schemeClr val="bg1"/>
              </a:solidFill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>
                    <a:rot lat="0" lon="0" rev="10800000"/>
                  </a:camera>
                  <a:lightRig rig="threePt" dir="t"/>
                </a:scene3d>
              </a:bodyPr>
              <a:lstStyle/>
              <a:p>
                <a:pPr algn="ctr"/>
                <a:endParaRPr lang="en-GB" sz="2000" dirty="0">
                  <a:solidFill>
                    <a:schemeClr val="tx2"/>
                  </a:solidFill>
                  <a:effectLst/>
                  <a:latin typeface="Avenir Roman" panose="02000503020000020003" pitchFamily="2" charset="0"/>
                </a:endParaRP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5EE76EA9-AE01-B64F-912F-0CDFCF6BCDED}"/>
                  </a:ext>
                </a:extLst>
              </p:cNvPr>
              <p:cNvSpPr/>
              <p:nvPr/>
            </p:nvSpPr>
            <p:spPr>
              <a:xfrm>
                <a:off x="4818131" y="1490561"/>
                <a:ext cx="1435412" cy="3600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ctr"/>
              <a:lstStyle/>
              <a:p>
                <a:pPr algn="ctr"/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In-cash / in-kind</a:t>
                </a:r>
              </a:p>
              <a:p>
                <a:pPr algn="ctr"/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co-construction</a:t>
                </a:r>
              </a:p>
            </p:txBody>
          </p:sp>
          <p:sp>
            <p:nvSpPr>
              <p:cNvPr id="144" name="Round Same Side Corner Rectangle 143">
                <a:extLst>
                  <a:ext uri="{FF2B5EF4-FFF2-40B4-BE49-F238E27FC236}">
                    <a16:creationId xmlns:a16="http://schemas.microsoft.com/office/drawing/2014/main" id="{C8C6A406-B8D7-A041-ACEC-63A25AF33D85}"/>
                  </a:ext>
                </a:extLst>
              </p:cNvPr>
              <p:cNvSpPr/>
              <p:nvPr/>
            </p:nvSpPr>
            <p:spPr>
              <a:xfrm>
                <a:off x="4817462" y="410562"/>
                <a:ext cx="1441537" cy="1080000"/>
              </a:xfrm>
              <a:prstGeom prst="round2SameRect">
                <a:avLst>
                  <a:gd name="adj1" fmla="val 4616"/>
                  <a:gd name="adj2" fmla="val 0"/>
                </a:avLst>
              </a:prstGeom>
              <a:noFill/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venir Roman" panose="02000503020000020003" pitchFamily="2" charset="0"/>
                </a:endParaRPr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0AFD494F-F98E-B44E-B1C8-6EB088A0BC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339175" y="4895721"/>
              <a:ext cx="1080000" cy="1172274"/>
              <a:chOff x="7879076" y="1258255"/>
              <a:chExt cx="1434354" cy="1536296"/>
            </a:xfrm>
          </p:grpSpPr>
          <p:pic>
            <p:nvPicPr>
              <p:cNvPr id="139" name="Picture 138">
                <a:extLst>
                  <a:ext uri="{FF2B5EF4-FFF2-40B4-BE49-F238E27FC236}">
                    <a16:creationId xmlns:a16="http://schemas.microsoft.com/office/drawing/2014/main" id="{A84BA03B-A8D0-CF48-9B42-756A43782F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84253" y="1258255"/>
                <a:ext cx="1224000" cy="1224000"/>
              </a:xfrm>
              <a:prstGeom prst="rect">
                <a:avLst/>
              </a:prstGeom>
            </p:spPr>
          </p:pic>
          <p:pic>
            <p:nvPicPr>
              <p:cNvPr id="140" name="Picture 139">
                <a:extLst>
                  <a:ext uri="{FF2B5EF4-FFF2-40B4-BE49-F238E27FC236}">
                    <a16:creationId xmlns:a16="http://schemas.microsoft.com/office/drawing/2014/main" id="{FFD3C82D-F027-9641-BC82-1A08D1EBA7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>
                            <a14:foregroundMark x1="10714" y1="43697" x2="14881" y2="20168"/>
                            <a14:foregroundMark x1="14881" y1="20168" x2="33929" y2="37815"/>
                            <a14:foregroundMark x1="33929" y1="37815" x2="46429" y2="36975"/>
                            <a14:foregroundMark x1="46429" y1="36975" x2="66071" y2="36134"/>
                            <a14:foregroundMark x1="66071" y1="36134" x2="70238" y2="33613"/>
                            <a14:foregroundMark x1="70238" y1="33613" x2="82143" y2="19328"/>
                            <a14:foregroundMark x1="82143" y1="19328" x2="83929" y2="52101"/>
                            <a14:foregroundMark x1="83929" y1="52101" x2="72024" y2="54622"/>
                            <a14:foregroundMark x1="72024" y1="54622" x2="55952" y2="72269"/>
                            <a14:foregroundMark x1="55952" y1="72269" x2="42857" y2="70588"/>
                            <a14:foregroundMark x1="42857" y1="70588" x2="27381" y2="54622"/>
                            <a14:foregroundMark x1="27976" y1="54622" x2="18452" y2="51261"/>
                            <a14:foregroundMark x1="18452" y1="51261" x2="16667" y2="55462"/>
                            <a14:foregroundMark x1="16667" y1="55462" x2="9524" y2="4873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79076" y="1778550"/>
                <a:ext cx="1434354" cy="1016001"/>
              </a:xfrm>
              <a:prstGeom prst="rect">
                <a:avLst/>
              </a:prstGeom>
            </p:spPr>
          </p:pic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32DE79A-CF9C-F543-A0FB-908466FC842C}"/>
              </a:ext>
            </a:extLst>
          </p:cNvPr>
          <p:cNvGrpSpPr/>
          <p:nvPr/>
        </p:nvGrpSpPr>
        <p:grpSpPr>
          <a:xfrm>
            <a:off x="298159" y="4336191"/>
            <a:ext cx="1804536" cy="1826614"/>
            <a:chOff x="6711623" y="2092152"/>
            <a:chExt cx="1804536" cy="1826614"/>
          </a:xfrm>
        </p:grpSpPr>
        <p:sp>
          <p:nvSpPr>
            <p:cNvPr id="146" name="Round Same Side Corner Rectangle 145">
              <a:extLst>
                <a:ext uri="{FF2B5EF4-FFF2-40B4-BE49-F238E27FC236}">
                  <a16:creationId xmlns:a16="http://schemas.microsoft.com/office/drawing/2014/main" id="{037376D4-D407-AB4F-8F13-78A628B33A86}"/>
                </a:ext>
              </a:extLst>
            </p:cNvPr>
            <p:cNvSpPr/>
            <p:nvPr/>
          </p:nvSpPr>
          <p:spPr>
            <a:xfrm>
              <a:off x="6711623" y="2092152"/>
              <a:ext cx="1804536" cy="1440000"/>
            </a:xfrm>
            <a:prstGeom prst="round2SameRect">
              <a:avLst>
                <a:gd name="adj1" fmla="val 4577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46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E246187C-4336-0E45-951C-AD0E64D6F46D}"/>
                </a:ext>
              </a:extLst>
            </p:cNvPr>
            <p:cNvGrpSpPr/>
            <p:nvPr/>
          </p:nvGrpSpPr>
          <p:grpSpPr>
            <a:xfrm>
              <a:off x="6716159" y="2098855"/>
              <a:ext cx="1800000" cy="1819911"/>
              <a:chOff x="-3" y="435740"/>
              <a:chExt cx="1800000" cy="1819911"/>
            </a:xfrm>
          </p:grpSpPr>
          <p:sp>
            <p:nvSpPr>
              <p:cNvPr id="149" name="Round Same Side Corner Rectangle 148">
                <a:extLst>
                  <a:ext uri="{FF2B5EF4-FFF2-40B4-BE49-F238E27FC236}">
                    <a16:creationId xmlns:a16="http://schemas.microsoft.com/office/drawing/2014/main" id="{FDF9122A-5D3B-CB49-9FA8-57A5E7E9B892}"/>
                  </a:ext>
                </a:extLst>
              </p:cNvPr>
              <p:cNvSpPr/>
              <p:nvPr/>
            </p:nvSpPr>
            <p:spPr>
              <a:xfrm flipV="1">
                <a:off x="-3" y="1875740"/>
                <a:ext cx="1800000" cy="360000"/>
              </a:xfrm>
              <a:prstGeom prst="round2SameRect">
                <a:avLst/>
              </a:prstGeom>
              <a:solidFill>
                <a:schemeClr val="bg1"/>
              </a:solidFill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>
                    <a:rot lat="0" lon="0" rev="10800000"/>
                  </a:camera>
                  <a:lightRig rig="threePt" dir="t"/>
                </a:scene3d>
              </a:bodyPr>
              <a:lstStyle/>
              <a:p>
                <a:pPr algn="ctr"/>
                <a:endParaRPr lang="en-GB" sz="2000" dirty="0">
                  <a:solidFill>
                    <a:schemeClr val="tx2"/>
                  </a:solidFill>
                  <a:effectLst/>
                  <a:latin typeface="Myriad Pro" panose="020B0503030403020204" pitchFamily="34" charset="0"/>
                </a:endParaRP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30A376A7-945D-4C42-82D4-E328EEAFE0B3}"/>
                  </a:ext>
                </a:extLst>
              </p:cNvPr>
              <p:cNvSpPr/>
              <p:nvPr/>
            </p:nvSpPr>
            <p:spPr>
              <a:xfrm>
                <a:off x="19044" y="1875740"/>
                <a:ext cx="1780953" cy="3799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Economics of innovation and public value</a:t>
                </a:r>
              </a:p>
            </p:txBody>
          </p:sp>
          <p:sp>
            <p:nvSpPr>
              <p:cNvPr id="151" name="Round Same Side Corner Rectangle 150">
                <a:extLst>
                  <a:ext uri="{FF2B5EF4-FFF2-40B4-BE49-F238E27FC236}">
                    <a16:creationId xmlns:a16="http://schemas.microsoft.com/office/drawing/2014/main" id="{3DDB2385-DCFF-3D4E-88B1-2FDE360F5BA9}"/>
                  </a:ext>
                </a:extLst>
              </p:cNvPr>
              <p:cNvSpPr/>
              <p:nvPr/>
            </p:nvSpPr>
            <p:spPr>
              <a:xfrm>
                <a:off x="-3" y="435740"/>
                <a:ext cx="1800000" cy="1440000"/>
              </a:xfrm>
              <a:prstGeom prst="round2SameRect">
                <a:avLst>
                  <a:gd name="adj1" fmla="val 4616"/>
                  <a:gd name="adj2" fmla="val 0"/>
                </a:avLst>
              </a:prstGeom>
              <a:noFill/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63D2DAFA-1A72-BA4B-A5CE-F1EA583E3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81050" y="2173220"/>
              <a:ext cx="1291270" cy="12912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259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89">
            <a:extLst>
              <a:ext uri="{FF2B5EF4-FFF2-40B4-BE49-F238E27FC236}">
                <a16:creationId xmlns:a16="http://schemas.microsoft.com/office/drawing/2014/main" id="{9D43E356-B296-C041-8859-8F00EFB4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0" y="343406"/>
            <a:ext cx="9100930" cy="5780385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Development of the communication strategy</a:t>
            </a:r>
          </a:p>
          <a:p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Development of the communication plan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Institutional communication</a:t>
            </a: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Communication and engagement of the population in the host states in view of the “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débat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public” in France (2023) and on the expected, voluntary engagement in Switzerland, as documented in the administrative procedure scenario that was developed in the scope of the “Structure de Concertation Permanente”</a:t>
            </a:r>
          </a:p>
          <a:p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Creation of a community of engaged physicists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for the development of concepts for the experiments</a:t>
            </a:r>
            <a:endParaRPr lang="en-US" sz="2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Sustainability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of FCC comes from a community of some 10’000 users that will need to be linked to the infrastructure for the coming decades with a long-lasting research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programme</a:t>
            </a:r>
            <a:endParaRPr lang="en-US" sz="2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Development of a </a:t>
            </a:r>
            <a:r>
              <a:rPr lang="en-US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community agreed research </a:t>
            </a:r>
            <a:r>
              <a:rPr lang="en-US" sz="2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programme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for the FCC-</a:t>
            </a:r>
            <a:r>
              <a:rPr lang="en-US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ee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as a basis to form world-wide scientific research collaborations for the experiments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544F228-8A37-1544-B055-ED0E23083241}"/>
              </a:ext>
            </a:extLst>
          </p:cNvPr>
          <p:cNvGrpSpPr/>
          <p:nvPr/>
        </p:nvGrpSpPr>
        <p:grpSpPr>
          <a:xfrm>
            <a:off x="245729" y="214682"/>
            <a:ext cx="1816317" cy="1816322"/>
            <a:chOff x="3808172" y="783636"/>
            <a:chExt cx="1080000" cy="1080003"/>
          </a:xfrm>
        </p:grpSpPr>
        <p:sp>
          <p:nvSpPr>
            <p:cNvPr id="61" name="Round Same Side Corner Rectangle 60">
              <a:extLst>
                <a:ext uri="{FF2B5EF4-FFF2-40B4-BE49-F238E27FC236}">
                  <a16:creationId xmlns:a16="http://schemas.microsoft.com/office/drawing/2014/main" id="{F913C35F-C329-B94B-A48A-BD3D510B1ED3}"/>
                </a:ext>
              </a:extLst>
            </p:cNvPr>
            <p:cNvSpPr/>
            <p:nvPr/>
          </p:nvSpPr>
          <p:spPr>
            <a:xfrm flipV="1">
              <a:off x="3808172" y="1683639"/>
              <a:ext cx="1080000" cy="180000"/>
            </a:xfrm>
            <a:prstGeom prst="round2SameRect">
              <a:avLst>
                <a:gd name="adj1" fmla="val 29896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20818DB-8990-F74A-93AC-43B35E193B52}"/>
                </a:ext>
              </a:extLst>
            </p:cNvPr>
            <p:cNvSpPr txBox="1"/>
            <p:nvPr/>
          </p:nvSpPr>
          <p:spPr>
            <a:xfrm>
              <a:off x="3808172" y="1704389"/>
              <a:ext cx="1080000" cy="1464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Avenir Roman" panose="02000503020000020003" pitchFamily="2" charset="0"/>
                  <a:ea typeface="Arial Unicode MS" panose="020B0604020202020204" pitchFamily="34" charset="-128"/>
                  <a:cs typeface="Arial Narrow" panose="020B0604020202020204" pitchFamily="34" charset="0"/>
                </a:rPr>
                <a:t>Leverage &amp; Engage</a:t>
              </a:r>
            </a:p>
          </p:txBody>
        </p:sp>
        <p:sp>
          <p:nvSpPr>
            <p:cNvPr id="63" name="Round Same Side Corner Rectangle 62">
              <a:extLst>
                <a:ext uri="{FF2B5EF4-FFF2-40B4-BE49-F238E27FC236}">
                  <a16:creationId xmlns:a16="http://schemas.microsoft.com/office/drawing/2014/main" id="{56D0DB94-BF11-7245-BDAD-4D63BA5AADDF}"/>
                </a:ext>
              </a:extLst>
            </p:cNvPr>
            <p:cNvSpPr/>
            <p:nvPr/>
          </p:nvSpPr>
          <p:spPr>
            <a:xfrm>
              <a:off x="3808172" y="783636"/>
              <a:ext cx="1080000" cy="900002"/>
            </a:xfrm>
            <a:prstGeom prst="round2SameRect">
              <a:avLst>
                <a:gd name="adj1" fmla="val 5554"/>
                <a:gd name="adj2" fmla="val 0"/>
              </a:avLst>
            </a:prstGeom>
            <a:noFill/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FEEB955-528F-4342-A263-56D157444AC6}"/>
              </a:ext>
            </a:extLst>
          </p:cNvPr>
          <p:cNvGrpSpPr/>
          <p:nvPr/>
        </p:nvGrpSpPr>
        <p:grpSpPr>
          <a:xfrm>
            <a:off x="443167" y="277661"/>
            <a:ext cx="1412333" cy="1396376"/>
            <a:chOff x="840850" y="6233428"/>
            <a:chExt cx="1565689" cy="1548000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D04DDC3-2F35-8D4A-B7FD-F79D208F4D56}"/>
                </a:ext>
              </a:extLst>
            </p:cNvPr>
            <p:cNvGrpSpPr/>
            <p:nvPr/>
          </p:nvGrpSpPr>
          <p:grpSpPr>
            <a:xfrm>
              <a:off x="840850" y="6539821"/>
              <a:ext cx="1510453" cy="1203588"/>
              <a:chOff x="814196" y="6630535"/>
              <a:chExt cx="1510453" cy="1203588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D44B0651-35C5-6940-9E21-A5DB4396B6E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H="1">
                <a:off x="1763975" y="6685211"/>
                <a:ext cx="560674" cy="546578"/>
                <a:chOff x="4275748" y="1323417"/>
                <a:chExt cx="2276420" cy="2219186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7" name="8-Point Star 18">
                  <a:extLst>
                    <a:ext uri="{FF2B5EF4-FFF2-40B4-BE49-F238E27FC236}">
                      <a16:creationId xmlns:a16="http://schemas.microsoft.com/office/drawing/2014/main" id="{4E1F00A0-A533-014B-B328-219E80D60B40}"/>
                    </a:ext>
                  </a:extLst>
                </p:cNvPr>
                <p:cNvSpPr/>
                <p:nvPr/>
              </p:nvSpPr>
              <p:spPr>
                <a:xfrm rot="1200000">
                  <a:off x="4275748" y="1323417"/>
                  <a:ext cx="2219186" cy="2219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0380" h="3040380">
                      <a:moveTo>
                        <a:pt x="1520190" y="971550"/>
                      </a:moveTo>
                      <a:cubicBezTo>
                        <a:pt x="1217184" y="971550"/>
                        <a:pt x="971550" y="1217184"/>
                        <a:pt x="971550" y="1520190"/>
                      </a:cubicBezTo>
                      <a:cubicBezTo>
                        <a:pt x="971550" y="1823196"/>
                        <a:pt x="1217184" y="2068830"/>
                        <a:pt x="1520190" y="2068830"/>
                      </a:cubicBezTo>
                      <a:cubicBezTo>
                        <a:pt x="1823196" y="2068830"/>
                        <a:pt x="2068830" y="1823196"/>
                        <a:pt x="2068830" y="1520190"/>
                      </a:cubicBezTo>
                      <a:cubicBezTo>
                        <a:pt x="2068830" y="1217184"/>
                        <a:pt x="1823196" y="971550"/>
                        <a:pt x="1520190" y="971550"/>
                      </a:cubicBezTo>
                      <a:close/>
                      <a:moveTo>
                        <a:pt x="1520190" y="0"/>
                      </a:moveTo>
                      <a:cubicBezTo>
                        <a:pt x="1586792" y="0"/>
                        <a:pt x="1652393" y="4283"/>
                        <a:pt x="1716539" y="14094"/>
                      </a:cubicBezTo>
                      <a:lnTo>
                        <a:pt x="1824743" y="350145"/>
                      </a:lnTo>
                      <a:cubicBezTo>
                        <a:pt x="1933334" y="374378"/>
                        <a:pt x="2037036" y="417195"/>
                        <a:pt x="2131002" y="478094"/>
                      </a:cubicBezTo>
                      <a:lnTo>
                        <a:pt x="2446152" y="316463"/>
                      </a:lnTo>
                      <a:cubicBezTo>
                        <a:pt x="2551357" y="395501"/>
                        <a:pt x="2644879" y="489023"/>
                        <a:pt x="2723917" y="594229"/>
                      </a:cubicBezTo>
                      <a:lnTo>
                        <a:pt x="2564636" y="904796"/>
                      </a:lnTo>
                      <a:cubicBezTo>
                        <a:pt x="2569646" y="911341"/>
                        <a:pt x="2573744" y="918462"/>
                        <a:pt x="2577779" y="925640"/>
                      </a:cubicBezTo>
                      <a:cubicBezTo>
                        <a:pt x="2630072" y="1018660"/>
                        <a:pt x="2668781" y="1115626"/>
                        <a:pt x="2689512" y="1215405"/>
                      </a:cubicBezTo>
                      <a:lnTo>
                        <a:pt x="3026287" y="1323842"/>
                      </a:lnTo>
                      <a:cubicBezTo>
                        <a:pt x="3036097" y="1387988"/>
                        <a:pt x="3040380" y="1453589"/>
                        <a:pt x="3040380" y="1520190"/>
                      </a:cubicBezTo>
                      <a:cubicBezTo>
                        <a:pt x="3040380" y="1586792"/>
                        <a:pt x="3036097" y="1652393"/>
                        <a:pt x="3026287" y="1716539"/>
                      </a:cubicBezTo>
                      <a:lnTo>
                        <a:pt x="2690239" y="1824742"/>
                      </a:lnTo>
                      <a:cubicBezTo>
                        <a:pt x="2666005" y="1933335"/>
                        <a:pt x="2623188" y="2037037"/>
                        <a:pt x="2562287" y="2131005"/>
                      </a:cubicBezTo>
                      <a:lnTo>
                        <a:pt x="2723917" y="2446152"/>
                      </a:lnTo>
                      <a:cubicBezTo>
                        <a:pt x="2644879" y="2551357"/>
                        <a:pt x="2551357" y="2644879"/>
                        <a:pt x="2446151" y="2723917"/>
                      </a:cubicBezTo>
                      <a:lnTo>
                        <a:pt x="2135585" y="2564637"/>
                      </a:lnTo>
                      <a:cubicBezTo>
                        <a:pt x="2129042" y="2569647"/>
                        <a:pt x="2121921" y="2573744"/>
                        <a:pt x="2114744" y="2577779"/>
                      </a:cubicBezTo>
                      <a:cubicBezTo>
                        <a:pt x="2021723" y="2630072"/>
                        <a:pt x="1924755" y="2668781"/>
                        <a:pt x="1824976" y="2689511"/>
                      </a:cubicBezTo>
                      <a:lnTo>
                        <a:pt x="1716539" y="3026287"/>
                      </a:lnTo>
                      <a:cubicBezTo>
                        <a:pt x="1652393" y="3036097"/>
                        <a:pt x="1586792" y="3040380"/>
                        <a:pt x="1520190" y="3040380"/>
                      </a:cubicBezTo>
                      <a:cubicBezTo>
                        <a:pt x="1453589" y="3040380"/>
                        <a:pt x="1387987" y="3036097"/>
                        <a:pt x="1323841" y="3026287"/>
                      </a:cubicBezTo>
                      <a:lnTo>
                        <a:pt x="1215638" y="2690237"/>
                      </a:lnTo>
                      <a:cubicBezTo>
                        <a:pt x="1107045" y="2666005"/>
                        <a:pt x="1003344" y="2623186"/>
                        <a:pt x="909378" y="2562286"/>
                      </a:cubicBezTo>
                      <a:lnTo>
                        <a:pt x="594229" y="2723917"/>
                      </a:lnTo>
                      <a:cubicBezTo>
                        <a:pt x="489023" y="2644879"/>
                        <a:pt x="395501" y="2551357"/>
                        <a:pt x="316463" y="2446152"/>
                      </a:cubicBezTo>
                      <a:lnTo>
                        <a:pt x="475745" y="2135582"/>
                      </a:lnTo>
                      <a:cubicBezTo>
                        <a:pt x="470736" y="2129039"/>
                        <a:pt x="466639" y="2121919"/>
                        <a:pt x="462604" y="2114742"/>
                      </a:cubicBezTo>
                      <a:cubicBezTo>
                        <a:pt x="410311" y="2021723"/>
                        <a:pt x="371603" y="1924756"/>
                        <a:pt x="350872" y="1824977"/>
                      </a:cubicBezTo>
                      <a:lnTo>
                        <a:pt x="14094" y="1716539"/>
                      </a:lnTo>
                      <a:cubicBezTo>
                        <a:pt x="4283" y="1652393"/>
                        <a:pt x="0" y="1586792"/>
                        <a:pt x="0" y="1520190"/>
                      </a:cubicBezTo>
                      <a:cubicBezTo>
                        <a:pt x="0" y="1453589"/>
                        <a:pt x="4283" y="1387988"/>
                        <a:pt x="14093" y="1323841"/>
                      </a:cubicBezTo>
                      <a:lnTo>
                        <a:pt x="350147" y="1215637"/>
                      </a:lnTo>
                      <a:cubicBezTo>
                        <a:pt x="374379" y="1107046"/>
                        <a:pt x="417197" y="1003347"/>
                        <a:pt x="478096" y="909381"/>
                      </a:cubicBezTo>
                      <a:lnTo>
                        <a:pt x="316464" y="594228"/>
                      </a:lnTo>
                      <a:cubicBezTo>
                        <a:pt x="395501" y="489023"/>
                        <a:pt x="489023" y="395501"/>
                        <a:pt x="594229" y="316463"/>
                      </a:cubicBezTo>
                      <a:lnTo>
                        <a:pt x="904800" y="475746"/>
                      </a:lnTo>
                      <a:cubicBezTo>
                        <a:pt x="911343" y="470736"/>
                        <a:pt x="918463" y="466639"/>
                        <a:pt x="925641" y="462604"/>
                      </a:cubicBezTo>
                      <a:cubicBezTo>
                        <a:pt x="1018661" y="410311"/>
                        <a:pt x="1115626" y="371603"/>
                        <a:pt x="1215403" y="350873"/>
                      </a:cubicBezTo>
                      <a:lnTo>
                        <a:pt x="1323841" y="14093"/>
                      </a:lnTo>
                      <a:cubicBezTo>
                        <a:pt x="1387988" y="4283"/>
                        <a:pt x="1453589" y="0"/>
                        <a:pt x="1520190" y="0"/>
                      </a:cubicBezTo>
                      <a:close/>
                    </a:path>
                  </a:pathLst>
                </a:custGeom>
                <a:solidFill>
                  <a:srgbClr val="86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8-Point Star 6">
                  <a:extLst>
                    <a:ext uri="{FF2B5EF4-FFF2-40B4-BE49-F238E27FC236}">
                      <a16:creationId xmlns:a16="http://schemas.microsoft.com/office/drawing/2014/main" id="{DBF690C1-C786-0140-A7FD-5AB93459864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200000">
                  <a:off x="4317462" y="1365131"/>
                  <a:ext cx="2135758" cy="21357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4520" h="1874520">
                      <a:moveTo>
                        <a:pt x="739496" y="595923"/>
                      </a:moveTo>
                      <a:cubicBezTo>
                        <a:pt x="550981" y="705145"/>
                        <a:pt x="486701" y="946509"/>
                        <a:pt x="595923" y="1135024"/>
                      </a:cubicBezTo>
                      <a:cubicBezTo>
                        <a:pt x="705145" y="1323539"/>
                        <a:pt x="946509" y="1387819"/>
                        <a:pt x="1135024" y="1278597"/>
                      </a:cubicBezTo>
                      <a:cubicBezTo>
                        <a:pt x="1323539" y="1169375"/>
                        <a:pt x="1387819" y="928011"/>
                        <a:pt x="1278597" y="739496"/>
                      </a:cubicBezTo>
                      <a:cubicBezTo>
                        <a:pt x="1169375" y="550981"/>
                        <a:pt x="928011" y="486701"/>
                        <a:pt x="739496" y="595923"/>
                      </a:cubicBezTo>
                      <a:close/>
                      <a:moveTo>
                        <a:pt x="349309" y="212809"/>
                      </a:moveTo>
                      <a:lnTo>
                        <a:pt x="549487" y="318071"/>
                      </a:lnTo>
                      <a:cubicBezTo>
                        <a:pt x="558730" y="311181"/>
                        <a:pt x="568662" y="305287"/>
                        <a:pt x="578782" y="299598"/>
                      </a:cubicBezTo>
                      <a:cubicBezTo>
                        <a:pt x="640907" y="264673"/>
                        <a:pt x="705951" y="239798"/>
                        <a:pt x="772822" y="227822"/>
                      </a:cubicBezTo>
                      <a:lnTo>
                        <a:pt x="842125" y="4804"/>
                      </a:lnTo>
                      <a:lnTo>
                        <a:pt x="937260" y="0"/>
                      </a:lnTo>
                      <a:cubicBezTo>
                        <a:pt x="969377" y="0"/>
                        <a:pt x="1001116" y="1615"/>
                        <a:pt x="1032398" y="4804"/>
                      </a:cubicBezTo>
                      <a:lnTo>
                        <a:pt x="1101417" y="226909"/>
                      </a:lnTo>
                      <a:cubicBezTo>
                        <a:pt x="1180333" y="242653"/>
                        <a:pt x="1255615" y="273607"/>
                        <a:pt x="1322618" y="319342"/>
                      </a:cubicBezTo>
                      <a:lnTo>
                        <a:pt x="1525213" y="212810"/>
                      </a:lnTo>
                      <a:cubicBezTo>
                        <a:pt x="1578197" y="250355"/>
                        <a:pt x="1624168" y="296326"/>
                        <a:pt x="1661713" y="349310"/>
                      </a:cubicBezTo>
                      <a:lnTo>
                        <a:pt x="1556452" y="549486"/>
                      </a:lnTo>
                      <a:cubicBezTo>
                        <a:pt x="1563341" y="558729"/>
                        <a:pt x="1569235" y="568662"/>
                        <a:pt x="1574924" y="578781"/>
                      </a:cubicBezTo>
                      <a:cubicBezTo>
                        <a:pt x="1609849" y="640906"/>
                        <a:pt x="1634724" y="705951"/>
                        <a:pt x="1646701" y="772822"/>
                      </a:cubicBezTo>
                      <a:lnTo>
                        <a:pt x="1869716" y="842124"/>
                      </a:lnTo>
                      <a:lnTo>
                        <a:pt x="1874520" y="937260"/>
                      </a:lnTo>
                      <a:cubicBezTo>
                        <a:pt x="1874520" y="969377"/>
                        <a:pt x="1872905" y="1001117"/>
                        <a:pt x="1869716" y="1032399"/>
                      </a:cubicBezTo>
                      <a:lnTo>
                        <a:pt x="1647613" y="1101417"/>
                      </a:lnTo>
                      <a:cubicBezTo>
                        <a:pt x="1631869" y="1180333"/>
                        <a:pt x="1600915" y="1255615"/>
                        <a:pt x="1555180" y="1322618"/>
                      </a:cubicBezTo>
                      <a:lnTo>
                        <a:pt x="1661712" y="1525211"/>
                      </a:lnTo>
                      <a:cubicBezTo>
                        <a:pt x="1624167" y="1578195"/>
                        <a:pt x="1578196" y="1624166"/>
                        <a:pt x="1525211" y="1661712"/>
                      </a:cubicBezTo>
                      <a:lnTo>
                        <a:pt x="1325036" y="1556451"/>
                      </a:lnTo>
                      <a:cubicBezTo>
                        <a:pt x="1315793" y="1563341"/>
                        <a:pt x="1305860" y="1569235"/>
                        <a:pt x="1295741" y="1574924"/>
                      </a:cubicBezTo>
                      <a:cubicBezTo>
                        <a:pt x="1233616" y="1609849"/>
                        <a:pt x="1168571" y="1634724"/>
                        <a:pt x="1101700" y="1646700"/>
                      </a:cubicBezTo>
                      <a:lnTo>
                        <a:pt x="1032398" y="1869716"/>
                      </a:lnTo>
                      <a:lnTo>
                        <a:pt x="937260" y="1874520"/>
                      </a:lnTo>
                      <a:cubicBezTo>
                        <a:pt x="905144" y="1874520"/>
                        <a:pt x="873405" y="1872905"/>
                        <a:pt x="842124" y="1869716"/>
                      </a:cubicBezTo>
                      <a:lnTo>
                        <a:pt x="773105" y="1647612"/>
                      </a:lnTo>
                      <a:cubicBezTo>
                        <a:pt x="694189" y="1631869"/>
                        <a:pt x="618908" y="1600914"/>
                        <a:pt x="551905" y="1555180"/>
                      </a:cubicBezTo>
                      <a:lnTo>
                        <a:pt x="349310" y="1661713"/>
                      </a:lnTo>
                      <a:cubicBezTo>
                        <a:pt x="296326" y="1624168"/>
                        <a:pt x="250355" y="1578197"/>
                        <a:pt x="212810" y="1525212"/>
                      </a:cubicBezTo>
                      <a:lnTo>
                        <a:pt x="318071" y="1325035"/>
                      </a:lnTo>
                      <a:cubicBezTo>
                        <a:pt x="311181" y="1315792"/>
                        <a:pt x="305287" y="1305860"/>
                        <a:pt x="299598" y="1295740"/>
                      </a:cubicBezTo>
                      <a:cubicBezTo>
                        <a:pt x="264673" y="1233616"/>
                        <a:pt x="239799" y="1168571"/>
                        <a:pt x="227822" y="1101700"/>
                      </a:cubicBezTo>
                      <a:lnTo>
                        <a:pt x="4804" y="1032398"/>
                      </a:lnTo>
                      <a:lnTo>
                        <a:pt x="0" y="937260"/>
                      </a:lnTo>
                      <a:cubicBezTo>
                        <a:pt x="0" y="905144"/>
                        <a:pt x="1616" y="873405"/>
                        <a:pt x="4804" y="842124"/>
                      </a:cubicBezTo>
                      <a:lnTo>
                        <a:pt x="226910" y="773105"/>
                      </a:lnTo>
                      <a:cubicBezTo>
                        <a:pt x="242653" y="694189"/>
                        <a:pt x="273608" y="618908"/>
                        <a:pt x="319342" y="551905"/>
                      </a:cubicBezTo>
                      <a:lnTo>
                        <a:pt x="212809" y="349309"/>
                      </a:lnTo>
                      <a:cubicBezTo>
                        <a:pt x="250354" y="296325"/>
                        <a:pt x="296325" y="250354"/>
                        <a:pt x="349309" y="2128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700">
                      <a:srgbClr val="E00000"/>
                    </a:gs>
                    <a:gs pos="0">
                      <a:srgbClr val="FF0000"/>
                    </a:gs>
                    <a:gs pos="100000">
                      <a:srgbClr val="96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8-Point Star 18">
                  <a:extLst>
                    <a:ext uri="{FF2B5EF4-FFF2-40B4-BE49-F238E27FC236}">
                      <a16:creationId xmlns:a16="http://schemas.microsoft.com/office/drawing/2014/main" id="{CF2B5CFE-D426-BB4F-B625-0E8082CD52FF}"/>
                    </a:ext>
                  </a:extLst>
                </p:cNvPr>
                <p:cNvSpPr/>
                <p:nvPr/>
              </p:nvSpPr>
              <p:spPr>
                <a:xfrm rot="1200000">
                  <a:off x="4758995" y="1408628"/>
                  <a:ext cx="1793173" cy="18093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3173" h="1809385">
                      <a:moveTo>
                        <a:pt x="540264" y="10286"/>
                      </a:moveTo>
                      <a:lnTo>
                        <a:pt x="683581" y="0"/>
                      </a:lnTo>
                      <a:cubicBezTo>
                        <a:pt x="732193" y="0"/>
                        <a:pt x="780076" y="3126"/>
                        <a:pt x="826897" y="10287"/>
                      </a:cubicBezTo>
                      <a:lnTo>
                        <a:pt x="905875" y="255572"/>
                      </a:lnTo>
                      <a:cubicBezTo>
                        <a:pt x="985136" y="273260"/>
                        <a:pt x="1060829" y="304512"/>
                        <a:pt x="1129415" y="348963"/>
                      </a:cubicBezTo>
                      <a:lnTo>
                        <a:pt x="1359444" y="230987"/>
                      </a:lnTo>
                      <a:cubicBezTo>
                        <a:pt x="1436234" y="288678"/>
                        <a:pt x="1504495" y="356940"/>
                        <a:pt x="1562186" y="433730"/>
                      </a:cubicBezTo>
                      <a:lnTo>
                        <a:pt x="1445926" y="660414"/>
                      </a:lnTo>
                      <a:cubicBezTo>
                        <a:pt x="1449583" y="665192"/>
                        <a:pt x="1452574" y="670389"/>
                        <a:pt x="1455519" y="675628"/>
                      </a:cubicBezTo>
                      <a:cubicBezTo>
                        <a:pt x="1493688" y="743524"/>
                        <a:pt x="1521942" y="814300"/>
                        <a:pt x="1537074" y="887129"/>
                      </a:cubicBezTo>
                      <a:lnTo>
                        <a:pt x="1782887" y="966278"/>
                      </a:lnTo>
                      <a:cubicBezTo>
                        <a:pt x="1790047" y="1013098"/>
                        <a:pt x="1793174" y="1060981"/>
                        <a:pt x="1793173" y="1109593"/>
                      </a:cubicBezTo>
                      <a:cubicBezTo>
                        <a:pt x="1793174" y="1158206"/>
                        <a:pt x="1790047" y="1206089"/>
                        <a:pt x="1782887" y="1252909"/>
                      </a:cubicBezTo>
                      <a:lnTo>
                        <a:pt x="1537604" y="1331887"/>
                      </a:lnTo>
                      <a:cubicBezTo>
                        <a:pt x="1519916" y="1411149"/>
                        <a:pt x="1488663" y="1486842"/>
                        <a:pt x="1444212" y="1555429"/>
                      </a:cubicBezTo>
                      <a:lnTo>
                        <a:pt x="1562186" y="1785457"/>
                      </a:lnTo>
                      <a:lnTo>
                        <a:pt x="1541415" y="1809385"/>
                      </a:lnTo>
                      <a:cubicBezTo>
                        <a:pt x="1282525" y="1763268"/>
                        <a:pt x="1028742" y="1654791"/>
                        <a:pt x="802157" y="1490156"/>
                      </a:cubicBezTo>
                      <a:cubicBezTo>
                        <a:pt x="965712" y="1441296"/>
                        <a:pt x="1084035" y="1289263"/>
                        <a:pt x="1084035" y="1109593"/>
                      </a:cubicBezTo>
                      <a:cubicBezTo>
                        <a:pt x="1084035" y="888428"/>
                        <a:pt x="904746" y="709138"/>
                        <a:pt x="683580" y="709138"/>
                      </a:cubicBezTo>
                      <a:cubicBezTo>
                        <a:pt x="508801" y="709138"/>
                        <a:pt x="360173" y="821108"/>
                        <a:pt x="307122" y="977792"/>
                      </a:cubicBezTo>
                      <a:cubicBezTo>
                        <a:pt x="149161" y="745008"/>
                        <a:pt x="47166" y="492202"/>
                        <a:pt x="0" y="237686"/>
                      </a:cubicBezTo>
                      <a:cubicBezTo>
                        <a:pt x="2290" y="235086"/>
                        <a:pt x="4999" y="233030"/>
                        <a:pt x="7717" y="230988"/>
                      </a:cubicBezTo>
                      <a:lnTo>
                        <a:pt x="234405" y="347249"/>
                      </a:lnTo>
                      <a:cubicBezTo>
                        <a:pt x="239180" y="343592"/>
                        <a:pt x="244378" y="340602"/>
                        <a:pt x="249617" y="337656"/>
                      </a:cubicBezTo>
                      <a:cubicBezTo>
                        <a:pt x="317512" y="299488"/>
                        <a:pt x="388287" y="271234"/>
                        <a:pt x="461115" y="2561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10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C420AA3B-EC43-5A43-8F3E-F6D30148E21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362815" flipH="1">
                <a:off x="814196" y="6630535"/>
                <a:ext cx="798351" cy="778279"/>
                <a:chOff x="4275749" y="1323417"/>
                <a:chExt cx="2276419" cy="2219186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8" name="8-Point Star 18">
                  <a:extLst>
                    <a:ext uri="{FF2B5EF4-FFF2-40B4-BE49-F238E27FC236}">
                      <a16:creationId xmlns:a16="http://schemas.microsoft.com/office/drawing/2014/main" id="{7B918756-A2A8-4241-90BD-520A5014AC95}"/>
                    </a:ext>
                  </a:extLst>
                </p:cNvPr>
                <p:cNvSpPr/>
                <p:nvPr/>
              </p:nvSpPr>
              <p:spPr>
                <a:xfrm rot="1200000">
                  <a:off x="4275749" y="1323417"/>
                  <a:ext cx="2219186" cy="2219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0380" h="3040380">
                      <a:moveTo>
                        <a:pt x="1520190" y="971550"/>
                      </a:moveTo>
                      <a:cubicBezTo>
                        <a:pt x="1217184" y="971550"/>
                        <a:pt x="971550" y="1217184"/>
                        <a:pt x="971550" y="1520190"/>
                      </a:cubicBezTo>
                      <a:cubicBezTo>
                        <a:pt x="971550" y="1823196"/>
                        <a:pt x="1217184" y="2068830"/>
                        <a:pt x="1520190" y="2068830"/>
                      </a:cubicBezTo>
                      <a:cubicBezTo>
                        <a:pt x="1823196" y="2068830"/>
                        <a:pt x="2068830" y="1823196"/>
                        <a:pt x="2068830" y="1520190"/>
                      </a:cubicBezTo>
                      <a:cubicBezTo>
                        <a:pt x="2068830" y="1217184"/>
                        <a:pt x="1823196" y="971550"/>
                        <a:pt x="1520190" y="971550"/>
                      </a:cubicBezTo>
                      <a:close/>
                      <a:moveTo>
                        <a:pt x="1520190" y="0"/>
                      </a:moveTo>
                      <a:cubicBezTo>
                        <a:pt x="1586792" y="0"/>
                        <a:pt x="1652393" y="4283"/>
                        <a:pt x="1716539" y="14094"/>
                      </a:cubicBezTo>
                      <a:lnTo>
                        <a:pt x="1824743" y="350145"/>
                      </a:lnTo>
                      <a:cubicBezTo>
                        <a:pt x="1933334" y="374378"/>
                        <a:pt x="2037036" y="417195"/>
                        <a:pt x="2131002" y="478094"/>
                      </a:cubicBezTo>
                      <a:lnTo>
                        <a:pt x="2446152" y="316463"/>
                      </a:lnTo>
                      <a:cubicBezTo>
                        <a:pt x="2551357" y="395501"/>
                        <a:pt x="2644879" y="489023"/>
                        <a:pt x="2723917" y="594229"/>
                      </a:cubicBezTo>
                      <a:lnTo>
                        <a:pt x="2564636" y="904796"/>
                      </a:lnTo>
                      <a:cubicBezTo>
                        <a:pt x="2569646" y="911341"/>
                        <a:pt x="2573744" y="918462"/>
                        <a:pt x="2577779" y="925640"/>
                      </a:cubicBezTo>
                      <a:cubicBezTo>
                        <a:pt x="2630072" y="1018660"/>
                        <a:pt x="2668781" y="1115626"/>
                        <a:pt x="2689512" y="1215405"/>
                      </a:cubicBezTo>
                      <a:lnTo>
                        <a:pt x="3026287" y="1323842"/>
                      </a:lnTo>
                      <a:cubicBezTo>
                        <a:pt x="3036097" y="1387988"/>
                        <a:pt x="3040380" y="1453589"/>
                        <a:pt x="3040380" y="1520190"/>
                      </a:cubicBezTo>
                      <a:cubicBezTo>
                        <a:pt x="3040380" y="1586792"/>
                        <a:pt x="3036097" y="1652393"/>
                        <a:pt x="3026287" y="1716539"/>
                      </a:cubicBezTo>
                      <a:lnTo>
                        <a:pt x="2690239" y="1824742"/>
                      </a:lnTo>
                      <a:cubicBezTo>
                        <a:pt x="2666005" y="1933335"/>
                        <a:pt x="2623188" y="2037037"/>
                        <a:pt x="2562287" y="2131005"/>
                      </a:cubicBezTo>
                      <a:lnTo>
                        <a:pt x="2723917" y="2446152"/>
                      </a:lnTo>
                      <a:cubicBezTo>
                        <a:pt x="2644879" y="2551357"/>
                        <a:pt x="2551357" y="2644879"/>
                        <a:pt x="2446151" y="2723917"/>
                      </a:cubicBezTo>
                      <a:lnTo>
                        <a:pt x="2135585" y="2564637"/>
                      </a:lnTo>
                      <a:cubicBezTo>
                        <a:pt x="2129042" y="2569647"/>
                        <a:pt x="2121921" y="2573744"/>
                        <a:pt x="2114744" y="2577779"/>
                      </a:cubicBezTo>
                      <a:cubicBezTo>
                        <a:pt x="2021723" y="2630072"/>
                        <a:pt x="1924755" y="2668781"/>
                        <a:pt x="1824976" y="2689511"/>
                      </a:cubicBezTo>
                      <a:lnTo>
                        <a:pt x="1716539" y="3026287"/>
                      </a:lnTo>
                      <a:cubicBezTo>
                        <a:pt x="1652393" y="3036097"/>
                        <a:pt x="1586792" y="3040380"/>
                        <a:pt x="1520190" y="3040380"/>
                      </a:cubicBezTo>
                      <a:cubicBezTo>
                        <a:pt x="1453589" y="3040380"/>
                        <a:pt x="1387987" y="3036097"/>
                        <a:pt x="1323841" y="3026287"/>
                      </a:cubicBezTo>
                      <a:lnTo>
                        <a:pt x="1215638" y="2690237"/>
                      </a:lnTo>
                      <a:cubicBezTo>
                        <a:pt x="1107045" y="2666005"/>
                        <a:pt x="1003344" y="2623186"/>
                        <a:pt x="909378" y="2562286"/>
                      </a:cubicBezTo>
                      <a:lnTo>
                        <a:pt x="594229" y="2723917"/>
                      </a:lnTo>
                      <a:cubicBezTo>
                        <a:pt x="489023" y="2644879"/>
                        <a:pt x="395501" y="2551357"/>
                        <a:pt x="316463" y="2446152"/>
                      </a:cubicBezTo>
                      <a:lnTo>
                        <a:pt x="475745" y="2135582"/>
                      </a:lnTo>
                      <a:cubicBezTo>
                        <a:pt x="470736" y="2129039"/>
                        <a:pt x="466639" y="2121919"/>
                        <a:pt x="462604" y="2114742"/>
                      </a:cubicBezTo>
                      <a:cubicBezTo>
                        <a:pt x="410311" y="2021723"/>
                        <a:pt x="371603" y="1924756"/>
                        <a:pt x="350872" y="1824977"/>
                      </a:cubicBezTo>
                      <a:lnTo>
                        <a:pt x="14094" y="1716539"/>
                      </a:lnTo>
                      <a:cubicBezTo>
                        <a:pt x="4283" y="1652393"/>
                        <a:pt x="0" y="1586792"/>
                        <a:pt x="0" y="1520190"/>
                      </a:cubicBezTo>
                      <a:cubicBezTo>
                        <a:pt x="0" y="1453589"/>
                        <a:pt x="4283" y="1387988"/>
                        <a:pt x="14093" y="1323841"/>
                      </a:cubicBezTo>
                      <a:lnTo>
                        <a:pt x="350147" y="1215637"/>
                      </a:lnTo>
                      <a:cubicBezTo>
                        <a:pt x="374379" y="1107046"/>
                        <a:pt x="417197" y="1003347"/>
                        <a:pt x="478096" y="909381"/>
                      </a:cubicBezTo>
                      <a:lnTo>
                        <a:pt x="316464" y="594228"/>
                      </a:lnTo>
                      <a:cubicBezTo>
                        <a:pt x="395501" y="489023"/>
                        <a:pt x="489023" y="395501"/>
                        <a:pt x="594229" y="316463"/>
                      </a:cubicBezTo>
                      <a:lnTo>
                        <a:pt x="904800" y="475746"/>
                      </a:lnTo>
                      <a:cubicBezTo>
                        <a:pt x="911343" y="470736"/>
                        <a:pt x="918463" y="466639"/>
                        <a:pt x="925641" y="462604"/>
                      </a:cubicBezTo>
                      <a:cubicBezTo>
                        <a:pt x="1018661" y="410311"/>
                        <a:pt x="1115626" y="371603"/>
                        <a:pt x="1215403" y="350873"/>
                      </a:cubicBezTo>
                      <a:lnTo>
                        <a:pt x="1323841" y="14093"/>
                      </a:lnTo>
                      <a:cubicBezTo>
                        <a:pt x="1387988" y="4283"/>
                        <a:pt x="1453589" y="0"/>
                        <a:pt x="1520190" y="0"/>
                      </a:cubicBezTo>
                      <a:close/>
                    </a:path>
                  </a:pathLst>
                </a:custGeom>
                <a:solidFill>
                  <a:srgbClr val="00460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8-Point Star 6">
                  <a:extLst>
                    <a:ext uri="{FF2B5EF4-FFF2-40B4-BE49-F238E27FC236}">
                      <a16:creationId xmlns:a16="http://schemas.microsoft.com/office/drawing/2014/main" id="{DF7CD034-6094-C049-AA20-08DFA7EF3AB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200000">
                  <a:off x="4317463" y="1365131"/>
                  <a:ext cx="2135759" cy="21357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4520" h="1874520">
                      <a:moveTo>
                        <a:pt x="739496" y="595923"/>
                      </a:moveTo>
                      <a:cubicBezTo>
                        <a:pt x="550981" y="705145"/>
                        <a:pt x="486701" y="946509"/>
                        <a:pt x="595923" y="1135024"/>
                      </a:cubicBezTo>
                      <a:cubicBezTo>
                        <a:pt x="705145" y="1323539"/>
                        <a:pt x="946509" y="1387819"/>
                        <a:pt x="1135024" y="1278597"/>
                      </a:cubicBezTo>
                      <a:cubicBezTo>
                        <a:pt x="1323539" y="1169375"/>
                        <a:pt x="1387819" y="928011"/>
                        <a:pt x="1278597" y="739496"/>
                      </a:cubicBezTo>
                      <a:cubicBezTo>
                        <a:pt x="1169375" y="550981"/>
                        <a:pt x="928011" y="486701"/>
                        <a:pt x="739496" y="595923"/>
                      </a:cubicBezTo>
                      <a:close/>
                      <a:moveTo>
                        <a:pt x="349309" y="212809"/>
                      </a:moveTo>
                      <a:lnTo>
                        <a:pt x="549487" y="318071"/>
                      </a:lnTo>
                      <a:cubicBezTo>
                        <a:pt x="558730" y="311181"/>
                        <a:pt x="568662" y="305287"/>
                        <a:pt x="578782" y="299598"/>
                      </a:cubicBezTo>
                      <a:cubicBezTo>
                        <a:pt x="640907" y="264673"/>
                        <a:pt x="705951" y="239798"/>
                        <a:pt x="772822" y="227822"/>
                      </a:cubicBezTo>
                      <a:lnTo>
                        <a:pt x="842125" y="4804"/>
                      </a:lnTo>
                      <a:lnTo>
                        <a:pt x="937260" y="0"/>
                      </a:lnTo>
                      <a:cubicBezTo>
                        <a:pt x="969377" y="0"/>
                        <a:pt x="1001116" y="1615"/>
                        <a:pt x="1032398" y="4804"/>
                      </a:cubicBezTo>
                      <a:lnTo>
                        <a:pt x="1101417" y="226909"/>
                      </a:lnTo>
                      <a:cubicBezTo>
                        <a:pt x="1180333" y="242653"/>
                        <a:pt x="1255615" y="273607"/>
                        <a:pt x="1322618" y="319342"/>
                      </a:cubicBezTo>
                      <a:lnTo>
                        <a:pt x="1525213" y="212810"/>
                      </a:lnTo>
                      <a:cubicBezTo>
                        <a:pt x="1578197" y="250355"/>
                        <a:pt x="1624168" y="296326"/>
                        <a:pt x="1661713" y="349310"/>
                      </a:cubicBezTo>
                      <a:lnTo>
                        <a:pt x="1556452" y="549486"/>
                      </a:lnTo>
                      <a:cubicBezTo>
                        <a:pt x="1563341" y="558729"/>
                        <a:pt x="1569235" y="568662"/>
                        <a:pt x="1574924" y="578781"/>
                      </a:cubicBezTo>
                      <a:cubicBezTo>
                        <a:pt x="1609849" y="640906"/>
                        <a:pt x="1634724" y="705951"/>
                        <a:pt x="1646701" y="772822"/>
                      </a:cubicBezTo>
                      <a:lnTo>
                        <a:pt x="1869716" y="842124"/>
                      </a:lnTo>
                      <a:lnTo>
                        <a:pt x="1874520" y="937260"/>
                      </a:lnTo>
                      <a:cubicBezTo>
                        <a:pt x="1874520" y="969377"/>
                        <a:pt x="1872905" y="1001117"/>
                        <a:pt x="1869716" y="1032399"/>
                      </a:cubicBezTo>
                      <a:lnTo>
                        <a:pt x="1647613" y="1101417"/>
                      </a:lnTo>
                      <a:cubicBezTo>
                        <a:pt x="1631869" y="1180333"/>
                        <a:pt x="1600915" y="1255615"/>
                        <a:pt x="1555180" y="1322618"/>
                      </a:cubicBezTo>
                      <a:lnTo>
                        <a:pt x="1661712" y="1525211"/>
                      </a:lnTo>
                      <a:cubicBezTo>
                        <a:pt x="1624167" y="1578195"/>
                        <a:pt x="1578196" y="1624166"/>
                        <a:pt x="1525211" y="1661712"/>
                      </a:cubicBezTo>
                      <a:lnTo>
                        <a:pt x="1325036" y="1556451"/>
                      </a:lnTo>
                      <a:cubicBezTo>
                        <a:pt x="1315793" y="1563341"/>
                        <a:pt x="1305860" y="1569235"/>
                        <a:pt x="1295741" y="1574924"/>
                      </a:cubicBezTo>
                      <a:cubicBezTo>
                        <a:pt x="1233616" y="1609849"/>
                        <a:pt x="1168571" y="1634724"/>
                        <a:pt x="1101700" y="1646700"/>
                      </a:cubicBezTo>
                      <a:lnTo>
                        <a:pt x="1032398" y="1869716"/>
                      </a:lnTo>
                      <a:lnTo>
                        <a:pt x="937260" y="1874520"/>
                      </a:lnTo>
                      <a:cubicBezTo>
                        <a:pt x="905144" y="1874520"/>
                        <a:pt x="873405" y="1872905"/>
                        <a:pt x="842124" y="1869716"/>
                      </a:cubicBezTo>
                      <a:lnTo>
                        <a:pt x="773105" y="1647612"/>
                      </a:lnTo>
                      <a:cubicBezTo>
                        <a:pt x="694189" y="1631869"/>
                        <a:pt x="618908" y="1600914"/>
                        <a:pt x="551905" y="1555180"/>
                      </a:cubicBezTo>
                      <a:lnTo>
                        <a:pt x="349310" y="1661713"/>
                      </a:lnTo>
                      <a:cubicBezTo>
                        <a:pt x="296326" y="1624168"/>
                        <a:pt x="250355" y="1578197"/>
                        <a:pt x="212810" y="1525212"/>
                      </a:cubicBezTo>
                      <a:lnTo>
                        <a:pt x="318071" y="1325035"/>
                      </a:lnTo>
                      <a:cubicBezTo>
                        <a:pt x="311181" y="1315792"/>
                        <a:pt x="305287" y="1305860"/>
                        <a:pt x="299598" y="1295740"/>
                      </a:cubicBezTo>
                      <a:cubicBezTo>
                        <a:pt x="264673" y="1233616"/>
                        <a:pt x="239799" y="1168571"/>
                        <a:pt x="227822" y="1101700"/>
                      </a:cubicBezTo>
                      <a:lnTo>
                        <a:pt x="4804" y="1032398"/>
                      </a:lnTo>
                      <a:lnTo>
                        <a:pt x="0" y="937260"/>
                      </a:lnTo>
                      <a:cubicBezTo>
                        <a:pt x="0" y="905144"/>
                        <a:pt x="1616" y="873405"/>
                        <a:pt x="4804" y="842124"/>
                      </a:cubicBezTo>
                      <a:lnTo>
                        <a:pt x="226910" y="773105"/>
                      </a:lnTo>
                      <a:cubicBezTo>
                        <a:pt x="242653" y="694189"/>
                        <a:pt x="273608" y="618908"/>
                        <a:pt x="319342" y="551905"/>
                      </a:cubicBezTo>
                      <a:lnTo>
                        <a:pt x="212809" y="349309"/>
                      </a:lnTo>
                      <a:cubicBezTo>
                        <a:pt x="250354" y="296325"/>
                        <a:pt x="296325" y="250354"/>
                        <a:pt x="349309" y="2128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5C02"/>
                    </a:gs>
                    <a:gs pos="0">
                      <a:srgbClr val="00C005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8-Point Star 18">
                  <a:extLst>
                    <a:ext uri="{FF2B5EF4-FFF2-40B4-BE49-F238E27FC236}">
                      <a16:creationId xmlns:a16="http://schemas.microsoft.com/office/drawing/2014/main" id="{942F910F-C2DF-0A4A-9F98-DC0A17DB3E10}"/>
                    </a:ext>
                  </a:extLst>
                </p:cNvPr>
                <p:cNvSpPr/>
                <p:nvPr/>
              </p:nvSpPr>
              <p:spPr>
                <a:xfrm rot="1200000">
                  <a:off x="4758995" y="1408628"/>
                  <a:ext cx="1793173" cy="18093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3173" h="1809385">
                      <a:moveTo>
                        <a:pt x="540264" y="10286"/>
                      </a:moveTo>
                      <a:lnTo>
                        <a:pt x="683581" y="0"/>
                      </a:lnTo>
                      <a:cubicBezTo>
                        <a:pt x="732193" y="0"/>
                        <a:pt x="780076" y="3126"/>
                        <a:pt x="826897" y="10287"/>
                      </a:cubicBezTo>
                      <a:lnTo>
                        <a:pt x="905875" y="255572"/>
                      </a:lnTo>
                      <a:cubicBezTo>
                        <a:pt x="985136" y="273260"/>
                        <a:pt x="1060829" y="304512"/>
                        <a:pt x="1129415" y="348963"/>
                      </a:cubicBezTo>
                      <a:lnTo>
                        <a:pt x="1359444" y="230987"/>
                      </a:lnTo>
                      <a:cubicBezTo>
                        <a:pt x="1436234" y="288678"/>
                        <a:pt x="1504495" y="356940"/>
                        <a:pt x="1562186" y="433730"/>
                      </a:cubicBezTo>
                      <a:lnTo>
                        <a:pt x="1445926" y="660414"/>
                      </a:lnTo>
                      <a:cubicBezTo>
                        <a:pt x="1449583" y="665192"/>
                        <a:pt x="1452574" y="670389"/>
                        <a:pt x="1455519" y="675628"/>
                      </a:cubicBezTo>
                      <a:cubicBezTo>
                        <a:pt x="1493688" y="743524"/>
                        <a:pt x="1521942" y="814300"/>
                        <a:pt x="1537074" y="887129"/>
                      </a:cubicBezTo>
                      <a:lnTo>
                        <a:pt x="1782887" y="966278"/>
                      </a:lnTo>
                      <a:cubicBezTo>
                        <a:pt x="1790047" y="1013098"/>
                        <a:pt x="1793174" y="1060981"/>
                        <a:pt x="1793173" y="1109593"/>
                      </a:cubicBezTo>
                      <a:cubicBezTo>
                        <a:pt x="1793174" y="1158206"/>
                        <a:pt x="1790047" y="1206089"/>
                        <a:pt x="1782887" y="1252909"/>
                      </a:cubicBezTo>
                      <a:lnTo>
                        <a:pt x="1537604" y="1331887"/>
                      </a:lnTo>
                      <a:cubicBezTo>
                        <a:pt x="1519916" y="1411149"/>
                        <a:pt x="1488663" y="1486842"/>
                        <a:pt x="1444212" y="1555429"/>
                      </a:cubicBezTo>
                      <a:lnTo>
                        <a:pt x="1562186" y="1785457"/>
                      </a:lnTo>
                      <a:lnTo>
                        <a:pt x="1541415" y="1809385"/>
                      </a:lnTo>
                      <a:cubicBezTo>
                        <a:pt x="1282525" y="1763268"/>
                        <a:pt x="1028742" y="1654791"/>
                        <a:pt x="802157" y="1490156"/>
                      </a:cubicBezTo>
                      <a:cubicBezTo>
                        <a:pt x="965712" y="1441296"/>
                        <a:pt x="1084035" y="1289263"/>
                        <a:pt x="1084035" y="1109593"/>
                      </a:cubicBezTo>
                      <a:cubicBezTo>
                        <a:pt x="1084035" y="888428"/>
                        <a:pt x="904746" y="709138"/>
                        <a:pt x="683580" y="709138"/>
                      </a:cubicBezTo>
                      <a:cubicBezTo>
                        <a:pt x="508801" y="709138"/>
                        <a:pt x="360173" y="821108"/>
                        <a:pt x="307122" y="977792"/>
                      </a:cubicBezTo>
                      <a:cubicBezTo>
                        <a:pt x="149161" y="745008"/>
                        <a:pt x="47166" y="492202"/>
                        <a:pt x="0" y="237686"/>
                      </a:cubicBezTo>
                      <a:cubicBezTo>
                        <a:pt x="2290" y="235086"/>
                        <a:pt x="4999" y="233030"/>
                        <a:pt x="7717" y="230988"/>
                      </a:cubicBezTo>
                      <a:lnTo>
                        <a:pt x="234405" y="347249"/>
                      </a:lnTo>
                      <a:cubicBezTo>
                        <a:pt x="239180" y="343592"/>
                        <a:pt x="244378" y="340602"/>
                        <a:pt x="249617" y="337656"/>
                      </a:cubicBezTo>
                      <a:cubicBezTo>
                        <a:pt x="317512" y="299488"/>
                        <a:pt x="388287" y="271234"/>
                        <a:pt x="461115" y="2561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10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C06C1BB8-7D4E-BC42-8145-DFC9F22EC4A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20722051" flipH="1">
                <a:off x="1388957" y="7128922"/>
                <a:ext cx="723388" cy="705201"/>
                <a:chOff x="4275748" y="1323417"/>
                <a:chExt cx="2276420" cy="2219186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2" name="8-Point Star 18">
                  <a:extLst>
                    <a:ext uri="{FF2B5EF4-FFF2-40B4-BE49-F238E27FC236}">
                      <a16:creationId xmlns:a16="http://schemas.microsoft.com/office/drawing/2014/main" id="{49E82D10-DAE4-A149-BA15-9D0795C5BF53}"/>
                    </a:ext>
                  </a:extLst>
                </p:cNvPr>
                <p:cNvSpPr/>
                <p:nvPr/>
              </p:nvSpPr>
              <p:spPr>
                <a:xfrm rot="1200000">
                  <a:off x="4275748" y="1323417"/>
                  <a:ext cx="2219186" cy="2219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0380" h="3040380">
                      <a:moveTo>
                        <a:pt x="1520190" y="971550"/>
                      </a:moveTo>
                      <a:cubicBezTo>
                        <a:pt x="1217184" y="971550"/>
                        <a:pt x="971550" y="1217184"/>
                        <a:pt x="971550" y="1520190"/>
                      </a:cubicBezTo>
                      <a:cubicBezTo>
                        <a:pt x="971550" y="1823196"/>
                        <a:pt x="1217184" y="2068830"/>
                        <a:pt x="1520190" y="2068830"/>
                      </a:cubicBezTo>
                      <a:cubicBezTo>
                        <a:pt x="1823196" y="2068830"/>
                        <a:pt x="2068830" y="1823196"/>
                        <a:pt x="2068830" y="1520190"/>
                      </a:cubicBezTo>
                      <a:cubicBezTo>
                        <a:pt x="2068830" y="1217184"/>
                        <a:pt x="1823196" y="971550"/>
                        <a:pt x="1520190" y="971550"/>
                      </a:cubicBezTo>
                      <a:close/>
                      <a:moveTo>
                        <a:pt x="1520190" y="0"/>
                      </a:moveTo>
                      <a:cubicBezTo>
                        <a:pt x="1586792" y="0"/>
                        <a:pt x="1652393" y="4283"/>
                        <a:pt x="1716539" y="14094"/>
                      </a:cubicBezTo>
                      <a:lnTo>
                        <a:pt x="1824743" y="350145"/>
                      </a:lnTo>
                      <a:cubicBezTo>
                        <a:pt x="1933334" y="374378"/>
                        <a:pt x="2037036" y="417195"/>
                        <a:pt x="2131002" y="478094"/>
                      </a:cubicBezTo>
                      <a:lnTo>
                        <a:pt x="2446152" y="316463"/>
                      </a:lnTo>
                      <a:cubicBezTo>
                        <a:pt x="2551357" y="395501"/>
                        <a:pt x="2644879" y="489023"/>
                        <a:pt x="2723917" y="594229"/>
                      </a:cubicBezTo>
                      <a:lnTo>
                        <a:pt x="2564636" y="904796"/>
                      </a:lnTo>
                      <a:cubicBezTo>
                        <a:pt x="2569646" y="911341"/>
                        <a:pt x="2573744" y="918462"/>
                        <a:pt x="2577779" y="925640"/>
                      </a:cubicBezTo>
                      <a:cubicBezTo>
                        <a:pt x="2630072" y="1018660"/>
                        <a:pt x="2668781" y="1115626"/>
                        <a:pt x="2689512" y="1215405"/>
                      </a:cubicBezTo>
                      <a:lnTo>
                        <a:pt x="3026287" y="1323842"/>
                      </a:lnTo>
                      <a:cubicBezTo>
                        <a:pt x="3036097" y="1387988"/>
                        <a:pt x="3040380" y="1453589"/>
                        <a:pt x="3040380" y="1520190"/>
                      </a:cubicBezTo>
                      <a:cubicBezTo>
                        <a:pt x="3040380" y="1586792"/>
                        <a:pt x="3036097" y="1652393"/>
                        <a:pt x="3026287" y="1716539"/>
                      </a:cubicBezTo>
                      <a:lnTo>
                        <a:pt x="2690239" y="1824742"/>
                      </a:lnTo>
                      <a:cubicBezTo>
                        <a:pt x="2666005" y="1933335"/>
                        <a:pt x="2623188" y="2037037"/>
                        <a:pt x="2562287" y="2131005"/>
                      </a:cubicBezTo>
                      <a:lnTo>
                        <a:pt x="2723917" y="2446152"/>
                      </a:lnTo>
                      <a:cubicBezTo>
                        <a:pt x="2644879" y="2551357"/>
                        <a:pt x="2551357" y="2644879"/>
                        <a:pt x="2446151" y="2723917"/>
                      </a:cubicBezTo>
                      <a:lnTo>
                        <a:pt x="2135585" y="2564637"/>
                      </a:lnTo>
                      <a:cubicBezTo>
                        <a:pt x="2129042" y="2569647"/>
                        <a:pt x="2121921" y="2573744"/>
                        <a:pt x="2114744" y="2577779"/>
                      </a:cubicBezTo>
                      <a:cubicBezTo>
                        <a:pt x="2021723" y="2630072"/>
                        <a:pt x="1924755" y="2668781"/>
                        <a:pt x="1824976" y="2689511"/>
                      </a:cubicBezTo>
                      <a:lnTo>
                        <a:pt x="1716539" y="3026287"/>
                      </a:lnTo>
                      <a:cubicBezTo>
                        <a:pt x="1652393" y="3036097"/>
                        <a:pt x="1586792" y="3040380"/>
                        <a:pt x="1520190" y="3040380"/>
                      </a:cubicBezTo>
                      <a:cubicBezTo>
                        <a:pt x="1453589" y="3040380"/>
                        <a:pt x="1387987" y="3036097"/>
                        <a:pt x="1323841" y="3026287"/>
                      </a:cubicBezTo>
                      <a:lnTo>
                        <a:pt x="1215638" y="2690237"/>
                      </a:lnTo>
                      <a:cubicBezTo>
                        <a:pt x="1107045" y="2666005"/>
                        <a:pt x="1003344" y="2623186"/>
                        <a:pt x="909378" y="2562286"/>
                      </a:cubicBezTo>
                      <a:lnTo>
                        <a:pt x="594229" y="2723917"/>
                      </a:lnTo>
                      <a:cubicBezTo>
                        <a:pt x="489023" y="2644879"/>
                        <a:pt x="395501" y="2551357"/>
                        <a:pt x="316463" y="2446152"/>
                      </a:cubicBezTo>
                      <a:lnTo>
                        <a:pt x="475745" y="2135582"/>
                      </a:lnTo>
                      <a:cubicBezTo>
                        <a:pt x="470736" y="2129039"/>
                        <a:pt x="466639" y="2121919"/>
                        <a:pt x="462604" y="2114742"/>
                      </a:cubicBezTo>
                      <a:cubicBezTo>
                        <a:pt x="410311" y="2021723"/>
                        <a:pt x="371603" y="1924756"/>
                        <a:pt x="350872" y="1824977"/>
                      </a:cubicBezTo>
                      <a:lnTo>
                        <a:pt x="14094" y="1716539"/>
                      </a:lnTo>
                      <a:cubicBezTo>
                        <a:pt x="4283" y="1652393"/>
                        <a:pt x="0" y="1586792"/>
                        <a:pt x="0" y="1520190"/>
                      </a:cubicBezTo>
                      <a:cubicBezTo>
                        <a:pt x="0" y="1453589"/>
                        <a:pt x="4283" y="1387988"/>
                        <a:pt x="14093" y="1323841"/>
                      </a:cubicBezTo>
                      <a:lnTo>
                        <a:pt x="350147" y="1215637"/>
                      </a:lnTo>
                      <a:cubicBezTo>
                        <a:pt x="374379" y="1107046"/>
                        <a:pt x="417197" y="1003347"/>
                        <a:pt x="478096" y="909381"/>
                      </a:cubicBezTo>
                      <a:lnTo>
                        <a:pt x="316464" y="594228"/>
                      </a:lnTo>
                      <a:cubicBezTo>
                        <a:pt x="395501" y="489023"/>
                        <a:pt x="489023" y="395501"/>
                        <a:pt x="594229" y="316463"/>
                      </a:cubicBezTo>
                      <a:lnTo>
                        <a:pt x="904800" y="475746"/>
                      </a:lnTo>
                      <a:cubicBezTo>
                        <a:pt x="911343" y="470736"/>
                        <a:pt x="918463" y="466639"/>
                        <a:pt x="925641" y="462604"/>
                      </a:cubicBezTo>
                      <a:cubicBezTo>
                        <a:pt x="1018661" y="410311"/>
                        <a:pt x="1115626" y="371603"/>
                        <a:pt x="1215403" y="350873"/>
                      </a:cubicBezTo>
                      <a:lnTo>
                        <a:pt x="1323841" y="14093"/>
                      </a:lnTo>
                      <a:cubicBezTo>
                        <a:pt x="1387988" y="4283"/>
                        <a:pt x="1453589" y="0"/>
                        <a:pt x="152019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8-Point Star 6">
                  <a:extLst>
                    <a:ext uri="{FF2B5EF4-FFF2-40B4-BE49-F238E27FC236}">
                      <a16:creationId xmlns:a16="http://schemas.microsoft.com/office/drawing/2014/main" id="{0537CE5D-DD31-0C4E-AFA0-6BF7F4889A3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200000">
                  <a:off x="4317462" y="1365131"/>
                  <a:ext cx="2135758" cy="21357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4520" h="1874520">
                      <a:moveTo>
                        <a:pt x="739496" y="595923"/>
                      </a:moveTo>
                      <a:cubicBezTo>
                        <a:pt x="550981" y="705145"/>
                        <a:pt x="486701" y="946509"/>
                        <a:pt x="595923" y="1135024"/>
                      </a:cubicBezTo>
                      <a:cubicBezTo>
                        <a:pt x="705145" y="1323539"/>
                        <a:pt x="946509" y="1387819"/>
                        <a:pt x="1135024" y="1278597"/>
                      </a:cubicBezTo>
                      <a:cubicBezTo>
                        <a:pt x="1323539" y="1169375"/>
                        <a:pt x="1387819" y="928011"/>
                        <a:pt x="1278597" y="739496"/>
                      </a:cubicBezTo>
                      <a:cubicBezTo>
                        <a:pt x="1169375" y="550981"/>
                        <a:pt x="928011" y="486701"/>
                        <a:pt x="739496" y="595923"/>
                      </a:cubicBezTo>
                      <a:close/>
                      <a:moveTo>
                        <a:pt x="349309" y="212809"/>
                      </a:moveTo>
                      <a:lnTo>
                        <a:pt x="549487" y="318071"/>
                      </a:lnTo>
                      <a:cubicBezTo>
                        <a:pt x="558730" y="311181"/>
                        <a:pt x="568662" y="305287"/>
                        <a:pt x="578782" y="299598"/>
                      </a:cubicBezTo>
                      <a:cubicBezTo>
                        <a:pt x="640907" y="264673"/>
                        <a:pt x="705951" y="239798"/>
                        <a:pt x="772822" y="227822"/>
                      </a:cubicBezTo>
                      <a:lnTo>
                        <a:pt x="842125" y="4804"/>
                      </a:lnTo>
                      <a:lnTo>
                        <a:pt x="937260" y="0"/>
                      </a:lnTo>
                      <a:cubicBezTo>
                        <a:pt x="969377" y="0"/>
                        <a:pt x="1001116" y="1615"/>
                        <a:pt x="1032398" y="4804"/>
                      </a:cubicBezTo>
                      <a:lnTo>
                        <a:pt x="1101417" y="226909"/>
                      </a:lnTo>
                      <a:cubicBezTo>
                        <a:pt x="1180333" y="242653"/>
                        <a:pt x="1255615" y="273607"/>
                        <a:pt x="1322618" y="319342"/>
                      </a:cubicBezTo>
                      <a:lnTo>
                        <a:pt x="1525213" y="212810"/>
                      </a:lnTo>
                      <a:cubicBezTo>
                        <a:pt x="1578197" y="250355"/>
                        <a:pt x="1624168" y="296326"/>
                        <a:pt x="1661713" y="349310"/>
                      </a:cubicBezTo>
                      <a:lnTo>
                        <a:pt x="1556452" y="549486"/>
                      </a:lnTo>
                      <a:cubicBezTo>
                        <a:pt x="1563341" y="558729"/>
                        <a:pt x="1569235" y="568662"/>
                        <a:pt x="1574924" y="578781"/>
                      </a:cubicBezTo>
                      <a:cubicBezTo>
                        <a:pt x="1609849" y="640906"/>
                        <a:pt x="1634724" y="705951"/>
                        <a:pt x="1646701" y="772822"/>
                      </a:cubicBezTo>
                      <a:lnTo>
                        <a:pt x="1869716" y="842124"/>
                      </a:lnTo>
                      <a:lnTo>
                        <a:pt x="1874520" y="937260"/>
                      </a:lnTo>
                      <a:cubicBezTo>
                        <a:pt x="1874520" y="969377"/>
                        <a:pt x="1872905" y="1001117"/>
                        <a:pt x="1869716" y="1032399"/>
                      </a:cubicBezTo>
                      <a:lnTo>
                        <a:pt x="1647613" y="1101417"/>
                      </a:lnTo>
                      <a:cubicBezTo>
                        <a:pt x="1631869" y="1180333"/>
                        <a:pt x="1600915" y="1255615"/>
                        <a:pt x="1555180" y="1322618"/>
                      </a:cubicBezTo>
                      <a:lnTo>
                        <a:pt x="1661712" y="1525211"/>
                      </a:lnTo>
                      <a:cubicBezTo>
                        <a:pt x="1624167" y="1578195"/>
                        <a:pt x="1578196" y="1624166"/>
                        <a:pt x="1525211" y="1661712"/>
                      </a:cubicBezTo>
                      <a:lnTo>
                        <a:pt x="1325036" y="1556451"/>
                      </a:lnTo>
                      <a:cubicBezTo>
                        <a:pt x="1315793" y="1563341"/>
                        <a:pt x="1305860" y="1569235"/>
                        <a:pt x="1295741" y="1574924"/>
                      </a:cubicBezTo>
                      <a:cubicBezTo>
                        <a:pt x="1233616" y="1609849"/>
                        <a:pt x="1168571" y="1634724"/>
                        <a:pt x="1101700" y="1646700"/>
                      </a:cubicBezTo>
                      <a:lnTo>
                        <a:pt x="1032398" y="1869716"/>
                      </a:lnTo>
                      <a:lnTo>
                        <a:pt x="937260" y="1874520"/>
                      </a:lnTo>
                      <a:cubicBezTo>
                        <a:pt x="905144" y="1874520"/>
                        <a:pt x="873405" y="1872905"/>
                        <a:pt x="842124" y="1869716"/>
                      </a:cubicBezTo>
                      <a:lnTo>
                        <a:pt x="773105" y="1647612"/>
                      </a:lnTo>
                      <a:cubicBezTo>
                        <a:pt x="694189" y="1631869"/>
                        <a:pt x="618908" y="1600914"/>
                        <a:pt x="551905" y="1555180"/>
                      </a:cubicBezTo>
                      <a:lnTo>
                        <a:pt x="349310" y="1661713"/>
                      </a:lnTo>
                      <a:cubicBezTo>
                        <a:pt x="296326" y="1624168"/>
                        <a:pt x="250355" y="1578197"/>
                        <a:pt x="212810" y="1525212"/>
                      </a:cubicBezTo>
                      <a:lnTo>
                        <a:pt x="318071" y="1325035"/>
                      </a:lnTo>
                      <a:cubicBezTo>
                        <a:pt x="311181" y="1315792"/>
                        <a:pt x="305287" y="1305860"/>
                        <a:pt x="299598" y="1295740"/>
                      </a:cubicBezTo>
                      <a:cubicBezTo>
                        <a:pt x="264673" y="1233616"/>
                        <a:pt x="239799" y="1168571"/>
                        <a:pt x="227822" y="1101700"/>
                      </a:cubicBezTo>
                      <a:lnTo>
                        <a:pt x="4804" y="1032398"/>
                      </a:lnTo>
                      <a:lnTo>
                        <a:pt x="0" y="937260"/>
                      </a:lnTo>
                      <a:cubicBezTo>
                        <a:pt x="0" y="905144"/>
                        <a:pt x="1616" y="873405"/>
                        <a:pt x="4804" y="842124"/>
                      </a:cubicBezTo>
                      <a:lnTo>
                        <a:pt x="226910" y="773105"/>
                      </a:lnTo>
                      <a:cubicBezTo>
                        <a:pt x="242653" y="694189"/>
                        <a:pt x="273608" y="618908"/>
                        <a:pt x="319342" y="551905"/>
                      </a:cubicBezTo>
                      <a:lnTo>
                        <a:pt x="212809" y="349309"/>
                      </a:lnTo>
                      <a:cubicBezTo>
                        <a:pt x="250354" y="296325"/>
                        <a:pt x="296325" y="250354"/>
                        <a:pt x="349309" y="21280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8-Point Star 18">
                  <a:extLst>
                    <a:ext uri="{FF2B5EF4-FFF2-40B4-BE49-F238E27FC236}">
                      <a16:creationId xmlns:a16="http://schemas.microsoft.com/office/drawing/2014/main" id="{E7606874-7AD3-C74B-80D2-F596EB1BAE69}"/>
                    </a:ext>
                  </a:extLst>
                </p:cNvPr>
                <p:cNvSpPr/>
                <p:nvPr/>
              </p:nvSpPr>
              <p:spPr>
                <a:xfrm rot="1200000">
                  <a:off x="4758995" y="1408628"/>
                  <a:ext cx="1793173" cy="18093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3173" h="1809385">
                      <a:moveTo>
                        <a:pt x="540264" y="10286"/>
                      </a:moveTo>
                      <a:lnTo>
                        <a:pt x="683581" y="0"/>
                      </a:lnTo>
                      <a:cubicBezTo>
                        <a:pt x="732193" y="0"/>
                        <a:pt x="780076" y="3126"/>
                        <a:pt x="826897" y="10287"/>
                      </a:cubicBezTo>
                      <a:lnTo>
                        <a:pt x="905875" y="255572"/>
                      </a:lnTo>
                      <a:cubicBezTo>
                        <a:pt x="985136" y="273260"/>
                        <a:pt x="1060829" y="304512"/>
                        <a:pt x="1129415" y="348963"/>
                      </a:cubicBezTo>
                      <a:lnTo>
                        <a:pt x="1359444" y="230987"/>
                      </a:lnTo>
                      <a:cubicBezTo>
                        <a:pt x="1436234" y="288678"/>
                        <a:pt x="1504495" y="356940"/>
                        <a:pt x="1562186" y="433730"/>
                      </a:cubicBezTo>
                      <a:lnTo>
                        <a:pt x="1445926" y="660414"/>
                      </a:lnTo>
                      <a:cubicBezTo>
                        <a:pt x="1449583" y="665192"/>
                        <a:pt x="1452574" y="670389"/>
                        <a:pt x="1455519" y="675628"/>
                      </a:cubicBezTo>
                      <a:cubicBezTo>
                        <a:pt x="1493688" y="743524"/>
                        <a:pt x="1521942" y="814300"/>
                        <a:pt x="1537074" y="887129"/>
                      </a:cubicBezTo>
                      <a:lnTo>
                        <a:pt x="1782887" y="966278"/>
                      </a:lnTo>
                      <a:cubicBezTo>
                        <a:pt x="1790047" y="1013098"/>
                        <a:pt x="1793174" y="1060981"/>
                        <a:pt x="1793173" y="1109593"/>
                      </a:cubicBezTo>
                      <a:cubicBezTo>
                        <a:pt x="1793174" y="1158206"/>
                        <a:pt x="1790047" y="1206089"/>
                        <a:pt x="1782887" y="1252909"/>
                      </a:cubicBezTo>
                      <a:lnTo>
                        <a:pt x="1537604" y="1331887"/>
                      </a:lnTo>
                      <a:cubicBezTo>
                        <a:pt x="1519916" y="1411149"/>
                        <a:pt x="1488663" y="1486842"/>
                        <a:pt x="1444212" y="1555429"/>
                      </a:cubicBezTo>
                      <a:lnTo>
                        <a:pt x="1562186" y="1785457"/>
                      </a:lnTo>
                      <a:lnTo>
                        <a:pt x="1541415" y="1809385"/>
                      </a:lnTo>
                      <a:cubicBezTo>
                        <a:pt x="1282525" y="1763268"/>
                        <a:pt x="1028742" y="1654791"/>
                        <a:pt x="802157" y="1490156"/>
                      </a:cubicBezTo>
                      <a:cubicBezTo>
                        <a:pt x="965712" y="1441296"/>
                        <a:pt x="1084035" y="1289263"/>
                        <a:pt x="1084035" y="1109593"/>
                      </a:cubicBezTo>
                      <a:cubicBezTo>
                        <a:pt x="1084035" y="888428"/>
                        <a:pt x="904746" y="709138"/>
                        <a:pt x="683580" y="709138"/>
                      </a:cubicBezTo>
                      <a:cubicBezTo>
                        <a:pt x="508801" y="709138"/>
                        <a:pt x="360173" y="821108"/>
                        <a:pt x="307122" y="977792"/>
                      </a:cubicBezTo>
                      <a:cubicBezTo>
                        <a:pt x="149161" y="745008"/>
                        <a:pt x="47166" y="492202"/>
                        <a:pt x="0" y="237686"/>
                      </a:cubicBezTo>
                      <a:cubicBezTo>
                        <a:pt x="2290" y="235086"/>
                        <a:pt x="4999" y="233030"/>
                        <a:pt x="7717" y="230988"/>
                      </a:cubicBezTo>
                      <a:lnTo>
                        <a:pt x="234405" y="347249"/>
                      </a:lnTo>
                      <a:cubicBezTo>
                        <a:pt x="239180" y="343592"/>
                        <a:pt x="244378" y="340602"/>
                        <a:pt x="249617" y="337656"/>
                      </a:cubicBezTo>
                      <a:cubicBezTo>
                        <a:pt x="317512" y="299488"/>
                        <a:pt x="388287" y="271234"/>
                        <a:pt x="461115" y="2561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10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51A3DEBD-BE01-AF4D-A936-81CCE3DAB830}"/>
                </a:ext>
              </a:extLst>
            </p:cNvPr>
            <p:cNvSpPr/>
            <p:nvPr/>
          </p:nvSpPr>
          <p:spPr>
            <a:xfrm rot="21434529" flipH="1" flipV="1">
              <a:off x="858539" y="6233428"/>
              <a:ext cx="1548000" cy="1548000"/>
            </a:xfrm>
            <a:prstGeom prst="arc">
              <a:avLst>
                <a:gd name="adj1" fmla="val 16258839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C9C142E0-AE4A-B546-8BDF-B6C7277AA34E}"/>
                </a:ext>
              </a:extLst>
            </p:cNvPr>
            <p:cNvSpPr/>
            <p:nvPr/>
          </p:nvSpPr>
          <p:spPr>
            <a:xfrm rot="21434529" flipH="1" flipV="1">
              <a:off x="858539" y="6233428"/>
              <a:ext cx="1548000" cy="1548000"/>
            </a:xfrm>
            <a:prstGeom prst="arc">
              <a:avLst>
                <a:gd name="adj1" fmla="val 10185315"/>
                <a:gd name="adj2" fmla="val 14154619"/>
              </a:avLst>
            </a:prstGeom>
            <a:ln w="19050">
              <a:solidFill>
                <a:schemeClr val="tx1"/>
              </a:solidFill>
              <a:prstDash val="sysDash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7402A212-DDF7-784D-992A-3FD4F317C86A}"/>
                </a:ext>
              </a:extLst>
            </p:cNvPr>
            <p:cNvSpPr/>
            <p:nvPr/>
          </p:nvSpPr>
          <p:spPr>
            <a:xfrm rot="21434529" flipH="1" flipV="1">
              <a:off x="858539" y="6233428"/>
              <a:ext cx="1548000" cy="1548000"/>
            </a:xfrm>
            <a:prstGeom prst="arc">
              <a:avLst>
                <a:gd name="adj1" fmla="val 2184159"/>
                <a:gd name="adj2" fmla="val 9479964"/>
              </a:avLst>
            </a:prstGeom>
            <a:ln w="19050">
              <a:solidFill>
                <a:schemeClr val="tx1"/>
              </a:solidFill>
              <a:prstDash val="sysDash"/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AA766CCF-2E68-9241-8FDA-7ADA66F4E68A}"/>
              </a:ext>
            </a:extLst>
          </p:cNvPr>
          <p:cNvSpPr txBox="1"/>
          <p:nvPr/>
        </p:nvSpPr>
        <p:spPr>
          <a:xfrm>
            <a:off x="960865" y="1461954"/>
            <a:ext cx="1076975" cy="271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spc="100" dirty="0">
                <a:solidFill>
                  <a:schemeClr val="tx2">
                    <a:lumMod val="75000"/>
                  </a:schemeClr>
                </a:solidFill>
                <a:latin typeface="Avenir Roman" panose="02000503020000020003" pitchFamily="2" charset="0"/>
                <a:ea typeface="Arial Unicode MS" panose="020B0604020202020204" pitchFamily="34" charset="-128"/>
                <a:cs typeface="Arial" panose="020B0604020202020204" pitchFamily="34" charset="0"/>
              </a:rPr>
              <a:t>WP5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26234A8-FD73-EC4B-91ED-F0A946CAED57}"/>
              </a:ext>
            </a:extLst>
          </p:cNvPr>
          <p:cNvGrpSpPr>
            <a:grpSpLocks noChangeAspect="1"/>
          </p:cNvGrpSpPr>
          <p:nvPr/>
        </p:nvGrpSpPr>
        <p:grpSpPr>
          <a:xfrm>
            <a:off x="243159" y="2277486"/>
            <a:ext cx="1820553" cy="1857191"/>
            <a:chOff x="4385400" y="4816144"/>
            <a:chExt cx="1435412" cy="1464299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123C77A7-9F4A-AC41-BFA0-B8616A0F35F3}"/>
                </a:ext>
              </a:extLst>
            </p:cNvPr>
            <p:cNvGrpSpPr/>
            <p:nvPr/>
          </p:nvGrpSpPr>
          <p:grpSpPr>
            <a:xfrm>
              <a:off x="4385400" y="4816144"/>
              <a:ext cx="1435412" cy="1464299"/>
              <a:chOff x="4818131" y="386263"/>
              <a:chExt cx="1435412" cy="1464299"/>
            </a:xfrm>
          </p:grpSpPr>
          <p:sp>
            <p:nvSpPr>
              <p:cNvPr id="145" name="Round Same Side Corner Rectangle 144">
                <a:extLst>
                  <a:ext uri="{FF2B5EF4-FFF2-40B4-BE49-F238E27FC236}">
                    <a16:creationId xmlns:a16="http://schemas.microsoft.com/office/drawing/2014/main" id="{88FC0610-02CF-3741-B165-0BEC83D1F82D}"/>
                  </a:ext>
                </a:extLst>
              </p:cNvPr>
              <p:cNvSpPr/>
              <p:nvPr/>
            </p:nvSpPr>
            <p:spPr>
              <a:xfrm>
                <a:off x="4823786" y="391056"/>
                <a:ext cx="1429757" cy="1191798"/>
              </a:xfrm>
              <a:prstGeom prst="round2SameRect">
                <a:avLst>
                  <a:gd name="adj1" fmla="val 5202"/>
                  <a:gd name="adj2" fmla="val 0"/>
                </a:avLst>
              </a:prstGeom>
              <a:gradFill flip="none" rotWithShape="1">
                <a:gsLst>
                  <a:gs pos="0">
                    <a:schemeClr val="bg1"/>
                  </a:gs>
                  <a:gs pos="46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ound Same Side Corner Rectangle 145">
                <a:extLst>
                  <a:ext uri="{FF2B5EF4-FFF2-40B4-BE49-F238E27FC236}">
                    <a16:creationId xmlns:a16="http://schemas.microsoft.com/office/drawing/2014/main" id="{141B2B99-E06E-084F-A5C5-661814A32B0B}"/>
                  </a:ext>
                </a:extLst>
              </p:cNvPr>
              <p:cNvSpPr/>
              <p:nvPr/>
            </p:nvSpPr>
            <p:spPr>
              <a:xfrm flipV="1">
                <a:off x="4818131" y="1490562"/>
                <a:ext cx="1433676" cy="360000"/>
              </a:xfrm>
              <a:prstGeom prst="round2SameRect">
                <a:avLst/>
              </a:prstGeom>
              <a:solidFill>
                <a:schemeClr val="bg1"/>
              </a:solidFill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>
                    <a:rot lat="0" lon="0" rev="10800000"/>
                  </a:camera>
                  <a:lightRig rig="threePt" dir="t"/>
                </a:scene3d>
              </a:bodyPr>
              <a:lstStyle/>
              <a:p>
                <a:pPr algn="ctr"/>
                <a:endParaRPr lang="en-GB" sz="2000" dirty="0">
                  <a:solidFill>
                    <a:schemeClr val="tx2"/>
                  </a:solidFill>
                  <a:effectLst/>
                  <a:latin typeface="Avenir Roman" panose="02000503020000020003" pitchFamily="2" charset="0"/>
                </a:endParaRP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C78026DE-E2E2-8045-BDCC-5E620EBCFD8D}"/>
                  </a:ext>
                </a:extLst>
              </p:cNvPr>
              <p:cNvSpPr/>
              <p:nvPr/>
            </p:nvSpPr>
            <p:spPr>
              <a:xfrm>
                <a:off x="4818131" y="1490561"/>
                <a:ext cx="1435412" cy="3600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ctr"/>
              <a:lstStyle/>
              <a:p>
                <a:pPr algn="ctr"/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Build a user community through a programme</a:t>
                </a:r>
              </a:p>
            </p:txBody>
          </p:sp>
          <p:sp>
            <p:nvSpPr>
              <p:cNvPr id="148" name="Round Same Side Corner Rectangle 147">
                <a:extLst>
                  <a:ext uri="{FF2B5EF4-FFF2-40B4-BE49-F238E27FC236}">
                    <a16:creationId xmlns:a16="http://schemas.microsoft.com/office/drawing/2014/main" id="{65A78F6E-789E-B844-8175-4A134F78BDCB}"/>
                  </a:ext>
                </a:extLst>
              </p:cNvPr>
              <p:cNvSpPr/>
              <p:nvPr/>
            </p:nvSpPr>
            <p:spPr>
              <a:xfrm>
                <a:off x="4818999" y="386263"/>
                <a:ext cx="1432808" cy="1104299"/>
              </a:xfrm>
              <a:prstGeom prst="round2SameRect">
                <a:avLst>
                  <a:gd name="adj1" fmla="val 4616"/>
                  <a:gd name="adj2" fmla="val 0"/>
                </a:avLst>
              </a:prstGeom>
              <a:noFill/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venir Roman" panose="02000503020000020003" pitchFamily="2" charset="0"/>
                </a:endParaRPr>
              </a:p>
            </p:txBody>
          </p:sp>
        </p:grpSp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5C4D9A78-4F1D-CF49-995B-2A80845DB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749743">
              <a:off x="4467604" y="4871714"/>
              <a:ext cx="875649" cy="875649"/>
            </a:xfrm>
            <a:prstGeom prst="rect">
              <a:avLst/>
            </a:prstGeom>
          </p:spPr>
        </p:pic>
        <p:pic>
          <p:nvPicPr>
            <p:cNvPr id="144" name="Picture 143">
              <a:extLst>
                <a:ext uri="{FF2B5EF4-FFF2-40B4-BE49-F238E27FC236}">
                  <a16:creationId xmlns:a16="http://schemas.microsoft.com/office/drawing/2014/main" id="{1BC319DA-02E2-A34D-8E2B-CC2D5E653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6748" y="5170906"/>
              <a:ext cx="670321" cy="670321"/>
            </a:xfrm>
            <a:prstGeom prst="rect">
              <a:avLst/>
            </a:prstGeom>
          </p:spPr>
        </p:pic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ABE9BFF1-8D93-FC4B-9280-7E5DCAAFF01D}"/>
              </a:ext>
            </a:extLst>
          </p:cNvPr>
          <p:cNvGrpSpPr>
            <a:grpSpLocks noChangeAspect="1"/>
          </p:cNvGrpSpPr>
          <p:nvPr/>
        </p:nvGrpSpPr>
        <p:grpSpPr>
          <a:xfrm>
            <a:off x="236405" y="4278135"/>
            <a:ext cx="1842451" cy="1866037"/>
            <a:chOff x="6716159" y="4065767"/>
            <a:chExt cx="1800000" cy="1823043"/>
          </a:xfrm>
        </p:grpSpPr>
        <p:sp>
          <p:nvSpPr>
            <p:cNvPr id="150" name="Round Same Side Corner Rectangle 149">
              <a:extLst>
                <a:ext uri="{FF2B5EF4-FFF2-40B4-BE49-F238E27FC236}">
                  <a16:creationId xmlns:a16="http://schemas.microsoft.com/office/drawing/2014/main" id="{260E8625-5CDD-1D47-8C47-62E1A05FD259}"/>
                </a:ext>
              </a:extLst>
            </p:cNvPr>
            <p:cNvSpPr/>
            <p:nvPr/>
          </p:nvSpPr>
          <p:spPr>
            <a:xfrm>
              <a:off x="6718333" y="4065767"/>
              <a:ext cx="1797826" cy="1440000"/>
            </a:xfrm>
            <a:prstGeom prst="round2SameRect">
              <a:avLst>
                <a:gd name="adj1" fmla="val 4577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46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10C29CC2-F382-B942-87CD-09121462EC4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5682" y="4161537"/>
              <a:ext cx="1440000" cy="1341800"/>
              <a:chOff x="1978660" y="915599"/>
              <a:chExt cx="4536440" cy="4227079"/>
            </a:xfrm>
          </p:grpSpPr>
          <p:pic>
            <p:nvPicPr>
              <p:cNvPr id="156" name="Picture 155">
                <a:extLst>
                  <a:ext uri="{FF2B5EF4-FFF2-40B4-BE49-F238E27FC236}">
                    <a16:creationId xmlns:a16="http://schemas.microsoft.com/office/drawing/2014/main" id="{C4D6F6EE-0E63-A641-938A-069B9195FC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9481"/>
              <a:stretch/>
            </p:blipFill>
            <p:spPr>
              <a:xfrm>
                <a:off x="1978660" y="915599"/>
                <a:ext cx="4536440" cy="4227079"/>
              </a:xfrm>
              <a:prstGeom prst="rect">
                <a:avLst/>
              </a:prstGeom>
            </p:spPr>
          </p:pic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AC0A9329-FBB2-354C-BA40-F44200CA291C}"/>
                  </a:ext>
                </a:extLst>
              </p:cNvPr>
              <p:cNvSpPr txBox="1"/>
              <p:nvPr/>
            </p:nvSpPr>
            <p:spPr>
              <a:xfrm>
                <a:off x="2791461" y="2108941"/>
                <a:ext cx="2910841" cy="21815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900" b="1" dirty="0">
                    <a:latin typeface="Avenir Roman" panose="02000503020000020003" pitchFamily="2" charset="0"/>
                  </a:rPr>
                  <a:t>Circular</a:t>
                </a:r>
                <a:br>
                  <a:rPr lang="en-US" sz="900" b="1" dirty="0">
                    <a:latin typeface="Avenir Roman" panose="02000503020000020003" pitchFamily="2" charset="0"/>
                  </a:rPr>
                </a:br>
                <a:r>
                  <a:rPr lang="en-US" sz="900" b="1" dirty="0">
                    <a:latin typeface="Avenir Roman" panose="02000503020000020003" pitchFamily="2" charset="0"/>
                  </a:rPr>
                  <a:t>Collider</a:t>
                </a:r>
                <a:r>
                  <a:rPr lang="en-US" sz="1000" b="1" dirty="0">
                    <a:latin typeface="Avenir Roman" panose="02000503020000020003" pitchFamily="2" charset="0"/>
                  </a:rPr>
                  <a:t/>
                </a:r>
                <a:br>
                  <a:rPr lang="en-US" sz="1000" b="1" dirty="0">
                    <a:latin typeface="Avenir Roman" panose="02000503020000020003" pitchFamily="2" charset="0"/>
                  </a:rPr>
                </a:br>
                <a:r>
                  <a:rPr lang="en-US" sz="900" dirty="0">
                    <a:latin typeface="Avenir Roman" panose="02000503020000020003" pitchFamily="2" charset="0"/>
                  </a:rPr>
                  <a:t>Even better</a:t>
                </a:r>
                <a:br>
                  <a:rPr lang="en-US" sz="900" dirty="0">
                    <a:latin typeface="Avenir Roman" panose="02000503020000020003" pitchFamily="2" charset="0"/>
                  </a:rPr>
                </a:br>
                <a:r>
                  <a:rPr lang="en-US" sz="900" dirty="0">
                    <a:latin typeface="Avenir Roman" panose="02000503020000020003" pitchFamily="2" charset="0"/>
                  </a:rPr>
                  <a:t>when I</a:t>
                </a:r>
                <a:br>
                  <a:rPr lang="en-US" sz="900" dirty="0">
                    <a:latin typeface="Avenir Roman" panose="02000503020000020003" pitchFamily="2" charset="0"/>
                  </a:rPr>
                </a:br>
                <a:r>
                  <a:rPr lang="en-US" sz="900" dirty="0">
                    <a:latin typeface="Avenir Roman" panose="02000503020000020003" pitchFamily="2" charset="0"/>
                  </a:rPr>
                  <a:t>participate</a:t>
                </a:r>
                <a:endParaRPr lang="en-US" sz="1000" dirty="0">
                  <a:latin typeface="Avenir Roman" panose="02000503020000020003" pitchFamily="2" charset="0"/>
                </a:endParaRPr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217C9A51-C555-1649-B055-8EB11FA0BBE9}"/>
                </a:ext>
              </a:extLst>
            </p:cNvPr>
            <p:cNvGrpSpPr/>
            <p:nvPr/>
          </p:nvGrpSpPr>
          <p:grpSpPr>
            <a:xfrm>
              <a:off x="6716159" y="4068899"/>
              <a:ext cx="1800000" cy="1819911"/>
              <a:chOff x="-3" y="435740"/>
              <a:chExt cx="1800000" cy="1819911"/>
            </a:xfrm>
          </p:grpSpPr>
          <p:sp>
            <p:nvSpPr>
              <p:cNvPr id="153" name="Round Same Side Corner Rectangle 152">
                <a:extLst>
                  <a:ext uri="{FF2B5EF4-FFF2-40B4-BE49-F238E27FC236}">
                    <a16:creationId xmlns:a16="http://schemas.microsoft.com/office/drawing/2014/main" id="{29CF5B98-EC40-C24C-A573-68D0B2B15BE8}"/>
                  </a:ext>
                </a:extLst>
              </p:cNvPr>
              <p:cNvSpPr/>
              <p:nvPr/>
            </p:nvSpPr>
            <p:spPr>
              <a:xfrm flipV="1">
                <a:off x="-3" y="1875740"/>
                <a:ext cx="1800000" cy="360000"/>
              </a:xfrm>
              <a:prstGeom prst="round2SameRect">
                <a:avLst/>
              </a:prstGeom>
              <a:solidFill>
                <a:schemeClr val="bg1"/>
              </a:solidFill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>
                    <a:rot lat="0" lon="0" rev="10800000"/>
                  </a:camera>
                  <a:lightRig rig="threePt" dir="t"/>
                </a:scene3d>
              </a:bodyPr>
              <a:lstStyle/>
              <a:p>
                <a:pPr algn="ctr"/>
                <a:endParaRPr lang="en-GB" sz="2000" dirty="0">
                  <a:solidFill>
                    <a:schemeClr val="tx2"/>
                  </a:solidFill>
                  <a:effectLst/>
                  <a:latin typeface="Myriad Pro" panose="020B0503030403020204" pitchFamily="34" charset="0"/>
                </a:endParaRP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62EBEFAA-2490-5741-9DBA-C1B5D97AC5C3}"/>
                  </a:ext>
                </a:extLst>
              </p:cNvPr>
              <p:cNvSpPr/>
              <p:nvPr/>
            </p:nvSpPr>
            <p:spPr>
              <a:xfrm>
                <a:off x="19044" y="1875740"/>
                <a:ext cx="1780953" cy="37991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Communication and</a:t>
                </a:r>
                <a:b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</a:br>
                <a:r>
                  <a:rPr lang="en-GB" sz="1000" dirty="0">
                    <a:solidFill>
                      <a:srgbClr val="004661"/>
                    </a:solidFill>
                    <a:latin typeface="Avenir Roman" panose="02000503020000020003" pitchFamily="2" charset="0"/>
                  </a:rPr>
                  <a:t>public engagement</a:t>
                </a:r>
              </a:p>
            </p:txBody>
          </p:sp>
          <p:sp>
            <p:nvSpPr>
              <p:cNvPr id="155" name="Round Same Side Corner Rectangle 154">
                <a:extLst>
                  <a:ext uri="{FF2B5EF4-FFF2-40B4-BE49-F238E27FC236}">
                    <a16:creationId xmlns:a16="http://schemas.microsoft.com/office/drawing/2014/main" id="{62DF123D-5BB7-E34A-8859-C5063CCCDDEF}"/>
                  </a:ext>
                </a:extLst>
              </p:cNvPr>
              <p:cNvSpPr/>
              <p:nvPr/>
            </p:nvSpPr>
            <p:spPr>
              <a:xfrm>
                <a:off x="-3" y="435740"/>
                <a:ext cx="1800000" cy="1440000"/>
              </a:xfrm>
              <a:prstGeom prst="round2SameRect">
                <a:avLst>
                  <a:gd name="adj1" fmla="val 4616"/>
                  <a:gd name="adj2" fmla="val 0"/>
                </a:avLst>
              </a:prstGeom>
              <a:noFill/>
              <a:ln w="12700">
                <a:solidFill>
                  <a:srgbClr val="0046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32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89">
            <a:extLst>
              <a:ext uri="{FF2B5EF4-FFF2-40B4-BE49-F238E27FC236}">
                <a16:creationId xmlns:a16="http://schemas.microsoft.com/office/drawing/2014/main" id="{9D43E356-B296-C041-8859-8F00EFB4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5453" y="201517"/>
            <a:ext cx="9100930" cy="57803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FCC-IS WP5 main elements</a:t>
            </a:r>
            <a:endParaRPr lang="en-US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07" y="609705"/>
            <a:ext cx="11761076" cy="625243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15309" y="4887308"/>
            <a:ext cx="11634949" cy="1907628"/>
          </a:xfrm>
          <a:prstGeom prst="roundRect">
            <a:avLst/>
          </a:prstGeom>
          <a:solidFill>
            <a:schemeClr val="accent4">
              <a:lumMod val="60000"/>
              <a:lumOff val="4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04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11952</TotalTime>
  <Words>673</Words>
  <Application>Microsoft Office PowerPoint</Application>
  <PresentationFormat>Widescreen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Arial Narrow</vt:lpstr>
      <vt:lpstr>Arial Unicode MS</vt:lpstr>
      <vt:lpstr>Avenir Roman</vt:lpstr>
      <vt:lpstr>Buxton Sketch</vt:lpstr>
      <vt:lpstr>Calibri</vt:lpstr>
      <vt:lpstr>Calibri Light</vt:lpstr>
      <vt:lpstr>Helvetica</vt:lpstr>
      <vt:lpstr>Myriad Pro</vt:lpstr>
      <vt:lpstr>Office Theme</vt:lpstr>
      <vt:lpstr>Future Circular Collider Innovation Study FCC-IS</vt:lpstr>
      <vt:lpstr>FCC Schedule with FCCIS</vt:lpstr>
      <vt:lpstr>Participants with EC co-funding</vt:lpstr>
      <vt:lpstr>Partners without EC co-funding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Circular Collider Innovation Study</dc:title>
  <dc:creator>Microsoft Office User</dc:creator>
  <cp:lastModifiedBy>Michael Benedikt</cp:lastModifiedBy>
  <cp:revision>81</cp:revision>
  <dcterms:created xsi:type="dcterms:W3CDTF">2019-11-16T09:47:41Z</dcterms:created>
  <dcterms:modified xsi:type="dcterms:W3CDTF">2020-03-26T09:56:43Z</dcterms:modified>
</cp:coreProperties>
</file>