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86" r:id="rId3"/>
    <p:sldId id="291" r:id="rId4"/>
    <p:sldId id="293" r:id="rId5"/>
    <p:sldId id="296" r:id="rId6"/>
    <p:sldId id="294" r:id="rId7"/>
    <p:sldId id="287" r:id="rId8"/>
    <p:sldId id="295" r:id="rId9"/>
    <p:sldId id="288" r:id="rId10"/>
    <p:sldId id="272" r:id="rId11"/>
    <p:sldId id="273" r:id="rId12"/>
    <p:sldId id="274" r:id="rId13"/>
    <p:sldId id="298" r:id="rId14"/>
  </p:sldIdLst>
  <p:sldSz cx="9144000" cy="5715000" type="screen16x1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9" d="100"/>
          <a:sy n="89" d="100"/>
        </p:scale>
        <p:origin x="-208" y="27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52A6CBC-88A1-4435-8BCF-405C50E81659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768350"/>
            <a:ext cx="61372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1CE0D3F-F225-4493-9EEB-EEE1F616F6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11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768350"/>
            <a:ext cx="613727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71956">
              <a:defRPr/>
            </a:pPr>
            <a:fld id="{05604DCD-C511-4B12-9DBB-AC80DD19A492}" type="slidenum">
              <a:rPr lang="en-GB">
                <a:solidFill>
                  <a:prstClr val="black"/>
                </a:solidFill>
                <a:latin typeface="Calibri"/>
              </a:rPr>
              <a:pPr defTabSz="971956">
                <a:defRPr/>
              </a:pPr>
              <a:t>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906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09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76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29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27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11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4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8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6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7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6F53-FA23-49D6-8CA1-E2683B08FE03}" type="datetimeFigureOut">
              <a:rPr lang="en-GB" smtClean="0"/>
              <a:t>27/04/2020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1BFFD-6ACE-4186-BB5D-92E7BB2BB7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obwT_QMM0S1LfmRR698fnwoIR_nBwyiVzxN8bjBDb4E/edit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4.0053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andriish@mpp.mpg.de" TargetMode="External"/><Relationship Id="rId2" Type="http://schemas.openxmlformats.org/officeDocument/2006/relationships/hyperlink" Target="mailto:bogdan.malaescu@cern.ch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skluth@mpp.mpg.de" TargetMode="External"/><Relationship Id="rId4" Type="http://schemas.openxmlformats.org/officeDocument/2006/relationships/hyperlink" Target="mailto:gabor.somogyi@cern.ch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17.01.2020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 Next Steps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25" y="553244"/>
            <a:ext cx="7859505" cy="32869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58172" y="4128963"/>
            <a:ext cx="301871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200" b="1" dirty="0" err="1" smtClean="0">
                <a:solidFill>
                  <a:prstClr val="black"/>
                </a:solidFill>
              </a:rPr>
              <a:t>Physics</a:t>
            </a:r>
            <a:r>
              <a:rPr lang="fr-CH" sz="3200" b="1" dirty="0" smtClean="0">
                <a:solidFill>
                  <a:prstClr val="black"/>
                </a:solidFill>
              </a:rPr>
              <a:t> Meeting </a:t>
            </a:r>
            <a:br>
              <a:rPr lang="fr-CH" sz="3200" b="1" dirty="0" smtClean="0">
                <a:solidFill>
                  <a:prstClr val="black"/>
                </a:solidFill>
              </a:rPr>
            </a:br>
            <a:r>
              <a:rPr lang="fr-CH" sz="3200" b="1" dirty="0" smtClean="0">
                <a:solidFill>
                  <a:prstClr val="black"/>
                </a:solidFill>
              </a:rPr>
              <a:t>27 April </a:t>
            </a:r>
            <a:r>
              <a:rPr lang="fr-CH" sz="3200" b="1" dirty="0" smtClean="0">
                <a:solidFill>
                  <a:prstClr val="black"/>
                </a:solidFill>
              </a:rPr>
              <a:t>2020</a:t>
            </a:r>
            <a:endParaRPr lang="en-GB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488916"/>
            <a:ext cx="45200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800" b="1" smtClean="0"/>
              <a:t>CASE STUDIES</a:t>
            </a:r>
          </a:p>
          <a:p>
            <a:pPr algn="ctr"/>
            <a:r>
              <a:rPr lang="fr-CH" sz="2800" b="1" smtClean="0"/>
              <a:t>FCC-</a:t>
            </a:r>
            <a:r>
              <a:rPr lang="fr-CH" sz="2800" b="1" err="1" smtClean="0"/>
              <a:t>ee</a:t>
            </a:r>
            <a:r>
              <a:rPr lang="fr-CH" sz="2800" b="1" smtClean="0"/>
              <a:t> </a:t>
            </a:r>
            <a:r>
              <a:rPr lang="fr-CH" sz="2800" b="1" err="1" smtClean="0"/>
              <a:t>Physics</a:t>
            </a:r>
            <a:r>
              <a:rPr lang="fr-CH" sz="2800" b="1" smtClean="0"/>
              <a:t> coordination</a:t>
            </a:r>
          </a:p>
          <a:p>
            <a:pPr algn="ctr"/>
            <a:r>
              <a:rPr lang="fr-CH" sz="2800" b="1" smtClean="0"/>
              <a:t>21-11-2019 + </a:t>
            </a:r>
            <a:r>
              <a:rPr lang="fr-CH" sz="2800" b="1" err="1" smtClean="0">
                <a:solidFill>
                  <a:srgbClr val="00B050"/>
                </a:solidFill>
              </a:rPr>
              <a:t>rev</a:t>
            </a:r>
            <a:r>
              <a:rPr lang="fr-CH" sz="2800" b="1" smtClean="0">
                <a:solidFill>
                  <a:srgbClr val="00B050"/>
                </a:solidFill>
              </a:rPr>
              <a:t>. 29-01-2020</a:t>
            </a:r>
            <a:endParaRPr lang="fr-CH" sz="2800" b="1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978254"/>
            <a:ext cx="877926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Important: </a:t>
            </a:r>
            <a:r>
              <a:rPr lang="fr-CH" b="1" dirty="0" err="1" smtClean="0"/>
              <a:t>names</a:t>
            </a:r>
            <a:r>
              <a:rPr lang="fr-CH" b="1" dirty="0" smtClean="0"/>
              <a:t> are </a:t>
            </a:r>
            <a:r>
              <a:rPr lang="fr-CH" b="1" dirty="0" err="1" smtClean="0"/>
              <a:t>those</a:t>
            </a:r>
            <a:r>
              <a:rPr lang="fr-CH" b="1" dirty="0" smtClean="0"/>
              <a:t> </a:t>
            </a:r>
            <a:r>
              <a:rPr lang="fr-CH" b="1" dirty="0" err="1" smtClean="0"/>
              <a:t>who</a:t>
            </a:r>
            <a:r>
              <a:rPr lang="fr-CH" b="1" dirty="0" smtClean="0"/>
              <a:t> </a:t>
            </a:r>
            <a:r>
              <a:rPr lang="fr-CH" b="1" u="sng" dirty="0" err="1" smtClean="0"/>
              <a:t>suggested</a:t>
            </a:r>
            <a:r>
              <a:rPr lang="fr-CH" b="1" u="sng" dirty="0" smtClean="0"/>
              <a:t> </a:t>
            </a:r>
            <a:r>
              <a:rPr lang="fr-CH" b="1" dirty="0" smtClean="0"/>
              <a:t>the case </a:t>
            </a:r>
            <a:r>
              <a:rPr lang="fr-CH" b="1" dirty="0" err="1" smtClean="0"/>
              <a:t>study</a:t>
            </a:r>
            <a:endParaRPr lang="fr-CH" b="1" dirty="0" smtClean="0"/>
          </a:p>
          <a:p>
            <a:endParaRPr lang="fr-CH" b="1" dirty="0"/>
          </a:p>
          <a:p>
            <a:r>
              <a:rPr lang="fr-CH" b="1" dirty="0" smtClean="0"/>
              <a:t>live document </a:t>
            </a:r>
            <a:endParaRPr lang="fr-CH" sz="1600" b="1" dirty="0" smtClean="0"/>
          </a:p>
          <a:p>
            <a:r>
              <a:rPr lang="en-GB" sz="1600" b="1" dirty="0">
                <a:hlinkClick r:id="rId2"/>
              </a:rPr>
              <a:t>https://</a:t>
            </a:r>
            <a:r>
              <a:rPr lang="en-GB" sz="1600" b="1" dirty="0" smtClean="0">
                <a:hlinkClick r:id="rId2"/>
              </a:rPr>
              <a:t>docs.google.com/document/d/1obwT_QMM0S1LfmRR698fnwoIR_nBwyiVzxN8bjBDb4E/edit</a:t>
            </a:r>
            <a:endParaRPr lang="en-GB" sz="1600" b="1" dirty="0" smtClean="0"/>
          </a:p>
          <a:p>
            <a:endParaRPr lang="fr-CH" sz="1600" b="1" dirty="0" smtClean="0"/>
          </a:p>
          <a:p>
            <a:r>
              <a:rPr lang="fr-CH" sz="1600" b="1" dirty="0" smtClean="0">
                <a:solidFill>
                  <a:srgbClr val="0070C0"/>
                </a:solidFill>
              </a:rPr>
              <a:t>A new </a:t>
            </a:r>
            <a:r>
              <a:rPr lang="fr-CH" sz="1600" b="1" dirty="0" err="1" smtClean="0">
                <a:solidFill>
                  <a:srgbClr val="0070C0"/>
                </a:solidFill>
              </a:rPr>
              <a:t>list</a:t>
            </a:r>
            <a:r>
              <a:rPr lang="fr-CH" sz="1600" b="1" dirty="0" smtClean="0">
                <a:solidFill>
                  <a:srgbClr val="0070C0"/>
                </a:solidFill>
              </a:rPr>
              <a:t> </a:t>
            </a:r>
            <a:r>
              <a:rPr lang="fr-CH" sz="1600" b="1" dirty="0" err="1" smtClean="0">
                <a:solidFill>
                  <a:srgbClr val="0070C0"/>
                </a:solidFill>
              </a:rPr>
              <a:t>will</a:t>
            </a:r>
            <a:r>
              <a:rPr lang="fr-CH" sz="1600" b="1" dirty="0" smtClean="0">
                <a:solidFill>
                  <a:srgbClr val="0070C0"/>
                </a:solidFill>
              </a:rPr>
              <a:t> </a:t>
            </a:r>
            <a:r>
              <a:rPr lang="fr-CH" sz="1600" b="1" dirty="0" err="1" smtClean="0">
                <a:solidFill>
                  <a:srgbClr val="0070C0"/>
                </a:solidFill>
              </a:rPr>
              <a:t>be</a:t>
            </a:r>
            <a:r>
              <a:rPr lang="fr-CH" sz="1600" b="1" dirty="0" smtClean="0">
                <a:solidFill>
                  <a:srgbClr val="0070C0"/>
                </a:solidFill>
              </a:rPr>
              <a:t> </a:t>
            </a:r>
            <a:r>
              <a:rPr lang="fr-CH" sz="1600" b="1" dirty="0" err="1" smtClean="0">
                <a:solidFill>
                  <a:srgbClr val="0070C0"/>
                </a:solidFill>
              </a:rPr>
              <a:t>issued</a:t>
            </a:r>
            <a:r>
              <a:rPr lang="fr-CH" sz="1600" b="1" dirty="0" smtClean="0">
                <a:solidFill>
                  <a:srgbClr val="0070C0"/>
                </a:solidFill>
              </a:rPr>
              <a:t> </a:t>
            </a:r>
            <a:r>
              <a:rPr lang="fr-CH" sz="1600" b="1" dirty="0" err="1" smtClean="0">
                <a:solidFill>
                  <a:srgbClr val="0070C0"/>
                </a:solidFill>
              </a:rPr>
              <a:t>with</a:t>
            </a:r>
            <a:r>
              <a:rPr lang="fr-CH" sz="1600" b="1" dirty="0" smtClean="0">
                <a:solidFill>
                  <a:srgbClr val="0070C0"/>
                </a:solidFill>
              </a:rPr>
              <a:t> the </a:t>
            </a:r>
            <a:r>
              <a:rPr lang="fr-CH" sz="1600" b="1" dirty="0" err="1" smtClean="0">
                <a:solidFill>
                  <a:srgbClr val="0070C0"/>
                </a:solidFill>
              </a:rPr>
              <a:t>names</a:t>
            </a:r>
            <a:r>
              <a:rPr lang="fr-CH" sz="1600" b="1" dirty="0" smtClean="0">
                <a:solidFill>
                  <a:srgbClr val="0070C0"/>
                </a:solidFill>
              </a:rPr>
              <a:t> of contact </a:t>
            </a:r>
            <a:r>
              <a:rPr lang="fr-CH" sz="1600" b="1" dirty="0" err="1" smtClean="0">
                <a:solidFill>
                  <a:srgbClr val="0070C0"/>
                </a:solidFill>
              </a:rPr>
              <a:t>persons</a:t>
            </a:r>
            <a:r>
              <a:rPr lang="fr-CH" sz="1600" b="1" dirty="0" smtClean="0">
                <a:solidFill>
                  <a:srgbClr val="0070C0"/>
                </a:solidFill>
              </a:rPr>
              <a:t> </a:t>
            </a:r>
            <a:r>
              <a:rPr lang="fr-CH" sz="1600" b="1" dirty="0" err="1" smtClean="0">
                <a:solidFill>
                  <a:srgbClr val="0070C0"/>
                </a:solidFill>
              </a:rPr>
              <a:t>after</a:t>
            </a:r>
            <a:r>
              <a:rPr lang="fr-CH" sz="1600" b="1" dirty="0" smtClean="0">
                <a:solidFill>
                  <a:srgbClr val="0070C0"/>
                </a:solidFill>
              </a:rPr>
              <a:t> the coordination meeting on </a:t>
            </a:r>
          </a:p>
          <a:p>
            <a:r>
              <a:rPr lang="fr-CH" sz="1600" b="1" dirty="0" err="1" smtClean="0">
                <a:solidFill>
                  <a:srgbClr val="0070C0"/>
                </a:solidFill>
              </a:rPr>
              <a:t>Wednesday</a:t>
            </a:r>
            <a:r>
              <a:rPr lang="fr-CH" sz="1600" b="1" dirty="0" smtClean="0">
                <a:solidFill>
                  <a:srgbClr val="0070C0"/>
                </a:solidFill>
              </a:rPr>
              <a:t> 29 April</a:t>
            </a:r>
          </a:p>
          <a:p>
            <a:endParaRPr lang="fr-CH" sz="1600" b="1" dirty="0">
              <a:solidFill>
                <a:srgbClr val="FF0000"/>
              </a:solidFill>
            </a:endParaRPr>
          </a:p>
          <a:p>
            <a:r>
              <a:rPr lang="fr-CH" sz="1600" b="1" dirty="0" smtClean="0">
                <a:solidFill>
                  <a:srgbClr val="FF0000"/>
                </a:solidFill>
              </a:rPr>
              <a:t>PLEASE CONTACT Alain Blondel or Patrick </a:t>
            </a:r>
            <a:r>
              <a:rPr lang="fr-CH" sz="1600" b="1" dirty="0" err="1" smtClean="0">
                <a:solidFill>
                  <a:srgbClr val="FF0000"/>
                </a:solidFill>
              </a:rPr>
              <a:t>Janot</a:t>
            </a:r>
            <a:r>
              <a:rPr lang="fr-CH" sz="1600" b="1" dirty="0" smtClean="0">
                <a:solidFill>
                  <a:srgbClr val="FF0000"/>
                </a:solidFill>
              </a:rPr>
              <a:t> if </a:t>
            </a:r>
            <a:r>
              <a:rPr lang="fr-CH" sz="1600" b="1" dirty="0" err="1" smtClean="0">
                <a:solidFill>
                  <a:srgbClr val="FF0000"/>
                </a:solidFill>
              </a:rPr>
              <a:t>you</a:t>
            </a:r>
            <a:r>
              <a:rPr lang="fr-CH" sz="1600" b="1" dirty="0" smtClean="0">
                <a:solidFill>
                  <a:srgbClr val="FF0000"/>
                </a:solidFill>
              </a:rPr>
              <a:t> are </a:t>
            </a:r>
            <a:r>
              <a:rPr lang="fr-CH" sz="1600" b="1" dirty="0" err="1" smtClean="0">
                <a:solidFill>
                  <a:srgbClr val="FF0000"/>
                </a:solidFill>
              </a:rPr>
              <a:t>interested</a:t>
            </a:r>
            <a:r>
              <a:rPr lang="fr-CH" sz="1600" b="1" dirty="0" smtClean="0">
                <a:solidFill>
                  <a:srgbClr val="FF0000"/>
                </a:solidFill>
              </a:rPr>
              <a:t> in </a:t>
            </a:r>
            <a:r>
              <a:rPr lang="fr-CH" sz="1600" b="1" dirty="0" err="1" smtClean="0">
                <a:solidFill>
                  <a:srgbClr val="FF0000"/>
                </a:solidFill>
              </a:rPr>
              <a:t>contributing</a:t>
            </a:r>
            <a:endParaRPr lang="fr-CH" sz="1600" b="1" dirty="0" smtClean="0">
              <a:solidFill>
                <a:srgbClr val="FF0000"/>
              </a:solidFill>
            </a:endParaRPr>
          </a:p>
          <a:p>
            <a:r>
              <a:rPr lang="fr-CH" sz="1600" b="1" dirty="0" smtClean="0">
                <a:solidFill>
                  <a:srgbClr val="FF0000"/>
                </a:solidFill>
              </a:rPr>
              <a:t>or if </a:t>
            </a:r>
            <a:r>
              <a:rPr lang="fr-CH" sz="1600" b="1" dirty="0" err="1" smtClean="0">
                <a:solidFill>
                  <a:srgbClr val="FF0000"/>
                </a:solidFill>
              </a:rPr>
              <a:t>you</a:t>
            </a:r>
            <a:r>
              <a:rPr lang="fr-CH" sz="1600" b="1" dirty="0" smtClean="0">
                <a:solidFill>
                  <a:srgbClr val="FF0000"/>
                </a:solidFill>
              </a:rPr>
              <a:t> have </a:t>
            </a:r>
            <a:r>
              <a:rPr lang="fr-CH" sz="1600" b="1" dirty="0" err="1" smtClean="0">
                <a:solidFill>
                  <a:srgbClr val="FF0000"/>
                </a:solidFill>
              </a:rPr>
              <a:t>another</a:t>
            </a:r>
            <a:r>
              <a:rPr lang="fr-CH" sz="1600" b="1" dirty="0" smtClean="0">
                <a:solidFill>
                  <a:srgbClr val="FF0000"/>
                </a:solidFill>
              </a:rPr>
              <a:t> item propose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472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892" y="409228"/>
            <a:ext cx="896610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muon </a:t>
            </a:r>
            <a:r>
              <a:rPr lang="en-GB" dirty="0"/>
              <a:t>momentum </a:t>
            </a:r>
            <a:r>
              <a:rPr lang="en-GB" dirty="0" smtClean="0"/>
              <a:t>resolution 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(and scale stability) requirements  </a:t>
            </a:r>
            <a:r>
              <a:rPr lang="en-GB" b="1" dirty="0" smtClean="0">
                <a:solidFill>
                  <a:srgbClr val="FF0000"/>
                </a:solidFill>
              </a:rPr>
              <a:t>Patrick/Alain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charm tagging performance</a:t>
            </a:r>
            <a:r>
              <a:rPr lang="en-GB" dirty="0"/>
              <a:t> (development and optimization</a:t>
            </a:r>
            <a:r>
              <a:rPr lang="en-GB" dirty="0" smtClean="0"/>
              <a:t>)  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Markus, </a:t>
            </a:r>
            <a:r>
              <a:rPr lang="en-GB" b="1" dirty="0" err="1" smtClean="0">
                <a:solidFill>
                  <a:srgbClr val="FF0000"/>
                </a:solidFill>
              </a:rPr>
              <a:t>Patrizia</a:t>
            </a:r>
            <a:r>
              <a:rPr lang="en-GB" b="1" dirty="0" smtClean="0">
                <a:solidFill>
                  <a:srgbClr val="FF0000"/>
                </a:solidFill>
              </a:rPr>
              <a:t> and Freya  (Higgs, also </a:t>
            </a:r>
            <a:r>
              <a:rPr lang="en-GB" b="1" dirty="0" err="1" smtClean="0">
                <a:solidFill>
                  <a:srgbClr val="FF0000"/>
                </a:solidFill>
              </a:rPr>
              <a:t>Z,W,t</a:t>
            </a:r>
            <a:r>
              <a:rPr lang="en-GB" b="1" dirty="0" smtClean="0">
                <a:solidFill>
                  <a:srgbClr val="FF0000"/>
                </a:solidFill>
              </a:rPr>
              <a:t>) </a:t>
            </a:r>
          </a:p>
          <a:p>
            <a:pPr marL="342900" indent="-342900">
              <a:buFontTx/>
              <a:buAutoNum type="arabicPeriod"/>
            </a:pPr>
            <a:r>
              <a:rPr lang="en-GB" dirty="0" smtClean="0"/>
              <a:t>tracking </a:t>
            </a:r>
            <a:r>
              <a:rPr lang="en-GB" dirty="0"/>
              <a:t>and </a:t>
            </a:r>
            <a:r>
              <a:rPr lang="en-GB" dirty="0" err="1"/>
              <a:t>vertexing</a:t>
            </a:r>
            <a:r>
              <a:rPr lang="en-GB" dirty="0"/>
              <a:t> of displaced </a:t>
            </a:r>
            <a:r>
              <a:rPr lang="en-GB" dirty="0" smtClean="0"/>
              <a:t>particles </a:t>
            </a:r>
            <a:r>
              <a:rPr lang="en-GB" b="1" dirty="0" smtClean="0">
                <a:solidFill>
                  <a:srgbClr val="FF0000"/>
                </a:solidFill>
              </a:rPr>
              <a:t>Markus, </a:t>
            </a:r>
            <a:r>
              <a:rPr lang="en-GB" b="1" dirty="0" err="1" smtClean="0">
                <a:solidFill>
                  <a:srgbClr val="FF0000"/>
                </a:solidFill>
              </a:rPr>
              <a:t>Patrizia</a:t>
            </a:r>
            <a:r>
              <a:rPr lang="en-GB" b="1" dirty="0" smtClean="0">
                <a:solidFill>
                  <a:srgbClr val="FF0000"/>
                </a:solidFill>
              </a:rPr>
              <a:t> and Freya (Higgs, also </a:t>
            </a:r>
            <a:r>
              <a:rPr lang="en-GB" b="1" dirty="0" err="1" smtClean="0">
                <a:solidFill>
                  <a:srgbClr val="FF0000"/>
                </a:solidFill>
              </a:rPr>
              <a:t>Z,W,t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AutoNum type="arabicPeriod"/>
            </a:pPr>
            <a:r>
              <a:rPr lang="en-GB" dirty="0" smtClean="0"/>
              <a:t>photon </a:t>
            </a:r>
            <a:r>
              <a:rPr lang="en-GB" dirty="0"/>
              <a:t>identification in tau decays ; separation/identification of tau decay </a:t>
            </a:r>
            <a:r>
              <a:rPr lang="en-GB" dirty="0" smtClean="0"/>
              <a:t>channels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Markus/</a:t>
            </a:r>
            <a:r>
              <a:rPr lang="en-GB" b="1" dirty="0" err="1" smtClean="0">
                <a:solidFill>
                  <a:srgbClr val="FF0000"/>
                </a:solidFill>
              </a:rPr>
              <a:t>Mogens</a:t>
            </a:r>
            <a:r>
              <a:rPr lang="en-GB" b="1" dirty="0" smtClean="0">
                <a:solidFill>
                  <a:srgbClr val="FF0000"/>
                </a:solidFill>
              </a:rPr>
              <a:t> (Higgs, Z, also W, t) </a:t>
            </a:r>
            <a:r>
              <a:rPr lang="en-GB" b="1" dirty="0" smtClean="0"/>
              <a:t>(important for ECAL design)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en-GB" dirty="0" smtClean="0"/>
              <a:t>time </a:t>
            </a:r>
            <a:r>
              <a:rPr lang="en-GB" dirty="0"/>
              <a:t>resolution of the </a:t>
            </a:r>
            <a:r>
              <a:rPr lang="en-GB" dirty="0" err="1"/>
              <a:t>ecal</a:t>
            </a:r>
            <a:r>
              <a:rPr lang="en-GB" dirty="0"/>
              <a:t> / do we need a timing layer for displaced photons detection</a:t>
            </a:r>
            <a:r>
              <a:rPr lang="en-GB" dirty="0" smtClean="0"/>
              <a:t>?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Maurizio</a:t>
            </a:r>
            <a:r>
              <a:rPr lang="en-GB" dirty="0" smtClean="0"/>
              <a:t> </a:t>
            </a:r>
            <a:r>
              <a:rPr lang="en-GB" dirty="0" err="1" smtClean="0"/>
              <a:t>Pierini</a:t>
            </a: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angular </a:t>
            </a:r>
            <a:r>
              <a:rPr lang="en-GB" dirty="0"/>
              <a:t>acceptance definition for &lt;&lt;10-5 precision measurement of </a:t>
            </a:r>
            <a:r>
              <a:rPr lang="en-GB" dirty="0" err="1"/>
              <a:t>R_l</a:t>
            </a:r>
            <a:r>
              <a:rPr lang="en-GB" dirty="0"/>
              <a:t>  at the Z </a:t>
            </a:r>
            <a:r>
              <a:rPr lang="en-GB" dirty="0" smtClean="0"/>
              <a:t>pole </a:t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Alain  (see also W) 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fr-CH" dirty="0" err="1" smtClean="0">
                <a:solidFill>
                  <a:srgbClr val="FF0000"/>
                </a:solidFill>
              </a:rPr>
              <a:t>measurement</a:t>
            </a:r>
            <a:r>
              <a:rPr lang="fr-CH" dirty="0" smtClean="0">
                <a:solidFill>
                  <a:srgbClr val="FF0000"/>
                </a:solidFill>
              </a:rPr>
              <a:t> of tau </a:t>
            </a:r>
            <a:r>
              <a:rPr lang="fr-CH" dirty="0" err="1" smtClean="0">
                <a:solidFill>
                  <a:srgbClr val="FF0000"/>
                </a:solidFill>
              </a:rPr>
              <a:t>lifetime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with</a:t>
            </a:r>
            <a:r>
              <a:rPr lang="fr-CH" dirty="0" smtClean="0">
                <a:solidFill>
                  <a:srgbClr val="FF0000"/>
                </a:solidFill>
              </a:rPr>
              <a:t> 1.5 10</a:t>
            </a:r>
            <a:r>
              <a:rPr lang="fr-CH" baseline="30000" dirty="0" smtClean="0">
                <a:solidFill>
                  <a:srgbClr val="FF0000"/>
                </a:solidFill>
              </a:rPr>
              <a:t>11</a:t>
            </a:r>
            <a:r>
              <a:rPr lang="fr-CH" dirty="0" smtClean="0">
                <a:solidFill>
                  <a:srgbClr val="FF0000"/>
                </a:solidFill>
              </a:rPr>
              <a:t> tau pairs at the Z.  Important for VTX </a:t>
            </a:r>
            <a:r>
              <a:rPr lang="fr-CH" dirty="0" err="1" smtClean="0">
                <a:solidFill>
                  <a:srgbClr val="FF0000"/>
                </a:solidFill>
              </a:rPr>
              <a:t>alignment</a:t>
            </a:r>
            <a:r>
              <a:rPr lang="fr-CH" dirty="0" smtClean="0">
                <a:solidFill>
                  <a:srgbClr val="FF0000"/>
                </a:solidFill>
              </a:rPr>
              <a:t/>
            </a:r>
            <a:br>
              <a:rPr lang="fr-CH" dirty="0" smtClean="0">
                <a:solidFill>
                  <a:srgbClr val="FF0000"/>
                </a:solidFill>
              </a:rPr>
            </a:br>
            <a:r>
              <a:rPr lang="fr-CH" dirty="0" smtClean="0">
                <a:solidFill>
                  <a:srgbClr val="FF0000"/>
                </a:solidFill>
              </a:rPr>
              <a:t>(Alain, </a:t>
            </a:r>
            <a:r>
              <a:rPr lang="fr-CH" dirty="0" err="1" smtClean="0">
                <a:solidFill>
                  <a:srgbClr val="FF0000"/>
                </a:solidFill>
              </a:rPr>
              <a:t>Mogens</a:t>
            </a:r>
            <a:r>
              <a:rPr lang="fr-CH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AutoNum type="arabicPeriod"/>
            </a:pPr>
            <a:r>
              <a:rPr lang="en-GB" dirty="0" smtClean="0"/>
              <a:t>Four-momentum </a:t>
            </a:r>
            <a:r>
              <a:rPr lang="en-GB" dirty="0"/>
              <a:t>reconstruction of e+ e- scattered at very low angles,</a:t>
            </a:r>
          </a:p>
          <a:p>
            <a:r>
              <a:rPr lang="en-GB" dirty="0"/>
              <a:t>even inside the beam pipe (upstream and downstream tunnel) after beam optics deflection, </a:t>
            </a:r>
            <a:endParaRPr lang="en-GB" dirty="0" smtClean="0"/>
          </a:p>
          <a:p>
            <a:r>
              <a:rPr lang="en-GB" dirty="0" smtClean="0"/>
              <a:t>and detected </a:t>
            </a:r>
            <a:r>
              <a:rPr lang="en-GB" dirty="0"/>
              <a:t>in “Roman Pots” type of detectors</a:t>
            </a:r>
            <a:r>
              <a:rPr lang="en-GB" dirty="0" smtClean="0"/>
              <a:t>. </a:t>
            </a:r>
            <a:r>
              <a:rPr lang="en-GB" dirty="0" smtClean="0"/>
              <a:t>(two-photon physics) </a:t>
            </a:r>
            <a:r>
              <a:rPr lang="en-GB" b="1" dirty="0" smtClean="0">
                <a:solidFill>
                  <a:srgbClr val="FF0000"/>
                </a:solidFill>
              </a:rPr>
              <a:t>David </a:t>
            </a:r>
            <a:r>
              <a:rPr lang="en-GB" b="1" dirty="0" err="1" smtClean="0">
                <a:solidFill>
                  <a:srgbClr val="FF0000"/>
                </a:solidFill>
              </a:rPr>
              <a:t>d’Enterria</a:t>
            </a:r>
            <a:endParaRPr lang="en-GB" b="1" dirty="0" smtClean="0">
              <a:solidFill>
                <a:srgbClr val="FF0000"/>
              </a:solidFill>
            </a:endParaRPr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fr-CH" b="1" dirty="0" smtClean="0">
                <a:solidFill>
                  <a:srgbClr val="FF0000"/>
                </a:solidFill>
              </a:rPr>
              <a:t> </a:t>
            </a:r>
            <a:endParaRPr lang="en-GB" b="1" dirty="0" smtClean="0">
              <a:solidFill>
                <a:srgbClr val="FF0000"/>
              </a:solidFill>
            </a:endParaRP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endParaRPr lang="en-GB" dirty="0" smtClean="0">
              <a:effectLst/>
            </a:endParaRPr>
          </a:p>
          <a:p>
            <a:pPr marL="342900" indent="-342900">
              <a:buAutoNum type="arabicPeriod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9853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332" y="121196"/>
            <a:ext cx="876515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effectLst/>
              </a:rPr>
              <a:t>8</a:t>
            </a:r>
            <a:r>
              <a:rPr lang="fr-CH" dirty="0" smtClean="0">
                <a:effectLst/>
              </a:rPr>
              <a:t>.  </a:t>
            </a:r>
            <a:r>
              <a:rPr lang="en-GB" dirty="0" smtClean="0"/>
              <a:t>acceptance for &lt;&lt;10-4 precision measurement of </a:t>
            </a:r>
            <a:r>
              <a:rPr lang="en-GB" dirty="0" err="1" smtClean="0"/>
              <a:t>sigmaWW</a:t>
            </a:r>
            <a:r>
              <a:rPr lang="en-GB" dirty="0" smtClean="0"/>
              <a:t> at threshold (and</a:t>
            </a:r>
          </a:p>
          <a:p>
            <a:r>
              <a:rPr lang="en-GB" dirty="0" smtClean="0"/>
              <a:t>related 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 </a:t>
            </a:r>
            <a:r>
              <a:rPr lang="en-GB" dirty="0" smtClean="0"/>
              <a:t>M</a:t>
            </a:r>
            <a:r>
              <a:rPr lang="en-GB" baseline="-25000" dirty="0" smtClean="0"/>
              <a:t>W</a:t>
            </a:r>
            <a:r>
              <a:rPr lang="en-GB" dirty="0" smtClean="0"/>
              <a:t> = 300 KeV) </a:t>
            </a:r>
            <a:r>
              <a:rPr lang="en-GB" b="1" dirty="0" smtClean="0">
                <a:solidFill>
                  <a:srgbClr val="FF0000"/>
                </a:solidFill>
              </a:rPr>
              <a:t>Paolo/Elizabeth</a:t>
            </a:r>
          </a:p>
          <a:p>
            <a:r>
              <a:rPr lang="fr-CH" b="1" dirty="0" smtClean="0"/>
              <a:t>9</a:t>
            </a:r>
            <a:r>
              <a:rPr lang="fr-CH" dirty="0" smtClean="0"/>
              <a:t>. e/mu/tau lepton identification performances </a:t>
            </a:r>
            <a:r>
              <a:rPr lang="en-GB" b="1" dirty="0" smtClean="0">
                <a:solidFill>
                  <a:srgbClr val="FF0000"/>
                </a:solidFill>
              </a:rPr>
              <a:t>(W, also Z and tau decays) Paolo/Elizabeth </a:t>
            </a:r>
          </a:p>
          <a:p>
            <a:r>
              <a:rPr lang="fr-CH" b="1" dirty="0" smtClean="0"/>
              <a:t>10. </a:t>
            </a:r>
            <a:r>
              <a:rPr lang="en-GB" b="1" dirty="0" smtClean="0">
                <a:solidFill>
                  <a:srgbClr val="FF0000"/>
                </a:solidFill>
              </a:rPr>
              <a:t>quark </a:t>
            </a:r>
            <a:r>
              <a:rPr lang="en-GB" b="1" dirty="0" err="1" smtClean="0">
                <a:solidFill>
                  <a:srgbClr val="FF0000"/>
                </a:solidFill>
              </a:rPr>
              <a:t>flavor</a:t>
            </a:r>
            <a:r>
              <a:rPr lang="en-GB" b="1" dirty="0" smtClean="0">
                <a:solidFill>
                  <a:srgbClr val="FF0000"/>
                </a:solidFill>
              </a:rPr>
              <a:t> tagging </a:t>
            </a:r>
            <a:r>
              <a:rPr lang="en-GB" dirty="0" smtClean="0"/>
              <a:t>performances in hadronic W decays </a:t>
            </a:r>
            <a:r>
              <a:rPr lang="en-GB" b="1" dirty="0" smtClean="0">
                <a:solidFill>
                  <a:srgbClr val="FF0000"/>
                </a:solidFill>
              </a:rPr>
              <a:t>Paolo/Elizabeth</a:t>
            </a:r>
          </a:p>
          <a:p>
            <a:r>
              <a:rPr lang="fr-CH" b="1" dirty="0" smtClean="0"/>
              <a:t>11. </a:t>
            </a:r>
            <a:r>
              <a:rPr lang="en-GB" dirty="0" smtClean="0"/>
              <a:t>Angular resolution/biases of reconstructed jets and leptons </a:t>
            </a:r>
            <a:r>
              <a:rPr lang="en-GB" b="1" dirty="0" smtClean="0">
                <a:solidFill>
                  <a:srgbClr val="FF0000"/>
                </a:solidFill>
              </a:rPr>
              <a:t>Paolo/Elizabeth </a:t>
            </a:r>
          </a:p>
          <a:p>
            <a:r>
              <a:rPr lang="fr-CH" b="1" dirty="0" smtClean="0"/>
              <a:t>12. </a:t>
            </a:r>
            <a:r>
              <a:rPr lang="en-GB" dirty="0" smtClean="0"/>
              <a:t>efficiency/acceptance for low energy particles </a:t>
            </a:r>
            <a:r>
              <a:rPr lang="en-GB" b="1" dirty="0" smtClean="0">
                <a:solidFill>
                  <a:srgbClr val="FF0000"/>
                </a:solidFill>
              </a:rPr>
              <a:t>Paolo/Elizabeth </a:t>
            </a:r>
          </a:p>
          <a:p>
            <a:r>
              <a:rPr lang="fr-CH" b="1" dirty="0" smtClean="0"/>
              <a:t>13 </a:t>
            </a:r>
            <a:r>
              <a:rPr lang="en-GB" dirty="0" smtClean="0"/>
              <a:t>Isolated photon eff/acceptance </a:t>
            </a:r>
            <a:r>
              <a:rPr lang="en-GB" b="1" dirty="0" smtClean="0">
                <a:solidFill>
                  <a:srgbClr val="FF0000"/>
                </a:solidFill>
              </a:rPr>
              <a:t>Paolo/Elizabeth </a:t>
            </a:r>
            <a:endParaRPr lang="fr-CH" b="1" dirty="0" smtClean="0"/>
          </a:p>
          <a:p>
            <a:r>
              <a:rPr lang="fr-CH" b="1" dirty="0" smtClean="0"/>
              <a:t>14 </a:t>
            </a:r>
            <a:r>
              <a:rPr lang="en-GB" dirty="0" smtClean="0"/>
              <a:t>Identification of exclusive and semi-exclusive B hadron decays 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Roberto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fr-CH" b="1" dirty="0" smtClean="0"/>
              <a:t>15 </a:t>
            </a:r>
            <a:r>
              <a:rPr lang="en-GB" dirty="0"/>
              <a:t>missing energy resolution (calorimeter</a:t>
            </a:r>
            <a:r>
              <a:rPr lang="en-GB" dirty="0" smtClean="0"/>
              <a:t>) </a:t>
            </a:r>
            <a:r>
              <a:rPr lang="en-GB" b="1" dirty="0" err="1" smtClean="0">
                <a:solidFill>
                  <a:srgbClr val="FF0000"/>
                </a:solidFill>
              </a:rPr>
              <a:t>Stéphane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fr-CH" b="1" dirty="0" smtClean="0"/>
              <a:t>16 </a:t>
            </a:r>
            <a:r>
              <a:rPr lang="en-GB" dirty="0"/>
              <a:t>p / K / pi identification </a:t>
            </a:r>
            <a:r>
              <a:rPr lang="en-GB" dirty="0" smtClean="0"/>
              <a:t>performance </a:t>
            </a:r>
            <a:r>
              <a:rPr lang="en-GB" b="1" dirty="0" err="1" smtClean="0">
                <a:solidFill>
                  <a:srgbClr val="FF0000"/>
                </a:solidFill>
              </a:rPr>
              <a:t>Stéphane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fr-CH" b="1" dirty="0" smtClean="0">
                <a:solidFill>
                  <a:srgbClr val="00B050"/>
                </a:solidFill>
              </a:rPr>
              <a:t>16b p/K/pi ID </a:t>
            </a:r>
            <a:r>
              <a:rPr lang="fr-CH" b="1" dirty="0" err="1" smtClean="0">
                <a:solidFill>
                  <a:srgbClr val="00B050"/>
                </a:solidFill>
              </a:rPr>
              <a:t>implementation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studies</a:t>
            </a:r>
            <a:r>
              <a:rPr lang="fr-CH" b="1" dirty="0" smtClean="0">
                <a:solidFill>
                  <a:srgbClr val="00B050"/>
                </a:solidFill>
              </a:rPr>
              <a:t>  Guy Wilkinson et al.  </a:t>
            </a:r>
            <a:endParaRPr lang="en-GB" b="1" dirty="0" smtClean="0">
              <a:solidFill>
                <a:srgbClr val="00B050"/>
              </a:solidFill>
            </a:endParaRPr>
          </a:p>
          <a:p>
            <a:r>
              <a:rPr lang="fr-CH" b="1" dirty="0" smtClean="0">
                <a:effectLst/>
              </a:rPr>
              <a:t>17 </a:t>
            </a:r>
            <a:r>
              <a:rPr lang="en-GB" dirty="0"/>
              <a:t>Identification of semi-leptonic B and C hadron </a:t>
            </a:r>
            <a:r>
              <a:rPr lang="en-GB" dirty="0" smtClean="0"/>
              <a:t>decays </a:t>
            </a:r>
            <a:r>
              <a:rPr lang="en-GB" b="1" dirty="0" smtClean="0">
                <a:solidFill>
                  <a:srgbClr val="FF0000"/>
                </a:solidFill>
              </a:rPr>
              <a:t>Roberto </a:t>
            </a:r>
            <a:endParaRPr lang="en-GB" b="1" dirty="0" smtClean="0">
              <a:solidFill>
                <a:srgbClr val="FF0000"/>
              </a:solidFill>
              <a:effectLst/>
            </a:endParaRPr>
          </a:p>
          <a:p>
            <a:r>
              <a:rPr lang="fr-CH" b="1" dirty="0" smtClean="0"/>
              <a:t>18</a:t>
            </a:r>
            <a:r>
              <a:rPr lang="fr-CH" dirty="0" smtClean="0"/>
              <a:t> </a:t>
            </a:r>
            <a:r>
              <a:rPr lang="en-GB" dirty="0"/>
              <a:t>Beam transverse </a:t>
            </a:r>
            <a:r>
              <a:rPr lang="en-GB" dirty="0" smtClean="0"/>
              <a:t>polarization integration in acc. SW </a:t>
            </a:r>
            <a:r>
              <a:rPr lang="en-GB" b="1" dirty="0" err="1" smtClean="0">
                <a:solidFill>
                  <a:srgbClr val="FF0000"/>
                </a:solidFill>
              </a:rPr>
              <a:t>Ghislain</a:t>
            </a:r>
            <a:r>
              <a:rPr lang="en-GB" b="1" dirty="0" smtClean="0">
                <a:solidFill>
                  <a:srgbClr val="FF0000"/>
                </a:solidFill>
              </a:rPr>
              <a:t> Roy, F. Zimmermann, et al </a:t>
            </a:r>
          </a:p>
          <a:p>
            <a:r>
              <a:rPr lang="fr-CH" b="1" dirty="0" smtClean="0">
                <a:solidFill>
                  <a:srgbClr val="FF0000"/>
                </a:solidFill>
              </a:rPr>
              <a:t>      </a:t>
            </a:r>
            <a:r>
              <a:rPr lang="fr-CH" b="1" dirty="0" smtClean="0"/>
              <a:t>NB </a:t>
            </a:r>
            <a:r>
              <a:rPr lang="fr-CH" b="1" dirty="0" err="1" smtClean="0"/>
              <a:t>this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more an </a:t>
            </a:r>
            <a:r>
              <a:rPr lang="fr-CH" b="1" dirty="0" err="1" smtClean="0"/>
              <a:t>accelerator</a:t>
            </a:r>
            <a:r>
              <a:rPr lang="fr-CH" b="1" dirty="0" smtClean="0"/>
              <a:t> </a:t>
            </a:r>
            <a:r>
              <a:rPr lang="fr-CH" b="1" dirty="0" err="1" smtClean="0"/>
              <a:t>integration</a:t>
            </a:r>
            <a:r>
              <a:rPr lang="fr-CH" b="1" dirty="0" smtClean="0"/>
              <a:t> </a:t>
            </a:r>
            <a:r>
              <a:rPr lang="fr-CH" b="1" dirty="0" err="1" smtClean="0"/>
              <a:t>task</a:t>
            </a:r>
            <a:r>
              <a:rPr lang="fr-CH" b="1" dirty="0" smtClean="0"/>
              <a:t> </a:t>
            </a:r>
            <a:endParaRPr lang="en-GB" b="1" dirty="0" smtClean="0"/>
          </a:p>
          <a:p>
            <a:r>
              <a:rPr lang="fr-CH" b="1" dirty="0" smtClean="0"/>
              <a:t>19 </a:t>
            </a:r>
            <a:r>
              <a:rPr lang="en-GB" dirty="0" smtClean="0"/>
              <a:t>MDI and Beam Backgrounds </a:t>
            </a:r>
            <a:r>
              <a:rPr lang="en-GB" b="1" dirty="0" smtClean="0">
                <a:solidFill>
                  <a:srgbClr val="FF0000"/>
                </a:solidFill>
              </a:rPr>
              <a:t>Manuela &amp; Nicola </a:t>
            </a:r>
          </a:p>
          <a:p>
            <a:r>
              <a:rPr lang="fr-CH" b="1" dirty="0" smtClean="0">
                <a:solidFill>
                  <a:srgbClr val="00B050"/>
                </a:solidFill>
              </a:rPr>
              <a:t>20 </a:t>
            </a:r>
            <a:r>
              <a:rPr lang="fr-CH" b="1" dirty="0" err="1">
                <a:solidFill>
                  <a:srgbClr val="00B050"/>
                </a:solidFill>
              </a:rPr>
              <a:t>F</a:t>
            </a:r>
            <a:r>
              <a:rPr lang="fr-CH" b="1" dirty="0" err="1" smtClean="0">
                <a:solidFill>
                  <a:srgbClr val="00B050"/>
                </a:solidFill>
              </a:rPr>
              <a:t>easibility</a:t>
            </a:r>
            <a:r>
              <a:rPr lang="fr-CH" b="1" dirty="0" smtClean="0">
                <a:solidFill>
                  <a:srgbClr val="00B050"/>
                </a:solidFill>
              </a:rPr>
              <a:t> of </a:t>
            </a:r>
            <a:r>
              <a:rPr lang="fr-CH" b="1" dirty="0" err="1" smtClean="0">
                <a:solidFill>
                  <a:srgbClr val="00B050"/>
                </a:solidFill>
              </a:rPr>
              <a:t>Hee</a:t>
            </a:r>
            <a:r>
              <a:rPr lang="fr-CH" b="1" dirty="0" smtClean="0">
                <a:solidFill>
                  <a:srgbClr val="00B050"/>
                </a:solidFill>
              </a:rPr>
              <a:t>  </a:t>
            </a:r>
            <a:r>
              <a:rPr lang="fr-CH" b="1" dirty="0" err="1" smtClean="0">
                <a:solidFill>
                  <a:srgbClr val="00B050"/>
                </a:solidFill>
              </a:rPr>
              <a:t>measurement</a:t>
            </a:r>
            <a:r>
              <a:rPr lang="fr-CH" b="1" dirty="0" smtClean="0">
                <a:solidFill>
                  <a:srgbClr val="00B050"/>
                </a:solidFill>
              </a:rPr>
              <a:t>  (d’</a:t>
            </a:r>
            <a:r>
              <a:rPr lang="fr-CH" b="1" dirty="0" err="1" smtClean="0">
                <a:solidFill>
                  <a:srgbClr val="00B050"/>
                </a:solidFill>
              </a:rPr>
              <a:t>Enterria</a:t>
            </a:r>
            <a:r>
              <a:rPr lang="fr-CH" b="1" dirty="0" smtClean="0">
                <a:solidFill>
                  <a:srgbClr val="00B050"/>
                </a:solidFill>
              </a:rPr>
              <a:t>)</a:t>
            </a:r>
          </a:p>
          <a:p>
            <a:r>
              <a:rPr lang="fr-CH" b="1" dirty="0" smtClean="0">
                <a:solidFill>
                  <a:srgbClr val="00B050"/>
                </a:solidFill>
              </a:rPr>
              <a:t>21 </a:t>
            </a:r>
            <a:r>
              <a:rPr lang="fr-CH" b="1" dirty="0" err="1" smtClean="0">
                <a:solidFill>
                  <a:srgbClr val="00B050"/>
                </a:solidFill>
              </a:rPr>
              <a:t>summary</a:t>
            </a:r>
            <a:r>
              <a:rPr lang="fr-CH" b="1" dirty="0" smtClean="0">
                <a:solidFill>
                  <a:srgbClr val="00B050"/>
                </a:solidFill>
              </a:rPr>
              <a:t> of detector benchmark </a:t>
            </a:r>
            <a:r>
              <a:rPr lang="fr-CH" b="1" dirty="0" err="1" smtClean="0">
                <a:solidFill>
                  <a:srgbClr val="00B050"/>
                </a:solidFill>
              </a:rPr>
              <a:t>processes</a:t>
            </a:r>
            <a:r>
              <a:rPr lang="fr-CH" b="1" dirty="0" smtClean="0">
                <a:solidFill>
                  <a:srgbClr val="00B050"/>
                </a:solidFill>
              </a:rPr>
              <a:t>  </a:t>
            </a:r>
          </a:p>
          <a:p>
            <a:r>
              <a:rPr lang="fr-CH" b="1" dirty="0" smtClean="0">
                <a:solidFill>
                  <a:srgbClr val="00B050"/>
                </a:solidFill>
              </a:rPr>
              <a:t>22 </a:t>
            </a:r>
            <a:r>
              <a:rPr lang="fr-CH" b="1" dirty="0" err="1" smtClean="0">
                <a:solidFill>
                  <a:srgbClr val="00B050"/>
                </a:solidFill>
              </a:rPr>
              <a:t>Low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energy</a:t>
            </a:r>
            <a:r>
              <a:rPr lang="fr-CH" b="1" dirty="0" smtClean="0">
                <a:solidFill>
                  <a:srgbClr val="00B050"/>
                </a:solidFill>
              </a:rPr>
              <a:t> QCD </a:t>
            </a:r>
            <a:r>
              <a:rPr lang="fr-CH" b="1" dirty="0" err="1" smtClean="0">
                <a:solidFill>
                  <a:srgbClr val="00B050"/>
                </a:solidFill>
              </a:rPr>
              <a:t>event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shape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studies</a:t>
            </a:r>
            <a:r>
              <a:rPr lang="fr-CH" b="1" dirty="0" smtClean="0">
                <a:solidFill>
                  <a:srgbClr val="00B050"/>
                </a:solidFill>
              </a:rPr>
              <a:t> vs </a:t>
            </a:r>
            <a:r>
              <a:rPr lang="fr-CH" b="1" dirty="0" smtClean="0">
                <a:solidFill>
                  <a:srgbClr val="00B050"/>
                </a:solidFill>
              </a:rPr>
              <a:t>radiative </a:t>
            </a:r>
            <a:r>
              <a:rPr lang="fr-CH" b="1" dirty="0" err="1" smtClean="0">
                <a:solidFill>
                  <a:srgbClr val="00B050"/>
                </a:solidFill>
              </a:rPr>
              <a:t>returns</a:t>
            </a:r>
            <a:r>
              <a:rPr lang="fr-CH" b="1" dirty="0" smtClean="0">
                <a:solidFill>
                  <a:srgbClr val="00B050"/>
                </a:solidFill>
              </a:rPr>
              <a:t>  </a:t>
            </a:r>
            <a:endParaRPr lang="fr-CH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71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835" y="552103"/>
            <a:ext cx="931838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b="1" u="sng" dirty="0" smtClean="0"/>
          </a:p>
          <a:p>
            <a:r>
              <a:rPr lang="fr-CH" b="1" u="sng" dirty="0"/>
              <a:t>L</a:t>
            </a:r>
            <a:r>
              <a:rPr lang="fr-CH" b="1" u="sng" dirty="0" smtClean="0"/>
              <a:t>et </a:t>
            </a:r>
            <a:r>
              <a:rPr lang="fr-CH" b="1" u="sng" dirty="0" smtClean="0"/>
              <a:t>us </a:t>
            </a:r>
            <a:r>
              <a:rPr lang="fr-CH" b="1" u="sng" dirty="0" err="1" smtClean="0"/>
              <a:t>prepare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ahead</a:t>
            </a:r>
            <a:endParaRPr lang="fr-CH" b="1" u="sng" dirty="0" smtClean="0"/>
          </a:p>
          <a:p>
            <a:r>
              <a:rPr lang="fr-CH" b="1" dirty="0" smtClean="0"/>
              <a:t>   </a:t>
            </a:r>
            <a:endParaRPr lang="fr-CH" b="1" dirty="0" smtClean="0"/>
          </a:p>
          <a:p>
            <a:r>
              <a:rPr lang="fr-CH" b="1" dirty="0" smtClean="0"/>
              <a:t>-- FCC-IS kick-off 9-13 </a:t>
            </a:r>
            <a:r>
              <a:rPr lang="fr-CH" b="1" dirty="0" err="1" smtClean="0"/>
              <a:t>November</a:t>
            </a:r>
            <a:r>
              <a:rPr lang="fr-CH" b="1" dirty="0" smtClean="0"/>
              <a:t> 2020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-- 4th FCC </a:t>
            </a:r>
            <a:r>
              <a:rPr lang="fr-CH" b="1" dirty="0" err="1" smtClean="0"/>
              <a:t>Physics</a:t>
            </a:r>
            <a:r>
              <a:rPr lang="fr-CH" b="1" dirty="0" smtClean="0"/>
              <a:t> workshop 9-13 </a:t>
            </a:r>
            <a:r>
              <a:rPr lang="fr-CH" b="1" dirty="0" err="1" smtClean="0"/>
              <a:t>November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          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i="1" dirty="0" smtClean="0"/>
              <a:t>in </a:t>
            </a:r>
            <a:r>
              <a:rPr lang="fr-CH" i="1" dirty="0" err="1" smtClean="0"/>
              <a:t>person</a:t>
            </a:r>
            <a:r>
              <a:rPr lang="fr-CH" dirty="0" smtClean="0"/>
              <a:t> (or </a:t>
            </a:r>
            <a:r>
              <a:rPr lang="fr-CH" dirty="0" err="1" smtClean="0"/>
              <a:t>remote</a:t>
            </a:r>
            <a:r>
              <a:rPr lang="fr-CH" dirty="0" smtClean="0"/>
              <a:t>,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decided</a:t>
            </a:r>
            <a:r>
              <a:rPr lang="fr-CH" dirty="0" smtClean="0"/>
              <a:t>  </a:t>
            </a:r>
            <a:r>
              <a:rPr lang="fr-CH" dirty="0" smtClean="0"/>
              <a:t>in </a:t>
            </a:r>
            <a:r>
              <a:rPr lang="fr-CH" dirty="0" err="1" smtClean="0"/>
              <a:t>September</a:t>
            </a:r>
            <a:r>
              <a:rPr lang="fr-CH" dirty="0" smtClean="0"/>
              <a:t>) </a:t>
            </a:r>
            <a:endParaRPr lang="fr-CH" dirty="0" smtClean="0"/>
          </a:p>
          <a:p>
            <a:r>
              <a:rPr lang="fr-CH" dirty="0" smtClean="0"/>
              <a:t>          </a:t>
            </a:r>
            <a:r>
              <a:rPr lang="en-GB" dirty="0" smtClean="0"/>
              <a:t>    -- </a:t>
            </a:r>
            <a:r>
              <a:rPr lang="en-GB" dirty="0"/>
              <a:t>for FCC-</a:t>
            </a:r>
            <a:r>
              <a:rPr lang="en-GB" dirty="0" err="1"/>
              <a:t>ee</a:t>
            </a:r>
            <a:r>
              <a:rPr lang="en-GB" dirty="0"/>
              <a:t> </a:t>
            </a:r>
            <a:r>
              <a:rPr lang="en-GB" dirty="0" smtClean="0"/>
              <a:t>emphasis on: </a:t>
            </a:r>
            <a:br>
              <a:rPr lang="en-GB" dirty="0" smtClean="0"/>
            </a:br>
            <a:r>
              <a:rPr lang="en-GB" dirty="0" smtClean="0"/>
              <a:t>                  -- precision </a:t>
            </a:r>
            <a:r>
              <a:rPr lang="en-GB" dirty="0"/>
              <a:t>measurements and calculations</a:t>
            </a:r>
            <a:r>
              <a:rPr lang="en-GB" dirty="0" smtClean="0"/>
              <a:t>.</a:t>
            </a:r>
          </a:p>
          <a:p>
            <a:r>
              <a:rPr lang="en-GB" dirty="0"/>
              <a:t>  </a:t>
            </a:r>
            <a:r>
              <a:rPr lang="en-GB" dirty="0" smtClean="0"/>
              <a:t>                -- BSM aspects of precision, flavour (</a:t>
            </a:r>
            <a:r>
              <a:rPr lang="en-GB" dirty="0" smtClean="0">
                <a:sym typeface="Symbol"/>
              </a:rPr>
              <a:t>,b), </a:t>
            </a:r>
            <a:r>
              <a:rPr lang="en-GB" dirty="0" smtClean="0"/>
              <a:t>and direct search program </a:t>
            </a:r>
            <a:br>
              <a:rPr lang="en-GB" dirty="0" smtClean="0"/>
            </a:br>
            <a:r>
              <a:rPr lang="en-GB" dirty="0" smtClean="0"/>
              <a:t>                  -- flavour program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                -- detector </a:t>
            </a:r>
            <a:r>
              <a:rPr lang="en-GB" dirty="0"/>
              <a:t>requirements and </a:t>
            </a:r>
            <a:r>
              <a:rPr lang="en-GB" dirty="0" smtClean="0"/>
              <a:t>ideas </a:t>
            </a:r>
          </a:p>
          <a:p>
            <a:endParaRPr lang="en-GB" dirty="0" smtClean="0"/>
          </a:p>
          <a:p>
            <a:r>
              <a:rPr lang="en-GB" dirty="0"/>
              <a:t>P</a:t>
            </a:r>
            <a:r>
              <a:rPr lang="en-GB" dirty="0" smtClean="0"/>
              <a:t>ossible synergy with the </a:t>
            </a:r>
            <a:r>
              <a:rPr lang="en-GB" dirty="0" err="1" smtClean="0"/>
              <a:t>snowmass</a:t>
            </a:r>
            <a:r>
              <a:rPr lang="en-GB" dirty="0" smtClean="0"/>
              <a:t> program, how to contribute </a:t>
            </a:r>
            <a:r>
              <a:rPr lang="en-GB" dirty="0" err="1" smtClean="0"/>
              <a:t>etc</a:t>
            </a:r>
            <a:r>
              <a:rPr lang="en-GB" dirty="0" smtClean="0"/>
              <a:t>… will be posted.                      </a:t>
            </a:r>
            <a:endParaRPr lang="fr-CH" dirty="0"/>
          </a:p>
          <a:p>
            <a:r>
              <a:rPr lang="fr-CH" dirty="0" smtClean="0"/>
              <a:t> </a:t>
            </a:r>
            <a:endParaRPr lang="fr-CH" dirty="0" smtClean="0"/>
          </a:p>
          <a:p>
            <a:r>
              <a:rPr lang="fr-CH" dirty="0" smtClean="0"/>
              <a:t>-- FCC </a:t>
            </a:r>
            <a:r>
              <a:rPr lang="fr-CH" dirty="0" err="1" smtClean="0"/>
              <a:t>general</a:t>
            </a:r>
            <a:r>
              <a:rPr lang="fr-CH" dirty="0" smtClean="0"/>
              <a:t> meeting in </a:t>
            </a:r>
            <a:r>
              <a:rPr lang="fr-CH" dirty="0" smtClean="0"/>
              <a:t>Paris, April </a:t>
            </a:r>
            <a:r>
              <a:rPr lang="fr-CH" dirty="0" smtClean="0"/>
              <a:t>2021 </a:t>
            </a:r>
            <a:endParaRPr lang="fr-CH" dirty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85853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81236"/>
            <a:ext cx="8424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u="sng" dirty="0" err="1" smtClean="0"/>
              <a:t>Recall</a:t>
            </a:r>
            <a:r>
              <a:rPr lang="fr-CH" sz="2400" b="1" u="sng" dirty="0" smtClean="0"/>
              <a:t> </a:t>
            </a:r>
            <a:r>
              <a:rPr lang="fr-CH" sz="2400" b="1" u="sng" dirty="0" err="1" smtClean="0"/>
              <a:t>from</a:t>
            </a:r>
            <a:r>
              <a:rPr lang="fr-CH" sz="2400" b="1" u="sng" dirty="0" smtClean="0"/>
              <a:t> last meeting</a:t>
            </a:r>
          </a:p>
          <a:p>
            <a:r>
              <a:rPr lang="fr-CH" sz="2000" dirty="0" smtClean="0"/>
              <a:t>-- FCC-IS design </a:t>
            </a:r>
            <a:r>
              <a:rPr lang="fr-CH" sz="2000" dirty="0" err="1" smtClean="0"/>
              <a:t>study</a:t>
            </a:r>
            <a:r>
              <a:rPr lang="fr-CH" sz="2000" dirty="0" smtClean="0"/>
              <a:t> has been </a:t>
            </a:r>
            <a:r>
              <a:rPr lang="fr-CH" sz="2000" dirty="0" err="1" smtClean="0"/>
              <a:t>approved</a:t>
            </a:r>
            <a:r>
              <a:rPr lang="fr-CH" sz="2000" dirty="0" smtClean="0"/>
              <a:t>. </a:t>
            </a:r>
            <a:br>
              <a:rPr lang="fr-CH" sz="2000" dirty="0" smtClean="0"/>
            </a:br>
            <a:r>
              <a:rPr lang="fr-CH" sz="2000" dirty="0" smtClean="0"/>
              <a:t>-- </a:t>
            </a:r>
            <a:r>
              <a:rPr lang="fr-CH" sz="2000" dirty="0"/>
              <a:t>T</a:t>
            </a:r>
            <a:r>
              <a:rPr lang="fr-CH" sz="2000" dirty="0" smtClean="0"/>
              <a:t>his </a:t>
            </a:r>
            <a:r>
              <a:rPr lang="fr-CH" sz="2000" dirty="0" err="1" smtClean="0"/>
              <a:t>includes</a:t>
            </a:r>
            <a:r>
              <a:rPr lang="fr-CH" sz="2000" dirty="0" smtClean="0"/>
              <a:t> a </a:t>
            </a:r>
            <a:r>
              <a:rPr lang="fr-CH" sz="2000" dirty="0" err="1" smtClean="0"/>
              <a:t>physics</a:t>
            </a:r>
            <a:r>
              <a:rPr lang="fr-CH" sz="2000" dirty="0" smtClean="0"/>
              <a:t> part </a:t>
            </a:r>
            <a:r>
              <a:rPr lang="fr-CH" sz="2000" dirty="0" err="1" smtClean="0"/>
              <a:t>aimed</a:t>
            </a:r>
            <a:r>
              <a:rPr lang="fr-CH" sz="2000" dirty="0" smtClean="0"/>
              <a:t> at </a:t>
            </a:r>
            <a:r>
              <a:rPr lang="fr-CH" sz="2000" dirty="0" err="1" smtClean="0"/>
              <a:t>reaching</a:t>
            </a:r>
            <a:r>
              <a:rPr lang="fr-CH" sz="2000" dirty="0" smtClean="0"/>
              <a:t> out and </a:t>
            </a:r>
            <a:r>
              <a:rPr lang="fr-CH" sz="2000" dirty="0" err="1" smtClean="0"/>
              <a:t>enlarging</a:t>
            </a:r>
            <a:r>
              <a:rPr lang="fr-CH" sz="2000" dirty="0" smtClean="0"/>
              <a:t> </a:t>
            </a:r>
            <a:r>
              <a:rPr lang="fr-CH" sz="2000" dirty="0" err="1" smtClean="0"/>
              <a:t>community</a:t>
            </a:r>
            <a:r>
              <a:rPr lang="fr-CH" sz="2000" dirty="0" smtClean="0"/>
              <a:t>. </a:t>
            </a:r>
            <a:endParaRPr lang="fr-CH" sz="2400" u="sng" dirty="0" smtClean="0"/>
          </a:p>
          <a:p>
            <a:r>
              <a:rPr lang="fr-CH" sz="2000" dirty="0" smtClean="0"/>
              <a:t>-- Discussion of </a:t>
            </a:r>
            <a:r>
              <a:rPr lang="fr-CH" sz="2000" dirty="0" err="1" smtClean="0"/>
              <a:t>establishing</a:t>
            </a:r>
            <a:r>
              <a:rPr lang="fr-CH" sz="2000" dirty="0" smtClean="0"/>
              <a:t> detector </a:t>
            </a:r>
            <a:r>
              <a:rPr lang="fr-CH" sz="2000" dirty="0" err="1" smtClean="0"/>
              <a:t>requirements</a:t>
            </a:r>
            <a:r>
              <a:rPr lang="fr-CH" sz="2000" dirty="0" smtClean="0"/>
              <a:t>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</a:t>
            </a:r>
            <a:r>
              <a:rPr lang="fr-CH" sz="2000" dirty="0" err="1" smtClean="0"/>
              <a:t>begin</a:t>
            </a:r>
            <a:r>
              <a:rPr lang="fr-CH" sz="2000" dirty="0" smtClean="0"/>
              <a:t> in </a:t>
            </a:r>
            <a:r>
              <a:rPr lang="fr-CH" sz="2000" dirty="0" err="1" smtClean="0"/>
              <a:t>earnest</a:t>
            </a:r>
            <a:r>
              <a:rPr lang="fr-CH" sz="2000" dirty="0" smtClean="0"/>
              <a:t> </a:t>
            </a:r>
            <a:r>
              <a:rPr lang="fr-CH" sz="2000" dirty="0" err="1" smtClean="0"/>
              <a:t>based</a:t>
            </a:r>
            <a:r>
              <a:rPr lang="fr-CH" sz="2000" dirty="0" smtClean="0"/>
              <a:t> on case </a:t>
            </a:r>
            <a:r>
              <a:rPr lang="fr-CH" sz="2000" dirty="0" err="1" smtClean="0"/>
              <a:t>studies</a:t>
            </a:r>
            <a:r>
              <a:rPr lang="fr-CH" sz="2000" dirty="0" smtClean="0"/>
              <a:t> of </a:t>
            </a:r>
            <a:r>
              <a:rPr lang="fr-CH" sz="2000" dirty="0" err="1" smtClean="0"/>
              <a:t>physics</a:t>
            </a:r>
            <a:r>
              <a:rPr lang="fr-CH" sz="2000" dirty="0" smtClean="0"/>
              <a:t> </a:t>
            </a:r>
            <a:r>
              <a:rPr lang="fr-CH" sz="2000" dirty="0" err="1" smtClean="0"/>
              <a:t>measurements</a:t>
            </a:r>
            <a:r>
              <a:rPr lang="fr-CH" sz="2000" dirty="0" smtClean="0"/>
              <a:t>. </a:t>
            </a:r>
            <a:endParaRPr lang="fr-CH" sz="2000" dirty="0"/>
          </a:p>
          <a:p>
            <a:r>
              <a:rPr lang="fr-CH" sz="2000" dirty="0" smtClean="0"/>
              <a:t>-- </a:t>
            </a:r>
            <a:r>
              <a:rPr lang="fr-CH" sz="2000" dirty="0" err="1" smtClean="0"/>
              <a:t>we</a:t>
            </a:r>
            <a:r>
              <a:rPr lang="fr-CH" sz="2000" dirty="0" smtClean="0"/>
              <a:t> </a:t>
            </a:r>
            <a:r>
              <a:rPr lang="fr-CH" sz="2000" dirty="0" err="1" smtClean="0"/>
              <a:t>expect</a:t>
            </a:r>
            <a:r>
              <a:rPr lang="fr-CH" sz="2000" dirty="0" smtClean="0"/>
              <a:t> </a:t>
            </a:r>
            <a:r>
              <a:rPr lang="fr-CH" sz="2000" dirty="0" err="1" smtClean="0"/>
              <a:t>answers</a:t>
            </a:r>
            <a:r>
              <a:rPr lang="fr-CH" sz="2000" dirty="0" smtClean="0"/>
              <a:t> to the ITN </a:t>
            </a:r>
            <a:r>
              <a:rPr lang="fr-CH" sz="2000" dirty="0" err="1" smtClean="0"/>
              <a:t>proposals</a:t>
            </a:r>
            <a:r>
              <a:rPr lang="fr-CH" sz="2000" dirty="0" smtClean="0"/>
              <a:t> in May </a:t>
            </a:r>
          </a:p>
          <a:p>
            <a:r>
              <a:rPr lang="fr-CH" sz="2000" dirty="0" smtClean="0"/>
              <a:t>-- National efforts </a:t>
            </a:r>
          </a:p>
          <a:p>
            <a:r>
              <a:rPr lang="fr-CH" sz="2000" dirty="0"/>
              <a:t> </a:t>
            </a:r>
            <a:r>
              <a:rPr lang="fr-CH" sz="2000" dirty="0" smtClean="0"/>
              <a:t>      France, </a:t>
            </a:r>
            <a:r>
              <a:rPr lang="fr-CH" sz="2000" dirty="0" err="1" smtClean="0"/>
              <a:t>Italy</a:t>
            </a:r>
            <a:r>
              <a:rPr lang="fr-CH" sz="2000" dirty="0" smtClean="0"/>
              <a:t> on </a:t>
            </a:r>
            <a:r>
              <a:rPr lang="fr-CH" sz="2000" dirty="0" err="1" smtClean="0"/>
              <a:t>going</a:t>
            </a:r>
            <a:r>
              <a:rPr lang="fr-CH" sz="2000" dirty="0" smtClean="0"/>
              <a:t/>
            </a:r>
            <a:br>
              <a:rPr lang="fr-CH" sz="2000" dirty="0" smtClean="0"/>
            </a:br>
            <a:r>
              <a:rPr lang="fr-CH" sz="2000" dirty="0" smtClean="0"/>
              <a:t>    In discussion  (CH, UK) </a:t>
            </a:r>
            <a:r>
              <a:rPr lang="fr-CH" sz="2000" dirty="0" err="1" smtClean="0"/>
              <a:t>somewhat</a:t>
            </a:r>
            <a:r>
              <a:rPr lang="fr-CH" sz="2000" dirty="0" smtClean="0"/>
              <a:t> </a:t>
            </a:r>
            <a:r>
              <a:rPr lang="fr-CH" sz="2000" dirty="0" err="1" smtClean="0"/>
              <a:t>delayed</a:t>
            </a:r>
            <a:r>
              <a:rPr lang="fr-CH" sz="2000" dirty="0" smtClean="0"/>
              <a:t> due to COVID-19</a:t>
            </a:r>
          </a:p>
          <a:p>
            <a:r>
              <a:rPr lang="fr-CH" sz="2000" dirty="0"/>
              <a:t> </a:t>
            </a:r>
            <a:r>
              <a:rPr lang="fr-CH" sz="2000" dirty="0" smtClean="0"/>
              <a:t>   </a:t>
            </a:r>
            <a:r>
              <a:rPr lang="fr-CH" sz="2000" dirty="0" err="1"/>
              <a:t>P</a:t>
            </a:r>
            <a:r>
              <a:rPr lang="fr-CH" sz="2000" dirty="0" err="1" smtClean="0"/>
              <a:t>lease</a:t>
            </a:r>
            <a:r>
              <a:rPr lang="fr-CH" sz="2000" dirty="0" smtClean="0"/>
              <a:t> let us know if </a:t>
            </a:r>
            <a:r>
              <a:rPr lang="fr-CH" sz="2000" dirty="0" err="1" smtClean="0"/>
              <a:t>you</a:t>
            </a:r>
            <a:r>
              <a:rPr lang="fr-CH" sz="2000" dirty="0" smtClean="0"/>
              <a:t> have </a:t>
            </a:r>
            <a:r>
              <a:rPr lang="fr-CH" sz="2000" dirty="0" err="1" smtClean="0"/>
              <a:t>possibility</a:t>
            </a:r>
            <a:r>
              <a:rPr lang="fr-CH" sz="2000" dirty="0" smtClean="0"/>
              <a:t> in </a:t>
            </a:r>
            <a:r>
              <a:rPr lang="fr-CH" sz="2000" dirty="0" err="1" smtClean="0"/>
              <a:t>mind</a:t>
            </a:r>
            <a:r>
              <a:rPr lang="fr-CH" sz="2000" dirty="0" smtClean="0"/>
              <a:t> in </a:t>
            </a:r>
            <a:r>
              <a:rPr lang="fr-CH" sz="2000" dirty="0" err="1" smtClean="0"/>
              <a:t>your</a:t>
            </a:r>
            <a:r>
              <a:rPr lang="fr-CH" sz="2000" dirty="0" smtClean="0"/>
              <a:t> country</a:t>
            </a:r>
          </a:p>
          <a:p>
            <a:endParaRPr lang="fr-CH" sz="2000" dirty="0" smtClean="0"/>
          </a:p>
          <a:p>
            <a:r>
              <a:rPr lang="fr-CH" sz="2000" dirty="0" smtClean="0"/>
              <a:t>-- Detector </a:t>
            </a:r>
            <a:r>
              <a:rPr lang="fr-CH" sz="2000" dirty="0" err="1" smtClean="0"/>
              <a:t>requirements</a:t>
            </a:r>
            <a:r>
              <a:rPr lang="fr-CH" sz="2000" dirty="0" smtClean="0"/>
              <a:t> </a:t>
            </a:r>
            <a:br>
              <a:rPr lang="fr-CH" sz="2000" dirty="0" smtClean="0"/>
            </a:br>
            <a:r>
              <a:rPr lang="fr-CH" sz="2000" dirty="0" smtClean="0"/>
              <a:t>       -- at the Z a 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</a:t>
            </a:r>
            <a:r>
              <a:rPr lang="fr-CH" sz="2000" dirty="0" err="1" smtClean="0"/>
              <a:t>measurements</a:t>
            </a:r>
            <a:r>
              <a:rPr lang="fr-CH" sz="2000" dirty="0" smtClean="0"/>
              <a:t> are </a:t>
            </a:r>
            <a:r>
              <a:rPr lang="fr-CH" sz="2000" dirty="0" err="1" smtClean="0"/>
              <a:t>very</a:t>
            </a:r>
            <a:r>
              <a:rPr lang="fr-CH" sz="2000" dirty="0" smtClean="0"/>
              <a:t> </a:t>
            </a:r>
            <a:r>
              <a:rPr lang="fr-CH" sz="2000" dirty="0" err="1" smtClean="0"/>
              <a:t>demanding</a:t>
            </a:r>
            <a:r>
              <a:rPr lang="fr-CH" sz="2000" dirty="0" smtClean="0"/>
              <a:t> on detector </a:t>
            </a:r>
            <a:r>
              <a:rPr lang="fr-CH" sz="2000" dirty="0" err="1" smtClean="0"/>
              <a:t>alignment</a:t>
            </a:r>
            <a:r>
              <a:rPr lang="fr-CH" sz="2000" dirty="0" smtClean="0"/>
              <a:t> or construction </a:t>
            </a:r>
            <a:r>
              <a:rPr lang="fr-CH" sz="2000" dirty="0" err="1" smtClean="0"/>
              <a:t>precision</a:t>
            </a:r>
            <a:r>
              <a:rPr lang="fr-CH" sz="2000" dirty="0" smtClean="0"/>
              <a:t> </a:t>
            </a:r>
            <a:r>
              <a:rPr lang="fr-CH" sz="2000" dirty="0" err="1" smtClean="0"/>
              <a:t>rather</a:t>
            </a:r>
            <a:r>
              <a:rPr lang="fr-CH" sz="2000" dirty="0" smtClean="0"/>
              <a:t> </a:t>
            </a:r>
            <a:r>
              <a:rPr lang="fr-CH" sz="2000" dirty="0" err="1" smtClean="0"/>
              <a:t>than</a:t>
            </a:r>
            <a:r>
              <a:rPr lang="fr-CH" sz="2000" dirty="0" smtClean="0"/>
              <a:t> </a:t>
            </a:r>
            <a:r>
              <a:rPr lang="fr-CH" sz="2000" dirty="0" err="1" smtClean="0"/>
              <a:t>resolution</a:t>
            </a:r>
            <a:r>
              <a:rPr lang="fr-CH" sz="2000" dirty="0" smtClean="0"/>
              <a:t>! </a:t>
            </a:r>
            <a:br>
              <a:rPr lang="fr-CH" sz="2000" dirty="0" smtClean="0"/>
            </a:br>
            <a:r>
              <a:rPr lang="fr-CH" sz="2000" dirty="0" smtClean="0"/>
              <a:t>        </a:t>
            </a:r>
          </a:p>
          <a:p>
            <a:endParaRPr lang="fr-CH" sz="2000" b="1" dirty="0"/>
          </a:p>
        </p:txBody>
      </p:sp>
    </p:spTree>
    <p:extLst>
      <p:ext uri="{BB962C8B-B14F-4D97-AF65-F5344CB8AC3E}">
        <p14:creationId xmlns:p14="http://schemas.microsoft.com/office/powerpoint/2010/main" val="401035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5570" y="0"/>
            <a:ext cx="9144000" cy="840093"/>
          </a:xfrm>
          <a:prstGeom prst="rect">
            <a:avLst/>
          </a:prstGeom>
          <a:solidFill>
            <a:srgbClr val="0C377B"/>
          </a:solidFill>
        </p:spPr>
        <p:txBody>
          <a:bodyPr lIns="71323" tIns="0" rIns="71323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13232">
              <a:defRPr/>
            </a:pPr>
            <a:r>
              <a:rPr lang="en-US" sz="3100" kern="0" dirty="0">
                <a:latin typeface="Arial"/>
              </a:rPr>
              <a:t>        FCC main goals for 2020 - 2026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736"/>
            <a:ext cx="1525351" cy="7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6271" y="909695"/>
            <a:ext cx="8668227" cy="4288559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r>
              <a:rPr lang="en-US" sz="1900" b="1"/>
              <a:t>Overall goal: 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/>
              <a:t>Perform all necessary steps and studies </a:t>
            </a:r>
            <a:r>
              <a:rPr lang="en-US" sz="1600" b="1">
                <a:solidFill>
                  <a:srgbClr val="FF0000"/>
                </a:solidFill>
              </a:rPr>
              <a:t>to enable a definitive project decision by 2025/26</a:t>
            </a:r>
            <a:r>
              <a:rPr lang="en-US" sz="1600" b="1"/>
              <a:t>, at the anticipated date for the next ESU, and a subsequent </a:t>
            </a:r>
            <a:r>
              <a:rPr lang="en-US" sz="1600" b="1">
                <a:solidFill>
                  <a:srgbClr val="FF0000"/>
                </a:solidFill>
              </a:rPr>
              <a:t>start of civil engineering construction by 2028/29</a:t>
            </a:r>
            <a:r>
              <a:rPr lang="en-US" sz="1600" b="1"/>
              <a:t>.</a:t>
            </a:r>
          </a:p>
          <a:p>
            <a:endParaRPr lang="en-US" sz="1900"/>
          </a:p>
          <a:p>
            <a:r>
              <a:rPr lang="en-US" sz="1900" b="1"/>
              <a:t>This requires successful completion of the following four main activities: 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/>
              <a:t>Develop and </a:t>
            </a:r>
            <a:r>
              <a:rPr lang="en-US" sz="1600" b="1">
                <a:solidFill>
                  <a:srgbClr val="FF0000"/>
                </a:solidFill>
              </a:rPr>
              <a:t>establish a governance model for project construction and operation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/>
              <a:t>Develop and </a:t>
            </a:r>
            <a:r>
              <a:rPr lang="en-US" sz="1600" b="1">
                <a:solidFill>
                  <a:srgbClr val="FF0000"/>
                </a:solidFill>
              </a:rPr>
              <a:t>establish a financing strategy, including in-kind contributions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/>
              <a:t>Prepare and successfully complete all required project preparatory and </a:t>
            </a:r>
            <a:r>
              <a:rPr lang="en-US" sz="1600" b="1">
                <a:solidFill>
                  <a:srgbClr val="FF0000"/>
                </a:solidFill>
              </a:rPr>
              <a:t>administrative processes with the host states</a:t>
            </a:r>
            <a:r>
              <a:rPr lang="en-US" sz="1600" b="1"/>
              <a:t> (</a:t>
            </a:r>
            <a:r>
              <a:rPr lang="en-US" sz="1600" b="1" err="1"/>
              <a:t>debat</a:t>
            </a:r>
            <a:r>
              <a:rPr lang="en-US" sz="1600" b="1"/>
              <a:t> public, EIA, etc.)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/>
              <a:t>Perform </a:t>
            </a:r>
            <a:r>
              <a:rPr lang="en-US" sz="1600" b="1">
                <a:solidFill>
                  <a:srgbClr val="FF0000"/>
                </a:solidFill>
              </a:rPr>
              <a:t>site investigations </a:t>
            </a:r>
            <a:r>
              <a:rPr lang="en-US" sz="1600" b="1"/>
              <a:t>to enable CE planning and to prepare CE tendering.</a:t>
            </a:r>
            <a:r>
              <a:rPr lang="en-US" sz="1600"/>
              <a:t>.</a:t>
            </a:r>
          </a:p>
          <a:p>
            <a:pPr lvl="1"/>
            <a:endParaRPr lang="en-US" sz="1900"/>
          </a:p>
          <a:p>
            <a:r>
              <a:rPr lang="en-US" sz="1900" b="1"/>
              <a:t>In parallel development preparation of TDRs and physics/experiment studies: </a:t>
            </a: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/>
              <a:t>Machine designs and main technology R&amp;D lines</a:t>
            </a:r>
            <a:endParaRPr lang="en-US" sz="1600" b="1">
              <a:solidFill>
                <a:srgbClr val="FF0000"/>
              </a:solidFill>
            </a:endParaRPr>
          </a:p>
          <a:p>
            <a:pPr marL="267462" indent="-267462">
              <a:buFont typeface="Arial" panose="020B0604020202020204" pitchFamily="34" charset="0"/>
              <a:buChar char="•"/>
            </a:pPr>
            <a:r>
              <a:rPr lang="en-US" sz="1600" b="1"/>
              <a:t>Establish user communities, work towards proto experiment collaboration by 2025/26.</a:t>
            </a:r>
            <a:endParaRPr lang="en-US" sz="1600"/>
          </a:p>
          <a:p>
            <a:pPr lvl="1"/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253962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3623" y="75610"/>
            <a:ext cx="1009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u="sng" dirty="0" smtClean="0"/>
              <a:t>News</a:t>
            </a:r>
            <a:endParaRPr lang="en-GB" sz="28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733841"/>
            <a:ext cx="90364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-- Matthew, Patrizia and Patrick</a:t>
            </a:r>
            <a:r>
              <a:rPr lang="fr-CH" dirty="0" smtClean="0"/>
              <a:t> </a:t>
            </a:r>
            <a:r>
              <a:rPr lang="fr-CH" dirty="0"/>
              <a:t>are back in action</a:t>
            </a:r>
            <a:r>
              <a:rPr lang="fr-CH" dirty="0" smtClean="0"/>
              <a:t>!</a:t>
            </a:r>
          </a:p>
          <a:p>
            <a:endParaRPr lang="fr-CH" dirty="0"/>
          </a:p>
          <a:p>
            <a:r>
              <a:rPr lang="fr-CH" dirty="0" smtClean="0"/>
              <a:t>-- </a:t>
            </a:r>
            <a:r>
              <a:rPr lang="fr-CH" b="1" dirty="0" err="1" smtClean="0"/>
              <a:t>Snowmass</a:t>
            </a:r>
            <a:r>
              <a:rPr lang="fr-CH" b="1" dirty="0" smtClean="0"/>
              <a:t> effort </a:t>
            </a:r>
            <a:r>
              <a:rPr lang="fr-CH" dirty="0" err="1" smtClean="0"/>
              <a:t>begins</a:t>
            </a:r>
            <a:r>
              <a:rPr lang="fr-CH" dirty="0" smtClean="0"/>
              <a:t> in the USA  (</a:t>
            </a:r>
            <a:r>
              <a:rPr lang="fr-CH" dirty="0" err="1" smtClean="0"/>
              <a:t>see</a:t>
            </a:r>
            <a:r>
              <a:rPr lang="fr-CH" dirty="0" smtClean="0"/>
              <a:t> contribution by Markus)</a:t>
            </a:r>
          </a:p>
          <a:p>
            <a:r>
              <a:rPr lang="fr-CH" dirty="0"/>
              <a:t> </a:t>
            </a:r>
            <a:r>
              <a:rPr lang="fr-CH" dirty="0" smtClean="0"/>
              <a:t>      US DOE </a:t>
            </a:r>
            <a:r>
              <a:rPr lang="fr-CH" dirty="0" err="1" smtClean="0"/>
              <a:t>committment</a:t>
            </a:r>
            <a:r>
              <a:rPr lang="fr-CH" dirty="0" smtClean="0"/>
              <a:t> to FCC </a:t>
            </a:r>
            <a:r>
              <a:rPr lang="fr-CH" dirty="0" err="1" smtClean="0"/>
              <a:t>was</a:t>
            </a:r>
            <a:r>
              <a:rPr lang="fr-CH" dirty="0" smtClean="0"/>
              <a:t> a </a:t>
            </a:r>
            <a:r>
              <a:rPr lang="fr-CH" dirty="0" err="1" smtClean="0"/>
              <a:t>very</a:t>
            </a:r>
            <a:r>
              <a:rPr lang="fr-CH" dirty="0" smtClean="0"/>
              <a:t> important input to ESPP.     * 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endParaRPr lang="fr-CH" dirty="0" smtClean="0"/>
          </a:p>
          <a:p>
            <a:r>
              <a:rPr lang="fr-CH" dirty="0" smtClean="0"/>
              <a:t>       </a:t>
            </a:r>
            <a:r>
              <a:rPr lang="fr-CH" b="1" dirty="0" err="1" smtClean="0">
                <a:solidFill>
                  <a:srgbClr val="0070C0"/>
                </a:solidFill>
              </a:rPr>
              <a:t>Also</a:t>
            </a:r>
            <a:r>
              <a:rPr lang="fr-CH" b="1" dirty="0" smtClean="0">
                <a:solidFill>
                  <a:srgbClr val="0070C0"/>
                </a:solidFill>
              </a:rPr>
              <a:t> an </a:t>
            </a:r>
            <a:r>
              <a:rPr lang="fr-CH" b="1" dirty="0" err="1" smtClean="0">
                <a:solidFill>
                  <a:srgbClr val="0070C0"/>
                </a:solidFill>
              </a:rPr>
              <a:t>opportunity</a:t>
            </a:r>
            <a:r>
              <a:rPr lang="fr-CH" b="1" dirty="0" smtClean="0">
                <a:solidFill>
                  <a:srgbClr val="0070C0"/>
                </a:solidFill>
              </a:rPr>
              <a:t> to </a:t>
            </a:r>
            <a:r>
              <a:rPr lang="fr-CH" b="1" dirty="0" err="1" smtClean="0">
                <a:solidFill>
                  <a:srgbClr val="0070C0"/>
                </a:solidFill>
              </a:rPr>
              <a:t>publicize</a:t>
            </a:r>
            <a:r>
              <a:rPr lang="fr-CH" b="1" dirty="0" smtClean="0">
                <a:solidFill>
                  <a:srgbClr val="0070C0"/>
                </a:solidFill>
              </a:rPr>
              <a:t> and </a:t>
            </a:r>
            <a:r>
              <a:rPr lang="fr-CH" b="1" dirty="0" err="1" smtClean="0">
                <a:solidFill>
                  <a:srgbClr val="0070C0"/>
                </a:solidFill>
              </a:rPr>
              <a:t>gather</a:t>
            </a:r>
            <a:r>
              <a:rPr lang="fr-CH" b="1" dirty="0" smtClean="0">
                <a:solidFill>
                  <a:srgbClr val="0070C0"/>
                </a:solidFill>
              </a:rPr>
              <a:t> new effort for FCC</a:t>
            </a:r>
            <a:endParaRPr lang="fr-CH" b="1" dirty="0">
              <a:solidFill>
                <a:srgbClr val="0070C0"/>
              </a:solidFill>
            </a:endParaRPr>
          </a:p>
          <a:p>
            <a:endParaRPr lang="fr-CH" dirty="0" smtClean="0"/>
          </a:p>
          <a:p>
            <a:r>
              <a:rPr lang="fr-CH" dirty="0" smtClean="0"/>
              <a:t>-- </a:t>
            </a:r>
            <a:r>
              <a:rPr lang="fr-CH" b="1" dirty="0" err="1" smtClean="0"/>
              <a:t>European</a:t>
            </a:r>
            <a:r>
              <a:rPr lang="fr-CH" b="1" dirty="0" smtClean="0"/>
              <a:t> </a:t>
            </a:r>
            <a:r>
              <a:rPr lang="fr-CH" b="1" dirty="0" err="1" smtClean="0"/>
              <a:t>Strategy</a:t>
            </a:r>
            <a:r>
              <a:rPr lang="fr-CH" b="1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not made public at last </a:t>
            </a:r>
            <a:r>
              <a:rPr lang="fr-CH" dirty="0" err="1" smtClean="0"/>
              <a:t>council</a:t>
            </a:r>
            <a:r>
              <a:rPr lang="fr-CH" dirty="0" smtClean="0"/>
              <a:t> in March </a:t>
            </a:r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  <a:r>
              <a:rPr lang="fr-CH" dirty="0" smtClean="0">
                <a:sym typeface="Wingdings" panose="05000000000000000000" pitchFamily="2" charset="2"/>
              </a:rPr>
              <a:t> Public </a:t>
            </a:r>
            <a:r>
              <a:rPr lang="fr-CH" dirty="0" err="1" smtClean="0">
                <a:sym typeface="Wingdings" panose="05000000000000000000" pitchFamily="2" charset="2"/>
              </a:rPr>
              <a:t>strategy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endorsement</a:t>
            </a:r>
            <a:r>
              <a:rPr lang="fr-CH" dirty="0" smtClean="0">
                <a:sym typeface="Wingdings" panose="05000000000000000000" pitchFamily="2" charset="2"/>
              </a:rPr>
              <a:t> meeting in May has been </a:t>
            </a:r>
            <a:r>
              <a:rPr lang="fr-CH" dirty="0" err="1" smtClean="0">
                <a:sym typeface="Wingdings" panose="05000000000000000000" pitchFamily="2" charset="2"/>
              </a:rPr>
              <a:t>cancelled</a:t>
            </a:r>
            <a:r>
              <a:rPr lang="fr-CH" dirty="0" smtClean="0">
                <a:sym typeface="Wingdings" panose="05000000000000000000" pitchFamily="2" charset="2"/>
              </a:rPr>
              <a:t> (COVID-19)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 </a:t>
            </a:r>
            <a:r>
              <a:rPr lang="fr-CH" dirty="0" err="1" smtClean="0">
                <a:sym typeface="Wingdings" panose="05000000000000000000" pitchFamily="2" charset="2"/>
              </a:rPr>
              <a:t>Strategy</a:t>
            </a:r>
            <a:r>
              <a:rPr lang="fr-CH" dirty="0" smtClean="0">
                <a:sym typeface="Wingdings" panose="05000000000000000000" pitchFamily="2" charset="2"/>
              </a:rPr>
              <a:t> made public </a:t>
            </a:r>
            <a:br>
              <a:rPr lang="fr-CH" dirty="0" smtClean="0">
                <a:sym typeface="Wingdings" panose="05000000000000000000" pitchFamily="2" charset="2"/>
              </a:rPr>
            </a:br>
            <a:r>
              <a:rPr lang="fr-CH" dirty="0" smtClean="0">
                <a:sym typeface="Wingdings" panose="05000000000000000000" pitchFamily="2" charset="2"/>
              </a:rPr>
              <a:t>           </a:t>
            </a:r>
            <a:r>
              <a:rPr lang="fr-CH" dirty="0" err="1" smtClean="0">
                <a:sym typeface="Wingdings" panose="05000000000000000000" pitchFamily="2" charset="2"/>
              </a:rPr>
              <a:t>hopefully</a:t>
            </a:r>
            <a:r>
              <a:rPr lang="fr-CH" dirty="0" smtClean="0">
                <a:sym typeface="Wingdings" panose="05000000000000000000" pitchFamily="2" charset="2"/>
              </a:rPr>
              <a:t> end of May </a:t>
            </a:r>
            <a:br>
              <a:rPr lang="fr-CH" dirty="0" smtClean="0">
                <a:sym typeface="Wingdings" panose="05000000000000000000" pitchFamily="2" charset="2"/>
              </a:rPr>
            </a:br>
            <a:r>
              <a:rPr lang="fr-CH" dirty="0" smtClean="0">
                <a:sym typeface="Wingdings" panose="05000000000000000000" pitchFamily="2" charset="2"/>
              </a:rPr>
              <a:t>           in </a:t>
            </a:r>
            <a:r>
              <a:rPr lang="fr-CH" dirty="0" err="1" smtClean="0">
                <a:sym typeface="Wingdings" panose="05000000000000000000" pitchFamily="2" charset="2"/>
              </a:rPr>
              <a:t>June</a:t>
            </a:r>
            <a:r>
              <a:rPr lang="fr-CH" dirty="0" smtClean="0">
                <a:sym typeface="Wingdings" panose="05000000000000000000" pitchFamily="2" charset="2"/>
              </a:rPr>
              <a:t> or </a:t>
            </a:r>
            <a:r>
              <a:rPr lang="fr-CH" dirty="0" err="1" smtClean="0">
                <a:sym typeface="Wingdings" panose="05000000000000000000" pitchFamily="2" charset="2"/>
              </a:rPr>
              <a:t>possibly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even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September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          Direct and indirect </a:t>
            </a:r>
            <a:r>
              <a:rPr lang="fr-CH" dirty="0" err="1" smtClean="0">
                <a:sym typeface="Wingdings" panose="05000000000000000000" pitchFamily="2" charset="2"/>
              </a:rPr>
              <a:t>effects</a:t>
            </a:r>
            <a:r>
              <a:rPr lang="fr-CH" dirty="0" smtClean="0">
                <a:sym typeface="Wingdings" panose="05000000000000000000" pitchFamily="2" charset="2"/>
              </a:rPr>
              <a:t> of COVID-19 </a:t>
            </a:r>
            <a:r>
              <a:rPr lang="fr-CH" dirty="0" err="1" smtClean="0">
                <a:sym typeface="Wingdings" panose="05000000000000000000" pitchFamily="2" charset="2"/>
              </a:rPr>
              <a:t>pandemic</a:t>
            </a:r>
            <a:r>
              <a:rPr lang="fr-CH" dirty="0" smtClean="0">
                <a:sym typeface="Wingdings" panose="05000000000000000000" pitchFamily="2" charset="2"/>
              </a:rPr>
              <a:t>.  </a:t>
            </a:r>
            <a:endParaRPr lang="fr-CH" dirty="0"/>
          </a:p>
          <a:p>
            <a:endParaRPr lang="fr-CH" dirty="0" smtClean="0"/>
          </a:p>
          <a:p>
            <a:r>
              <a:rPr lang="fr-CH" dirty="0" err="1"/>
              <a:t>M</a:t>
            </a:r>
            <a:r>
              <a:rPr lang="fr-CH" dirty="0" err="1" smtClean="0"/>
              <a:t>eanwhile</a:t>
            </a:r>
            <a:r>
              <a:rPr lang="fr-CH" dirty="0" smtClean="0"/>
              <a:t>:  refrain to </a:t>
            </a:r>
            <a:r>
              <a:rPr lang="fr-CH" dirty="0" err="1" smtClean="0"/>
              <a:t>take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appear</a:t>
            </a:r>
            <a:r>
              <a:rPr lang="fr-CH" dirty="0" smtClean="0"/>
              <a:t> to  </a:t>
            </a:r>
            <a:r>
              <a:rPr lang="fr-CH" dirty="0" err="1" smtClean="0"/>
              <a:t>presume</a:t>
            </a:r>
            <a:r>
              <a:rPr lang="fr-CH" dirty="0" smtClean="0"/>
              <a:t> of the </a:t>
            </a:r>
            <a:r>
              <a:rPr lang="fr-CH" dirty="0" err="1" smtClean="0"/>
              <a:t>strategy</a:t>
            </a:r>
            <a:r>
              <a:rPr lang="fr-CH" dirty="0" smtClean="0"/>
              <a:t> content</a:t>
            </a:r>
          </a:p>
          <a:p>
            <a:r>
              <a:rPr lang="fr-CH" dirty="0" smtClean="0"/>
              <a:t>but </a:t>
            </a:r>
            <a:r>
              <a:rPr lang="fr-CH" b="1" u="sng" dirty="0" err="1" smtClean="0"/>
              <a:t>approval</a:t>
            </a:r>
            <a:r>
              <a:rPr lang="fr-CH" b="1" u="sng" dirty="0" smtClean="0"/>
              <a:t> of FCC-IS </a:t>
            </a:r>
            <a:r>
              <a:rPr lang="fr-CH" b="1" u="sng" dirty="0" err="1" smtClean="0"/>
              <a:t>gives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perfect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legitimity</a:t>
            </a:r>
            <a:r>
              <a:rPr lang="fr-CH" b="1" u="sng" dirty="0" smtClean="0"/>
              <a:t> to </a:t>
            </a:r>
            <a:r>
              <a:rPr lang="fr-CH" b="1" u="sng" dirty="0" err="1" smtClean="0"/>
              <a:t>deepening</a:t>
            </a:r>
            <a:r>
              <a:rPr lang="fr-CH" b="1" u="sng" dirty="0" smtClean="0"/>
              <a:t> of FCC </a:t>
            </a:r>
            <a:r>
              <a:rPr lang="fr-CH" b="1" u="sng" dirty="0" err="1" smtClean="0"/>
              <a:t>physics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studies</a:t>
            </a:r>
            <a:r>
              <a:rPr lang="fr-CH" b="1" u="sng" dirty="0" smtClean="0"/>
              <a:t>. </a:t>
            </a:r>
            <a:r>
              <a:rPr lang="fr-CH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0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V High Energy Ventilator Prototy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7220"/>
            <a:ext cx="8138640" cy="508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18855" y="-22820"/>
            <a:ext cx="577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Novel </a:t>
            </a:r>
            <a:r>
              <a:rPr lang="en-GB" b="1" dirty="0"/>
              <a:t>streamlined </a:t>
            </a:r>
            <a:r>
              <a:rPr lang="en-GB" b="1" dirty="0" smtClean="0"/>
              <a:t>ventilator against COVID-19 </a:t>
            </a:r>
            <a:r>
              <a:rPr lang="en-GB" b="1" dirty="0"/>
              <a:t>called </a:t>
            </a:r>
            <a:r>
              <a:rPr lang="en-GB" b="1" dirty="0">
                <a:hlinkClick r:id="rId3"/>
              </a:rPr>
              <a:t>HEV</a:t>
            </a:r>
            <a:r>
              <a:rPr lang="en-GB" b="1" dirty="0"/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5368488"/>
            <a:ext cx="4126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Paula Collins </a:t>
            </a:r>
            <a:r>
              <a:rPr lang="fr-CH" dirty="0" err="1" smtClean="0"/>
              <a:t>from</a:t>
            </a:r>
            <a:r>
              <a:rPr lang="fr-CH" dirty="0" smtClean="0"/>
              <a:t> FCC P&amp;E </a:t>
            </a:r>
            <a:r>
              <a:rPr lang="fr-CH" dirty="0" err="1" smtClean="0"/>
              <a:t>steering</a:t>
            </a:r>
            <a:r>
              <a:rPr lang="fr-CH" dirty="0" smtClean="0"/>
              <a:t> group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9884416">
            <a:off x="140157" y="206473"/>
            <a:ext cx="91384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BRAVO!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159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36" t="33333" r="12397" b="4498"/>
          <a:stretch/>
        </p:blipFill>
        <p:spPr bwMode="auto">
          <a:xfrm>
            <a:off x="329005" y="0"/>
            <a:ext cx="6043195" cy="426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297660"/>
            <a:ext cx="69195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/>
              <a:t>I</a:t>
            </a:r>
            <a:r>
              <a:rPr lang="fr-CH" b="1" smtClean="0"/>
              <a:t>mportant US input to ESPP:</a:t>
            </a:r>
          </a:p>
          <a:p>
            <a:r>
              <a:rPr lang="fr-CH"/>
              <a:t> </a:t>
            </a:r>
            <a:r>
              <a:rPr lang="fr-CH" smtClean="0"/>
              <a:t>    -- *</a:t>
            </a:r>
            <a:r>
              <a:rPr lang="fr-CH" err="1" smtClean="0"/>
              <a:t>committment</a:t>
            </a:r>
            <a:r>
              <a:rPr lang="fr-CH" smtClean="0"/>
              <a:t>* </a:t>
            </a:r>
            <a:r>
              <a:rPr lang="fr-CH" err="1" smtClean="0"/>
              <a:t>expressed</a:t>
            </a:r>
            <a:r>
              <a:rPr lang="fr-CH" smtClean="0"/>
              <a:t> for CERN and FCC if </a:t>
            </a:r>
            <a:r>
              <a:rPr lang="fr-CH" err="1" smtClean="0"/>
              <a:t>supported</a:t>
            </a:r>
            <a:r>
              <a:rPr lang="fr-CH" smtClean="0"/>
              <a:t> by ESPP</a:t>
            </a:r>
          </a:p>
          <a:p>
            <a:r>
              <a:rPr lang="fr-CH"/>
              <a:t> </a:t>
            </a:r>
            <a:r>
              <a:rPr lang="fr-CH" smtClean="0"/>
              <a:t>    --  </a:t>
            </a:r>
            <a:r>
              <a:rPr lang="fr-CH" err="1" smtClean="0"/>
              <a:t>strong</a:t>
            </a:r>
            <a:r>
              <a:rPr lang="fr-CH" smtClean="0"/>
              <a:t> *</a:t>
            </a:r>
            <a:r>
              <a:rPr lang="fr-CH" err="1" smtClean="0"/>
              <a:t>interest</a:t>
            </a:r>
            <a:r>
              <a:rPr lang="fr-CH" smtClean="0"/>
              <a:t>* for an ILC </a:t>
            </a:r>
            <a:r>
              <a:rPr lang="fr-CH" err="1" smtClean="0"/>
              <a:t>hosted</a:t>
            </a:r>
            <a:r>
              <a:rPr lang="fr-CH" smtClean="0"/>
              <a:t> in </a:t>
            </a:r>
            <a:r>
              <a:rPr lang="fr-CH" err="1" smtClean="0"/>
              <a:t>Japan</a:t>
            </a:r>
            <a:r>
              <a:rPr lang="fr-CH" smtClean="0"/>
              <a:t>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52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61" y="265212"/>
            <a:ext cx="898188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smtClean="0"/>
              <a:t>Actions</a:t>
            </a:r>
          </a:p>
          <a:p>
            <a:endParaRPr lang="fr-CH" dirty="0"/>
          </a:p>
          <a:p>
            <a:r>
              <a:rPr lang="fr-CH" b="1" dirty="0" smtClean="0"/>
              <a:t> -- if </a:t>
            </a:r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want</a:t>
            </a:r>
            <a:r>
              <a:rPr lang="fr-CH" b="1" dirty="0" smtClean="0"/>
              <a:t> to </a:t>
            </a:r>
            <a:r>
              <a:rPr lang="fr-CH" b="1" dirty="0" err="1" smtClean="0"/>
              <a:t>leave</a:t>
            </a:r>
            <a:r>
              <a:rPr lang="fr-CH" b="1" dirty="0" smtClean="0"/>
              <a:t> </a:t>
            </a:r>
            <a:r>
              <a:rPr lang="fr-CH" b="1" dirty="0" err="1" smtClean="0"/>
              <a:t>it</a:t>
            </a:r>
            <a:r>
              <a:rPr lang="fr-CH" b="1" dirty="0" smtClean="0"/>
              <a:t> open, 4 IP issue </a:t>
            </a:r>
            <a:r>
              <a:rPr lang="fr-CH" b="1" dirty="0" err="1" smtClean="0"/>
              <a:t>is</a:t>
            </a:r>
            <a:r>
              <a:rPr lang="fr-CH" b="1" dirty="0" smtClean="0"/>
              <a:t> urgent.  </a:t>
            </a:r>
          </a:p>
          <a:p>
            <a:r>
              <a:rPr lang="fr-CH" dirty="0"/>
              <a:t> </a:t>
            </a:r>
            <a:r>
              <a:rPr lang="fr-CH" dirty="0" smtClean="0"/>
              <a:t>      -- FIVE </a:t>
            </a:r>
            <a:r>
              <a:rPr lang="fr-CH" dirty="0" err="1" smtClean="0"/>
              <a:t>specific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topics for </a:t>
            </a:r>
            <a:r>
              <a:rPr lang="fr-CH" dirty="0" err="1" smtClean="0"/>
              <a:t>which</a:t>
            </a:r>
            <a:r>
              <a:rPr lang="fr-CH" dirty="0" smtClean="0"/>
              <a:t> a factor  in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makes</a:t>
            </a:r>
            <a:r>
              <a:rPr lang="fr-CH" dirty="0" smtClean="0"/>
              <a:t> a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difference</a:t>
            </a:r>
            <a:endParaRPr lang="fr-CH" dirty="0" smtClean="0"/>
          </a:p>
          <a:p>
            <a:r>
              <a:rPr lang="fr-CH" dirty="0" smtClean="0"/>
              <a:t>          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communicated</a:t>
            </a:r>
            <a:r>
              <a:rPr lang="fr-CH" dirty="0" smtClean="0"/>
              <a:t> to M. Benedikt.  </a:t>
            </a:r>
            <a:r>
              <a:rPr lang="fr-CH" b="1" dirty="0" smtClean="0"/>
              <a:t>Action has been </a:t>
            </a:r>
            <a:r>
              <a:rPr lang="fr-CH" b="1" dirty="0" err="1" smtClean="0"/>
              <a:t>followed</a:t>
            </a:r>
            <a:r>
              <a:rPr lang="fr-CH" b="1" dirty="0" smtClean="0"/>
              <a:t> to </a:t>
            </a:r>
            <a:r>
              <a:rPr lang="fr-CH" b="1" dirty="0" err="1" smtClean="0"/>
              <a:t>organize</a:t>
            </a:r>
            <a:r>
              <a:rPr lang="fr-CH" b="1" dirty="0" smtClean="0"/>
              <a:t> </a:t>
            </a:r>
            <a:r>
              <a:rPr lang="fr-CH" b="1" dirty="0" smtClean="0"/>
              <a:t>effort *</a:t>
            </a:r>
            <a:r>
              <a:rPr lang="fr-CH" b="1" dirty="0" smtClean="0">
                <a:sym typeface="Wingdings" panose="05000000000000000000" pitchFamily="2" charset="2"/>
              </a:rPr>
              <a:t></a:t>
            </a:r>
            <a:endParaRPr lang="fr-CH" b="1" dirty="0" smtClean="0"/>
          </a:p>
          <a:p>
            <a:r>
              <a:rPr lang="fr-CH" dirty="0"/>
              <a:t> </a:t>
            </a:r>
            <a:r>
              <a:rPr lang="fr-CH" dirty="0" smtClean="0"/>
              <a:t>            </a:t>
            </a:r>
          </a:p>
          <a:p>
            <a:r>
              <a:rPr lang="fr-CH" b="1" dirty="0" smtClean="0"/>
              <a:t>-- </a:t>
            </a:r>
            <a:r>
              <a:rPr lang="fr-CH" b="1" dirty="0" err="1" smtClean="0"/>
              <a:t>create</a:t>
            </a:r>
            <a:r>
              <a:rPr lang="fr-CH" b="1" dirty="0" smtClean="0"/>
              <a:t> </a:t>
            </a:r>
            <a:r>
              <a:rPr lang="fr-CH" b="1" dirty="0" err="1" smtClean="0"/>
              <a:t>task</a:t>
            </a:r>
            <a:r>
              <a:rPr lang="fr-CH" b="1" dirty="0" smtClean="0"/>
              <a:t> force to </a:t>
            </a:r>
            <a:r>
              <a:rPr lang="fr-CH" b="1" dirty="0" err="1" smtClean="0"/>
              <a:t>investigate</a:t>
            </a:r>
            <a:r>
              <a:rPr lang="fr-CH" b="1" dirty="0" smtClean="0"/>
              <a:t> s-</a:t>
            </a:r>
            <a:r>
              <a:rPr lang="fr-CH" b="1" dirty="0" err="1" smtClean="0"/>
              <a:t>channel</a:t>
            </a:r>
            <a:r>
              <a:rPr lang="fr-CH" b="1" dirty="0" smtClean="0"/>
              <a:t> </a:t>
            </a:r>
            <a:r>
              <a:rPr lang="fr-CH" b="1" dirty="0" err="1" smtClean="0"/>
              <a:t>Higgs</a:t>
            </a:r>
            <a:r>
              <a:rPr lang="fr-CH" b="1" dirty="0" smtClean="0"/>
              <a:t> production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</a:t>
            </a:r>
            <a:r>
              <a:rPr lang="fr-CH" b="1" dirty="0" err="1" smtClean="0"/>
              <a:t>Theoretical</a:t>
            </a:r>
            <a:r>
              <a:rPr lang="fr-CH" b="1" dirty="0" smtClean="0"/>
              <a:t> Motivation / </a:t>
            </a:r>
            <a:r>
              <a:rPr lang="fr-CH" b="1" dirty="0" err="1" smtClean="0"/>
              <a:t>Experiment</a:t>
            </a:r>
            <a:r>
              <a:rPr lang="fr-CH" b="1" dirty="0" smtClean="0"/>
              <a:t>/ </a:t>
            </a:r>
            <a:r>
              <a:rPr lang="fr-CH" b="1" dirty="0" err="1" smtClean="0"/>
              <a:t>Monochromator</a:t>
            </a:r>
            <a:r>
              <a:rPr lang="fr-CH" b="1" dirty="0" smtClean="0"/>
              <a:t> design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</a:t>
            </a:r>
            <a:r>
              <a:rPr lang="fr-CH" b="1" dirty="0" err="1" smtClean="0"/>
              <a:t>Started</a:t>
            </a:r>
            <a:r>
              <a:rPr lang="fr-CH" b="1" dirty="0"/>
              <a:t>.</a:t>
            </a:r>
            <a:r>
              <a:rPr lang="fr-CH" b="1" dirty="0" smtClean="0"/>
              <a:t> contact: David </a:t>
            </a:r>
            <a:r>
              <a:rPr lang="fr-CH" b="1" dirty="0" smtClean="0"/>
              <a:t>d’</a:t>
            </a:r>
            <a:r>
              <a:rPr lang="fr-CH" b="1" dirty="0" err="1" smtClean="0"/>
              <a:t>Enterria</a:t>
            </a:r>
            <a:r>
              <a:rPr lang="fr-CH" b="1" dirty="0" smtClean="0"/>
              <a:t> </a:t>
            </a:r>
          </a:p>
          <a:p>
            <a:endParaRPr lang="fr-CH" b="1" dirty="0"/>
          </a:p>
          <a:p>
            <a:r>
              <a:rPr lang="fr-CH" b="1" dirty="0" smtClean="0"/>
              <a:t>-- </a:t>
            </a:r>
            <a:r>
              <a:rPr lang="fr-CH" b="1" dirty="0" err="1" smtClean="0"/>
              <a:t>investigate</a:t>
            </a:r>
            <a:r>
              <a:rPr lang="fr-CH" b="1" dirty="0" smtClean="0"/>
              <a:t> </a:t>
            </a:r>
            <a:r>
              <a:rPr lang="fr-CH" b="1" dirty="0" err="1" smtClean="0"/>
              <a:t>need</a:t>
            </a:r>
            <a:r>
              <a:rPr lang="fr-CH" b="1" dirty="0" smtClean="0"/>
              <a:t> to </a:t>
            </a:r>
            <a:r>
              <a:rPr lang="fr-CH" b="1" dirty="0" err="1" smtClean="0"/>
              <a:t>run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30 to 90 </a:t>
            </a:r>
            <a:r>
              <a:rPr lang="fr-CH" b="1" dirty="0" err="1" smtClean="0"/>
              <a:t>GeV</a:t>
            </a:r>
            <a:r>
              <a:rPr lang="fr-CH" b="1" dirty="0" smtClean="0"/>
              <a:t> for </a:t>
            </a:r>
            <a:r>
              <a:rPr lang="fr-CH" b="1" dirty="0" err="1" smtClean="0"/>
              <a:t>alpha_s</a:t>
            </a:r>
            <a:r>
              <a:rPr lang="fr-CH" b="1" dirty="0" smtClean="0"/>
              <a:t> </a:t>
            </a:r>
            <a:r>
              <a:rPr lang="fr-CH" b="1" dirty="0" err="1" smtClean="0"/>
              <a:t>measurement</a:t>
            </a:r>
            <a:r>
              <a:rPr lang="fr-CH" b="1" dirty="0" smtClean="0"/>
              <a:t>, compare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</a:t>
            </a:r>
            <a:r>
              <a:rPr lang="fr-CH" b="1" dirty="0" err="1" smtClean="0"/>
              <a:t>e+e</a:t>
            </a:r>
            <a:r>
              <a:rPr lang="fr-CH" b="1" dirty="0" smtClean="0"/>
              <a:t>- </a:t>
            </a:r>
            <a:r>
              <a:rPr lang="fr-CH" b="1" dirty="0" smtClean="0">
                <a:sym typeface="Wingdings" panose="05000000000000000000" pitchFamily="2" charset="2"/>
              </a:rPr>
              <a:t> gamma+ hadrons(</a:t>
            </a:r>
            <a:r>
              <a:rPr lang="fr-CH" b="1" dirty="0" smtClean="0">
                <a:sym typeface="Symbol"/>
              </a:rPr>
              <a:t>s 30-90 </a:t>
            </a:r>
            <a:r>
              <a:rPr lang="fr-CH" b="1" dirty="0" err="1" smtClean="0">
                <a:sym typeface="Symbol"/>
              </a:rPr>
              <a:t>GeV</a:t>
            </a:r>
            <a:r>
              <a:rPr lang="fr-CH" b="1" dirty="0" smtClean="0">
                <a:sym typeface="Wingdings" panose="05000000000000000000" pitchFamily="2" charset="2"/>
              </a:rPr>
              <a:t>) 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Action </a:t>
            </a:r>
            <a:r>
              <a:rPr lang="fr-CH" b="1" dirty="0" err="1" smtClean="0"/>
              <a:t>pending</a:t>
            </a:r>
            <a:r>
              <a:rPr lang="fr-CH" b="1" dirty="0" smtClean="0"/>
              <a:t>  </a:t>
            </a:r>
            <a:r>
              <a:rPr lang="fr-CH" dirty="0" smtClean="0"/>
              <a:t>Bogdan </a:t>
            </a:r>
            <a:r>
              <a:rPr lang="fr-CH" dirty="0" err="1" smtClean="0"/>
              <a:t>Malaescu</a:t>
            </a:r>
            <a:r>
              <a:rPr lang="fr-CH" dirty="0" smtClean="0"/>
              <a:t> </a:t>
            </a:r>
            <a:r>
              <a:rPr lang="fr-CH" dirty="0" smtClean="0">
                <a:hlinkClick r:id="rId2"/>
              </a:rPr>
              <a:t>bogdan.malaescu@cern.ch</a:t>
            </a:r>
            <a:r>
              <a:rPr lang="fr-CH" dirty="0" smtClean="0"/>
              <a:t> (LPNHE Paris) </a:t>
            </a:r>
            <a:r>
              <a:rPr lang="fr-CH" dirty="0" err="1" smtClean="0"/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at b-</a:t>
            </a:r>
            <a:r>
              <a:rPr lang="fr-CH" dirty="0" err="1" smtClean="0"/>
              <a:t>factory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interested</a:t>
            </a:r>
            <a:r>
              <a:rPr lang="fr-CH" dirty="0"/>
              <a:t>  </a:t>
            </a:r>
            <a:r>
              <a:rPr lang="fr-CH" dirty="0" smtClean="0"/>
              <a:t>+ MPI </a:t>
            </a:r>
            <a:r>
              <a:rPr lang="fr-CH" dirty="0"/>
              <a:t>Group (</a:t>
            </a:r>
            <a:r>
              <a:rPr lang="fr-CH" dirty="0" err="1"/>
              <a:t>Andrii</a:t>
            </a:r>
            <a:r>
              <a:rPr lang="fr-CH" dirty="0"/>
              <a:t> </a:t>
            </a:r>
            <a:r>
              <a:rPr lang="fr-CH" dirty="0" err="1"/>
              <a:t>Verbytskyi</a:t>
            </a:r>
            <a:r>
              <a:rPr lang="fr-CH" dirty="0"/>
              <a:t> </a:t>
            </a:r>
            <a:r>
              <a:rPr lang="fr-CH" dirty="0" smtClean="0">
                <a:hlinkClick r:id="rId3"/>
              </a:rPr>
              <a:t>andriish@mpp.mpg.de</a:t>
            </a:r>
            <a:r>
              <a:rPr lang="fr-CH" dirty="0" smtClean="0"/>
              <a:t>, </a:t>
            </a:r>
            <a:endParaRPr lang="sv-SE" dirty="0" smtClean="0"/>
          </a:p>
          <a:p>
            <a:r>
              <a:rPr lang="sv-SE" dirty="0" smtClean="0"/>
              <a:t>Gabor Somogyi </a:t>
            </a:r>
            <a:r>
              <a:rPr lang="sv-SE" dirty="0">
                <a:hlinkClick r:id="rId4"/>
              </a:rPr>
              <a:t>&lt;gabor.somogyi@cern.ch&gt;</a:t>
            </a:r>
            <a:r>
              <a:rPr lang="sv-SE" dirty="0"/>
              <a:t> </a:t>
            </a:r>
            <a:r>
              <a:rPr lang="sv-SE" dirty="0" smtClean="0"/>
              <a:t>, Stefan </a:t>
            </a:r>
            <a:r>
              <a:rPr lang="sv-SE" dirty="0"/>
              <a:t>Kluth </a:t>
            </a:r>
            <a:r>
              <a:rPr lang="sv-SE" dirty="0">
                <a:hlinkClick r:id="rId5"/>
              </a:rPr>
              <a:t>&lt;skluth@mpp.mpg.de</a:t>
            </a:r>
            <a:r>
              <a:rPr lang="sv-SE" dirty="0" smtClean="0">
                <a:hlinkClick r:id="rId5"/>
              </a:rPr>
              <a:t>&gt;</a:t>
            </a:r>
            <a:r>
              <a:rPr lang="fr-CH" dirty="0"/>
              <a:t> </a:t>
            </a:r>
            <a:r>
              <a:rPr lang="fr-CH" dirty="0" smtClean="0"/>
              <a:t>)</a:t>
            </a:r>
          </a:p>
          <a:p>
            <a:endParaRPr lang="fr-CH" dirty="0" smtClean="0"/>
          </a:p>
          <a:p>
            <a:r>
              <a:rPr lang="fr-CH" dirty="0" smtClean="0"/>
              <a:t>-- </a:t>
            </a:r>
            <a:r>
              <a:rPr lang="fr-CH" b="1" dirty="0" err="1" smtClean="0"/>
              <a:t>need</a:t>
            </a:r>
            <a:r>
              <a:rPr lang="fr-CH" b="1" dirty="0" smtClean="0"/>
              <a:t> to </a:t>
            </a:r>
            <a:r>
              <a:rPr lang="fr-CH" b="1" dirty="0" err="1" smtClean="0"/>
              <a:t>generate</a:t>
            </a:r>
            <a:r>
              <a:rPr lang="fr-CH" b="1" dirty="0" smtClean="0"/>
              <a:t> table of benchmark </a:t>
            </a:r>
            <a:r>
              <a:rPr lang="fr-CH" b="1" dirty="0" err="1" smtClean="0"/>
              <a:t>measurements</a:t>
            </a:r>
            <a:r>
              <a:rPr lang="fr-CH" b="1" dirty="0" smtClean="0"/>
              <a:t> for detector </a:t>
            </a:r>
            <a:r>
              <a:rPr lang="fr-CH" b="1" dirty="0" err="1" smtClean="0"/>
              <a:t>requirements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r>
              <a:rPr lang="fr-CH" dirty="0" smtClean="0"/>
              <a:t> (</a:t>
            </a:r>
            <a:r>
              <a:rPr lang="fr-CH" dirty="0" err="1" smtClean="0"/>
              <a:t>see</a:t>
            </a:r>
            <a:r>
              <a:rPr lang="fr-CH" dirty="0" smtClean="0"/>
              <a:t> talk by Alain/</a:t>
            </a:r>
            <a:r>
              <a:rPr lang="fr-CH" dirty="0" err="1" smtClean="0"/>
              <a:t>Mogens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) </a:t>
            </a:r>
          </a:p>
          <a:p>
            <a:r>
              <a:rPr lang="fr-CH" dirty="0"/>
              <a:t> </a:t>
            </a:r>
            <a:r>
              <a:rPr lang="fr-CH" dirty="0" smtClean="0"/>
              <a:t>   -- </a:t>
            </a:r>
            <a:r>
              <a:rPr lang="fr-CH" dirty="0" err="1" smtClean="0"/>
              <a:t>connect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«case </a:t>
            </a:r>
            <a:r>
              <a:rPr lang="fr-CH" dirty="0" err="1" smtClean="0"/>
              <a:t>studies</a:t>
            </a:r>
            <a:r>
              <a:rPr lang="fr-CH" dirty="0" smtClean="0"/>
              <a:t>» --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list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 in </a:t>
            </a:r>
            <a:r>
              <a:rPr lang="fr-CH" dirty="0" err="1" smtClean="0"/>
              <a:t>this</a:t>
            </a:r>
            <a:r>
              <a:rPr lang="fr-CH" dirty="0" smtClean="0"/>
              <a:t> talk. </a:t>
            </a:r>
          </a:p>
          <a:p>
            <a:endParaRPr lang="fr-CH" dirty="0"/>
          </a:p>
        </p:txBody>
      </p:sp>
      <p:sp>
        <p:nvSpPr>
          <p:cNvPr id="3" name="Rectangle 2"/>
          <p:cNvSpPr/>
          <p:nvPr/>
        </p:nvSpPr>
        <p:spPr>
          <a:xfrm>
            <a:off x="2698474" y="2672834"/>
            <a:ext cx="3747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Patrick and Patrizia are back in action!</a:t>
            </a:r>
          </a:p>
        </p:txBody>
      </p:sp>
    </p:spTree>
    <p:extLst>
      <p:ext uri="{BB962C8B-B14F-4D97-AF65-F5344CB8AC3E}">
        <p14:creationId xmlns:p14="http://schemas.microsoft.com/office/powerpoint/2010/main" val="2569299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3" y="89450"/>
            <a:ext cx="74574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Physics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results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that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would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benefit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greatly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from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increasing</a:t>
            </a:r>
            <a:r>
              <a:rPr lang="fr-CH" b="1" dirty="0" smtClean="0">
                <a:solidFill>
                  <a:srgbClr val="FF0000"/>
                </a:solidFill>
              </a:rPr>
              <a:t> FCC-</a:t>
            </a:r>
            <a:r>
              <a:rPr lang="fr-CH" b="1" dirty="0" err="1" smtClean="0">
                <a:solidFill>
                  <a:srgbClr val="FF0000"/>
                </a:solidFill>
              </a:rPr>
              <a:t>ee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luminosity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7240"/>
            <a:ext cx="832593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b="1" dirty="0" smtClean="0">
                <a:sym typeface="Symbol"/>
              </a:rPr>
              <a:t>The </a:t>
            </a:r>
            <a:r>
              <a:rPr lang="fr-CH" b="1" dirty="0" err="1" smtClean="0">
                <a:sym typeface="Symbol"/>
              </a:rPr>
              <a:t>determination</a:t>
            </a:r>
            <a:r>
              <a:rPr lang="fr-CH" b="1" dirty="0" smtClean="0">
                <a:sym typeface="Symbol"/>
              </a:rPr>
              <a:t> of the </a:t>
            </a:r>
            <a:r>
              <a:rPr lang="fr-CH" b="1" dirty="0" err="1" smtClean="0">
                <a:sym typeface="Symbol"/>
              </a:rPr>
              <a:t>Higgs</a:t>
            </a:r>
            <a:r>
              <a:rPr lang="fr-CH" b="1" dirty="0" smtClean="0">
                <a:sym typeface="Symbol"/>
              </a:rPr>
              <a:t> self-</a:t>
            </a:r>
            <a:r>
              <a:rPr lang="fr-CH" b="1" dirty="0" err="1" smtClean="0">
                <a:sym typeface="Symbol"/>
              </a:rPr>
              <a:t>coupling</a:t>
            </a:r>
            <a:r>
              <a:rPr lang="fr-CH" b="1" dirty="0" smtClean="0">
                <a:sym typeface="Symbol"/>
              </a:rPr>
              <a:t> </a:t>
            </a:r>
            <a:br>
              <a:rPr lang="fr-CH" b="1" dirty="0" smtClean="0">
                <a:sym typeface="Symbol"/>
              </a:rPr>
            </a:br>
            <a:r>
              <a:rPr lang="fr-CH" b="1" dirty="0" smtClean="0">
                <a:sym typeface="Symbol"/>
              </a:rPr>
              <a:t>  </a:t>
            </a:r>
            <a:r>
              <a:rPr lang="fr-CH" dirty="0" err="1" smtClean="0">
                <a:sym typeface="Symbol"/>
              </a:rPr>
              <a:t>from</a:t>
            </a:r>
            <a:r>
              <a:rPr lang="fr-CH" dirty="0" smtClean="0">
                <a:sym typeface="Symbol"/>
              </a:rPr>
              <a:t> the </a:t>
            </a:r>
            <a:r>
              <a:rPr lang="fr-CH" dirty="0" err="1" smtClean="0">
                <a:sym typeface="Symbol"/>
              </a:rPr>
              <a:t>measurement</a:t>
            </a:r>
            <a:r>
              <a:rPr lang="fr-CH" dirty="0" smtClean="0">
                <a:sym typeface="Symbol"/>
              </a:rPr>
              <a:t> of  ZH cross-sections (</a:t>
            </a:r>
            <a:r>
              <a:rPr lang="fr-CH" dirty="0" err="1" smtClean="0">
                <a:sym typeface="Symbol"/>
              </a:rPr>
              <a:t>around</a:t>
            </a:r>
            <a:r>
              <a:rPr lang="fr-CH" dirty="0" smtClean="0">
                <a:sym typeface="Symbol"/>
              </a:rPr>
              <a:t> 240 </a:t>
            </a:r>
            <a:r>
              <a:rPr lang="fr-CH" dirty="0" err="1" smtClean="0">
                <a:sym typeface="Symbol"/>
              </a:rPr>
              <a:t>GeV</a:t>
            </a:r>
            <a:r>
              <a:rPr lang="fr-CH" dirty="0" smtClean="0">
                <a:sym typeface="Symbol"/>
              </a:rPr>
              <a:t>) </a:t>
            </a:r>
          </a:p>
          <a:p>
            <a:r>
              <a:rPr lang="fr-CH" dirty="0" smtClean="0">
                <a:sym typeface="Symbol"/>
              </a:rPr>
              <a:t>         and in the tt </a:t>
            </a:r>
            <a:r>
              <a:rPr lang="fr-CH" dirty="0" err="1" smtClean="0">
                <a:sym typeface="Symbol"/>
              </a:rPr>
              <a:t>threshold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region</a:t>
            </a:r>
            <a:r>
              <a:rPr lang="fr-CH" dirty="0" smtClean="0">
                <a:sym typeface="Symbol"/>
              </a:rPr>
              <a:t> (340 to 365 </a:t>
            </a:r>
            <a:r>
              <a:rPr lang="fr-CH" dirty="0" err="1" smtClean="0">
                <a:sym typeface="Symbol"/>
              </a:rPr>
              <a:t>GeV</a:t>
            </a:r>
            <a:r>
              <a:rPr lang="fr-CH" dirty="0" smtClean="0">
                <a:sym typeface="Symbol"/>
              </a:rPr>
              <a:t>) </a:t>
            </a:r>
            <a:r>
              <a:rPr lang="fr-CH" dirty="0" err="1" smtClean="0">
                <a:sym typeface="Symbol"/>
              </a:rPr>
              <a:t>where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statistically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limited</a:t>
            </a:r>
            <a:r>
              <a:rPr lang="fr-CH" dirty="0" smtClean="0">
                <a:sym typeface="Symbol"/>
              </a:rPr>
              <a:t> </a:t>
            </a:r>
          </a:p>
          <a:p>
            <a:endParaRPr lang="fr-CH" b="1" dirty="0"/>
          </a:p>
          <a:p>
            <a:r>
              <a:rPr lang="fr-CH" b="1" dirty="0"/>
              <a:t>2</a:t>
            </a:r>
            <a:r>
              <a:rPr lang="fr-CH" b="1" dirty="0" smtClean="0"/>
              <a:t>.   The direct </a:t>
            </a:r>
            <a:r>
              <a:rPr lang="fr-CH" b="1" dirty="0" err="1" smtClean="0"/>
              <a:t>measurement</a:t>
            </a:r>
            <a:r>
              <a:rPr lang="fr-CH" b="1" dirty="0" smtClean="0"/>
              <a:t> of </a:t>
            </a:r>
            <a:r>
              <a:rPr lang="fr-CH" b="1" dirty="0" smtClean="0">
                <a:sym typeface="Symbol"/>
              </a:rPr>
              <a:t></a:t>
            </a:r>
            <a:r>
              <a:rPr lang="fr-CH" b="1" baseline="-25000" dirty="0" smtClean="0">
                <a:sym typeface="Symbol"/>
              </a:rPr>
              <a:t>QED </a:t>
            </a:r>
            <a:r>
              <a:rPr lang="fr-CH" b="1" dirty="0" smtClean="0">
                <a:sym typeface="Symbol"/>
              </a:rPr>
              <a:t>(</a:t>
            </a:r>
            <a:r>
              <a:rPr lang="fr-CH" b="1" dirty="0" err="1" smtClean="0">
                <a:sym typeface="Symbol"/>
              </a:rPr>
              <a:t>m</a:t>
            </a:r>
            <a:r>
              <a:rPr lang="fr-CH" b="1" baseline="-25000" dirty="0" err="1" smtClean="0">
                <a:sym typeface="Symbol"/>
              </a:rPr>
              <a:t>Z</a:t>
            </a:r>
            <a:r>
              <a:rPr lang="fr-CH" b="1" baseline="-25000" dirty="0" smtClean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) </a:t>
            </a:r>
            <a:r>
              <a:rPr lang="fr-CH" b="1" dirty="0" err="1" smtClean="0">
                <a:sym typeface="Symbol"/>
              </a:rPr>
              <a:t>using</a:t>
            </a:r>
            <a:r>
              <a:rPr lang="fr-CH" b="1" dirty="0" smtClean="0">
                <a:sym typeface="Symbol"/>
              </a:rPr>
              <a:t> lepton pair A</a:t>
            </a:r>
            <a:r>
              <a:rPr lang="fr-CH" b="1" baseline="-25000" dirty="0" smtClean="0">
                <a:sym typeface="Symbol"/>
              </a:rPr>
              <a:t>FB</a:t>
            </a:r>
            <a:r>
              <a:rPr lang="fr-CH" b="1" dirty="0" smtClean="0">
                <a:sym typeface="Symbol"/>
              </a:rPr>
              <a:t>(s) </a:t>
            </a:r>
          </a:p>
          <a:p>
            <a:r>
              <a:rPr lang="fr-CH" baseline="-25000" dirty="0">
                <a:sym typeface="Symbol"/>
              </a:rPr>
              <a:t> </a:t>
            </a:r>
            <a:r>
              <a:rPr lang="fr-CH" baseline="-25000" dirty="0" smtClean="0">
                <a:sym typeface="Symbol"/>
              </a:rPr>
              <a:t>         </a:t>
            </a:r>
            <a:r>
              <a:rPr lang="fr-CH" dirty="0" smtClean="0">
                <a:sym typeface="Symbol"/>
              </a:rPr>
              <a:t>This </a:t>
            </a:r>
            <a:r>
              <a:rPr lang="fr-CH" dirty="0" err="1" smtClean="0">
                <a:sym typeface="Symbol"/>
              </a:rPr>
              <a:t>measurement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limited</a:t>
            </a:r>
            <a:r>
              <a:rPr lang="fr-CH" dirty="0" smtClean="0">
                <a:sym typeface="Symbol"/>
              </a:rPr>
              <a:t> by the </a:t>
            </a:r>
            <a:r>
              <a:rPr lang="fr-CH" dirty="0" err="1" smtClean="0">
                <a:sym typeface="Symbol"/>
              </a:rPr>
              <a:t>statistics</a:t>
            </a:r>
            <a:r>
              <a:rPr lang="fr-CH" dirty="0" smtClean="0">
                <a:sym typeface="Symbol"/>
              </a:rPr>
              <a:t> of muon pairs off </a:t>
            </a:r>
            <a:r>
              <a:rPr lang="fr-CH" dirty="0" err="1" smtClean="0">
                <a:sym typeface="Symbol"/>
              </a:rPr>
              <a:t>peak</a:t>
            </a:r>
            <a:r>
              <a:rPr lang="fr-CH" dirty="0" smtClean="0">
                <a:sym typeface="Symbol"/>
              </a:rPr>
              <a:t>, and </a:t>
            </a:r>
            <a:r>
              <a:rPr lang="fr-CH" dirty="0" err="1" smtClean="0">
                <a:sym typeface="Symbol"/>
              </a:rPr>
              <a:t>it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 a limitation for the </a:t>
            </a:r>
            <a:r>
              <a:rPr lang="fr-CH" dirty="0" err="1" smtClean="0">
                <a:sym typeface="Symbol"/>
              </a:rPr>
              <a:t>sensitivity</a:t>
            </a:r>
            <a:r>
              <a:rPr lang="fr-CH" dirty="0" smtClean="0">
                <a:sym typeface="Symbol"/>
              </a:rPr>
              <a:t> to (or </a:t>
            </a:r>
            <a:r>
              <a:rPr lang="fr-CH" dirty="0" err="1" smtClean="0">
                <a:sym typeface="Symbol"/>
              </a:rPr>
              <a:t>interpretation</a:t>
            </a:r>
            <a:r>
              <a:rPr lang="fr-CH" dirty="0" smtClean="0">
                <a:sym typeface="Symbol"/>
              </a:rPr>
              <a:t> in </a:t>
            </a:r>
            <a:r>
              <a:rPr lang="fr-CH" dirty="0" err="1" smtClean="0">
                <a:sym typeface="Symbol"/>
              </a:rPr>
              <a:t>terms</a:t>
            </a:r>
            <a:r>
              <a:rPr lang="fr-CH" dirty="0" smtClean="0">
                <a:sym typeface="Symbol"/>
              </a:rPr>
              <a:t> of) new </a:t>
            </a:r>
            <a:r>
              <a:rPr lang="fr-CH" dirty="0" err="1" smtClean="0">
                <a:sym typeface="Symbol"/>
              </a:rPr>
              <a:t>physics</a:t>
            </a:r>
            <a:r>
              <a:rPr lang="fr-CH" dirty="0" smtClean="0">
                <a:sym typeface="Symbol"/>
              </a:rPr>
              <a:t> of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 </a:t>
            </a:r>
            <a:r>
              <a:rPr lang="fr-CH" dirty="0" err="1" smtClean="0">
                <a:sym typeface="Symbol"/>
              </a:rPr>
              <a:t>both</a:t>
            </a:r>
            <a:r>
              <a:rPr lang="fr-CH" dirty="0" smtClean="0">
                <a:sym typeface="Symbol"/>
              </a:rPr>
              <a:t> the W mass and of all the effective </a:t>
            </a:r>
            <a:r>
              <a:rPr lang="fr-CH" dirty="0" err="1" smtClean="0">
                <a:sym typeface="Symbol"/>
              </a:rPr>
              <a:t>weak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mixing</a:t>
            </a:r>
            <a:r>
              <a:rPr lang="fr-CH" dirty="0" smtClean="0">
                <a:sym typeface="Symbol"/>
              </a:rPr>
              <a:t> angle </a:t>
            </a:r>
            <a:r>
              <a:rPr lang="fr-CH" dirty="0" err="1" smtClean="0">
                <a:sym typeface="Symbol"/>
              </a:rPr>
              <a:t>measurements</a:t>
            </a:r>
            <a:r>
              <a:rPr lang="fr-CH" dirty="0" smtClean="0">
                <a:sym typeface="Symbol"/>
              </a:rPr>
              <a:t>. </a:t>
            </a:r>
          </a:p>
          <a:p>
            <a:endParaRPr lang="fr-CH" b="1" dirty="0">
              <a:sym typeface="Symbol"/>
            </a:endParaRPr>
          </a:p>
          <a:p>
            <a:r>
              <a:rPr lang="fr-CH" b="1" dirty="0" smtClean="0">
                <a:sym typeface="Symbol"/>
              </a:rPr>
              <a:t>3.   The investigation of </a:t>
            </a:r>
            <a:r>
              <a:rPr lang="fr-CH" b="1" dirty="0" err="1" smtClean="0">
                <a:sym typeface="Symbol"/>
              </a:rPr>
              <a:t>Hee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coupling</a:t>
            </a:r>
            <a:r>
              <a:rPr lang="fr-CH" b="1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from</a:t>
            </a:r>
            <a:r>
              <a:rPr lang="fr-CH" dirty="0" smtClean="0">
                <a:sym typeface="Symbol"/>
              </a:rPr>
              <a:t> the s-</a:t>
            </a:r>
            <a:r>
              <a:rPr lang="fr-CH" dirty="0" err="1" smtClean="0">
                <a:sym typeface="Symbol"/>
              </a:rPr>
              <a:t>channel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e+e</a:t>
            </a:r>
            <a:r>
              <a:rPr lang="fr-CH" dirty="0" smtClean="0">
                <a:sym typeface="Symbol"/>
              </a:rPr>
              <a:t>- </a:t>
            </a:r>
            <a:r>
              <a:rPr lang="fr-CH" dirty="0" smtClean="0">
                <a:sym typeface="Wingdings" panose="05000000000000000000" pitchFamily="2" charset="2"/>
              </a:rPr>
              <a:t> H </a:t>
            </a:r>
            <a:r>
              <a:rPr lang="fr-CH" dirty="0" err="1" smtClean="0">
                <a:sym typeface="Wingdings" panose="05000000000000000000" pitchFamily="2" charset="2"/>
              </a:rPr>
              <a:t>search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br>
              <a:rPr lang="fr-CH" dirty="0" smtClean="0">
                <a:sym typeface="Wingdings" panose="05000000000000000000" pitchFamily="2" charset="2"/>
              </a:rPr>
            </a:br>
            <a:r>
              <a:rPr lang="fr-CH" dirty="0" smtClean="0">
                <a:sym typeface="Wingdings" panose="05000000000000000000" pitchFamily="2" charset="2"/>
              </a:rPr>
              <a:t>      </a:t>
            </a:r>
            <a:r>
              <a:rPr lang="fr-CH" dirty="0" err="1" smtClean="0">
                <a:sym typeface="Wingdings" panose="05000000000000000000" pitchFamily="2" charset="2"/>
              </a:rPr>
              <a:t>increase</a:t>
            </a:r>
            <a:r>
              <a:rPr lang="fr-CH" dirty="0" smtClean="0">
                <a:sym typeface="Wingdings" panose="05000000000000000000" pitchFamily="2" charset="2"/>
              </a:rPr>
              <a:t> of </a:t>
            </a:r>
            <a:r>
              <a:rPr lang="fr-CH" dirty="0" err="1" smtClean="0">
                <a:sym typeface="Wingdings" panose="05000000000000000000" pitchFamily="2" charset="2"/>
              </a:rPr>
              <a:t>luminsity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makes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it</a:t>
            </a:r>
            <a:r>
              <a:rPr lang="fr-CH" dirty="0" smtClean="0">
                <a:sym typeface="Wingdings" panose="05000000000000000000" pitchFamily="2" charset="2"/>
              </a:rPr>
              <a:t> possible to  change </a:t>
            </a:r>
            <a:r>
              <a:rPr lang="fr-CH" dirty="0" err="1" smtClean="0">
                <a:sym typeface="Wingdings" panose="05000000000000000000" pitchFamily="2" charset="2"/>
              </a:rPr>
              <a:t>from</a:t>
            </a:r>
            <a:r>
              <a:rPr lang="fr-CH" dirty="0" smtClean="0">
                <a:sym typeface="Wingdings" panose="05000000000000000000" pitchFamily="2" charset="2"/>
              </a:rPr>
              <a:t> a </a:t>
            </a:r>
            <a:r>
              <a:rPr lang="fr-CH" dirty="0" err="1" smtClean="0">
                <a:sym typeface="Wingdings" panose="05000000000000000000" pitchFamily="2" charset="2"/>
              </a:rPr>
              <a:t>limit</a:t>
            </a:r>
            <a:r>
              <a:rPr lang="fr-CH" dirty="0" smtClean="0">
                <a:sym typeface="Wingdings" panose="05000000000000000000" pitchFamily="2" charset="2"/>
              </a:rPr>
              <a:t> to a </a:t>
            </a:r>
            <a:r>
              <a:rPr lang="fr-CH" dirty="0" err="1" smtClean="0">
                <a:sym typeface="Wingdings" panose="05000000000000000000" pitchFamily="2" charset="2"/>
              </a:rPr>
              <a:t>measurement</a:t>
            </a:r>
            <a:r>
              <a:rPr lang="fr-CH" dirty="0" smtClean="0">
                <a:sym typeface="Wingdings" panose="05000000000000000000" pitchFamily="2" charset="2"/>
              </a:rPr>
              <a:t>. </a:t>
            </a:r>
          </a:p>
          <a:p>
            <a:endParaRPr lang="fr-CH" dirty="0">
              <a:sym typeface="Symbol"/>
            </a:endParaRPr>
          </a:p>
          <a:p>
            <a:pPr marL="342900" indent="-342900">
              <a:buAutoNum type="arabicPeriod" startAt="4"/>
            </a:pPr>
            <a:r>
              <a:rPr lang="fr-CH" b="1" dirty="0" smtClean="0">
                <a:sym typeface="Symbol"/>
              </a:rPr>
              <a:t>The </a:t>
            </a:r>
            <a:r>
              <a:rPr lang="fr-CH" b="1" dirty="0" err="1" smtClean="0">
                <a:sym typeface="Symbol"/>
              </a:rPr>
              <a:t>search</a:t>
            </a:r>
            <a:r>
              <a:rPr lang="fr-CH" b="1" dirty="0" smtClean="0">
                <a:sym typeface="Symbol"/>
              </a:rPr>
              <a:t> for right-</a:t>
            </a:r>
            <a:r>
              <a:rPr lang="fr-CH" b="1" dirty="0" err="1" smtClean="0">
                <a:sym typeface="Symbol"/>
              </a:rPr>
              <a:t>handed</a:t>
            </a:r>
            <a:r>
              <a:rPr lang="fr-CH" b="1" dirty="0" smtClean="0">
                <a:sym typeface="Symbol"/>
              </a:rPr>
              <a:t> neutrinos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other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feebly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coupled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particles</a:t>
            </a:r>
            <a:r>
              <a:rPr lang="fr-CH" dirty="0" smtClean="0">
                <a:sym typeface="Symbol"/>
              </a:rPr>
              <a:t>.    </a:t>
            </a:r>
          </a:p>
          <a:p>
            <a:r>
              <a:rPr lang="fr-CH" dirty="0" smtClean="0">
                <a:sym typeface="Symbol"/>
              </a:rPr>
              <a:t>       It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critical</a:t>
            </a:r>
            <a:r>
              <a:rPr lang="fr-CH" dirty="0" smtClean="0">
                <a:sym typeface="Symbol"/>
              </a:rPr>
              <a:t> to </a:t>
            </a:r>
            <a:r>
              <a:rPr lang="fr-CH" dirty="0" err="1" smtClean="0">
                <a:sym typeface="Symbol"/>
              </a:rPr>
              <a:t>reach</a:t>
            </a:r>
            <a:r>
              <a:rPr lang="fr-CH" dirty="0" smtClean="0">
                <a:sym typeface="Symbol"/>
              </a:rPr>
              <a:t> the </a:t>
            </a:r>
            <a:r>
              <a:rPr lang="fr-CH" dirty="0" err="1" smtClean="0">
                <a:sym typeface="Symbol"/>
              </a:rPr>
              <a:t>see-saw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mixing</a:t>
            </a:r>
            <a:r>
              <a:rPr lang="fr-CH" dirty="0" smtClean="0">
                <a:sym typeface="Symbol"/>
              </a:rPr>
              <a:t> range, and </a:t>
            </a:r>
            <a:r>
              <a:rPr lang="fr-CH" dirty="0" err="1" smtClean="0">
                <a:sym typeface="Symbol"/>
              </a:rPr>
              <a:t>this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is</a:t>
            </a:r>
            <a:r>
              <a:rPr lang="fr-CH" dirty="0" smtClean="0">
                <a:sym typeface="Symbol"/>
              </a:rPr>
              <a:t> «</a:t>
            </a:r>
            <a:r>
              <a:rPr lang="fr-CH" dirty="0" err="1" smtClean="0">
                <a:sym typeface="Symbol"/>
              </a:rPr>
              <a:t>just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missed</a:t>
            </a:r>
            <a:r>
              <a:rPr lang="fr-CH" dirty="0" smtClean="0">
                <a:sym typeface="Symbol"/>
              </a:rPr>
              <a:t>» in a </a:t>
            </a:r>
            <a:r>
              <a:rPr lang="fr-CH" dirty="0" err="1" smtClean="0">
                <a:sym typeface="Symbol"/>
              </a:rPr>
              <a:t>sample</a:t>
            </a:r>
            <a:endParaRPr lang="fr-CH" dirty="0" smtClean="0">
              <a:sym typeface="Symbol"/>
            </a:endParaRP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  of 5 10</a:t>
            </a:r>
            <a:r>
              <a:rPr lang="fr-CH" baseline="30000" dirty="0" smtClean="0">
                <a:sym typeface="Symbol"/>
              </a:rPr>
              <a:t>12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produced</a:t>
            </a:r>
            <a:r>
              <a:rPr lang="fr-CH" dirty="0" smtClean="0">
                <a:sym typeface="Symbol"/>
              </a:rPr>
              <a:t> Z (or 3.5 10</a:t>
            </a:r>
            <a:r>
              <a:rPr lang="fr-CH" baseline="30000" dirty="0" smtClean="0">
                <a:sym typeface="Symbol"/>
              </a:rPr>
              <a:t>12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hadronic</a:t>
            </a:r>
            <a:r>
              <a:rPr lang="fr-CH" dirty="0" smtClean="0">
                <a:sym typeface="Symbol"/>
              </a:rPr>
              <a:t> Z).</a:t>
            </a:r>
          </a:p>
          <a:p>
            <a:endParaRPr lang="fr-CH" dirty="0">
              <a:sym typeface="Symbol"/>
            </a:endParaRPr>
          </a:p>
          <a:p>
            <a:r>
              <a:rPr lang="fr-CH" b="1" dirty="0" smtClean="0">
                <a:sym typeface="Symbol"/>
              </a:rPr>
              <a:t>5.  </a:t>
            </a:r>
            <a:r>
              <a:rPr lang="fr-CH" b="1" dirty="0" smtClean="0"/>
              <a:t>Top EW </a:t>
            </a:r>
            <a:r>
              <a:rPr lang="fr-CH" b="1" dirty="0" err="1" smtClean="0"/>
              <a:t>couplings</a:t>
            </a:r>
            <a:r>
              <a:rPr lang="fr-CH" b="1" dirty="0" smtClean="0"/>
              <a:t>. 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</a:t>
            </a:r>
            <a:r>
              <a:rPr lang="fr-CH" dirty="0" smtClean="0"/>
              <a:t>Essential </a:t>
            </a:r>
            <a:r>
              <a:rPr lang="fr-CH" dirty="0" err="1" smtClean="0"/>
              <a:t>measurement</a:t>
            </a:r>
            <a:r>
              <a:rPr lang="fr-CH" dirty="0" smtClean="0"/>
              <a:t>  as input to  </a:t>
            </a:r>
            <a:r>
              <a:rPr lang="fr-CH" dirty="0" err="1" smtClean="0"/>
              <a:t>ttH</a:t>
            </a:r>
            <a:r>
              <a:rPr lang="fr-CH" dirty="0" smtClean="0"/>
              <a:t>,/</a:t>
            </a:r>
            <a:r>
              <a:rPr lang="fr-CH" dirty="0" err="1" smtClean="0"/>
              <a:t>ttZ</a:t>
            </a:r>
            <a:r>
              <a:rPr lang="fr-CH" dirty="0" smtClean="0"/>
              <a:t> at FCC-</a:t>
            </a:r>
            <a:r>
              <a:rPr lang="fr-CH" dirty="0" err="1" smtClean="0"/>
              <a:t>hh</a:t>
            </a:r>
            <a:r>
              <a:rPr lang="fr-CH" dirty="0" smtClean="0"/>
              <a:t>,  and </a:t>
            </a:r>
            <a:r>
              <a:rPr lang="fr-CH" dirty="0" err="1" smtClean="0"/>
              <a:t>consequently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for the </a:t>
            </a:r>
            <a:r>
              <a:rPr lang="fr-CH" dirty="0" err="1" smtClean="0"/>
              <a:t>Higgs</a:t>
            </a:r>
            <a:r>
              <a:rPr lang="fr-CH" dirty="0" smtClean="0"/>
              <a:t> self </a:t>
            </a:r>
            <a:r>
              <a:rPr lang="fr-CH" dirty="0" err="1" smtClean="0"/>
              <a:t>coupling</a:t>
            </a:r>
            <a:r>
              <a:rPr lang="fr-CH" dirty="0" smtClean="0"/>
              <a:t> at  </a:t>
            </a:r>
            <a:r>
              <a:rPr lang="fr-CH" dirty="0" err="1" smtClean="0"/>
              <a:t>FCChh</a:t>
            </a:r>
            <a:r>
              <a:rPr lang="fr-CH" dirty="0" smtClean="0"/>
              <a:t> – </a:t>
            </a:r>
            <a:r>
              <a:rPr lang="fr-CH" dirty="0" err="1" smtClean="0"/>
              <a:t>with</a:t>
            </a:r>
            <a:r>
              <a:rPr lang="fr-CH" dirty="0" smtClean="0"/>
              <a:t> 2IP the 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close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limiting</a:t>
            </a:r>
            <a:r>
              <a:rPr lang="fr-CH" dirty="0" smtClean="0"/>
              <a:t>. 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775478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04775"/>
            <a:ext cx="773430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4850" y="107950"/>
            <a:ext cx="753955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/>
              <a:t>FCC-France meeting 14-15 May 2020 </a:t>
            </a:r>
            <a:endParaRPr lang="en-GB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2344152"/>
            <a:ext cx="828213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Meeting ‘</a:t>
            </a:r>
            <a:r>
              <a:rPr lang="fr-CH" b="1" dirty="0" err="1" smtClean="0"/>
              <a:t>remote</a:t>
            </a:r>
            <a:r>
              <a:rPr lang="fr-CH" b="1" dirty="0" smtClean="0"/>
              <a:t>’. </a:t>
            </a:r>
            <a:r>
              <a:rPr lang="fr-CH" b="1" dirty="0" err="1"/>
              <a:t>V</a:t>
            </a:r>
            <a:r>
              <a:rPr lang="fr-CH" b="1" dirty="0" err="1" smtClean="0"/>
              <a:t>ery</a:t>
            </a:r>
            <a:r>
              <a:rPr lang="fr-CH" b="1" dirty="0" smtClean="0"/>
              <a:t> </a:t>
            </a:r>
            <a:r>
              <a:rPr lang="fr-CH" b="1" dirty="0" err="1" smtClean="0"/>
              <a:t>nice</a:t>
            </a:r>
            <a:r>
              <a:rPr lang="fr-CH" b="1" dirty="0" smtClean="0"/>
              <a:t> agenda. Non-</a:t>
            </a:r>
            <a:r>
              <a:rPr lang="fr-CH" b="1" dirty="0" err="1" smtClean="0"/>
              <a:t>france</a:t>
            </a:r>
            <a:r>
              <a:rPr lang="fr-CH" b="1" dirty="0" smtClean="0"/>
              <a:t> participants </a:t>
            </a:r>
            <a:r>
              <a:rPr lang="fr-CH" b="1" dirty="0" err="1" smtClean="0"/>
              <a:t>welcome</a:t>
            </a:r>
            <a:r>
              <a:rPr lang="fr-CH" b="1" dirty="0" smtClean="0"/>
              <a:t>, </a:t>
            </a:r>
            <a:r>
              <a:rPr lang="fr-CH" b="1" u="sng" dirty="0" smtClean="0"/>
              <a:t>must </a:t>
            </a:r>
            <a:r>
              <a:rPr lang="fr-CH" b="1" u="sng" dirty="0" err="1" smtClean="0"/>
              <a:t>register</a:t>
            </a:r>
            <a:r>
              <a:rPr lang="fr-CH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45137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6497</TotalTime>
  <Words>736</Words>
  <Application>Microsoft Office PowerPoint</Application>
  <PresentationFormat>On-screen Show (16:10)</PresentationFormat>
  <Paragraphs>143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42</cp:revision>
  <cp:lastPrinted>2020-04-27T09:36:47Z</cp:lastPrinted>
  <dcterms:created xsi:type="dcterms:W3CDTF">2020-02-13T06:07:00Z</dcterms:created>
  <dcterms:modified xsi:type="dcterms:W3CDTF">2020-04-27T12:17:53Z</dcterms:modified>
</cp:coreProperties>
</file>