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charts/chart2.xml" ContentType="application/vnd.openxmlformats-officedocument.drawingml.chart+xml"/>
  <Override PartName="/ppt/drawings/drawing1.xml" ContentType="application/vnd.openxmlformats-officedocument.drawingml.chartshapes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648" r:id="rId4"/>
    <p:sldMasterId id="2147483750" r:id="rId5"/>
    <p:sldMasterId id="2147483762" r:id="rId6"/>
  </p:sldMasterIdLst>
  <p:notesMasterIdLst>
    <p:notesMasterId r:id="rId36"/>
  </p:notesMasterIdLst>
  <p:handoutMasterIdLst>
    <p:handoutMasterId r:id="rId37"/>
  </p:handoutMasterIdLst>
  <p:sldIdLst>
    <p:sldId id="258" r:id="rId7"/>
    <p:sldId id="422" r:id="rId8"/>
    <p:sldId id="435" r:id="rId9"/>
    <p:sldId id="1016" r:id="rId10"/>
    <p:sldId id="409" r:id="rId11"/>
    <p:sldId id="414" r:id="rId12"/>
    <p:sldId id="417" r:id="rId13"/>
    <p:sldId id="371" r:id="rId14"/>
    <p:sldId id="382" r:id="rId15"/>
    <p:sldId id="1010" r:id="rId16"/>
    <p:sldId id="436" r:id="rId17"/>
    <p:sldId id="1015" r:id="rId18"/>
    <p:sldId id="1011" r:id="rId19"/>
    <p:sldId id="280" r:id="rId20"/>
    <p:sldId id="432" r:id="rId21"/>
    <p:sldId id="431" r:id="rId22"/>
    <p:sldId id="433" r:id="rId23"/>
    <p:sldId id="1017" r:id="rId24"/>
    <p:sldId id="340" r:id="rId25"/>
    <p:sldId id="401" r:id="rId26"/>
    <p:sldId id="423" r:id="rId27"/>
    <p:sldId id="1012" r:id="rId28"/>
    <p:sldId id="1013" r:id="rId29"/>
    <p:sldId id="1014" r:id="rId30"/>
    <p:sldId id="444" r:id="rId31"/>
    <p:sldId id="434" r:id="rId32"/>
    <p:sldId id="1018" r:id="rId33"/>
    <p:sldId id="368" r:id="rId34"/>
    <p:sldId id="429" r:id="rId35"/>
  </p:sldIdLst>
  <p:sldSz cx="9144000" cy="6858000" type="screen4x3"/>
  <p:notesSz cx="6797675" cy="9928225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FFFDA9"/>
    <a:srgbClr val="00FF00"/>
    <a:srgbClr val="011B35"/>
    <a:srgbClr val="012545"/>
    <a:srgbClr val="EFC951"/>
    <a:srgbClr val="FFC8B4"/>
    <a:srgbClr val="1A72C0"/>
    <a:srgbClr val="235D81"/>
    <a:srgbClr val="7AA5BF"/>
    <a:srgbClr val="58BB4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9508"/>
    <p:restoredTop sz="94712"/>
  </p:normalViewPr>
  <p:slideViewPr>
    <p:cSldViewPr>
      <p:cViewPr varScale="1">
        <p:scale>
          <a:sx n="107" d="100"/>
          <a:sy n="107" d="100"/>
        </p:scale>
        <p:origin x="176" y="5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20" d="100"/>
        <a:sy n="12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slide" Target="slides/slide20.xml"/><Relationship Id="rId39" Type="http://schemas.openxmlformats.org/officeDocument/2006/relationships/viewProps" Target="viewProps.xml"/><Relationship Id="rId21" Type="http://schemas.openxmlformats.org/officeDocument/2006/relationships/slide" Target="slides/slide15.xml"/><Relationship Id="rId34" Type="http://schemas.openxmlformats.org/officeDocument/2006/relationships/slide" Target="slides/slide28.xml"/><Relationship Id="rId7" Type="http://schemas.openxmlformats.org/officeDocument/2006/relationships/slide" Target="slides/slide1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29" Type="http://schemas.openxmlformats.org/officeDocument/2006/relationships/slide" Target="slides/slide23.xml"/><Relationship Id="rId41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24" Type="http://schemas.openxmlformats.org/officeDocument/2006/relationships/slide" Target="slides/slide18.xml"/><Relationship Id="rId32" Type="http://schemas.openxmlformats.org/officeDocument/2006/relationships/slide" Target="slides/slide26.xml"/><Relationship Id="rId37" Type="http://schemas.openxmlformats.org/officeDocument/2006/relationships/handoutMaster" Target="handoutMasters/handoutMaster1.xml"/><Relationship Id="rId40" Type="http://schemas.openxmlformats.org/officeDocument/2006/relationships/theme" Target="theme/theme1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slide" Target="slides/slide22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31" Type="http://schemas.openxmlformats.org/officeDocument/2006/relationships/slide" Target="slides/slide2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slide" Target="slides/slide21.xml"/><Relationship Id="rId30" Type="http://schemas.openxmlformats.org/officeDocument/2006/relationships/slide" Target="slides/slide24.xml"/><Relationship Id="rId35" Type="http://schemas.openxmlformats.org/officeDocument/2006/relationships/slide" Target="slides/slide29.xml"/><Relationship Id="rId8" Type="http://schemas.openxmlformats.org/officeDocument/2006/relationships/slide" Target="slides/slide2.xml"/><Relationship Id="rId3" Type="http://schemas.openxmlformats.org/officeDocument/2006/relationships/customXml" Target="../customXml/item3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slide" Target="slides/slide19.xml"/><Relationship Id="rId33" Type="http://schemas.openxmlformats.org/officeDocument/2006/relationships/slide" Target="slides/slide27.xml"/><Relationship Id="rId38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W-DIRECTOR$:General:Resources%20for%20presentations:User%20Age%20Plot.xlsx" TargetMode="Externa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file:////C:\Users\Bob\Documents\workfiles\Word%20Documents\Papers\EU%20Workshop\Cycl%20&amp;%20linac%20data%20.xls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1"/>
          <c:order val="0"/>
          <c:spPr>
            <a:solidFill>
              <a:srgbClr val="0000FF"/>
            </a:solidFill>
          </c:spPr>
          <c:invertIfNegative val="0"/>
          <c:cat>
            <c:numRef>
              <c:f>Sheet1!$A$5:$A$87</c:f>
              <c:numCache>
                <c:formatCode>General</c:formatCode>
                <c:ptCount val="83"/>
                <c:pt idx="0">
                  <c:v>18</c:v>
                </c:pt>
                <c:pt idx="1">
                  <c:v>19</c:v>
                </c:pt>
                <c:pt idx="2">
                  <c:v>20</c:v>
                </c:pt>
                <c:pt idx="3">
                  <c:v>21</c:v>
                </c:pt>
                <c:pt idx="4">
                  <c:v>22</c:v>
                </c:pt>
                <c:pt idx="5">
                  <c:v>23</c:v>
                </c:pt>
                <c:pt idx="6">
                  <c:v>24</c:v>
                </c:pt>
                <c:pt idx="7">
                  <c:v>25</c:v>
                </c:pt>
                <c:pt idx="8">
                  <c:v>26</c:v>
                </c:pt>
                <c:pt idx="9">
                  <c:v>27</c:v>
                </c:pt>
                <c:pt idx="10">
                  <c:v>28</c:v>
                </c:pt>
                <c:pt idx="11">
                  <c:v>29</c:v>
                </c:pt>
                <c:pt idx="12">
                  <c:v>30</c:v>
                </c:pt>
                <c:pt idx="13">
                  <c:v>31</c:v>
                </c:pt>
                <c:pt idx="14">
                  <c:v>32</c:v>
                </c:pt>
                <c:pt idx="15">
                  <c:v>33</c:v>
                </c:pt>
                <c:pt idx="16">
                  <c:v>34</c:v>
                </c:pt>
                <c:pt idx="17">
                  <c:v>35</c:v>
                </c:pt>
                <c:pt idx="18">
                  <c:v>36</c:v>
                </c:pt>
                <c:pt idx="19">
                  <c:v>37</c:v>
                </c:pt>
                <c:pt idx="20">
                  <c:v>38</c:v>
                </c:pt>
                <c:pt idx="21">
                  <c:v>39</c:v>
                </c:pt>
                <c:pt idx="22">
                  <c:v>40</c:v>
                </c:pt>
                <c:pt idx="23">
                  <c:v>41</c:v>
                </c:pt>
                <c:pt idx="24">
                  <c:v>42</c:v>
                </c:pt>
                <c:pt idx="25">
                  <c:v>43</c:v>
                </c:pt>
                <c:pt idx="26">
                  <c:v>44</c:v>
                </c:pt>
                <c:pt idx="27">
                  <c:v>45</c:v>
                </c:pt>
                <c:pt idx="28">
                  <c:v>46</c:v>
                </c:pt>
                <c:pt idx="29">
                  <c:v>47</c:v>
                </c:pt>
                <c:pt idx="30">
                  <c:v>48</c:v>
                </c:pt>
                <c:pt idx="31">
                  <c:v>49</c:v>
                </c:pt>
                <c:pt idx="32">
                  <c:v>50</c:v>
                </c:pt>
                <c:pt idx="33">
                  <c:v>51</c:v>
                </c:pt>
                <c:pt idx="34">
                  <c:v>52</c:v>
                </c:pt>
                <c:pt idx="35">
                  <c:v>53</c:v>
                </c:pt>
                <c:pt idx="36">
                  <c:v>54</c:v>
                </c:pt>
                <c:pt idx="37">
                  <c:v>55</c:v>
                </c:pt>
                <c:pt idx="38">
                  <c:v>56</c:v>
                </c:pt>
                <c:pt idx="39">
                  <c:v>57</c:v>
                </c:pt>
                <c:pt idx="40">
                  <c:v>58</c:v>
                </c:pt>
                <c:pt idx="41">
                  <c:v>59</c:v>
                </c:pt>
                <c:pt idx="42">
                  <c:v>60</c:v>
                </c:pt>
                <c:pt idx="43">
                  <c:v>61</c:v>
                </c:pt>
                <c:pt idx="44">
                  <c:v>62</c:v>
                </c:pt>
                <c:pt idx="45">
                  <c:v>63</c:v>
                </c:pt>
                <c:pt idx="46">
                  <c:v>64</c:v>
                </c:pt>
                <c:pt idx="47">
                  <c:v>65</c:v>
                </c:pt>
                <c:pt idx="48">
                  <c:v>66</c:v>
                </c:pt>
                <c:pt idx="49">
                  <c:v>67</c:v>
                </c:pt>
                <c:pt idx="50">
                  <c:v>68</c:v>
                </c:pt>
                <c:pt idx="51">
                  <c:v>69</c:v>
                </c:pt>
                <c:pt idx="52">
                  <c:v>70</c:v>
                </c:pt>
                <c:pt idx="53">
                  <c:v>71</c:v>
                </c:pt>
                <c:pt idx="54">
                  <c:v>72</c:v>
                </c:pt>
                <c:pt idx="55">
                  <c:v>73</c:v>
                </c:pt>
                <c:pt idx="56">
                  <c:v>74</c:v>
                </c:pt>
                <c:pt idx="57">
                  <c:v>75</c:v>
                </c:pt>
                <c:pt idx="58">
                  <c:v>76</c:v>
                </c:pt>
                <c:pt idx="59">
                  <c:v>77</c:v>
                </c:pt>
                <c:pt idx="60">
                  <c:v>78</c:v>
                </c:pt>
                <c:pt idx="61">
                  <c:v>79</c:v>
                </c:pt>
                <c:pt idx="62">
                  <c:v>80</c:v>
                </c:pt>
                <c:pt idx="63">
                  <c:v>81</c:v>
                </c:pt>
                <c:pt idx="64">
                  <c:v>82</c:v>
                </c:pt>
                <c:pt idx="65">
                  <c:v>83</c:v>
                </c:pt>
                <c:pt idx="66">
                  <c:v>84</c:v>
                </c:pt>
                <c:pt idx="67">
                  <c:v>85</c:v>
                </c:pt>
                <c:pt idx="68">
                  <c:v>86</c:v>
                </c:pt>
                <c:pt idx="69">
                  <c:v>87</c:v>
                </c:pt>
                <c:pt idx="70">
                  <c:v>88</c:v>
                </c:pt>
                <c:pt idx="71">
                  <c:v>89</c:v>
                </c:pt>
                <c:pt idx="72">
                  <c:v>90</c:v>
                </c:pt>
                <c:pt idx="73">
                  <c:v>91</c:v>
                </c:pt>
                <c:pt idx="74">
                  <c:v>92</c:v>
                </c:pt>
                <c:pt idx="75">
                  <c:v>93</c:v>
                </c:pt>
                <c:pt idx="76">
                  <c:v>94</c:v>
                </c:pt>
                <c:pt idx="77">
                  <c:v>95</c:v>
                </c:pt>
                <c:pt idx="78">
                  <c:v>96</c:v>
                </c:pt>
                <c:pt idx="79">
                  <c:v>97</c:v>
                </c:pt>
                <c:pt idx="80">
                  <c:v>98</c:v>
                </c:pt>
                <c:pt idx="81">
                  <c:v>99</c:v>
                </c:pt>
                <c:pt idx="82">
                  <c:v>100</c:v>
                </c:pt>
              </c:numCache>
            </c:numRef>
          </c:cat>
          <c:val>
            <c:numRef>
              <c:f>Sheet1!$B$5:$B$87</c:f>
              <c:numCache>
                <c:formatCode>General</c:formatCode>
                <c:ptCount val="83"/>
                <c:pt idx="0">
                  <c:v>0</c:v>
                </c:pt>
                <c:pt idx="1">
                  <c:v>5</c:v>
                </c:pt>
                <c:pt idx="2">
                  <c:v>46</c:v>
                </c:pt>
                <c:pt idx="3">
                  <c:v>90</c:v>
                </c:pt>
                <c:pt idx="4">
                  <c:v>218</c:v>
                </c:pt>
                <c:pt idx="5">
                  <c:v>472</c:v>
                </c:pt>
                <c:pt idx="6">
                  <c:v>702</c:v>
                </c:pt>
                <c:pt idx="7">
                  <c:v>820</c:v>
                </c:pt>
                <c:pt idx="8">
                  <c:v>914</c:v>
                </c:pt>
                <c:pt idx="9">
                  <c:v>1036</c:v>
                </c:pt>
                <c:pt idx="10">
                  <c:v>988</c:v>
                </c:pt>
                <c:pt idx="11">
                  <c:v>816</c:v>
                </c:pt>
                <c:pt idx="12">
                  <c:v>784</c:v>
                </c:pt>
                <c:pt idx="13">
                  <c:v>748</c:v>
                </c:pt>
                <c:pt idx="14">
                  <c:v>624</c:v>
                </c:pt>
                <c:pt idx="15">
                  <c:v>688</c:v>
                </c:pt>
                <c:pt idx="16">
                  <c:v>484</c:v>
                </c:pt>
                <c:pt idx="17">
                  <c:v>496</c:v>
                </c:pt>
                <c:pt idx="18">
                  <c:v>466</c:v>
                </c:pt>
                <c:pt idx="19">
                  <c:v>484</c:v>
                </c:pt>
                <c:pt idx="20">
                  <c:v>506</c:v>
                </c:pt>
                <c:pt idx="21">
                  <c:v>426</c:v>
                </c:pt>
                <c:pt idx="22">
                  <c:v>400</c:v>
                </c:pt>
                <c:pt idx="23">
                  <c:v>464</c:v>
                </c:pt>
                <c:pt idx="24">
                  <c:v>408</c:v>
                </c:pt>
                <c:pt idx="25">
                  <c:v>444</c:v>
                </c:pt>
                <c:pt idx="26">
                  <c:v>384</c:v>
                </c:pt>
                <c:pt idx="27">
                  <c:v>446</c:v>
                </c:pt>
                <c:pt idx="28">
                  <c:v>424</c:v>
                </c:pt>
                <c:pt idx="29">
                  <c:v>408</c:v>
                </c:pt>
                <c:pt idx="30">
                  <c:v>416</c:v>
                </c:pt>
                <c:pt idx="31">
                  <c:v>396</c:v>
                </c:pt>
                <c:pt idx="32">
                  <c:v>382</c:v>
                </c:pt>
                <c:pt idx="33">
                  <c:v>430</c:v>
                </c:pt>
                <c:pt idx="34">
                  <c:v>424</c:v>
                </c:pt>
                <c:pt idx="35">
                  <c:v>384</c:v>
                </c:pt>
                <c:pt idx="36">
                  <c:v>392</c:v>
                </c:pt>
                <c:pt idx="37">
                  <c:v>378</c:v>
                </c:pt>
                <c:pt idx="38">
                  <c:v>352</c:v>
                </c:pt>
                <c:pt idx="39">
                  <c:v>348</c:v>
                </c:pt>
                <c:pt idx="40">
                  <c:v>312</c:v>
                </c:pt>
                <c:pt idx="41">
                  <c:v>308</c:v>
                </c:pt>
                <c:pt idx="42">
                  <c:v>312</c:v>
                </c:pt>
                <c:pt idx="43">
                  <c:v>286</c:v>
                </c:pt>
                <c:pt idx="44">
                  <c:v>240</c:v>
                </c:pt>
                <c:pt idx="45">
                  <c:v>222</c:v>
                </c:pt>
                <c:pt idx="46">
                  <c:v>266</c:v>
                </c:pt>
                <c:pt idx="47">
                  <c:v>204</c:v>
                </c:pt>
                <c:pt idx="48">
                  <c:v>92</c:v>
                </c:pt>
                <c:pt idx="49">
                  <c:v>110</c:v>
                </c:pt>
                <c:pt idx="50">
                  <c:v>84</c:v>
                </c:pt>
                <c:pt idx="51">
                  <c:v>79</c:v>
                </c:pt>
                <c:pt idx="52">
                  <c:v>66</c:v>
                </c:pt>
                <c:pt idx="53">
                  <c:v>70</c:v>
                </c:pt>
                <c:pt idx="54">
                  <c:v>53</c:v>
                </c:pt>
                <c:pt idx="55">
                  <c:v>51</c:v>
                </c:pt>
                <c:pt idx="56">
                  <c:v>51</c:v>
                </c:pt>
                <c:pt idx="57">
                  <c:v>41</c:v>
                </c:pt>
                <c:pt idx="58">
                  <c:v>29</c:v>
                </c:pt>
                <c:pt idx="59">
                  <c:v>28</c:v>
                </c:pt>
                <c:pt idx="60">
                  <c:v>19</c:v>
                </c:pt>
                <c:pt idx="61">
                  <c:v>22</c:v>
                </c:pt>
                <c:pt idx="62">
                  <c:v>12</c:v>
                </c:pt>
                <c:pt idx="63">
                  <c:v>13</c:v>
                </c:pt>
                <c:pt idx="64">
                  <c:v>4</c:v>
                </c:pt>
                <c:pt idx="65">
                  <c:v>9</c:v>
                </c:pt>
                <c:pt idx="66">
                  <c:v>3</c:v>
                </c:pt>
                <c:pt idx="67">
                  <c:v>1</c:v>
                </c:pt>
                <c:pt idx="68">
                  <c:v>1</c:v>
                </c:pt>
                <c:pt idx="69">
                  <c:v>2</c:v>
                </c:pt>
                <c:pt idx="70">
                  <c:v>1</c:v>
                </c:pt>
                <c:pt idx="71">
                  <c:v>0</c:v>
                </c:pt>
                <c:pt idx="72">
                  <c:v>1</c:v>
                </c:pt>
                <c:pt idx="73">
                  <c:v>0</c:v>
                </c:pt>
                <c:pt idx="74">
                  <c:v>1</c:v>
                </c:pt>
                <c:pt idx="75">
                  <c:v>0</c:v>
                </c:pt>
                <c:pt idx="76">
                  <c:v>1</c:v>
                </c:pt>
                <c:pt idx="77">
                  <c:v>0</c:v>
                </c:pt>
                <c:pt idx="78">
                  <c:v>0</c:v>
                </c:pt>
                <c:pt idx="79">
                  <c:v>0</c:v>
                </c:pt>
                <c:pt idx="80">
                  <c:v>0</c:v>
                </c:pt>
                <c:pt idx="81">
                  <c:v>0</c:v>
                </c:pt>
                <c:pt idx="82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3A6-B548-A563-8E011A212E2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-2028031552"/>
        <c:axId val="-2028016832"/>
      </c:barChart>
      <c:catAx>
        <c:axId val="-202803155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900"/>
            </a:pPr>
            <a:endParaRPr lang="en-US"/>
          </a:p>
        </c:txPr>
        <c:crossAx val="-2028016832"/>
        <c:crosses val="autoZero"/>
        <c:auto val="1"/>
        <c:lblAlgn val="ctr"/>
        <c:lblOffset val="100"/>
        <c:tickLblSkip val="2"/>
        <c:noMultiLvlLbl val="0"/>
      </c:catAx>
      <c:valAx>
        <c:axId val="-2028016832"/>
        <c:scaling>
          <c:orientation val="minMax"/>
          <c:max val="1100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000"/>
            </a:pPr>
            <a:endParaRPr lang="en-US"/>
          </a:p>
        </c:txPr>
        <c:crossAx val="-2028031552"/>
        <c:crosses val="autoZero"/>
        <c:crossBetween val="between"/>
        <c:majorUnit val="100"/>
      </c:valAx>
      <c:spPr>
        <a:solidFill>
          <a:schemeClr val="accent5"/>
        </a:solidFill>
      </c:spPr>
    </c:plotArea>
    <c:plotVisOnly val="1"/>
    <c:dispBlanksAs val="gap"/>
    <c:showDLblsOverMax val="0"/>
  </c:chart>
  <c:spPr>
    <a:solidFill>
      <a:schemeClr val="accent5"/>
    </a:solidFill>
  </c:sp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0"/>
    </mc:Choice>
    <mc:Fallback>
      <c:style val="10"/>
    </mc:Fallback>
  </mc:AlternateContent>
  <c:chart>
    <c:title>
      <c:tx>
        <c:rich>
          <a:bodyPr/>
          <a:lstStyle/>
          <a:p>
            <a:pPr>
              <a:defRPr sz="2400"/>
            </a:pPr>
            <a:r>
              <a:rPr lang="en-US" sz="2400">
                <a:solidFill>
                  <a:srgbClr val="FFFF00"/>
                </a:solidFill>
              </a:rPr>
              <a:t>Accelerators Installed Worldwide</a:t>
            </a:r>
          </a:p>
        </c:rich>
      </c:tx>
      <c:layout>
        <c:manualLayout>
          <c:xMode val="edge"/>
          <c:yMode val="edge"/>
          <c:x val="0.30130051776314848"/>
          <c:y val="1.5663673031286424E-2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13278809001333849"/>
          <c:y val="8.7551113883336404E-2"/>
          <c:w val="0.78945495747457783"/>
          <c:h val="0.81381658908862942"/>
        </c:manualLayout>
      </c:layout>
      <c:scatterChart>
        <c:scatterStyle val="lineMarker"/>
        <c:varyColors val="0"/>
        <c:ser>
          <c:idx val="0"/>
          <c:order val="0"/>
          <c:tx>
            <c:strRef>
              <c:f>'Total acc sales'!$AE$19</c:f>
              <c:strCache>
                <c:ptCount val="1"/>
                <c:pt idx="0">
                  <c:v>Total Accelerators</c:v>
                </c:pt>
              </c:strCache>
            </c:strRef>
          </c:tx>
          <c:spPr>
            <a:ln>
              <a:solidFill>
                <a:srgbClr val="FFC000"/>
              </a:solidFill>
            </a:ln>
          </c:spPr>
          <c:marker>
            <c:spPr>
              <a:ln>
                <a:solidFill>
                  <a:srgbClr val="FFC000"/>
                </a:solidFill>
              </a:ln>
            </c:spPr>
          </c:marker>
          <c:xVal>
            <c:numRef>
              <c:f>'Total acc sales'!$AF$1:$AT$1</c:f>
              <c:numCache>
                <c:formatCode>General</c:formatCode>
                <c:ptCount val="15"/>
                <c:pt idx="0">
                  <c:v>1968</c:v>
                </c:pt>
                <c:pt idx="1">
                  <c:v>1970</c:v>
                </c:pt>
                <c:pt idx="2">
                  <c:v>1976</c:v>
                </c:pt>
                <c:pt idx="3">
                  <c:v>1979</c:v>
                </c:pt>
                <c:pt idx="4">
                  <c:v>1984</c:v>
                </c:pt>
                <c:pt idx="5">
                  <c:v>1989</c:v>
                </c:pt>
                <c:pt idx="6">
                  <c:v>1994</c:v>
                </c:pt>
                <c:pt idx="7">
                  <c:v>1998</c:v>
                </c:pt>
                <c:pt idx="8">
                  <c:v>2000</c:v>
                </c:pt>
                <c:pt idx="9">
                  <c:v>2004</c:v>
                </c:pt>
                <c:pt idx="10">
                  <c:v>2007</c:v>
                </c:pt>
                <c:pt idx="11">
                  <c:v>2009</c:v>
                </c:pt>
                <c:pt idx="12">
                  <c:v>2012</c:v>
                </c:pt>
                <c:pt idx="13">
                  <c:v>2014</c:v>
                </c:pt>
                <c:pt idx="14">
                  <c:v>2016</c:v>
                </c:pt>
              </c:numCache>
            </c:numRef>
          </c:xVal>
          <c:yVal>
            <c:numRef>
              <c:f>'Total acc sales'!$AF$19:$AT$19</c:f>
              <c:numCache>
                <c:formatCode>General</c:formatCode>
                <c:ptCount val="15"/>
                <c:pt idx="0">
                  <c:v>2310</c:v>
                </c:pt>
                <c:pt idx="1">
                  <c:v>2985</c:v>
                </c:pt>
                <c:pt idx="2">
                  <c:v>4039</c:v>
                </c:pt>
                <c:pt idx="3">
                  <c:v>4893</c:v>
                </c:pt>
                <c:pt idx="4">
                  <c:v>8508</c:v>
                </c:pt>
                <c:pt idx="5">
                  <c:v>12005</c:v>
                </c:pt>
                <c:pt idx="6">
                  <c:v>15046</c:v>
                </c:pt>
                <c:pt idx="7">
                  <c:v>19048</c:v>
                </c:pt>
                <c:pt idx="8">
                  <c:v>21226</c:v>
                </c:pt>
                <c:pt idx="9">
                  <c:v>24890</c:v>
                </c:pt>
                <c:pt idx="10">
                  <c:v>29470</c:v>
                </c:pt>
                <c:pt idx="11">
                  <c:v>31510</c:v>
                </c:pt>
                <c:pt idx="12">
                  <c:v>36685</c:v>
                </c:pt>
                <c:pt idx="13">
                  <c:v>40897</c:v>
                </c:pt>
                <c:pt idx="14">
                  <c:v>45443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9911-43FD-8F2B-953E8BD041DA}"/>
            </c:ext>
          </c:extLst>
        </c:ser>
        <c:ser>
          <c:idx val="1"/>
          <c:order val="1"/>
          <c:tx>
            <c:strRef>
              <c:f>'Total acc sales'!$AE$2</c:f>
              <c:strCache>
                <c:ptCount val="1"/>
                <c:pt idx="0">
                  <c:v>Medical linacs</c:v>
                </c:pt>
              </c:strCache>
            </c:strRef>
          </c:tx>
          <c:spPr>
            <a:ln>
              <a:solidFill>
                <a:srgbClr val="FFFF00"/>
              </a:solidFill>
            </a:ln>
          </c:spPr>
          <c:marker>
            <c:spPr>
              <a:ln>
                <a:solidFill>
                  <a:srgbClr val="FFFF00"/>
                </a:solidFill>
              </a:ln>
            </c:spPr>
          </c:marker>
          <c:xVal>
            <c:numRef>
              <c:f>'Total acc sales'!$AF$1:$AT$1</c:f>
              <c:numCache>
                <c:formatCode>General</c:formatCode>
                <c:ptCount val="15"/>
                <c:pt idx="0">
                  <c:v>1968</c:v>
                </c:pt>
                <c:pt idx="1">
                  <c:v>1970</c:v>
                </c:pt>
                <c:pt idx="2">
                  <c:v>1976</c:v>
                </c:pt>
                <c:pt idx="3">
                  <c:v>1979</c:v>
                </c:pt>
                <c:pt idx="4">
                  <c:v>1984</c:v>
                </c:pt>
                <c:pt idx="5">
                  <c:v>1989</c:v>
                </c:pt>
                <c:pt idx="6">
                  <c:v>1994</c:v>
                </c:pt>
                <c:pt idx="7">
                  <c:v>1998</c:v>
                </c:pt>
                <c:pt idx="8">
                  <c:v>2000</c:v>
                </c:pt>
                <c:pt idx="9">
                  <c:v>2004</c:v>
                </c:pt>
                <c:pt idx="10">
                  <c:v>2007</c:v>
                </c:pt>
                <c:pt idx="11">
                  <c:v>2009</c:v>
                </c:pt>
                <c:pt idx="12">
                  <c:v>2012</c:v>
                </c:pt>
                <c:pt idx="13">
                  <c:v>2014</c:v>
                </c:pt>
                <c:pt idx="14">
                  <c:v>2016</c:v>
                </c:pt>
              </c:numCache>
            </c:numRef>
          </c:xVal>
          <c:yVal>
            <c:numRef>
              <c:f>'Total acc sales'!$AF$2:$AT$2</c:f>
              <c:numCache>
                <c:formatCode>General</c:formatCode>
                <c:ptCount val="15"/>
                <c:pt idx="0">
                  <c:v>60</c:v>
                </c:pt>
                <c:pt idx="1">
                  <c:v>140</c:v>
                </c:pt>
                <c:pt idx="2">
                  <c:v>500</c:v>
                </c:pt>
                <c:pt idx="3">
                  <c:v>840</c:v>
                </c:pt>
                <c:pt idx="4">
                  <c:v>2008</c:v>
                </c:pt>
                <c:pt idx="5">
                  <c:v>3361</c:v>
                </c:pt>
                <c:pt idx="6">
                  <c:v>4717</c:v>
                </c:pt>
                <c:pt idx="7">
                  <c:v>6250</c:v>
                </c:pt>
                <c:pt idx="8">
                  <c:v>7000</c:v>
                </c:pt>
                <c:pt idx="9">
                  <c:v>8400</c:v>
                </c:pt>
                <c:pt idx="10">
                  <c:v>9354</c:v>
                </c:pt>
                <c:pt idx="11">
                  <c:v>10192</c:v>
                </c:pt>
                <c:pt idx="12">
                  <c:v>11564</c:v>
                </c:pt>
                <c:pt idx="13">
                  <c:v>12626</c:v>
                </c:pt>
                <c:pt idx="14">
                  <c:v>13875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9911-43FD-8F2B-953E8BD041DA}"/>
            </c:ext>
          </c:extLst>
        </c:ser>
        <c:ser>
          <c:idx val="2"/>
          <c:order val="2"/>
          <c:tx>
            <c:strRef>
              <c:f>'Total acc sales'!$AE$7</c:f>
              <c:strCache>
                <c:ptCount val="1"/>
                <c:pt idx="0">
                  <c:v>Industrial Accelerators</c:v>
                </c:pt>
              </c:strCache>
            </c:strRef>
          </c:tx>
          <c:spPr>
            <a:ln>
              <a:solidFill>
                <a:srgbClr val="FF0000"/>
              </a:solidFill>
            </a:ln>
          </c:spPr>
          <c:marker>
            <c:spPr>
              <a:ln>
                <a:solidFill>
                  <a:srgbClr val="FF0000"/>
                </a:solidFill>
              </a:ln>
            </c:spPr>
          </c:marker>
          <c:xVal>
            <c:numRef>
              <c:f>'Total acc sales'!$AF$1:$AT$1</c:f>
              <c:numCache>
                <c:formatCode>General</c:formatCode>
                <c:ptCount val="15"/>
                <c:pt idx="0">
                  <c:v>1968</c:v>
                </c:pt>
                <c:pt idx="1">
                  <c:v>1970</c:v>
                </c:pt>
                <c:pt idx="2">
                  <c:v>1976</c:v>
                </c:pt>
                <c:pt idx="3">
                  <c:v>1979</c:v>
                </c:pt>
                <c:pt idx="4">
                  <c:v>1984</c:v>
                </c:pt>
                <c:pt idx="5">
                  <c:v>1989</c:v>
                </c:pt>
                <c:pt idx="6">
                  <c:v>1994</c:v>
                </c:pt>
                <c:pt idx="7">
                  <c:v>1998</c:v>
                </c:pt>
                <c:pt idx="8">
                  <c:v>2000</c:v>
                </c:pt>
                <c:pt idx="9">
                  <c:v>2004</c:v>
                </c:pt>
                <c:pt idx="10">
                  <c:v>2007</c:v>
                </c:pt>
                <c:pt idx="11">
                  <c:v>2009</c:v>
                </c:pt>
                <c:pt idx="12">
                  <c:v>2012</c:v>
                </c:pt>
                <c:pt idx="13">
                  <c:v>2014</c:v>
                </c:pt>
                <c:pt idx="14">
                  <c:v>2016</c:v>
                </c:pt>
              </c:numCache>
            </c:numRef>
          </c:xVal>
          <c:yVal>
            <c:numRef>
              <c:f>'Total acc sales'!$AF$7:$AT$7</c:f>
              <c:numCache>
                <c:formatCode>General</c:formatCode>
                <c:ptCount val="15"/>
                <c:pt idx="0">
                  <c:v>1250</c:v>
                </c:pt>
                <c:pt idx="1">
                  <c:v>1845</c:v>
                </c:pt>
                <c:pt idx="2">
                  <c:v>2539</c:v>
                </c:pt>
                <c:pt idx="3">
                  <c:v>3053</c:v>
                </c:pt>
                <c:pt idx="4">
                  <c:v>5500</c:v>
                </c:pt>
                <c:pt idx="5">
                  <c:v>7644</c:v>
                </c:pt>
                <c:pt idx="6">
                  <c:v>9229</c:v>
                </c:pt>
                <c:pt idx="7">
                  <c:v>11598</c:v>
                </c:pt>
                <c:pt idx="8">
                  <c:v>13026</c:v>
                </c:pt>
                <c:pt idx="9">
                  <c:v>15290</c:v>
                </c:pt>
                <c:pt idx="10">
                  <c:v>18916</c:v>
                </c:pt>
                <c:pt idx="11">
                  <c:v>20118</c:v>
                </c:pt>
                <c:pt idx="12">
                  <c:v>23921</c:v>
                </c:pt>
                <c:pt idx="13">
                  <c:v>27071</c:v>
                </c:pt>
                <c:pt idx="14">
                  <c:v>30368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9911-43FD-8F2B-953E8BD041DA}"/>
            </c:ext>
          </c:extLst>
        </c:ser>
        <c:ser>
          <c:idx val="3"/>
          <c:order val="3"/>
          <c:tx>
            <c:strRef>
              <c:f>'Total acc sales'!$AE$17</c:f>
              <c:strCache>
                <c:ptCount val="1"/>
                <c:pt idx="0">
                  <c:v>Discovery Science Accelerators</c:v>
                </c:pt>
              </c:strCache>
            </c:strRef>
          </c:tx>
          <c:xVal>
            <c:numRef>
              <c:f>'Total acc sales'!$AF$1:$AT$1</c:f>
              <c:numCache>
                <c:formatCode>General</c:formatCode>
                <c:ptCount val="15"/>
                <c:pt idx="0">
                  <c:v>1968</c:v>
                </c:pt>
                <c:pt idx="1">
                  <c:v>1970</c:v>
                </c:pt>
                <c:pt idx="2">
                  <c:v>1976</c:v>
                </c:pt>
                <c:pt idx="3">
                  <c:v>1979</c:v>
                </c:pt>
                <c:pt idx="4">
                  <c:v>1984</c:v>
                </c:pt>
                <c:pt idx="5">
                  <c:v>1989</c:v>
                </c:pt>
                <c:pt idx="6">
                  <c:v>1994</c:v>
                </c:pt>
                <c:pt idx="7">
                  <c:v>1998</c:v>
                </c:pt>
                <c:pt idx="8">
                  <c:v>2000</c:v>
                </c:pt>
                <c:pt idx="9">
                  <c:v>2004</c:v>
                </c:pt>
                <c:pt idx="10">
                  <c:v>2007</c:v>
                </c:pt>
                <c:pt idx="11">
                  <c:v>2009</c:v>
                </c:pt>
                <c:pt idx="12">
                  <c:v>2012</c:v>
                </c:pt>
                <c:pt idx="13">
                  <c:v>2014</c:v>
                </c:pt>
                <c:pt idx="14">
                  <c:v>2016</c:v>
                </c:pt>
              </c:numCache>
            </c:numRef>
          </c:xVal>
          <c:yVal>
            <c:numRef>
              <c:f>'Total acc sales'!$AF$17:$AT$17</c:f>
              <c:numCache>
                <c:formatCode>General</c:formatCode>
                <c:ptCount val="15"/>
                <c:pt idx="0">
                  <c:v>1000</c:v>
                </c:pt>
                <c:pt idx="1">
                  <c:v>1000</c:v>
                </c:pt>
                <c:pt idx="2">
                  <c:v>1000</c:v>
                </c:pt>
                <c:pt idx="3">
                  <c:v>1000</c:v>
                </c:pt>
                <c:pt idx="4">
                  <c:v>1000</c:v>
                </c:pt>
                <c:pt idx="5">
                  <c:v>1000</c:v>
                </c:pt>
                <c:pt idx="6">
                  <c:v>1100</c:v>
                </c:pt>
                <c:pt idx="7">
                  <c:v>1200</c:v>
                </c:pt>
                <c:pt idx="8">
                  <c:v>1200</c:v>
                </c:pt>
                <c:pt idx="9">
                  <c:v>1200</c:v>
                </c:pt>
                <c:pt idx="10">
                  <c:v>1200</c:v>
                </c:pt>
                <c:pt idx="11">
                  <c:v>1200</c:v>
                </c:pt>
                <c:pt idx="12">
                  <c:v>1200</c:v>
                </c:pt>
                <c:pt idx="13">
                  <c:v>1200</c:v>
                </c:pt>
                <c:pt idx="14">
                  <c:v>1200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3-9911-43FD-8F2B-953E8BD041DA}"/>
            </c:ext>
          </c:extLst>
        </c:ser>
        <c:ser>
          <c:idx val="4"/>
          <c:order val="4"/>
          <c:tx>
            <c:strRef>
              <c:f>'Total acc sales'!$AE$14</c:f>
              <c:strCache>
                <c:ptCount val="1"/>
                <c:pt idx="0">
                  <c:v>Ion Implantation</c:v>
                </c:pt>
              </c:strCache>
            </c:strRef>
          </c:tx>
          <c:spPr>
            <a:ln>
              <a:solidFill>
                <a:srgbClr val="00B050"/>
              </a:solidFill>
            </a:ln>
          </c:spPr>
          <c:marker>
            <c:spPr>
              <a:ln>
                <a:solidFill>
                  <a:srgbClr val="00B050"/>
                </a:solidFill>
              </a:ln>
            </c:spPr>
          </c:marker>
          <c:xVal>
            <c:numRef>
              <c:f>'Total acc sales'!$AF$1:$AT$1</c:f>
              <c:numCache>
                <c:formatCode>General</c:formatCode>
                <c:ptCount val="15"/>
                <c:pt idx="0">
                  <c:v>1968</c:v>
                </c:pt>
                <c:pt idx="1">
                  <c:v>1970</c:v>
                </c:pt>
                <c:pt idx="2">
                  <c:v>1976</c:v>
                </c:pt>
                <c:pt idx="3">
                  <c:v>1979</c:v>
                </c:pt>
                <c:pt idx="4">
                  <c:v>1984</c:v>
                </c:pt>
                <c:pt idx="5">
                  <c:v>1989</c:v>
                </c:pt>
                <c:pt idx="6">
                  <c:v>1994</c:v>
                </c:pt>
                <c:pt idx="7">
                  <c:v>1998</c:v>
                </c:pt>
                <c:pt idx="8">
                  <c:v>2000</c:v>
                </c:pt>
                <c:pt idx="9">
                  <c:v>2004</c:v>
                </c:pt>
                <c:pt idx="10">
                  <c:v>2007</c:v>
                </c:pt>
                <c:pt idx="11">
                  <c:v>2009</c:v>
                </c:pt>
                <c:pt idx="12">
                  <c:v>2012</c:v>
                </c:pt>
                <c:pt idx="13">
                  <c:v>2014</c:v>
                </c:pt>
                <c:pt idx="14">
                  <c:v>2016</c:v>
                </c:pt>
              </c:numCache>
            </c:numRef>
          </c:xVal>
          <c:yVal>
            <c:numRef>
              <c:f>'Total acc sales'!$AF$14:$AT$14</c:f>
              <c:numCache>
                <c:formatCode>General</c:formatCode>
                <c:ptCount val="15"/>
                <c:pt idx="0">
                  <c:v>10</c:v>
                </c:pt>
                <c:pt idx="1">
                  <c:v>40</c:v>
                </c:pt>
                <c:pt idx="2">
                  <c:v>224</c:v>
                </c:pt>
                <c:pt idx="3">
                  <c:v>277</c:v>
                </c:pt>
                <c:pt idx="4">
                  <c:v>1840</c:v>
                </c:pt>
                <c:pt idx="5">
                  <c:v>3298</c:v>
                </c:pt>
                <c:pt idx="6">
                  <c:v>4475</c:v>
                </c:pt>
                <c:pt idx="7">
                  <c:v>6168</c:v>
                </c:pt>
                <c:pt idx="8">
                  <c:v>7190</c:v>
                </c:pt>
                <c:pt idx="9">
                  <c:v>8635</c:v>
                </c:pt>
                <c:pt idx="10">
                  <c:v>10233</c:v>
                </c:pt>
                <c:pt idx="11">
                  <c:v>10782</c:v>
                </c:pt>
                <c:pt idx="12">
                  <c:v>12188</c:v>
                </c:pt>
                <c:pt idx="13">
                  <c:v>13100</c:v>
                </c:pt>
                <c:pt idx="14">
                  <c:v>14125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4-9911-43FD-8F2B-953E8BD041DA}"/>
            </c:ext>
          </c:extLst>
        </c:ser>
        <c:ser>
          <c:idx val="5"/>
          <c:order val="5"/>
          <c:tx>
            <c:strRef>
              <c:f>'Total acc sales'!$AE$8</c:f>
              <c:strCache>
                <c:ptCount val="1"/>
                <c:pt idx="0">
                  <c:v>E-Beam Material Processing </c:v>
                </c:pt>
              </c:strCache>
            </c:strRef>
          </c:tx>
          <c:xVal>
            <c:numRef>
              <c:f>'Total acc sales'!$AF$1:$AT$1</c:f>
              <c:numCache>
                <c:formatCode>General</c:formatCode>
                <c:ptCount val="15"/>
                <c:pt idx="0">
                  <c:v>1968</c:v>
                </c:pt>
                <c:pt idx="1">
                  <c:v>1970</c:v>
                </c:pt>
                <c:pt idx="2">
                  <c:v>1976</c:v>
                </c:pt>
                <c:pt idx="3">
                  <c:v>1979</c:v>
                </c:pt>
                <c:pt idx="4">
                  <c:v>1984</c:v>
                </c:pt>
                <c:pt idx="5">
                  <c:v>1989</c:v>
                </c:pt>
                <c:pt idx="6">
                  <c:v>1994</c:v>
                </c:pt>
                <c:pt idx="7">
                  <c:v>1998</c:v>
                </c:pt>
                <c:pt idx="8">
                  <c:v>2000</c:v>
                </c:pt>
                <c:pt idx="9">
                  <c:v>2004</c:v>
                </c:pt>
                <c:pt idx="10">
                  <c:v>2007</c:v>
                </c:pt>
                <c:pt idx="11">
                  <c:v>2009</c:v>
                </c:pt>
                <c:pt idx="12">
                  <c:v>2012</c:v>
                </c:pt>
                <c:pt idx="13">
                  <c:v>2014</c:v>
                </c:pt>
                <c:pt idx="14">
                  <c:v>2016</c:v>
                </c:pt>
              </c:numCache>
            </c:numRef>
          </c:xVal>
          <c:yVal>
            <c:numRef>
              <c:f>'Total acc sales'!$AF$8:$AT$8</c:f>
              <c:numCache>
                <c:formatCode>General</c:formatCode>
                <c:ptCount val="15"/>
                <c:pt idx="0">
                  <c:v>1230</c:v>
                </c:pt>
                <c:pt idx="1">
                  <c:v>1770</c:v>
                </c:pt>
                <c:pt idx="2">
                  <c:v>2200</c:v>
                </c:pt>
                <c:pt idx="3">
                  <c:v>2460</c:v>
                </c:pt>
                <c:pt idx="4">
                  <c:v>3000</c:v>
                </c:pt>
                <c:pt idx="5">
                  <c:v>3275</c:v>
                </c:pt>
                <c:pt idx="6">
                  <c:v>3500</c:v>
                </c:pt>
                <c:pt idx="7">
                  <c:v>3750</c:v>
                </c:pt>
                <c:pt idx="8">
                  <c:v>3870</c:v>
                </c:pt>
                <c:pt idx="9">
                  <c:v>4080</c:v>
                </c:pt>
                <c:pt idx="10">
                  <c:v>4200</c:v>
                </c:pt>
                <c:pt idx="11">
                  <c:v>4350</c:v>
                </c:pt>
                <c:pt idx="12">
                  <c:v>4500</c:v>
                </c:pt>
                <c:pt idx="13">
                  <c:v>4750</c:v>
                </c:pt>
                <c:pt idx="14">
                  <c:v>5000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5-9911-43FD-8F2B-953E8BD041DA}"/>
            </c:ext>
          </c:extLst>
        </c:ser>
        <c:ser>
          <c:idx val="6"/>
          <c:order val="6"/>
          <c:tx>
            <c:strRef>
              <c:f>'Total acc sales'!$AE$9</c:f>
              <c:strCache>
                <c:ptCount val="1"/>
                <c:pt idx="0">
                  <c:v>Electron Beam Irradiation</c:v>
                </c:pt>
              </c:strCache>
            </c:strRef>
          </c:tx>
          <c:spPr>
            <a:ln>
              <a:solidFill>
                <a:srgbClr val="0070C0"/>
              </a:solidFill>
            </a:ln>
          </c:spPr>
          <c:marker>
            <c:spPr>
              <a:ln>
                <a:solidFill>
                  <a:srgbClr val="0070C0"/>
                </a:solidFill>
              </a:ln>
            </c:spPr>
          </c:marker>
          <c:xVal>
            <c:numRef>
              <c:f>'Total acc sales'!$AF$1:$AT$1</c:f>
              <c:numCache>
                <c:formatCode>General</c:formatCode>
                <c:ptCount val="15"/>
                <c:pt idx="0">
                  <c:v>1968</c:v>
                </c:pt>
                <c:pt idx="1">
                  <c:v>1970</c:v>
                </c:pt>
                <c:pt idx="2">
                  <c:v>1976</c:v>
                </c:pt>
                <c:pt idx="3">
                  <c:v>1979</c:v>
                </c:pt>
                <c:pt idx="4">
                  <c:v>1984</c:v>
                </c:pt>
                <c:pt idx="5">
                  <c:v>1989</c:v>
                </c:pt>
                <c:pt idx="6">
                  <c:v>1994</c:v>
                </c:pt>
                <c:pt idx="7">
                  <c:v>1998</c:v>
                </c:pt>
                <c:pt idx="8">
                  <c:v>2000</c:v>
                </c:pt>
                <c:pt idx="9">
                  <c:v>2004</c:v>
                </c:pt>
                <c:pt idx="10">
                  <c:v>2007</c:v>
                </c:pt>
                <c:pt idx="11">
                  <c:v>2009</c:v>
                </c:pt>
                <c:pt idx="12">
                  <c:v>2012</c:v>
                </c:pt>
                <c:pt idx="13">
                  <c:v>2014</c:v>
                </c:pt>
                <c:pt idx="14">
                  <c:v>2016</c:v>
                </c:pt>
              </c:numCache>
            </c:numRef>
          </c:xVal>
          <c:yVal>
            <c:numRef>
              <c:f>'Total acc sales'!$AF$9:$AT$9</c:f>
              <c:numCache>
                <c:formatCode>General</c:formatCode>
                <c:ptCount val="15"/>
                <c:pt idx="3">
                  <c:v>150</c:v>
                </c:pt>
                <c:pt idx="4">
                  <c:v>400</c:v>
                </c:pt>
                <c:pt idx="5">
                  <c:v>765</c:v>
                </c:pt>
                <c:pt idx="6">
                  <c:v>830</c:v>
                </c:pt>
                <c:pt idx="7">
                  <c:v>1150</c:v>
                </c:pt>
                <c:pt idx="8">
                  <c:v>1320</c:v>
                </c:pt>
                <c:pt idx="9">
                  <c:v>1690</c:v>
                </c:pt>
                <c:pt idx="10">
                  <c:v>2010</c:v>
                </c:pt>
                <c:pt idx="11">
                  <c:v>2280</c:v>
                </c:pt>
                <c:pt idx="12">
                  <c:v>2700</c:v>
                </c:pt>
                <c:pt idx="13">
                  <c:v>3000</c:v>
                </c:pt>
                <c:pt idx="14">
                  <c:v>3200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6-9911-43FD-8F2B-953E8BD041DA}"/>
            </c:ext>
          </c:extLst>
        </c:ser>
        <c:ser>
          <c:idx val="7"/>
          <c:order val="7"/>
          <c:tx>
            <c:strRef>
              <c:f>'Total acc sales'!$AE$10</c:f>
              <c:strCache>
                <c:ptCount val="1"/>
                <c:pt idx="0">
                  <c:v>Nondestructive Inspection</c:v>
                </c:pt>
              </c:strCache>
            </c:strRef>
          </c:tx>
          <c:spPr>
            <a:ln>
              <a:solidFill>
                <a:srgbClr val="002060"/>
              </a:solidFill>
            </a:ln>
          </c:spPr>
          <c:marker>
            <c:spPr>
              <a:ln>
                <a:solidFill>
                  <a:srgbClr val="002060"/>
                </a:solidFill>
              </a:ln>
            </c:spPr>
          </c:marker>
          <c:xVal>
            <c:numRef>
              <c:f>'Total acc sales'!$AF$1:$AT$1</c:f>
              <c:numCache>
                <c:formatCode>General</c:formatCode>
                <c:ptCount val="15"/>
                <c:pt idx="0">
                  <c:v>1968</c:v>
                </c:pt>
                <c:pt idx="1">
                  <c:v>1970</c:v>
                </c:pt>
                <c:pt idx="2">
                  <c:v>1976</c:v>
                </c:pt>
                <c:pt idx="3">
                  <c:v>1979</c:v>
                </c:pt>
                <c:pt idx="4">
                  <c:v>1984</c:v>
                </c:pt>
                <c:pt idx="5">
                  <c:v>1989</c:v>
                </c:pt>
                <c:pt idx="6">
                  <c:v>1994</c:v>
                </c:pt>
                <c:pt idx="7">
                  <c:v>1998</c:v>
                </c:pt>
                <c:pt idx="8">
                  <c:v>2000</c:v>
                </c:pt>
                <c:pt idx="9">
                  <c:v>2004</c:v>
                </c:pt>
                <c:pt idx="10">
                  <c:v>2007</c:v>
                </c:pt>
                <c:pt idx="11">
                  <c:v>2009</c:v>
                </c:pt>
                <c:pt idx="12">
                  <c:v>2012</c:v>
                </c:pt>
                <c:pt idx="13">
                  <c:v>2014</c:v>
                </c:pt>
                <c:pt idx="14">
                  <c:v>2016</c:v>
                </c:pt>
              </c:numCache>
            </c:numRef>
          </c:xVal>
          <c:yVal>
            <c:numRef>
              <c:f>'Total acc sales'!$AF$10:$AT$10</c:f>
              <c:numCache>
                <c:formatCode>General</c:formatCode>
                <c:ptCount val="15"/>
                <c:pt idx="0">
                  <c:v>10</c:v>
                </c:pt>
                <c:pt idx="1">
                  <c:v>35</c:v>
                </c:pt>
                <c:pt idx="2">
                  <c:v>100</c:v>
                </c:pt>
                <c:pt idx="3">
                  <c:v>150</c:v>
                </c:pt>
                <c:pt idx="4">
                  <c:v>225</c:v>
                </c:pt>
                <c:pt idx="5">
                  <c:v>250</c:v>
                </c:pt>
                <c:pt idx="6">
                  <c:v>325</c:v>
                </c:pt>
                <c:pt idx="7">
                  <c:v>400</c:v>
                </c:pt>
                <c:pt idx="8">
                  <c:v>480</c:v>
                </c:pt>
                <c:pt idx="9">
                  <c:v>575</c:v>
                </c:pt>
                <c:pt idx="10">
                  <c:v>610</c:v>
                </c:pt>
                <c:pt idx="11">
                  <c:v>1300</c:v>
                </c:pt>
                <c:pt idx="12">
                  <c:v>2100</c:v>
                </c:pt>
                <c:pt idx="13">
                  <c:v>2800</c:v>
                </c:pt>
                <c:pt idx="14">
                  <c:v>3500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7-9911-43FD-8F2B-953E8BD041DA}"/>
            </c:ext>
          </c:extLst>
        </c:ser>
        <c:ser>
          <c:idx val="8"/>
          <c:order val="8"/>
          <c:tx>
            <c:strRef>
              <c:f>'Total acc sales'!$AE$11</c:f>
              <c:strCache>
                <c:ptCount val="1"/>
                <c:pt idx="0">
                  <c:v>Neutron Generators</c:v>
                </c:pt>
              </c:strCache>
            </c:strRef>
          </c:tx>
          <c:xVal>
            <c:numRef>
              <c:f>'Total acc sales'!$AF$1:$AT$1</c:f>
              <c:numCache>
                <c:formatCode>General</c:formatCode>
                <c:ptCount val="15"/>
                <c:pt idx="0">
                  <c:v>1968</c:v>
                </c:pt>
                <c:pt idx="1">
                  <c:v>1970</c:v>
                </c:pt>
                <c:pt idx="2">
                  <c:v>1976</c:v>
                </c:pt>
                <c:pt idx="3">
                  <c:v>1979</c:v>
                </c:pt>
                <c:pt idx="4">
                  <c:v>1984</c:v>
                </c:pt>
                <c:pt idx="5">
                  <c:v>1989</c:v>
                </c:pt>
                <c:pt idx="6">
                  <c:v>1994</c:v>
                </c:pt>
                <c:pt idx="7">
                  <c:v>1998</c:v>
                </c:pt>
                <c:pt idx="8">
                  <c:v>2000</c:v>
                </c:pt>
                <c:pt idx="9">
                  <c:v>2004</c:v>
                </c:pt>
                <c:pt idx="10">
                  <c:v>2007</c:v>
                </c:pt>
                <c:pt idx="11">
                  <c:v>2009</c:v>
                </c:pt>
                <c:pt idx="12">
                  <c:v>2012</c:v>
                </c:pt>
                <c:pt idx="13">
                  <c:v>2014</c:v>
                </c:pt>
                <c:pt idx="14">
                  <c:v>2016</c:v>
                </c:pt>
              </c:numCache>
            </c:numRef>
          </c:xVal>
          <c:yVal>
            <c:numRef>
              <c:f>'Total acc sales'!$AF$11:$AT$11</c:f>
              <c:numCache>
                <c:formatCode>General</c:formatCode>
                <c:ptCount val="15"/>
                <c:pt idx="10">
                  <c:v>1000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8-9911-43FD-8F2B-953E8BD041DA}"/>
            </c:ext>
          </c:extLst>
        </c:ser>
        <c:ser>
          <c:idx val="9"/>
          <c:order val="9"/>
          <c:tx>
            <c:strRef>
              <c:f>'Total acc sales'!$AE$12</c:f>
              <c:strCache>
                <c:ptCount val="1"/>
                <c:pt idx="0">
                  <c:v>Radioisotope Production</c:v>
                </c:pt>
              </c:strCache>
            </c:strRef>
          </c:tx>
          <c:spPr>
            <a:ln>
              <a:solidFill>
                <a:schemeClr val="accent1">
                  <a:lumMod val="40000"/>
                  <a:lumOff val="60000"/>
                </a:schemeClr>
              </a:solidFill>
            </a:ln>
          </c:spPr>
          <c:marker>
            <c:spPr>
              <a:ln>
                <a:solidFill>
                  <a:schemeClr val="accent1">
                    <a:lumMod val="40000"/>
                    <a:lumOff val="60000"/>
                  </a:schemeClr>
                </a:solidFill>
              </a:ln>
            </c:spPr>
          </c:marker>
          <c:xVal>
            <c:numRef>
              <c:f>'Total acc sales'!$AG$1:$AT$1</c:f>
              <c:numCache>
                <c:formatCode>General</c:formatCode>
                <c:ptCount val="14"/>
                <c:pt idx="0">
                  <c:v>1970</c:v>
                </c:pt>
                <c:pt idx="1">
                  <c:v>1976</c:v>
                </c:pt>
                <c:pt idx="2">
                  <c:v>1979</c:v>
                </c:pt>
                <c:pt idx="3">
                  <c:v>1984</c:v>
                </c:pt>
                <c:pt idx="4">
                  <c:v>1989</c:v>
                </c:pt>
                <c:pt idx="5">
                  <c:v>1994</c:v>
                </c:pt>
                <c:pt idx="6">
                  <c:v>1998</c:v>
                </c:pt>
                <c:pt idx="7">
                  <c:v>2000</c:v>
                </c:pt>
                <c:pt idx="8">
                  <c:v>2004</c:v>
                </c:pt>
                <c:pt idx="9">
                  <c:v>2007</c:v>
                </c:pt>
                <c:pt idx="10">
                  <c:v>2009</c:v>
                </c:pt>
                <c:pt idx="11">
                  <c:v>2012</c:v>
                </c:pt>
                <c:pt idx="12">
                  <c:v>2014</c:v>
                </c:pt>
                <c:pt idx="13">
                  <c:v>2016</c:v>
                </c:pt>
              </c:numCache>
            </c:numRef>
          </c:xVal>
          <c:yVal>
            <c:numRef>
              <c:f>'Total acc sales'!$AF$12:$AT$12</c:f>
              <c:numCache>
                <c:formatCode>General</c:formatCode>
                <c:ptCount val="15"/>
                <c:pt idx="2">
                  <c:v>15</c:v>
                </c:pt>
                <c:pt idx="3">
                  <c:v>16</c:v>
                </c:pt>
                <c:pt idx="4">
                  <c:v>35</c:v>
                </c:pt>
                <c:pt idx="5">
                  <c:v>56</c:v>
                </c:pt>
                <c:pt idx="6">
                  <c:v>99</c:v>
                </c:pt>
                <c:pt idx="7">
                  <c:v>130</c:v>
                </c:pt>
                <c:pt idx="8">
                  <c:v>166</c:v>
                </c:pt>
                <c:pt idx="9">
                  <c:v>310</c:v>
                </c:pt>
                <c:pt idx="10">
                  <c:v>613</c:v>
                </c:pt>
                <c:pt idx="11">
                  <c:v>750</c:v>
                </c:pt>
                <c:pt idx="12">
                  <c:v>863</c:v>
                </c:pt>
                <c:pt idx="13">
                  <c:v>1350</c:v>
                </c:pt>
                <c:pt idx="14">
                  <c:v>1470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9-9911-43FD-8F2B-953E8BD041D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86639872"/>
        <c:axId val="187248640"/>
      </c:scatterChart>
      <c:valAx>
        <c:axId val="186639872"/>
        <c:scaling>
          <c:orientation val="minMax"/>
          <c:max val="2018"/>
          <c:min val="1968"/>
        </c:scaling>
        <c:delete val="0"/>
        <c:axPos val="b"/>
        <c:majorGridlines/>
        <c:title>
          <c:tx>
            <c:rich>
              <a:bodyPr/>
              <a:lstStyle/>
              <a:p>
                <a:pPr>
                  <a:defRPr sz="1600"/>
                </a:pPr>
                <a:r>
                  <a:rPr lang="en-US" sz="1600"/>
                  <a:t>Year</a:t>
                </a:r>
              </a:p>
            </c:rich>
          </c:tx>
          <c:layout>
            <c:manualLayout>
              <c:xMode val="edge"/>
              <c:yMode val="edge"/>
              <c:x val="0.48400372904206646"/>
              <c:y val="0.94850270394053093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txPr>
          <a:bodyPr rot="0" vert="horz"/>
          <a:lstStyle/>
          <a:p>
            <a:pPr>
              <a:defRPr sz="1400"/>
            </a:pPr>
            <a:endParaRPr lang="en-US"/>
          </a:p>
        </c:txPr>
        <c:crossAx val="187248640"/>
        <c:crosses val="autoZero"/>
        <c:crossBetween val="midCat"/>
        <c:majorUnit val="5"/>
        <c:minorUnit val="2"/>
      </c:valAx>
      <c:valAx>
        <c:axId val="187248640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 sz="1600"/>
                </a:pPr>
                <a:r>
                  <a:rPr lang="en-US" sz="2000" dirty="0"/>
                  <a:t>Total accelerators installed </a:t>
                </a:r>
              </a:p>
            </c:rich>
          </c:tx>
          <c:layout>
            <c:manualLayout>
              <c:xMode val="edge"/>
              <c:yMode val="edge"/>
              <c:x val="2.0101946273109305E-2"/>
              <c:y val="0.27540388921033432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en-US"/>
          </a:p>
        </c:txPr>
        <c:crossAx val="186639872"/>
        <c:crosses val="autoZero"/>
        <c:crossBetween val="midCat"/>
      </c:valAx>
      <c:spPr>
        <a:solidFill>
          <a:schemeClr val="tx2">
            <a:lumMod val="75000"/>
          </a:schemeClr>
        </a:solidFill>
      </c:spPr>
    </c:plotArea>
    <c:legend>
      <c:legendPos val="r"/>
      <c:layout>
        <c:manualLayout>
          <c:xMode val="edge"/>
          <c:yMode val="edge"/>
          <c:x val="0.13264741907261593"/>
          <c:y val="9.8288150222832882E-2"/>
          <c:w val="0.36316314559040774"/>
          <c:h val="0.55030615300604202"/>
        </c:manualLayout>
      </c:layout>
      <c:overlay val="0"/>
      <c:txPr>
        <a:bodyPr/>
        <a:lstStyle/>
        <a:p>
          <a:pPr>
            <a:defRPr sz="1400">
              <a:solidFill>
                <a:schemeClr val="accent5"/>
              </a:solidFill>
            </a:defRPr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0.55246</cdr:x>
      <cdr:y>0.21812</cdr:y>
    </cdr:from>
    <cdr:to>
      <cdr:x>0.77978</cdr:x>
      <cdr:y>0.3255</cdr:y>
    </cdr:to>
    <cdr:sp macro="" textlink="">
      <cdr:nvSpPr>
        <cdr:cNvPr id="2" name="TextBox 1">
          <a:extLst xmlns:a="http://schemas.openxmlformats.org/drawingml/2006/main">
            <a:ext uri="{FF2B5EF4-FFF2-40B4-BE49-F238E27FC236}">
              <a16:creationId xmlns:a16="http://schemas.microsoft.com/office/drawing/2014/main" id="{FE3D3504-B1EA-48F2-A913-B78ED1429DC1}"/>
            </a:ext>
          </a:extLst>
        </cdr:cNvPr>
        <cdr:cNvSpPr txBox="1"/>
      </cdr:nvSpPr>
      <cdr:spPr>
        <a:xfrm xmlns:a="http://schemas.openxmlformats.org/drawingml/2006/main">
          <a:off x="4814888" y="1238250"/>
          <a:ext cx="1981200" cy="6096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en-US" sz="1100" dirty="0"/>
        </a:p>
      </cdr:txBody>
    </cdr:sp>
  </cdr:relSizeAnchor>
  <cdr:relSizeAnchor xmlns:cdr="http://schemas.openxmlformats.org/drawingml/2006/chartDrawing">
    <cdr:from>
      <cdr:x>0.5612</cdr:x>
      <cdr:y>0.2047</cdr:y>
    </cdr:from>
    <cdr:to>
      <cdr:x>0.79727</cdr:x>
      <cdr:y>0.27181</cdr:y>
    </cdr:to>
    <cdr:sp macro="" textlink="">
      <cdr:nvSpPr>
        <cdr:cNvPr id="3" name="TextBox 2">
          <a:extLst xmlns:a="http://schemas.openxmlformats.org/drawingml/2006/main">
            <a:ext uri="{FF2B5EF4-FFF2-40B4-BE49-F238E27FC236}">
              <a16:creationId xmlns:a16="http://schemas.microsoft.com/office/drawing/2014/main" id="{AB367723-A433-4FF0-BC79-4E9EB13D2E87}"/>
            </a:ext>
          </a:extLst>
        </cdr:cNvPr>
        <cdr:cNvSpPr txBox="1"/>
      </cdr:nvSpPr>
      <cdr:spPr>
        <a:xfrm xmlns:a="http://schemas.openxmlformats.org/drawingml/2006/main">
          <a:off x="4891088" y="1162050"/>
          <a:ext cx="2057400" cy="3810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US" sz="1400" b="1" dirty="0">
              <a:solidFill>
                <a:srgbClr val="FF0000"/>
              </a:solidFill>
            </a:rPr>
            <a:t>PRELIMINARY DATA</a:t>
          </a:r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pitchFamily="-111" charset="0"/>
                <a:ea typeface="ＭＳ Ｐゴシック" pitchFamily="-111" charset="-128"/>
                <a:cs typeface="ＭＳ Ｐゴシック" pitchFamily="-111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pitchFamily="-111" charset="0"/>
                <a:ea typeface="ＭＳ Ｐゴシック" pitchFamily="-111" charset="-128"/>
                <a:cs typeface="ＭＳ Ｐゴシック" pitchFamily="-111" charset="-128"/>
              </a:defRPr>
            </a:lvl1pPr>
          </a:lstStyle>
          <a:p>
            <a:pPr>
              <a:defRPr/>
            </a:pPr>
            <a:fld id="{F2DA3026-DFE3-0D43-906D-11E2EF175628}" type="datetime1">
              <a:rPr lang="en-US"/>
              <a:pPr>
                <a:defRPr/>
              </a:pPr>
              <a:t>2/11/20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pitchFamily="-111" charset="0"/>
                <a:ea typeface="ＭＳ Ｐゴシック" pitchFamily="-111" charset="-128"/>
                <a:cs typeface="ＭＳ Ｐゴシック" pitchFamily="-111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pitchFamily="-111" charset="0"/>
                <a:ea typeface="ＭＳ Ｐゴシック" pitchFamily="-111" charset="-128"/>
                <a:cs typeface="ＭＳ Ｐゴシック" pitchFamily="-111" charset="-128"/>
              </a:defRPr>
            </a:lvl1pPr>
          </a:lstStyle>
          <a:p>
            <a:pPr>
              <a:defRPr/>
            </a:pPr>
            <a:fld id="{D71CAD20-510B-704C-AD99-F8A02DBD45F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7884429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 b="1">
                <a:latin typeface="Arial" pitchFamily="-111" charset="0"/>
                <a:ea typeface="ＭＳ Ｐゴシック" pitchFamily="-111" charset="-128"/>
                <a:cs typeface="ＭＳ Ｐゴシック" pitchFamily="-111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2016" y="0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 b="1">
                <a:latin typeface="Arial" pitchFamily="-111" charset="0"/>
                <a:ea typeface="ＭＳ Ｐゴシック" pitchFamily="-111" charset="-128"/>
                <a:cs typeface="ＭＳ Ｐゴシック" pitchFamily="-111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662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2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357" y="4715907"/>
            <a:ext cx="4984962" cy="44677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1814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 b="1">
                <a:latin typeface="Arial" pitchFamily="-111" charset="0"/>
                <a:ea typeface="ＭＳ Ｐゴシック" pitchFamily="-111" charset="-128"/>
                <a:cs typeface="ＭＳ Ｐゴシック" pitchFamily="-111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2016" y="9431814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 b="1">
                <a:latin typeface="Arial" pitchFamily="-111" charset="0"/>
                <a:ea typeface="ＭＳ Ｐゴシック" pitchFamily="-111" charset="-128"/>
                <a:cs typeface="ＭＳ Ｐゴシック" pitchFamily="-111" charset="-128"/>
              </a:defRPr>
            </a:lvl1pPr>
          </a:lstStyle>
          <a:p>
            <a:pPr>
              <a:defRPr/>
            </a:pPr>
            <a:fld id="{5A4206D7-E259-824F-8228-47AC672375D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1098065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19" charset="0"/>
        <a:ea typeface="ＭＳ Ｐゴシック" pitchFamily="19" charset="-128"/>
        <a:cs typeface="ＭＳ Ｐゴシック" pitchFamily="19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19" charset="0"/>
        <a:ea typeface="ＭＳ Ｐゴシック" pitchFamily="19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19" charset="0"/>
        <a:ea typeface="ＭＳ Ｐゴシック" pitchFamily="19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19" charset="0"/>
        <a:ea typeface="ＭＳ Ｐゴシック" pitchFamily="19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19" charset="0"/>
        <a:ea typeface="ＭＳ Ｐゴシック" pitchFamily="19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11FC93C-9DB3-8F4E-AA34-AF3CE5B6042D}" type="slidenum">
              <a:rPr lang="en-GB">
                <a:latin typeface="Arial" charset="0"/>
                <a:ea typeface="ＭＳ Ｐゴシック" charset="-128"/>
                <a:cs typeface="ＭＳ Ｐゴシック" charset="-128"/>
              </a:rPr>
              <a:pPr/>
              <a:t>1</a:t>
            </a:fld>
            <a:endParaRPr lang="en-GB" dirty="0"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28675" name="Rectangle 7"/>
          <p:cNvSpPr txBox="1">
            <a:spLocks noGrp="1" noChangeArrowheads="1"/>
          </p:cNvSpPr>
          <p:nvPr/>
        </p:nvSpPr>
        <p:spPr bwMode="auto">
          <a:xfrm>
            <a:off x="3852016" y="9431814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prstTxWarp prst="textNoShape">
              <a:avLst/>
            </a:prstTxWarp>
          </a:bodyPr>
          <a:lstStyle/>
          <a:p>
            <a:pPr algn="r" eaLnBrk="0" hangingPunct="0"/>
            <a:fld id="{B68E2002-60AE-2145-B876-134F9FFAC958}" type="slidenum">
              <a:rPr lang="en-GB" sz="1200"/>
              <a:pPr algn="r" eaLnBrk="0" hangingPunct="0"/>
              <a:t>1</a:t>
            </a:fld>
            <a:endParaRPr lang="en-GB" sz="1200" dirty="0"/>
          </a:p>
        </p:txBody>
      </p:sp>
      <p:sp>
        <p:nvSpPr>
          <p:cNvPr id="2867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2867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dirty="0"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85068111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A4927F3-6FCA-2142-B944-5D71B1CDADB7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417447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7"/>
          <p:cNvSpPr txBox="1">
            <a:spLocks noGrp="1" noChangeArrowheads="1"/>
          </p:cNvSpPr>
          <p:nvPr/>
        </p:nvSpPr>
        <p:spPr bwMode="auto">
          <a:xfrm>
            <a:off x="3852018" y="9431815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prstTxWarp prst="textNoShape">
              <a:avLst/>
            </a:prstTxWarp>
          </a:bodyPr>
          <a:lstStyle/>
          <a:p>
            <a:pPr algn="r" eaLnBrk="0" hangingPunct="0"/>
            <a:fld id="{FA5D128A-3E69-5F44-A86B-D76C803C69A5}" type="slidenum">
              <a:rPr lang="en-GB" sz="1200" b="1"/>
              <a:pPr algn="r" eaLnBrk="0" hangingPunct="0"/>
              <a:t>13</a:t>
            </a:fld>
            <a:endParaRPr lang="en-GB" sz="1200" b="1" dirty="0"/>
          </a:p>
        </p:txBody>
      </p:sp>
      <p:sp>
        <p:nvSpPr>
          <p:cNvPr id="40963" name="Rectangle 7"/>
          <p:cNvSpPr txBox="1">
            <a:spLocks noGrp="1" noChangeArrowheads="1"/>
          </p:cNvSpPr>
          <p:nvPr/>
        </p:nvSpPr>
        <p:spPr bwMode="auto">
          <a:xfrm>
            <a:off x="3852018" y="9431815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prstTxWarp prst="textNoShape">
              <a:avLst/>
            </a:prstTxWarp>
          </a:bodyPr>
          <a:lstStyle/>
          <a:p>
            <a:pPr algn="r"/>
            <a:fld id="{143BC2B4-9EB5-4D47-BF2A-BE3B46079873}" type="slidenum">
              <a:rPr lang="en-GB" sz="1200"/>
              <a:pPr algn="r"/>
              <a:t>13</a:t>
            </a:fld>
            <a:endParaRPr lang="en-GB" sz="1200" dirty="0"/>
          </a:p>
        </p:txBody>
      </p:sp>
      <p:sp>
        <p:nvSpPr>
          <p:cNvPr id="4096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4538"/>
            <a:ext cx="4964113" cy="3724275"/>
          </a:xfrm>
          <a:solidFill>
            <a:srgbClr val="FFFFFF"/>
          </a:solidFill>
          <a:ln/>
        </p:spPr>
      </p:sp>
      <p:sp>
        <p:nvSpPr>
          <p:cNvPr id="4096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768" y="4715908"/>
            <a:ext cx="5438140" cy="4467701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z="2400" dirty="0"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97071027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20FC4B-508F-471A-A16E-47CC971FE331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0760584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9302079-D85E-6C41-93C6-BB40CF350F96}" type="slidenum">
              <a:rPr lang="en-US"/>
              <a:pPr/>
              <a:t>15</a:t>
            </a:fld>
            <a:endParaRPr lang="en-US"/>
          </a:p>
        </p:txBody>
      </p:sp>
      <p:sp>
        <p:nvSpPr>
          <p:cNvPr id="16387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698500" y="687388"/>
            <a:ext cx="5592763" cy="4195762"/>
          </a:xfrm>
          <a:ln/>
        </p:spPr>
      </p:sp>
      <p:sp>
        <p:nvSpPr>
          <p:cNvPr id="16388" name="Rectangle 1027"/>
          <p:cNvSpPr>
            <a:spLocks noGrp="1" noChangeArrowheads="1"/>
          </p:cNvSpPr>
          <p:nvPr>
            <p:ph type="body" idx="1"/>
          </p:nvPr>
        </p:nvSpPr>
        <p:spPr>
          <a:xfrm>
            <a:off x="915798" y="4733143"/>
            <a:ext cx="4967653" cy="4428058"/>
          </a:xfrm>
          <a:noFill/>
          <a:ln/>
        </p:spPr>
        <p:txBody>
          <a:bodyPr/>
          <a:lstStyle/>
          <a:p>
            <a:pPr eaLnBrk="1" hangingPunct="1"/>
            <a:endParaRPr lang="en-GB" dirty="0">
              <a:latin typeface="Times" charset="0"/>
              <a:ea typeface="ＭＳ Ｐゴシック" charset="-128"/>
              <a:cs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96001154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C8A3002-0642-7944-9D58-D5E649F57017}" type="slidenum">
              <a:rPr lang="en-GB"/>
              <a:pPr/>
              <a:t>16</a:t>
            </a:fld>
            <a:endParaRPr lang="en-GB"/>
          </a:p>
        </p:txBody>
      </p:sp>
      <p:sp>
        <p:nvSpPr>
          <p:cNvPr id="34819" name="Rectangle 7"/>
          <p:cNvSpPr txBox="1">
            <a:spLocks noGrp="1" noChangeArrowheads="1"/>
          </p:cNvSpPr>
          <p:nvPr/>
        </p:nvSpPr>
        <p:spPr bwMode="auto">
          <a:xfrm>
            <a:off x="3852016" y="9431814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prstTxWarp prst="textNoShape">
              <a:avLst/>
            </a:prstTxWarp>
          </a:bodyPr>
          <a:lstStyle/>
          <a:p>
            <a:pPr algn="r"/>
            <a:fld id="{455A1476-2B64-E042-9A4E-7A81D27A50E5}" type="slidenum">
              <a:rPr lang="en-GB" sz="1200"/>
              <a:pPr algn="r"/>
              <a:t>16</a:t>
            </a:fld>
            <a:endParaRPr lang="en-GB" sz="1200"/>
          </a:p>
        </p:txBody>
      </p:sp>
      <p:sp>
        <p:nvSpPr>
          <p:cNvPr id="3482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482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5330988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C8A3002-0642-7944-9D58-D5E649F57017}" type="slidenum">
              <a:rPr lang="en-GB"/>
              <a:pPr/>
              <a:t>17</a:t>
            </a:fld>
            <a:endParaRPr lang="en-GB"/>
          </a:p>
        </p:txBody>
      </p:sp>
      <p:sp>
        <p:nvSpPr>
          <p:cNvPr id="34819" name="Rectangle 7"/>
          <p:cNvSpPr txBox="1">
            <a:spLocks noGrp="1" noChangeArrowheads="1"/>
          </p:cNvSpPr>
          <p:nvPr/>
        </p:nvSpPr>
        <p:spPr bwMode="auto">
          <a:xfrm>
            <a:off x="3852016" y="9431814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prstTxWarp prst="textNoShape">
              <a:avLst/>
            </a:prstTxWarp>
          </a:bodyPr>
          <a:lstStyle/>
          <a:p>
            <a:pPr algn="r"/>
            <a:fld id="{455A1476-2B64-E042-9A4E-7A81D27A50E5}" type="slidenum">
              <a:rPr lang="en-GB" sz="1200"/>
              <a:pPr algn="r"/>
              <a:t>17</a:t>
            </a:fld>
            <a:endParaRPr lang="en-GB" sz="1200"/>
          </a:p>
        </p:txBody>
      </p:sp>
      <p:sp>
        <p:nvSpPr>
          <p:cNvPr id="3482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482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dirty="0"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81576011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9302079-D85E-6C41-93C6-BB40CF350F96}" type="slidenum">
              <a:rPr lang="en-US"/>
              <a:pPr/>
              <a:t>18</a:t>
            </a:fld>
            <a:endParaRPr lang="en-US"/>
          </a:p>
        </p:txBody>
      </p:sp>
      <p:sp>
        <p:nvSpPr>
          <p:cNvPr id="16387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698500" y="687388"/>
            <a:ext cx="5592763" cy="4195762"/>
          </a:xfrm>
          <a:ln/>
        </p:spPr>
      </p:sp>
      <p:sp>
        <p:nvSpPr>
          <p:cNvPr id="16388" name="Rectangle 1027"/>
          <p:cNvSpPr>
            <a:spLocks noGrp="1" noChangeArrowheads="1"/>
          </p:cNvSpPr>
          <p:nvPr>
            <p:ph type="body" idx="1"/>
          </p:nvPr>
        </p:nvSpPr>
        <p:spPr>
          <a:xfrm>
            <a:off x="915798" y="4733143"/>
            <a:ext cx="4967653" cy="4428058"/>
          </a:xfrm>
          <a:noFill/>
          <a:ln/>
        </p:spPr>
        <p:txBody>
          <a:bodyPr/>
          <a:lstStyle/>
          <a:p>
            <a:pPr eaLnBrk="1" hangingPunct="1"/>
            <a:endParaRPr lang="en-GB" dirty="0">
              <a:latin typeface="Times" charset="0"/>
              <a:ea typeface="ＭＳ Ｐゴシック" charset="-128"/>
              <a:cs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05902139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0349B39-E793-CC40-A333-C35A31BEFB22}" type="slidenum">
              <a:rPr lang="en-GB"/>
              <a:pPr/>
              <a:t>19</a:t>
            </a:fld>
            <a:endParaRPr lang="en-GB"/>
          </a:p>
        </p:txBody>
      </p:sp>
      <p:sp>
        <p:nvSpPr>
          <p:cNvPr id="17411" name="Rectangle 7"/>
          <p:cNvSpPr txBox="1">
            <a:spLocks noGrp="1" noChangeArrowheads="1"/>
          </p:cNvSpPr>
          <p:nvPr/>
        </p:nvSpPr>
        <p:spPr bwMode="auto">
          <a:xfrm>
            <a:off x="3852016" y="9431814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prstTxWarp prst="textNoShape">
              <a:avLst/>
            </a:prstTxWarp>
          </a:bodyPr>
          <a:lstStyle/>
          <a:p>
            <a:pPr algn="r"/>
            <a:fld id="{66ABDDD2-2266-1E4D-AD49-39AAE94C9749}" type="slidenum">
              <a:rPr lang="en-GB" sz="1200"/>
              <a:pPr algn="r"/>
              <a:t>19</a:t>
            </a:fld>
            <a:endParaRPr lang="en-GB" sz="1200"/>
          </a:p>
        </p:txBody>
      </p:sp>
      <p:sp>
        <p:nvSpPr>
          <p:cNvPr id="1741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17413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72259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0349B39-E793-CC40-A333-C35A31BEFB22}" type="slidenum">
              <a:rPr lang="en-GB"/>
              <a:pPr/>
              <a:t>21</a:t>
            </a:fld>
            <a:endParaRPr lang="en-GB"/>
          </a:p>
        </p:txBody>
      </p:sp>
      <p:sp>
        <p:nvSpPr>
          <p:cNvPr id="17411" name="Rectangle 7"/>
          <p:cNvSpPr txBox="1">
            <a:spLocks noGrp="1" noChangeArrowheads="1"/>
          </p:cNvSpPr>
          <p:nvPr/>
        </p:nvSpPr>
        <p:spPr bwMode="auto">
          <a:xfrm>
            <a:off x="3852016" y="9431814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prstTxWarp prst="textNoShape">
              <a:avLst/>
            </a:prstTxWarp>
          </a:bodyPr>
          <a:lstStyle/>
          <a:p>
            <a:pPr algn="r"/>
            <a:fld id="{66ABDDD2-2266-1E4D-AD49-39AAE94C9749}" type="slidenum">
              <a:rPr lang="en-GB" sz="1200"/>
              <a:pPr algn="r"/>
              <a:t>21</a:t>
            </a:fld>
            <a:endParaRPr lang="en-GB" sz="1200"/>
          </a:p>
        </p:txBody>
      </p:sp>
      <p:sp>
        <p:nvSpPr>
          <p:cNvPr id="1741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17413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738506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A4927F3-6FCA-2142-B944-5D71B1CDADB7}" type="slidenum">
              <a:rPr lang="en-US" smtClean="0"/>
              <a:pPr>
                <a:defRPr/>
              </a:pPr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471288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0349B39-E793-CC40-A333-C35A31BEFB22}" type="slidenum">
              <a:rPr lang="en-GB"/>
              <a:pPr/>
              <a:t>2</a:t>
            </a:fld>
            <a:endParaRPr lang="en-GB" dirty="0"/>
          </a:p>
        </p:txBody>
      </p:sp>
      <p:sp>
        <p:nvSpPr>
          <p:cNvPr id="17411" name="Rectangle 7"/>
          <p:cNvSpPr txBox="1">
            <a:spLocks noGrp="1" noChangeArrowheads="1"/>
          </p:cNvSpPr>
          <p:nvPr/>
        </p:nvSpPr>
        <p:spPr bwMode="auto">
          <a:xfrm>
            <a:off x="3852016" y="9431814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prstTxWarp prst="textNoShape">
              <a:avLst/>
            </a:prstTxWarp>
          </a:bodyPr>
          <a:lstStyle/>
          <a:p>
            <a:pPr algn="r"/>
            <a:fld id="{66ABDDD2-2266-1E4D-AD49-39AAE94C9749}" type="slidenum">
              <a:rPr lang="en-GB" sz="1200"/>
              <a:pPr algn="r"/>
              <a:t>2</a:t>
            </a:fld>
            <a:endParaRPr lang="en-GB" sz="1200" dirty="0"/>
          </a:p>
        </p:txBody>
      </p:sp>
      <p:sp>
        <p:nvSpPr>
          <p:cNvPr id="1741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17413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409767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7173247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79624099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872723668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Haram </a:t>
            </a:r>
            <a:r>
              <a:rPr lang="en-US" dirty="0" err="1"/>
              <a:t>har</a:t>
            </a:r>
            <a:r>
              <a:rPr lang="en-US" dirty="0"/>
              <a:t> </a:t>
            </a:r>
            <a:r>
              <a:rPr lang="en-US" dirty="0" err="1"/>
              <a:t>dominert</a:t>
            </a:r>
            <a:r>
              <a:rPr lang="en-US" dirty="0"/>
              <a:t> </a:t>
            </a:r>
            <a:r>
              <a:rPr lang="en-US" dirty="0" err="1"/>
              <a:t>norsk</a:t>
            </a:r>
            <a:r>
              <a:rPr lang="en-US" dirty="0"/>
              <a:t> </a:t>
            </a:r>
            <a:r>
              <a:rPr lang="en-US" dirty="0" err="1"/>
              <a:t>deltakelse</a:t>
            </a:r>
            <a:r>
              <a:rPr lang="en-US" dirty="0"/>
              <a:t> </a:t>
            </a:r>
            <a:r>
              <a:rPr lang="en-US" dirty="0" err="1"/>
              <a:t>ved</a:t>
            </a:r>
            <a:r>
              <a:rPr lang="en-US" dirty="0"/>
              <a:t> TTE </a:t>
            </a:r>
            <a:r>
              <a:rPr lang="en-US" dirty="0" err="1"/>
              <a:t>programmet</a:t>
            </a:r>
            <a:r>
              <a:rPr lang="en-US" dirty="0"/>
              <a:t>,</a:t>
            </a:r>
            <a:r>
              <a:rPr lang="en-US" baseline="0" dirty="0"/>
              <a:t> men </a:t>
            </a:r>
            <a:r>
              <a:rPr lang="en-US" baseline="0" dirty="0" err="1"/>
              <a:t>gamle</a:t>
            </a:r>
            <a:r>
              <a:rPr lang="en-US" baseline="0" dirty="0"/>
              <a:t> </a:t>
            </a:r>
            <a:r>
              <a:rPr lang="en-US" baseline="0" dirty="0" err="1"/>
              <a:t>Ladejarlen</a:t>
            </a:r>
            <a:r>
              <a:rPr lang="en-US" baseline="0" dirty="0"/>
              <a:t> </a:t>
            </a:r>
            <a:r>
              <a:rPr lang="en-US" baseline="0" dirty="0" err="1"/>
              <a:t>skole</a:t>
            </a:r>
            <a:r>
              <a:rPr lang="en-US" baseline="0" dirty="0"/>
              <a:t> </a:t>
            </a:r>
            <a:r>
              <a:rPr lang="en-US" baseline="0" dirty="0" err="1"/>
              <a:t>i</a:t>
            </a:r>
            <a:r>
              <a:rPr lang="en-US" baseline="0" dirty="0"/>
              <a:t> Trondheim (</a:t>
            </a:r>
            <a:r>
              <a:rPr lang="en-US" baseline="0" dirty="0" err="1"/>
              <a:t>nå</a:t>
            </a:r>
            <a:r>
              <a:rPr lang="en-US" baseline="0" dirty="0"/>
              <a:t> </a:t>
            </a:r>
            <a:r>
              <a:rPr lang="en-US" baseline="0" dirty="0" err="1"/>
              <a:t>Byåsen</a:t>
            </a:r>
            <a:r>
              <a:rPr lang="en-US" baseline="0" dirty="0"/>
              <a:t> VGS) </a:t>
            </a:r>
            <a:r>
              <a:rPr lang="en-US" baseline="0" dirty="0" err="1"/>
              <a:t>er</a:t>
            </a:r>
            <a:r>
              <a:rPr lang="en-US" baseline="0" dirty="0"/>
              <a:t> </a:t>
            </a:r>
            <a:r>
              <a:rPr lang="en-US" baseline="0" dirty="0" err="1"/>
              <a:t>også</a:t>
            </a:r>
            <a:r>
              <a:rPr lang="en-US" baseline="0" dirty="0"/>
              <a:t> en </a:t>
            </a:r>
            <a:r>
              <a:rPr lang="en-US" baseline="0" dirty="0" err="1"/>
              <a:t>viktig</a:t>
            </a:r>
            <a:r>
              <a:rPr lang="en-US" baseline="0" dirty="0"/>
              <a:t> </a:t>
            </a:r>
            <a:r>
              <a:rPr lang="en-US" baseline="0" dirty="0" err="1"/>
              <a:t>aktør</a:t>
            </a:r>
            <a:r>
              <a:rPr lang="en-US" baseline="0" dirty="0"/>
              <a:t> </a:t>
            </a:r>
            <a:r>
              <a:rPr lang="en-US" baseline="0" dirty="0" err="1"/>
              <a:t>på</a:t>
            </a:r>
            <a:r>
              <a:rPr lang="en-US" baseline="0" dirty="0"/>
              <a:t> </a:t>
            </a:r>
            <a:r>
              <a:rPr lang="en-US" baseline="0" dirty="0" err="1"/>
              <a:t>dette</a:t>
            </a:r>
            <a:r>
              <a:rPr lang="en-US" baseline="0" dirty="0"/>
              <a:t> </a:t>
            </a:r>
            <a:r>
              <a:rPr lang="en-US" baseline="0" dirty="0" err="1"/>
              <a:t>feltet</a:t>
            </a:r>
            <a:r>
              <a:rPr lang="en-US" baseline="0" dirty="0"/>
              <a:t>. Arne </a:t>
            </a:r>
            <a:r>
              <a:rPr lang="en-US" baseline="0" dirty="0" err="1"/>
              <a:t>Sigvard</a:t>
            </a:r>
            <a:r>
              <a:rPr lang="en-US" baseline="0" dirty="0"/>
              <a:t> </a:t>
            </a:r>
            <a:r>
              <a:rPr lang="en-US" baseline="0" dirty="0" err="1"/>
              <a:t>er</a:t>
            </a:r>
            <a:r>
              <a:rPr lang="en-US" baseline="0" dirty="0"/>
              <a:t> </a:t>
            </a:r>
            <a:r>
              <a:rPr lang="en-US" baseline="0" dirty="0" err="1"/>
              <a:t>i</a:t>
            </a:r>
            <a:r>
              <a:rPr lang="en-US" baseline="0" dirty="0"/>
              <a:t> dag </a:t>
            </a:r>
            <a:r>
              <a:rPr lang="en-US" baseline="0" dirty="0" err="1"/>
              <a:t>på</a:t>
            </a:r>
            <a:r>
              <a:rPr lang="en-US" baseline="0" dirty="0"/>
              <a:t> </a:t>
            </a:r>
            <a:r>
              <a:rPr lang="en-US" baseline="0" dirty="0" err="1"/>
              <a:t>masterprogrammet</a:t>
            </a:r>
            <a:r>
              <a:rPr lang="en-US" baseline="0" dirty="0"/>
              <a:t> </a:t>
            </a:r>
            <a:r>
              <a:rPr lang="en-US" baseline="0" dirty="0" err="1"/>
              <a:t>ved</a:t>
            </a:r>
            <a:r>
              <a:rPr lang="en-US" baseline="0" dirty="0"/>
              <a:t> NTNU </a:t>
            </a:r>
            <a:r>
              <a:rPr lang="en-US" baseline="0" dirty="0" err="1"/>
              <a:t>mens</a:t>
            </a:r>
            <a:r>
              <a:rPr lang="en-US" baseline="0" dirty="0"/>
              <a:t> </a:t>
            </a:r>
            <a:r>
              <a:rPr lang="en-US" baseline="0" dirty="0" err="1"/>
              <a:t>Pål</a:t>
            </a:r>
            <a:r>
              <a:rPr lang="en-US" baseline="0" dirty="0"/>
              <a:t> </a:t>
            </a:r>
            <a:r>
              <a:rPr lang="en-US" baseline="0" dirty="0" err="1"/>
              <a:t>går</a:t>
            </a:r>
            <a:r>
              <a:rPr lang="en-US" baseline="0" dirty="0"/>
              <a:t> </a:t>
            </a:r>
            <a:r>
              <a:rPr lang="en-US" baseline="0" dirty="0" err="1"/>
              <a:t>på</a:t>
            </a:r>
            <a:r>
              <a:rPr lang="en-US" baseline="0" dirty="0"/>
              <a:t> EPFL.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C59B74-C91C-0743-BF8A-A19EFCEF7B51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1828965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D27DD5D-0689-774E-8C17-783F37D428AD}" type="slidenum">
              <a:rPr lang="en-GB">
                <a:solidFill>
                  <a:prstClr val="black"/>
                </a:solidFill>
              </a:rPr>
              <a:pPr/>
              <a:t>28</a:t>
            </a:fld>
            <a:endParaRPr lang="en-GB" dirty="0">
              <a:solidFill>
                <a:prstClr val="black"/>
              </a:solidFill>
            </a:endParaRPr>
          </a:p>
        </p:txBody>
      </p:sp>
      <p:sp>
        <p:nvSpPr>
          <p:cNvPr id="59395" name="Rectangle 7"/>
          <p:cNvSpPr txBox="1">
            <a:spLocks noGrp="1" noChangeArrowheads="1"/>
          </p:cNvSpPr>
          <p:nvPr/>
        </p:nvSpPr>
        <p:spPr bwMode="auto">
          <a:xfrm>
            <a:off x="3852017" y="9431814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prstTxWarp prst="textNoShape">
              <a:avLst/>
            </a:prstTxWarp>
          </a:bodyPr>
          <a:lstStyle/>
          <a:p>
            <a:pPr algn="r" eaLnBrk="0" hangingPunct="0"/>
            <a:fld id="{63067146-9EED-8349-9667-F0A4C566D693}" type="slidenum">
              <a:rPr lang="en-GB" sz="1200">
                <a:solidFill>
                  <a:prstClr val="black"/>
                </a:solidFill>
              </a:rPr>
              <a:pPr algn="r" eaLnBrk="0" hangingPunct="0"/>
              <a:t>28</a:t>
            </a:fld>
            <a:endParaRPr lang="en-GB" sz="1200" dirty="0">
              <a:solidFill>
                <a:prstClr val="black"/>
              </a:solidFill>
            </a:endParaRPr>
          </a:p>
        </p:txBody>
      </p:sp>
      <p:sp>
        <p:nvSpPr>
          <p:cNvPr id="5939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5939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dirty="0"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83093512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556B613-228C-244E-996A-6B01092BF939}" type="slidenum">
              <a:rPr lang="en-GB">
                <a:solidFill>
                  <a:prstClr val="black"/>
                </a:solidFill>
                <a:latin typeface="Calibri"/>
              </a:rPr>
              <a:pPr/>
              <a:t>3</a:t>
            </a:fld>
            <a:endParaRPr lang="en-GB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5603" name="Rectangle 7"/>
          <p:cNvSpPr txBox="1">
            <a:spLocks noGrp="1" noChangeArrowheads="1"/>
          </p:cNvSpPr>
          <p:nvPr/>
        </p:nvSpPr>
        <p:spPr bwMode="auto">
          <a:xfrm>
            <a:off x="3852018" y="9431815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prstTxWarp prst="textNoShape">
              <a:avLst/>
            </a:prstTxWarp>
          </a:bodyPr>
          <a:lstStyle/>
          <a:p>
            <a:pPr algn="r"/>
            <a:fld id="{7384DB91-2A12-EB44-BBA8-9B8987FC1698}" type="slidenum">
              <a:rPr lang="en-GB" sz="1200">
                <a:solidFill>
                  <a:prstClr val="black"/>
                </a:solidFill>
              </a:rPr>
              <a:pPr algn="r"/>
              <a:t>3</a:t>
            </a:fld>
            <a:endParaRPr lang="en-GB" sz="1200" dirty="0">
              <a:solidFill>
                <a:prstClr val="black"/>
              </a:solidFill>
            </a:endParaRPr>
          </a:p>
        </p:txBody>
      </p:sp>
      <p:sp>
        <p:nvSpPr>
          <p:cNvPr id="2560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4538"/>
            <a:ext cx="4964113" cy="3724275"/>
          </a:xfrm>
          <a:solidFill>
            <a:srgbClr val="FFFFFF"/>
          </a:solidFill>
          <a:ln/>
        </p:spPr>
      </p:sp>
      <p:sp>
        <p:nvSpPr>
          <p:cNvPr id="2560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768" y="4715908"/>
            <a:ext cx="5438140" cy="4467701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dirty="0"/>
          </a:p>
          <a:p>
            <a:pPr eaLnBrk="1" hangingPunct="1"/>
            <a:r>
              <a:rPr lang="en-US" dirty="0"/>
              <a:t>----- Meeting Notes (09/01/2013 14:16) -----</a:t>
            </a:r>
          </a:p>
          <a:p>
            <a:pPr eaLnBrk="1" hangingPunct="1"/>
            <a:r>
              <a:rPr lang="en-US" dirty="0"/>
              <a:t>nnn</a:t>
            </a:r>
          </a:p>
        </p:txBody>
      </p:sp>
    </p:spTree>
    <p:extLst>
      <p:ext uri="{BB962C8B-B14F-4D97-AF65-F5344CB8AC3E}">
        <p14:creationId xmlns:p14="http://schemas.microsoft.com/office/powerpoint/2010/main" val="194587664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7"/>
          <p:cNvSpPr txBox="1">
            <a:spLocks noGrp="1" noChangeArrowheads="1"/>
          </p:cNvSpPr>
          <p:nvPr/>
        </p:nvSpPr>
        <p:spPr bwMode="auto">
          <a:xfrm>
            <a:off x="3852018" y="9431815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prstTxWarp prst="textNoShape">
              <a:avLst/>
            </a:prstTxWarp>
          </a:bodyPr>
          <a:lstStyle/>
          <a:p>
            <a:pPr algn="r" eaLnBrk="0" hangingPunct="0"/>
            <a:fld id="{FA5D128A-3E69-5F44-A86B-D76C803C69A5}" type="slidenum">
              <a:rPr lang="en-GB" sz="1200" b="1"/>
              <a:pPr algn="r" eaLnBrk="0" hangingPunct="0"/>
              <a:t>4</a:t>
            </a:fld>
            <a:endParaRPr lang="en-GB" sz="1200" b="1" dirty="0"/>
          </a:p>
        </p:txBody>
      </p:sp>
      <p:sp>
        <p:nvSpPr>
          <p:cNvPr id="40963" name="Rectangle 7"/>
          <p:cNvSpPr txBox="1">
            <a:spLocks noGrp="1" noChangeArrowheads="1"/>
          </p:cNvSpPr>
          <p:nvPr/>
        </p:nvSpPr>
        <p:spPr bwMode="auto">
          <a:xfrm>
            <a:off x="3852018" y="9431815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prstTxWarp prst="textNoShape">
              <a:avLst/>
            </a:prstTxWarp>
          </a:bodyPr>
          <a:lstStyle/>
          <a:p>
            <a:pPr algn="r"/>
            <a:fld id="{143BC2B4-9EB5-4D47-BF2A-BE3B46079873}" type="slidenum">
              <a:rPr lang="en-GB" sz="1200"/>
              <a:pPr algn="r"/>
              <a:t>4</a:t>
            </a:fld>
            <a:endParaRPr lang="en-GB" sz="1200" dirty="0"/>
          </a:p>
        </p:txBody>
      </p:sp>
      <p:sp>
        <p:nvSpPr>
          <p:cNvPr id="4096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4538"/>
            <a:ext cx="4964113" cy="3724275"/>
          </a:xfrm>
          <a:solidFill>
            <a:srgbClr val="FFFFFF"/>
          </a:solidFill>
          <a:ln/>
        </p:spPr>
      </p:sp>
      <p:sp>
        <p:nvSpPr>
          <p:cNvPr id="4096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768" y="4715908"/>
            <a:ext cx="5438140" cy="4467701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z="2400" dirty="0"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16415464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1031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3D7708C-2297-4FAE-A4B8-63969080678C}" type="slidenum">
              <a:rPr lang="en-US" smtClean="0">
                <a:solidFill>
                  <a:prstClr val="black"/>
                </a:solidFill>
                <a:ea typeface="ＭＳ Ｐゴシック" pitchFamily="34" charset="-128"/>
              </a:rPr>
              <a:pPr/>
              <a:t>5</a:t>
            </a:fld>
            <a:endParaRPr lang="en-US">
              <a:solidFill>
                <a:prstClr val="black"/>
              </a:solidFill>
              <a:ea typeface="ＭＳ Ｐゴシック" pitchFamily="34" charset="-128"/>
            </a:endParaRPr>
          </a:p>
        </p:txBody>
      </p:sp>
      <p:sp>
        <p:nvSpPr>
          <p:cNvPr id="552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5988" y="744538"/>
            <a:ext cx="4964112" cy="3724275"/>
          </a:xfrm>
          <a:solidFill>
            <a:srgbClr val="FFFFFF"/>
          </a:solidFill>
          <a:ln/>
        </p:spPr>
      </p:sp>
      <p:sp>
        <p:nvSpPr>
          <p:cNvPr id="55300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z="240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95852859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97CB41C-0744-6743-8CF0-B2273F0D3840}" type="slidenum">
              <a:rPr lang="en-GB">
                <a:latin typeface="Arial" charset="0"/>
                <a:ea typeface="ＭＳ Ｐゴシック" charset="-128"/>
                <a:cs typeface="ＭＳ Ｐゴシック" charset="-128"/>
              </a:rPr>
              <a:pPr/>
              <a:t>6</a:t>
            </a:fld>
            <a:endParaRPr lang="en-GB"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32771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64502797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86FEB48-A73F-DF40-B351-798596E54F83}" type="slidenum">
              <a:rPr lang="en-GB">
                <a:latin typeface="Arial" charset="0"/>
                <a:ea typeface="ＭＳ Ｐゴシック" charset="-128"/>
                <a:cs typeface="ＭＳ Ｐゴシック" charset="-128"/>
              </a:rPr>
              <a:pPr/>
              <a:t>7</a:t>
            </a:fld>
            <a:endParaRPr lang="en-GB"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34819" name="Rectangle 7"/>
          <p:cNvSpPr txBox="1">
            <a:spLocks noGrp="1" noChangeArrowheads="1"/>
          </p:cNvSpPr>
          <p:nvPr/>
        </p:nvSpPr>
        <p:spPr bwMode="auto">
          <a:xfrm>
            <a:off x="3852016" y="9431814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prstTxWarp prst="textNoShape">
              <a:avLst/>
            </a:prstTxWarp>
          </a:bodyPr>
          <a:lstStyle/>
          <a:p>
            <a:pPr algn="r" eaLnBrk="0" hangingPunct="0"/>
            <a:fld id="{454A460E-CC64-D142-BCBF-9AD3FECBD24F}" type="slidenum">
              <a:rPr lang="en-GB" sz="1200"/>
              <a:pPr algn="r" eaLnBrk="0" hangingPunct="0"/>
              <a:t>7</a:t>
            </a:fld>
            <a:endParaRPr lang="en-GB" sz="1200"/>
          </a:p>
        </p:txBody>
      </p:sp>
      <p:sp>
        <p:nvSpPr>
          <p:cNvPr id="3482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4821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de-CH" dirty="0"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4280732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11FC93C-9DB3-8F4E-AA34-AF3CE5B6042D}" type="slidenum">
              <a:rPr lang="en-GB">
                <a:latin typeface="Arial" charset="0"/>
                <a:ea typeface="ＭＳ Ｐゴシック" charset="-128"/>
                <a:cs typeface="ＭＳ Ｐゴシック" charset="-128"/>
              </a:rPr>
              <a:pPr/>
              <a:t>8</a:t>
            </a:fld>
            <a:endParaRPr lang="en-GB" dirty="0"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28675" name="Rectangle 7"/>
          <p:cNvSpPr txBox="1">
            <a:spLocks noGrp="1" noChangeArrowheads="1"/>
          </p:cNvSpPr>
          <p:nvPr/>
        </p:nvSpPr>
        <p:spPr bwMode="auto">
          <a:xfrm>
            <a:off x="3852016" y="9431814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prstTxWarp prst="textNoShape">
              <a:avLst/>
            </a:prstTxWarp>
          </a:bodyPr>
          <a:lstStyle/>
          <a:p>
            <a:pPr algn="r" eaLnBrk="0" hangingPunct="0"/>
            <a:fld id="{B68E2002-60AE-2145-B876-134F9FFAC958}" type="slidenum">
              <a:rPr lang="en-GB" sz="1200"/>
              <a:pPr algn="r" eaLnBrk="0" hangingPunct="0"/>
              <a:t>8</a:t>
            </a:fld>
            <a:endParaRPr lang="en-GB" sz="1200" dirty="0"/>
          </a:p>
        </p:txBody>
      </p:sp>
      <p:sp>
        <p:nvSpPr>
          <p:cNvPr id="2867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2867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dirty="0"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30875373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Update</a:t>
            </a:r>
            <a:r>
              <a:rPr lang="en-US" baseline="0" dirty="0"/>
              <a:t> Livingstone plot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F8A115F-B9CE-439E-B08C-4DE178A014FB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7607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34175" y="152400"/>
            <a:ext cx="1952625" cy="59436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71538" y="152400"/>
            <a:ext cx="5710237" cy="59436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AFA8C01-0A37-2448-9BA5-7289468EE6BE}" type="datetimeFigureOut">
              <a:rPr lang="en-US" smtClean="0"/>
              <a:t>2/11/20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F73B2E-1C2D-D240-9120-9C4B082A01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436344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 txBox="1">
            <a:spLocks/>
          </p:cNvSpPr>
          <p:nvPr/>
        </p:nvSpPr>
        <p:spPr bwMode="auto">
          <a:xfrm>
            <a:off x="174661" y="762000"/>
            <a:ext cx="8740775" cy="5654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05" tIns="45702" rIns="91405" bIns="45702"/>
          <a:lstStyle>
            <a:lvl1pPr>
              <a:buClr>
                <a:srgbClr val="062572"/>
              </a:buClr>
              <a:buSzPct val="150000"/>
              <a:buFont typeface="Arial"/>
              <a:buChar char="•"/>
              <a:defRPr sz="2400">
                <a:solidFill>
                  <a:srgbClr val="062572"/>
                </a:solidFill>
                <a:latin typeface="Helvetica"/>
                <a:cs typeface="Helvetica"/>
              </a:defRPr>
            </a:lvl1pPr>
            <a:lvl2pPr>
              <a:buClr>
                <a:srgbClr val="062572"/>
              </a:buClr>
              <a:buSzPct val="150000"/>
              <a:buFont typeface="Lucida Grande"/>
              <a:buChar char="-"/>
              <a:defRPr sz="2000">
                <a:latin typeface="Helvetica"/>
                <a:cs typeface="Helvetica"/>
              </a:defRPr>
            </a:lvl2pPr>
            <a:lvl3pPr>
              <a:buClr>
                <a:srgbClr val="062572"/>
              </a:buClr>
              <a:buSzPct val="150000"/>
              <a:buFont typeface="Lucida Grande"/>
              <a:buChar char="-"/>
              <a:defRPr sz="1600">
                <a:latin typeface="Helvetica"/>
                <a:cs typeface="Helvetica"/>
              </a:defRPr>
            </a:lvl3pPr>
            <a:lvl4pPr>
              <a:buClr>
                <a:srgbClr val="062572"/>
              </a:buClr>
              <a:buSzPct val="150000"/>
              <a:buFont typeface="Arial"/>
              <a:buChar char="•"/>
              <a:defRPr>
                <a:latin typeface="Helvetica"/>
                <a:cs typeface="Helvetica"/>
              </a:defRPr>
            </a:lvl4pPr>
            <a:lvl5pPr>
              <a:buClr>
                <a:srgbClr val="062572"/>
              </a:buClr>
              <a:buSzPct val="150000"/>
              <a:buFont typeface="Arial"/>
              <a:buChar char="•"/>
              <a:defRPr>
                <a:latin typeface="Helvetica"/>
                <a:cs typeface="Helvetica"/>
              </a:defRPr>
            </a:lvl5pPr>
          </a:lstStyle>
          <a:p>
            <a:pPr marL="227013" indent="-227013" eaLnBrk="0" hangingPunct="0">
              <a:spcBef>
                <a:spcPts val="1800"/>
              </a:spcBef>
              <a:defRPr/>
            </a:pPr>
            <a:endParaRPr lang="en-US" sz="1600" dirty="0">
              <a:solidFill>
                <a:srgbClr val="000000"/>
              </a:solidFill>
              <a:latin typeface="Trebuchet MS"/>
              <a:ea typeface="ＭＳ Ｐゴシック" pitchFamily="-108" charset="-128"/>
              <a:cs typeface="Trebuchet MS"/>
            </a:endParaRPr>
          </a:p>
        </p:txBody>
      </p:sp>
      <p:sp>
        <p:nvSpPr>
          <p:cNvPr id="5" name="Content Placeholder 2"/>
          <p:cNvSpPr txBox="1">
            <a:spLocks/>
          </p:cNvSpPr>
          <p:nvPr userDrawn="1"/>
        </p:nvSpPr>
        <p:spPr bwMode="auto">
          <a:xfrm>
            <a:off x="174661" y="762000"/>
            <a:ext cx="8740775" cy="5654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05" tIns="45702" rIns="91405" bIns="45702"/>
          <a:lstStyle>
            <a:lvl1pPr marL="227013" indent="-227013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ts val="1800"/>
              </a:spcBef>
              <a:buClr>
                <a:srgbClr val="062572"/>
              </a:buClr>
              <a:buSzPct val="150000"/>
              <a:buFont typeface="Arial" charset="0"/>
              <a:buChar char="•"/>
              <a:defRPr/>
            </a:pPr>
            <a:endParaRPr lang="en-US" sz="1600">
              <a:solidFill>
                <a:srgbClr val="000000"/>
              </a:solidFill>
              <a:latin typeface="Trebuchet MS" charset="0"/>
              <a:cs typeface="Trebuchet MS" charset="0"/>
            </a:endParaRPr>
          </a:p>
        </p:txBody>
      </p:sp>
      <p:sp>
        <p:nvSpPr>
          <p:cNvPr id="7" name="Title 22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09600"/>
          </a:xfrm>
          <a:prstGeom prst="rect">
            <a:avLst/>
          </a:prstGeom>
          <a:gradFill flip="none">
            <a:gsLst>
              <a:gs pos="0">
                <a:srgbClr val="051C53"/>
              </a:gs>
              <a:gs pos="100000">
                <a:srgbClr val="083297"/>
              </a:gs>
            </a:gsLst>
            <a:lin scaled="0"/>
            <a:tileRect/>
          </a:gradFill>
          <a:ln>
            <a:solidFill>
              <a:srgbClr val="051C53"/>
            </a:solidFill>
          </a:ln>
        </p:spPr>
        <p:txBody>
          <a:bodyPr wrap="none" bIns="80766" rtlCol="0">
            <a:noAutofit/>
          </a:bodyPr>
          <a:lstStyle>
            <a:lvl1pPr algn="l">
              <a:defRPr i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2"/>
          </p:nvPr>
        </p:nvSpPr>
        <p:spPr>
          <a:xfrm>
            <a:off x="169345" y="798513"/>
            <a:ext cx="8740583" cy="5654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3"/>
          </p:nvPr>
        </p:nvSpPr>
        <p:spPr>
          <a:xfrm>
            <a:off x="6477000" y="6627278"/>
            <a:ext cx="2667000" cy="252412"/>
          </a:xfrm>
          <a:prstGeom prst="rect">
            <a:avLst/>
          </a:prstGeom>
        </p:spPr>
        <p:txBody>
          <a:bodyPr/>
          <a:lstStyle>
            <a:lvl1pPr algn="ctr">
              <a:defRPr sz="1100">
                <a:solidFill>
                  <a:srgbClr val="FFFFFF"/>
                </a:solidFill>
                <a:latin typeface="Arial" pitchFamily="-107" charset="0"/>
                <a:ea typeface="ＭＳ Ｐゴシック" pitchFamily="-107" charset="-128"/>
                <a:cs typeface="ＭＳ Ｐゴシック" pitchFamily="-107" charset="-128"/>
              </a:defRPr>
            </a:lvl1pPr>
          </a:lstStyle>
          <a:p>
            <a:pPr>
              <a:defRPr/>
            </a:pPr>
            <a:r>
              <a:rPr lang="en-US"/>
              <a:t>22/2/18 - Steinar Stapnes (CERN)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189155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3826835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7005937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2813" y="1295400"/>
            <a:ext cx="38100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75213" y="1295400"/>
            <a:ext cx="3811587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3538373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102425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4198300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7715196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2135454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4416518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079318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34175" y="152400"/>
            <a:ext cx="1952625" cy="59436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71538" y="152400"/>
            <a:ext cx="5710237" cy="59436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235653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en-US">
                <a:solidFill>
                  <a:srgbClr val="000000"/>
                </a:solidFill>
              </a:rPr>
              <a:t>April 17, 2013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S. Myers VIP Prof S. Gaskell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F73B2E-1C2D-D240-9120-9C4B082A013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347764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250FD8-1F27-954B-85A9-E4167D76EA60}" type="datetimeFigureOut">
              <a:rPr lang="en-US" smtClean="0"/>
              <a:t>2/11/20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1BA9FA-CB6D-5F4C-AC31-B9F935A179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03112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250FD8-1F27-954B-85A9-E4167D76EA60}" type="datetimeFigureOut">
              <a:rPr lang="en-US" smtClean="0"/>
              <a:t>2/11/20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1BA9FA-CB6D-5F4C-AC31-B9F935A179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664556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250FD8-1F27-954B-85A9-E4167D76EA60}" type="datetimeFigureOut">
              <a:rPr lang="en-US" smtClean="0"/>
              <a:t>2/11/20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1BA9FA-CB6D-5F4C-AC31-B9F935A179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286016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250FD8-1F27-954B-85A9-E4167D76EA60}" type="datetimeFigureOut">
              <a:rPr lang="en-US" smtClean="0"/>
              <a:t>2/11/20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1BA9FA-CB6D-5F4C-AC31-B9F935A179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807613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250FD8-1F27-954B-85A9-E4167D76EA60}" type="datetimeFigureOut">
              <a:rPr lang="en-US" smtClean="0"/>
              <a:t>2/11/20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1BA9FA-CB6D-5F4C-AC31-B9F935A179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045599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250FD8-1F27-954B-85A9-E4167D76EA60}" type="datetimeFigureOut">
              <a:rPr lang="en-US" smtClean="0"/>
              <a:t>2/11/20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1BA9FA-CB6D-5F4C-AC31-B9F935A179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00496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2813" y="1295400"/>
            <a:ext cx="38100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75213" y="1295400"/>
            <a:ext cx="3811587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250FD8-1F27-954B-85A9-E4167D76EA60}" type="datetimeFigureOut">
              <a:rPr lang="en-US" smtClean="0"/>
              <a:t>2/11/20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1BA9FA-CB6D-5F4C-AC31-B9F935A179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9231527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250FD8-1F27-954B-85A9-E4167D76EA60}" type="datetimeFigureOut">
              <a:rPr lang="en-US" smtClean="0"/>
              <a:t>2/11/20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1BA9FA-CB6D-5F4C-AC31-B9F935A179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149950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250FD8-1F27-954B-85A9-E4167D76EA60}" type="datetimeFigureOut">
              <a:rPr lang="en-US" smtClean="0"/>
              <a:t>2/11/20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1BA9FA-CB6D-5F4C-AC31-B9F935A179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812017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250FD8-1F27-954B-85A9-E4167D76EA60}" type="datetimeFigureOut">
              <a:rPr lang="en-US" smtClean="0"/>
              <a:t>2/11/20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1BA9FA-CB6D-5F4C-AC31-B9F935A179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2780998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7626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250FD8-1F27-954B-85A9-E4167D76EA60}" type="datetimeFigureOut">
              <a:rPr lang="en-US" smtClean="0"/>
              <a:t>2/11/20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1BA9FA-CB6D-5F4C-AC31-B9F935A179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60995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65"/>
          <p:cNvSpPr>
            <a:spLocks noGrp="1" noChangeArrowheads="1"/>
          </p:cNvSpPr>
          <p:nvPr>
            <p:ph type="title"/>
          </p:nvPr>
        </p:nvSpPr>
        <p:spPr bwMode="auto">
          <a:xfrm>
            <a:off x="871538" y="152400"/>
            <a:ext cx="7815262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66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2813" y="1295400"/>
            <a:ext cx="7773987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140" name="Rectangle 6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667000" y="6400800"/>
            <a:ext cx="3352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0967A4"/>
                </a:solidFill>
                <a:latin typeface="Helvetica" pitchFamily="-111" charset="0"/>
                <a:ea typeface="ＭＳ Ｐゴシック" pitchFamily="-111" charset="-128"/>
                <a:cs typeface="ＭＳ Ｐゴシック" pitchFamily="-111" charset="-128"/>
              </a:defRPr>
            </a:lvl1pPr>
          </a:lstStyle>
          <a:p>
            <a:pPr>
              <a:defRPr/>
            </a:pPr>
            <a:r>
              <a:rPr lang="en-US"/>
              <a:t>CERN / January 2011</a:t>
            </a:r>
            <a:endParaRPr lang="en-US" dirty="0"/>
          </a:p>
        </p:txBody>
      </p:sp>
      <p:sp>
        <p:nvSpPr>
          <p:cNvPr id="3141" name="Rectangle 6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9925" y="62865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0967A4"/>
                </a:solidFill>
                <a:latin typeface="Helvetica" pitchFamily="-111" charset="0"/>
                <a:ea typeface="ＭＳ Ｐゴシック" pitchFamily="-111" charset="-128"/>
                <a:cs typeface="ＭＳ Ｐゴシック" pitchFamily="-111" charset="-128"/>
              </a:defRPr>
            </a:lvl1pPr>
          </a:lstStyle>
          <a:p>
            <a:pPr>
              <a:defRPr/>
            </a:pPr>
            <a:fld id="{BCD80EBE-9844-8249-A766-B820430A377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030" name="Picture 17" descr="CERNlogo-bleu"/>
          <p:cNvPicPr>
            <a:picLocks noChangeAspect="1" noChangeArrowheads="1"/>
          </p:cNvPicPr>
          <p:nvPr userDrawn="1"/>
        </p:nvPicPr>
        <p:blipFill>
          <a:blip r:embed="rId1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81000" y="6324600"/>
            <a:ext cx="533400" cy="51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43" name="Line 71"/>
          <p:cNvSpPr>
            <a:spLocks noChangeShapeType="1"/>
          </p:cNvSpPr>
          <p:nvPr userDrawn="1"/>
        </p:nvSpPr>
        <p:spPr bwMode="auto">
          <a:xfrm>
            <a:off x="1066800" y="6324600"/>
            <a:ext cx="7239000" cy="0"/>
          </a:xfrm>
          <a:prstGeom prst="line">
            <a:avLst/>
          </a:prstGeom>
          <a:noFill/>
          <a:ln w="12700">
            <a:solidFill>
              <a:srgbClr val="0967A4">
                <a:alpha val="74001"/>
              </a:srgbClr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eaLnBrk="0" hangingPunct="0">
              <a:defRPr/>
            </a:pPr>
            <a:endParaRPr lang="en-GB">
              <a:latin typeface="Arial" pitchFamily="19" charset="0"/>
              <a:ea typeface="ＭＳ Ｐゴシック" pitchFamily="19" charset="-128"/>
              <a:cs typeface="ＭＳ Ｐゴシック" pitchFamily="19" charset="-128"/>
            </a:endParaRPr>
          </a:p>
        </p:txBody>
      </p:sp>
      <p:sp>
        <p:nvSpPr>
          <p:cNvPr id="3146" name="Rectangle 74"/>
          <p:cNvSpPr>
            <a:spLocks noChangeArrowheads="1"/>
          </p:cNvSpPr>
          <p:nvPr userDrawn="1"/>
        </p:nvSpPr>
        <p:spPr bwMode="auto">
          <a:xfrm>
            <a:off x="0" y="990600"/>
            <a:ext cx="7018338" cy="76200"/>
          </a:xfrm>
          <a:prstGeom prst="rect">
            <a:avLst/>
          </a:prstGeom>
          <a:solidFill>
            <a:schemeClr val="hlink"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>
              <a:defRPr/>
            </a:pPr>
            <a:endParaRPr kumimoji="1" lang="en-US">
              <a:latin typeface="Helvetica" pitchFamily="-111" charset="0"/>
              <a:ea typeface="ＭＳ Ｐゴシック" pitchFamily="-111" charset="-128"/>
              <a:cs typeface="ＭＳ Ｐゴシック" pitchFamily="-111" charset="-128"/>
            </a:endParaRPr>
          </a:p>
        </p:txBody>
      </p:sp>
      <p:sp>
        <p:nvSpPr>
          <p:cNvPr id="9" name="Rectangle 1042"/>
          <p:cNvSpPr>
            <a:spLocks noChangeArrowheads="1"/>
          </p:cNvSpPr>
          <p:nvPr userDrawn="1"/>
        </p:nvSpPr>
        <p:spPr bwMode="auto">
          <a:xfrm>
            <a:off x="0" y="3175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tx2"/>
              </a:gs>
              <a:gs pos="74000">
                <a:schemeClr val="tx2">
                  <a:lumMod val="50000"/>
                </a:schemeClr>
              </a:gs>
              <a:gs pos="99000">
                <a:srgbClr val="000F20"/>
              </a:gs>
            </a:gsLst>
            <a:path path="shape">
              <a:fillToRect l="50000" t="50000" r="50000" b="50000"/>
            </a:path>
            <a:tileRect/>
          </a:gra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 dirty="0"/>
          </a:p>
        </p:txBody>
      </p:sp>
      <p:pic>
        <p:nvPicPr>
          <p:cNvPr id="12" name="Picture 11" descr="cern_logo_1.png"/>
          <p:cNvPicPr>
            <a:picLocks noChangeAspect="1"/>
          </p:cNvPicPr>
          <p:nvPr userDrawn="1"/>
        </p:nvPicPr>
        <p:blipFill>
          <a:blip r:embed="rId15" cstate="print">
            <a:lum bright="100000" contrast="-10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630" y="6285594"/>
            <a:ext cx="493870" cy="485638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39" r:id="rId1"/>
    <p:sldLayoutId id="2147483740" r:id="rId2"/>
    <p:sldLayoutId id="2147483741" r:id="rId3"/>
    <p:sldLayoutId id="2147483742" r:id="rId4"/>
    <p:sldLayoutId id="2147483743" r:id="rId5"/>
    <p:sldLayoutId id="2147483744" r:id="rId6"/>
    <p:sldLayoutId id="2147483745" r:id="rId7"/>
    <p:sldLayoutId id="2147483746" r:id="rId8"/>
    <p:sldLayoutId id="2147483747" r:id="rId9"/>
    <p:sldLayoutId id="2147483748" r:id="rId10"/>
    <p:sldLayoutId id="2147483749" r:id="rId11"/>
    <p:sldLayoutId id="2147483774" r:id="rId12"/>
  </p:sldLayoutIdLst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+mj-lt"/>
          <a:ea typeface="ＭＳ Ｐゴシック" charset="-128"/>
          <a:cs typeface="ＭＳ Ｐゴシック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  <a:ea typeface="ＭＳ Ｐゴシック" charset="-128"/>
          <a:cs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  <a:ea typeface="ＭＳ Ｐゴシック" charset="-128"/>
          <a:cs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  <a:ea typeface="ＭＳ Ｐゴシック" charset="-128"/>
          <a:cs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  <a:ea typeface="ＭＳ Ｐゴシック" charset="-128"/>
          <a:cs typeface="ＭＳ Ｐゴシック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5000"/>
        <a:buFont typeface="Wingdings" charset="2"/>
        <a:buChar char="n"/>
        <a:defRPr sz="2800">
          <a:solidFill>
            <a:schemeClr val="tx2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charset="2"/>
        <a:buChar char="n"/>
        <a:defRPr sz="2400">
          <a:solidFill>
            <a:schemeClr val="tx2"/>
          </a:solidFill>
          <a:latin typeface="+mn-lt"/>
          <a:ea typeface="ＭＳ Ｐゴシック" pitchFamily="19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2"/>
          </a:solidFill>
          <a:latin typeface="+mn-lt"/>
          <a:ea typeface="ＭＳ Ｐゴシック" pitchFamily="19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2"/>
          </a:solidFill>
          <a:latin typeface="+mn-lt"/>
          <a:ea typeface="ＭＳ Ｐゴシック" pitchFamily="19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 sz="2000">
          <a:solidFill>
            <a:schemeClr val="tx2"/>
          </a:solidFill>
          <a:latin typeface="+mn-lt"/>
          <a:ea typeface="ＭＳ Ｐゴシック" pitchFamily="19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pitchFamily="19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pitchFamily="19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pitchFamily="19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pitchFamily="19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65"/>
          <p:cNvSpPr>
            <a:spLocks noGrp="1" noChangeArrowheads="1"/>
          </p:cNvSpPr>
          <p:nvPr>
            <p:ph type="title"/>
          </p:nvPr>
        </p:nvSpPr>
        <p:spPr bwMode="auto">
          <a:xfrm>
            <a:off x="871538" y="152400"/>
            <a:ext cx="7815262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66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2813" y="1295400"/>
            <a:ext cx="7773987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140" name="Rectangle 6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667000" y="6400800"/>
            <a:ext cx="3352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0967A4"/>
                </a:solidFill>
                <a:latin typeface="Helvetica" pitchFamily="-111" charset="0"/>
                <a:ea typeface="ＭＳ Ｐゴシック" pitchFamily="-111" charset="-128"/>
                <a:cs typeface="ＭＳ Ｐゴシック" pitchFamily="-111" charset="-128"/>
              </a:defRPr>
            </a:lvl1pPr>
          </a:lstStyle>
          <a:p>
            <a:pPr>
              <a:defRPr/>
            </a:pPr>
            <a:r>
              <a:rPr lang="en-GB"/>
              <a:t>S. Myers VIP Prof S. Gaskell</a:t>
            </a:r>
            <a:endParaRPr lang="en-US" dirty="0"/>
          </a:p>
        </p:txBody>
      </p:sp>
      <p:sp>
        <p:nvSpPr>
          <p:cNvPr id="3141" name="Rectangle 6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9925" y="62865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0967A4"/>
                </a:solidFill>
                <a:latin typeface="Helvetica" pitchFamily="-111" charset="0"/>
                <a:ea typeface="ＭＳ Ｐゴシック" pitchFamily="-111" charset="-128"/>
                <a:cs typeface="ＭＳ Ｐゴシック" pitchFamily="-111" charset="-128"/>
              </a:defRPr>
            </a:lvl1pPr>
          </a:lstStyle>
          <a:p>
            <a:pPr>
              <a:defRPr/>
            </a:pPr>
            <a:fld id="{BCD80EBE-9844-8249-A766-B820430A377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1030" name="Picture 17" descr="CERNlogo-bleu"/>
          <p:cNvPicPr>
            <a:picLocks noChangeAspect="1" noChangeArrowheads="1"/>
          </p:cNvPicPr>
          <p:nvPr userDrawn="1"/>
        </p:nvPicPr>
        <p:blipFill>
          <a:blip r:embed="rId1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81000" y="6324600"/>
            <a:ext cx="533400" cy="51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43" name="Line 71"/>
          <p:cNvSpPr>
            <a:spLocks noChangeShapeType="1"/>
          </p:cNvSpPr>
          <p:nvPr userDrawn="1"/>
        </p:nvSpPr>
        <p:spPr bwMode="auto">
          <a:xfrm>
            <a:off x="1066800" y="6324600"/>
            <a:ext cx="7239000" cy="0"/>
          </a:xfrm>
          <a:prstGeom prst="line">
            <a:avLst/>
          </a:prstGeom>
          <a:noFill/>
          <a:ln w="12700">
            <a:solidFill>
              <a:srgbClr val="0967A4">
                <a:alpha val="74001"/>
              </a:srgbClr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eaLnBrk="0" hangingPunct="0">
              <a:defRPr/>
            </a:pPr>
            <a:endParaRPr lang="en-GB" dirty="0">
              <a:solidFill>
                <a:srgbClr val="000000"/>
              </a:solidFill>
              <a:latin typeface="Arial" pitchFamily="19" charset="0"/>
              <a:ea typeface="ＭＳ Ｐゴシック" pitchFamily="19" charset="-128"/>
              <a:cs typeface="ＭＳ Ｐゴシック" pitchFamily="19" charset="-128"/>
            </a:endParaRPr>
          </a:p>
        </p:txBody>
      </p:sp>
      <p:sp>
        <p:nvSpPr>
          <p:cNvPr id="3146" name="Rectangle 74"/>
          <p:cNvSpPr>
            <a:spLocks noChangeArrowheads="1"/>
          </p:cNvSpPr>
          <p:nvPr userDrawn="1"/>
        </p:nvSpPr>
        <p:spPr bwMode="auto">
          <a:xfrm>
            <a:off x="0" y="990600"/>
            <a:ext cx="7018338" cy="76200"/>
          </a:xfrm>
          <a:prstGeom prst="rect">
            <a:avLst/>
          </a:prstGeom>
          <a:solidFill>
            <a:schemeClr val="hlink"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>
              <a:defRPr/>
            </a:pPr>
            <a:endParaRPr kumimoji="1" lang="en-US" dirty="0">
              <a:solidFill>
                <a:srgbClr val="000000"/>
              </a:solidFill>
              <a:latin typeface="Helvetica" pitchFamily="-111" charset="0"/>
              <a:ea typeface="ＭＳ Ｐゴシック" pitchFamily="-111" charset="-128"/>
              <a:cs typeface="ＭＳ Ｐゴシック" pitchFamily="-111" charset="-128"/>
            </a:endParaRPr>
          </a:p>
        </p:txBody>
      </p:sp>
      <p:sp>
        <p:nvSpPr>
          <p:cNvPr id="9" name="Rectangle 1042"/>
          <p:cNvSpPr>
            <a:spLocks noChangeArrowheads="1"/>
          </p:cNvSpPr>
          <p:nvPr userDrawn="1"/>
        </p:nvSpPr>
        <p:spPr bwMode="auto">
          <a:xfrm>
            <a:off x="0" y="3175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tx2"/>
              </a:gs>
              <a:gs pos="74000">
                <a:schemeClr val="tx2">
                  <a:lumMod val="50000"/>
                </a:schemeClr>
              </a:gs>
              <a:gs pos="99000">
                <a:srgbClr val="000F20"/>
              </a:gs>
            </a:gsLst>
            <a:path path="shape">
              <a:fillToRect l="50000" t="50000" r="50000" b="50000"/>
            </a:path>
            <a:tileRect/>
          </a:gra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 dirty="0">
              <a:solidFill>
                <a:srgbClr val="000000"/>
              </a:solidFill>
            </a:endParaRPr>
          </a:p>
        </p:txBody>
      </p:sp>
      <p:pic>
        <p:nvPicPr>
          <p:cNvPr id="12" name="Picture 11" descr="cern_logo_1.png"/>
          <p:cNvPicPr>
            <a:picLocks noChangeAspect="1"/>
          </p:cNvPicPr>
          <p:nvPr userDrawn="1"/>
        </p:nvPicPr>
        <p:blipFill>
          <a:blip r:embed="rId14" cstate="print">
            <a:lum bright="100000" contrast="-10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630" y="6285594"/>
            <a:ext cx="493870" cy="485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03494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1" r:id="rId1"/>
    <p:sldLayoutId id="2147483752" r:id="rId2"/>
    <p:sldLayoutId id="2147483753" r:id="rId3"/>
    <p:sldLayoutId id="2147483754" r:id="rId4"/>
    <p:sldLayoutId id="2147483755" r:id="rId5"/>
    <p:sldLayoutId id="2147483756" r:id="rId6"/>
    <p:sldLayoutId id="2147483757" r:id="rId7"/>
    <p:sldLayoutId id="2147483758" r:id="rId8"/>
    <p:sldLayoutId id="2147483759" r:id="rId9"/>
    <p:sldLayoutId id="2147483760" r:id="rId10"/>
    <p:sldLayoutId id="2147483761" r:id="rId11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+mj-lt"/>
          <a:ea typeface="ＭＳ Ｐゴシック" charset="-128"/>
          <a:cs typeface="ＭＳ Ｐゴシック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  <a:ea typeface="ＭＳ Ｐゴシック" charset="-128"/>
          <a:cs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  <a:ea typeface="ＭＳ Ｐゴシック" charset="-128"/>
          <a:cs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  <a:ea typeface="ＭＳ Ｐゴシック" charset="-128"/>
          <a:cs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  <a:ea typeface="ＭＳ Ｐゴシック" charset="-128"/>
          <a:cs typeface="ＭＳ Ｐゴシック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5000"/>
        <a:buFont typeface="Wingdings" charset="2"/>
        <a:buChar char="n"/>
        <a:defRPr sz="2800">
          <a:solidFill>
            <a:schemeClr val="tx2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charset="2"/>
        <a:buChar char="n"/>
        <a:defRPr sz="2400">
          <a:solidFill>
            <a:schemeClr val="tx2"/>
          </a:solidFill>
          <a:latin typeface="+mn-lt"/>
          <a:ea typeface="ＭＳ Ｐゴシック" pitchFamily="19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2"/>
          </a:solidFill>
          <a:latin typeface="+mn-lt"/>
          <a:ea typeface="ＭＳ Ｐゴシック" pitchFamily="19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2"/>
          </a:solidFill>
          <a:latin typeface="+mn-lt"/>
          <a:ea typeface="ＭＳ Ｐゴシック" pitchFamily="19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 sz="2000">
          <a:solidFill>
            <a:schemeClr val="tx2"/>
          </a:solidFill>
          <a:latin typeface="+mn-lt"/>
          <a:ea typeface="ＭＳ Ｐゴシック" pitchFamily="19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pitchFamily="19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pitchFamily="19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pitchFamily="19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pitchFamily="19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250FD8-1F27-954B-85A9-E4167D76EA60}" type="datetimeFigureOut">
              <a:rPr lang="en-US" smtClean="0"/>
              <a:t>2/11/20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1BA9FA-CB6D-5F4C-AC31-B9F935A179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2702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3" r:id="rId1"/>
    <p:sldLayoutId id="2147483764" r:id="rId2"/>
    <p:sldLayoutId id="2147483765" r:id="rId3"/>
    <p:sldLayoutId id="2147483766" r:id="rId4"/>
    <p:sldLayoutId id="2147483767" r:id="rId5"/>
    <p:sldLayoutId id="2147483768" r:id="rId6"/>
    <p:sldLayoutId id="2147483769" r:id="rId7"/>
    <p:sldLayoutId id="2147483770" r:id="rId8"/>
    <p:sldLayoutId id="2147483771" r:id="rId9"/>
    <p:sldLayoutId id="2147483772" r:id="rId10"/>
    <p:sldLayoutId id="214748377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5.emf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38.jpeg"/><Relationship Id="rId5" Type="http://schemas.openxmlformats.org/officeDocument/2006/relationships/image" Target="../media/image37.emf"/><Relationship Id="rId4" Type="http://schemas.openxmlformats.org/officeDocument/2006/relationships/image" Target="../media/image3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2.png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em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45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45.png"/><Relationship Id="rId5" Type="http://schemas.openxmlformats.org/officeDocument/2006/relationships/image" Target="../media/image48.png"/><Relationship Id="rId4" Type="http://schemas.openxmlformats.org/officeDocument/2006/relationships/image" Target="../media/image47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4.jpeg"/><Relationship Id="rId13" Type="http://schemas.openxmlformats.org/officeDocument/2006/relationships/image" Target="../media/image45.png"/><Relationship Id="rId3" Type="http://schemas.openxmlformats.org/officeDocument/2006/relationships/image" Target="../media/image49.jpeg"/><Relationship Id="rId7" Type="http://schemas.openxmlformats.org/officeDocument/2006/relationships/image" Target="../media/image53.jpeg"/><Relationship Id="rId12" Type="http://schemas.openxmlformats.org/officeDocument/2006/relationships/image" Target="../media/image58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52.jpeg"/><Relationship Id="rId11" Type="http://schemas.openxmlformats.org/officeDocument/2006/relationships/image" Target="../media/image57.png"/><Relationship Id="rId5" Type="http://schemas.openxmlformats.org/officeDocument/2006/relationships/image" Target="../media/image51.jpeg"/><Relationship Id="rId15" Type="http://schemas.openxmlformats.org/officeDocument/2006/relationships/image" Target="../media/image59.jpeg"/><Relationship Id="rId10" Type="http://schemas.openxmlformats.org/officeDocument/2006/relationships/image" Target="../media/image56.png"/><Relationship Id="rId4" Type="http://schemas.openxmlformats.org/officeDocument/2006/relationships/image" Target="../media/image50.jpeg"/><Relationship Id="rId9" Type="http://schemas.openxmlformats.org/officeDocument/2006/relationships/image" Target="../media/image55.jpeg"/><Relationship Id="rId14" Type="http://schemas.openxmlformats.org/officeDocument/2006/relationships/image" Target="../media/image4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45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image" Target="../media/image62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8.png"/><Relationship Id="rId5" Type="http://schemas.openxmlformats.org/officeDocument/2006/relationships/image" Target="../media/image61.jpeg"/><Relationship Id="rId4" Type="http://schemas.openxmlformats.org/officeDocument/2006/relationships/image" Target="../media/image60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jpe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10" Type="http://schemas.openxmlformats.org/officeDocument/2006/relationships/image" Target="../media/image13.jpeg"/><Relationship Id="rId4" Type="http://schemas.openxmlformats.org/officeDocument/2006/relationships/image" Target="../media/image7.png"/><Relationship Id="rId9" Type="http://schemas.openxmlformats.org/officeDocument/2006/relationships/image" Target="../media/image12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61.jpeg"/><Relationship Id="rId7" Type="http://schemas.openxmlformats.org/officeDocument/2006/relationships/image" Target="../media/image66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5.jpeg"/><Relationship Id="rId5" Type="http://schemas.openxmlformats.org/officeDocument/2006/relationships/image" Target="../media/image64.png"/><Relationship Id="rId10" Type="http://schemas.openxmlformats.org/officeDocument/2006/relationships/image" Target="../media/image62.jpeg"/><Relationship Id="rId4" Type="http://schemas.openxmlformats.org/officeDocument/2006/relationships/image" Target="../media/image63.png"/><Relationship Id="rId9" Type="http://schemas.openxmlformats.org/officeDocument/2006/relationships/image" Target="../media/image67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7" Type="http://schemas.openxmlformats.org/officeDocument/2006/relationships/image" Target="../media/image73.jp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72.jpeg"/><Relationship Id="rId5" Type="http://schemas.openxmlformats.org/officeDocument/2006/relationships/image" Target="../media/image71.png"/><Relationship Id="rId4" Type="http://schemas.openxmlformats.org/officeDocument/2006/relationships/image" Target="../media/image70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75.jpg"/><Relationship Id="rId4" Type="http://schemas.openxmlformats.org/officeDocument/2006/relationships/image" Target="../media/image74.jp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jp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77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0.png"/><Relationship Id="rId4" Type="http://schemas.openxmlformats.org/officeDocument/2006/relationships/image" Target="../media/image79.jpe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4.pn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1.jpeg"/><Relationship Id="rId1" Type="http://schemas.openxmlformats.org/officeDocument/2006/relationships/slideLayout" Target="../slideLayouts/slideLayout2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6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jpeg"/><Relationship Id="rId3" Type="http://schemas.openxmlformats.org/officeDocument/2006/relationships/image" Target="../media/image18.png"/><Relationship Id="rId7" Type="http://schemas.openxmlformats.org/officeDocument/2006/relationships/image" Target="../media/image22.png"/><Relationship Id="rId12" Type="http://schemas.openxmlformats.org/officeDocument/2006/relationships/image" Target="../media/image27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1.jpeg"/><Relationship Id="rId11" Type="http://schemas.openxmlformats.org/officeDocument/2006/relationships/image" Target="../media/image26.png"/><Relationship Id="rId5" Type="http://schemas.openxmlformats.org/officeDocument/2006/relationships/image" Target="../media/image20.png"/><Relationship Id="rId10" Type="http://schemas.openxmlformats.org/officeDocument/2006/relationships/image" Target="../media/image25.png"/><Relationship Id="rId4" Type="http://schemas.openxmlformats.org/officeDocument/2006/relationships/image" Target="../media/image19.png"/><Relationship Id="rId9" Type="http://schemas.openxmlformats.org/officeDocument/2006/relationships/image" Target="../media/image24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jpeg"/><Relationship Id="rId3" Type="http://schemas.openxmlformats.org/officeDocument/2006/relationships/image" Target="../media/image3.jpeg"/><Relationship Id="rId7" Type="http://schemas.openxmlformats.org/officeDocument/2006/relationships/image" Target="../media/image3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0.png"/><Relationship Id="rId5" Type="http://schemas.openxmlformats.org/officeDocument/2006/relationships/image" Target="../media/image29.jpeg"/><Relationship Id="rId4" Type="http://schemas.openxmlformats.org/officeDocument/2006/relationships/image" Target="../media/image28.jpeg"/><Relationship Id="rId9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0807031_01-A4-at-144-dpi.jpg"/>
          <p:cNvPicPr>
            <a:picLocks noChangeAspect="1"/>
          </p:cNvPicPr>
          <p:nvPr/>
        </p:nvPicPr>
        <p:blipFill>
          <a:blip r:embed="rId3">
            <a:lum bright="-2000" contrast="2000"/>
          </a:blip>
          <a:stretch>
            <a:fillRect/>
          </a:stretch>
        </p:blipFill>
        <p:spPr>
          <a:xfrm>
            <a:off x="-4318" y="0"/>
            <a:ext cx="9161277" cy="6870958"/>
          </a:xfrm>
          <a:prstGeom prst="rect">
            <a:avLst/>
          </a:prstGeom>
          <a:effectLst>
            <a:innerShdw blurRad="38100" dist="50800" dir="2700000">
              <a:prstClr val="black"/>
            </a:innerShdw>
          </a:effectLst>
        </p:spPr>
      </p:pic>
      <p:sp>
        <p:nvSpPr>
          <p:cNvPr id="13" name="Text Box 3"/>
          <p:cNvSpPr txBox="1">
            <a:spLocks noChangeArrowheads="1"/>
          </p:cNvSpPr>
          <p:nvPr/>
        </p:nvSpPr>
        <p:spPr bwMode="auto">
          <a:xfrm>
            <a:off x="180528" y="5877580"/>
            <a:ext cx="91440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7"/>
              </a:srgbClr>
            </a:outerShdw>
          </a:effectLst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defRPr/>
            </a:pPr>
            <a:r>
              <a:rPr lang="en-GB" sz="2800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111" charset="0"/>
                <a:ea typeface="ＭＳ Ｐゴシック" pitchFamily="-111" charset="-128"/>
                <a:cs typeface="ＭＳ Ｐゴシック" pitchFamily="-111" charset="-128"/>
              </a:rPr>
              <a:t>  </a:t>
            </a:r>
            <a:r>
              <a:rPr lang="en-GB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111" charset="0"/>
                <a:ea typeface="ＭＳ Ｐゴシック" pitchFamily="-111" charset="-128"/>
                <a:cs typeface="ＭＳ Ｐゴシック" pitchFamily="-111" charset="-128"/>
              </a:rPr>
              <a:t>to                 Accelerating Science and Innovation</a:t>
            </a:r>
            <a:endParaRPr lang="en-GB" b="1" i="1" dirty="0">
              <a:solidFill>
                <a:schemeClr val="accent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itchFamily="-111" charset="0"/>
              <a:ea typeface="ＭＳ Ｐゴシック" pitchFamily="-111" charset="-128"/>
              <a:cs typeface="ＭＳ Ｐゴシック" pitchFamily="-111" charset="-128"/>
            </a:endParaRPr>
          </a:p>
        </p:txBody>
      </p:sp>
      <p:sp>
        <p:nvSpPr>
          <p:cNvPr id="8" name="Text Box 3"/>
          <p:cNvSpPr txBox="1">
            <a:spLocks noChangeArrowheads="1"/>
          </p:cNvSpPr>
          <p:nvPr/>
        </p:nvSpPr>
        <p:spPr bwMode="auto">
          <a:xfrm>
            <a:off x="381000" y="228600"/>
            <a:ext cx="60960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7"/>
              </a:srgbClr>
            </a:outerShdw>
          </a:effectLst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defRPr/>
            </a:pPr>
            <a:r>
              <a:rPr lang="en-GB" sz="4000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111" charset="0"/>
                <a:ea typeface="ＭＳ Ｐゴシック" pitchFamily="-111" charset="-128"/>
                <a:cs typeface="ＭＳ Ｐゴシック" pitchFamily="-111" charset="-128"/>
              </a:rPr>
              <a:t>Welcome - </a:t>
            </a:r>
            <a:r>
              <a:rPr lang="it-IT" sz="4000" b="1" i="1" dirty="0" err="1">
                <a:solidFill>
                  <a:srgbClr val="FFFFFF"/>
                </a:solidFill>
                <a:effectLst>
                  <a:outerShdw blurRad="38100" dist="38100" dir="2700000" algn="tl" rotWithShape="0">
                    <a:prstClr val="black"/>
                  </a:outerShdw>
                </a:effectLst>
                <a:latin typeface="Arial" pitchFamily="-111" charset="0"/>
                <a:ea typeface="ＭＳ Ｐゴシック" pitchFamily="-111" charset="-128"/>
                <a:cs typeface="ＭＳ Ｐゴシック" pitchFamily="-111" charset="-128"/>
              </a:rPr>
              <a:t>Velkommen</a:t>
            </a:r>
            <a:r>
              <a:rPr lang="it-IT" sz="4000" b="1" i="1" dirty="0">
                <a:solidFill>
                  <a:srgbClr val="FFFFFF"/>
                </a:solidFill>
                <a:effectLst>
                  <a:outerShdw blurRad="38100" dist="38100" dir="2700000" algn="tl" rotWithShape="0">
                    <a:prstClr val="black"/>
                  </a:outerShdw>
                </a:effectLst>
                <a:latin typeface="Arial" pitchFamily="-111" charset="0"/>
                <a:ea typeface="ＭＳ Ｐゴシック" pitchFamily="-111" charset="-128"/>
                <a:cs typeface="ＭＳ Ｐゴシック" pitchFamily="-111" charset="-128"/>
              </a:rPr>
              <a:t> </a:t>
            </a:r>
            <a:endParaRPr lang="pt-PT" sz="4000" b="1" i="1" dirty="0">
              <a:solidFill>
                <a:schemeClr val="accent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itchFamily="-111" charset="0"/>
              <a:ea typeface="ＭＳ Ｐゴシック" pitchFamily="-111" charset="-128"/>
              <a:cs typeface="ＭＳ Ｐゴシック" pitchFamily="-111" charset="-128"/>
            </a:endParaRPr>
          </a:p>
        </p:txBody>
      </p:sp>
      <p:pic>
        <p:nvPicPr>
          <p:cNvPr id="9" name="Imag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7179" y="5608265"/>
            <a:ext cx="1043597" cy="1043597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247BE1BE-E125-9C44-A27E-E3430B5EC8B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176" y="-6729"/>
            <a:ext cx="9144000" cy="609600"/>
          </a:xfrm>
          <a:noFill/>
        </p:spPr>
        <p:txBody>
          <a:bodyPr/>
          <a:lstStyle/>
          <a:p>
            <a:r>
              <a:rPr lang="en-US" sz="3200" i="0" dirty="0">
                <a:cs typeface="Calibri"/>
              </a:rPr>
              <a:t>   The landscape </a:t>
            </a:r>
          </a:p>
        </p:txBody>
      </p:sp>
      <p:pic>
        <p:nvPicPr>
          <p:cNvPr id="9" name="Picture 7"/>
          <p:cNvPicPr>
            <a:picLocks noChangeAspect="1"/>
          </p:cNvPicPr>
          <p:nvPr/>
        </p:nvPicPr>
        <p:blipFill>
          <a:blip r:embed="rId3"/>
          <a:srcRect t="6042" r="6967" b="5062"/>
          <a:stretch>
            <a:fillRect/>
          </a:stretch>
        </p:blipFill>
        <p:spPr bwMode="auto">
          <a:xfrm>
            <a:off x="3545" y="673993"/>
            <a:ext cx="3641678" cy="31058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4" name="Date Placeholder 3"/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22/2/18 - Steinar Stapnes (CERN)</a:t>
            </a:r>
            <a:endParaRPr lang="en-US" dirty="0"/>
          </a:p>
        </p:txBody>
      </p:sp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4" cstate="print"/>
          <a:srcRect t="9630" b="2592"/>
          <a:stretch>
            <a:fillRect/>
          </a:stretch>
        </p:blipFill>
        <p:spPr bwMode="auto">
          <a:xfrm>
            <a:off x="-25007" y="3933056"/>
            <a:ext cx="3693626" cy="2770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TextBox 16"/>
          <p:cNvSpPr txBox="1"/>
          <p:nvPr/>
        </p:nvSpPr>
        <p:spPr>
          <a:xfrm>
            <a:off x="3851921" y="-5843"/>
            <a:ext cx="3130918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+mj-lt"/>
                <a:cs typeface="Calibri"/>
              </a:rPr>
              <a:t>“</a:t>
            </a:r>
            <a:r>
              <a:rPr lang="en-US" dirty="0">
                <a:solidFill>
                  <a:schemeClr val="accent5"/>
                </a:solidFill>
                <a:latin typeface="+mj-lt"/>
                <a:cs typeface="Calibri"/>
              </a:rPr>
              <a:t>Unknowns:</a:t>
            </a:r>
          </a:p>
          <a:p>
            <a:pPr marL="285750" indent="-285750">
              <a:buFont typeface="Arial"/>
              <a:buChar char="•"/>
            </a:pPr>
            <a:r>
              <a:rPr lang="en-US" dirty="0" err="1">
                <a:solidFill>
                  <a:schemeClr val="accent5"/>
                </a:solidFill>
                <a:latin typeface="+mj-lt"/>
                <a:cs typeface="Calibri"/>
              </a:rPr>
              <a:t>Flavour</a:t>
            </a:r>
            <a:r>
              <a:rPr lang="en-US" dirty="0">
                <a:solidFill>
                  <a:schemeClr val="accent5"/>
                </a:solidFill>
                <a:latin typeface="+mj-lt"/>
                <a:cs typeface="Calibri"/>
              </a:rPr>
              <a:t> structure</a:t>
            </a:r>
          </a:p>
          <a:p>
            <a:pPr marL="285750" indent="-285750">
              <a:buFont typeface="Arial"/>
              <a:buChar char="•"/>
            </a:pPr>
            <a:r>
              <a:rPr lang="en-US" dirty="0">
                <a:solidFill>
                  <a:schemeClr val="accent5"/>
                </a:solidFill>
                <a:latin typeface="+mj-lt"/>
                <a:cs typeface="Calibri"/>
              </a:rPr>
              <a:t>Matter-antimatter</a:t>
            </a:r>
          </a:p>
          <a:p>
            <a:pPr marL="285750" indent="-285750">
              <a:buFont typeface="Arial"/>
              <a:buChar char="•"/>
            </a:pPr>
            <a:r>
              <a:rPr lang="en-US" dirty="0">
                <a:solidFill>
                  <a:schemeClr val="accent5"/>
                </a:solidFill>
                <a:latin typeface="+mj-lt"/>
                <a:cs typeface="Calibri"/>
              </a:rPr>
              <a:t>Why is the Higgs boson so light</a:t>
            </a:r>
          </a:p>
          <a:p>
            <a:pPr marL="285750" indent="-285750">
              <a:buFont typeface="Arial"/>
              <a:buChar char="•"/>
            </a:pPr>
            <a:r>
              <a:rPr lang="en-US" dirty="0">
                <a:solidFill>
                  <a:schemeClr val="accent5"/>
                </a:solidFill>
                <a:latin typeface="+mj-lt"/>
                <a:cs typeface="Calibri"/>
              </a:rPr>
              <a:t>Neutrino sector </a:t>
            </a:r>
          </a:p>
          <a:p>
            <a:pPr marL="285750" indent="-285750">
              <a:buFont typeface="Arial"/>
              <a:buChar char="•"/>
            </a:pPr>
            <a:r>
              <a:rPr lang="en-US" dirty="0">
                <a:solidFill>
                  <a:schemeClr val="accent5"/>
                </a:solidFill>
                <a:latin typeface="+mj-lt"/>
                <a:cs typeface="Calibri"/>
              </a:rPr>
              <a:t>Forces merging ?</a:t>
            </a:r>
          </a:p>
          <a:p>
            <a:pPr marL="285750" indent="-285750">
              <a:buFont typeface="Arial"/>
              <a:buChar char="•"/>
            </a:pPr>
            <a:r>
              <a:rPr lang="en-US" dirty="0">
                <a:solidFill>
                  <a:schemeClr val="accent5"/>
                </a:solidFill>
                <a:latin typeface="+mj-lt"/>
                <a:cs typeface="Calibri"/>
              </a:rPr>
              <a:t>Gravity</a:t>
            </a:r>
          </a:p>
          <a:p>
            <a:pPr marL="285750" indent="-285750">
              <a:buFont typeface="Arial"/>
              <a:buChar char="•"/>
            </a:pPr>
            <a:r>
              <a:rPr lang="en-US" dirty="0">
                <a:solidFill>
                  <a:schemeClr val="accent5"/>
                </a:solidFill>
                <a:latin typeface="+mj-lt"/>
                <a:cs typeface="Calibri"/>
              </a:rPr>
              <a:t>… and …. </a:t>
            </a:r>
          </a:p>
          <a:p>
            <a:pPr marL="285750" indent="-285750">
              <a:buFont typeface="Arial"/>
              <a:buChar char="•"/>
            </a:pPr>
            <a:r>
              <a:rPr lang="en-US" dirty="0">
                <a:solidFill>
                  <a:schemeClr val="accent5"/>
                </a:solidFill>
                <a:latin typeface="+mj-lt"/>
                <a:cs typeface="Calibri"/>
              </a:rPr>
              <a:t>Dark Matter/Energy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23869" y="3779808"/>
            <a:ext cx="3034307" cy="3099881"/>
          </a:xfrm>
          <a:prstGeom prst="rect">
            <a:avLst/>
          </a:prstGeom>
        </p:spPr>
      </p:pic>
      <p:pic>
        <p:nvPicPr>
          <p:cNvPr id="12" name="Picture 10" descr="080998_Universe_Content_320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264" y="0"/>
            <a:ext cx="2148757" cy="303434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313848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9" name="TextBox 16"/>
          <p:cNvSpPr txBox="1">
            <a:spLocks noChangeArrowheads="1"/>
          </p:cNvSpPr>
          <p:nvPr/>
        </p:nvSpPr>
        <p:spPr bwMode="auto">
          <a:xfrm>
            <a:off x="748658" y="980728"/>
            <a:ext cx="4572085" cy="5239896"/>
          </a:xfrm>
          <a:prstGeom prst="rect">
            <a:avLst/>
          </a:prstGeom>
          <a:noFill/>
          <a:ln>
            <a:noFill/>
          </a:ln>
          <a:extLst/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 charset="0"/>
                <a:ea typeface="ＭＳ Ｐゴシック" charset="-128"/>
              </a:rPr>
              <a:t>High Luminosity LHC </a:t>
            </a:r>
            <a:r>
              <a:rPr kumimoji="0" lang="en-US" altLang="en-US" sz="2000" b="0" i="0" u="none" strike="noStrike" kern="1200" cap="none" spc="0" normalizeH="0" baseline="0" noProof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 charset="0"/>
                <a:ea typeface="ＭＳ Ｐゴシック" charset="-128"/>
              </a:rPr>
              <a:t>until 2040</a:t>
            </a:r>
            <a:endParaRPr kumimoji="0" lang="en-US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altLang="en-US" sz="2000" dirty="0">
                <a:solidFill>
                  <a:schemeClr val="bg2"/>
                </a:solidFill>
                <a:latin typeface="Arial" charset="0"/>
                <a:ea typeface="ＭＳ Ｐゴシック" charset="-128"/>
              </a:rPr>
              <a:t>Ten times more collisions than</a:t>
            </a:r>
            <a:br>
              <a:rPr kumimoji="0" lang="en-US" altLang="en-US" sz="2000" dirty="0">
                <a:solidFill>
                  <a:schemeClr val="bg2"/>
                </a:solidFill>
                <a:latin typeface="Arial" charset="0"/>
                <a:ea typeface="ＭＳ Ｐゴシック" charset="-128"/>
              </a:rPr>
            </a:br>
            <a:r>
              <a:rPr kumimoji="0" lang="en-US" altLang="en-US" sz="2000" dirty="0">
                <a:solidFill>
                  <a:schemeClr val="bg2"/>
                </a:solidFill>
                <a:latin typeface="Arial" charset="0"/>
                <a:ea typeface="ＭＳ Ｐゴシック" charset="-128"/>
              </a:rPr>
              <a:t>the original design</a:t>
            </a:r>
            <a:endParaRPr kumimoji="0" lang="en-US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2800" b="0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000" dirty="0">
                <a:solidFill>
                  <a:srgbClr val="FFFF00"/>
                </a:solidFill>
                <a:latin typeface="Arial" charset="0"/>
                <a:ea typeface="ＭＳ Ｐゴシック" charset="-128"/>
              </a:rPr>
              <a:t>Studies in progress:</a:t>
            </a:r>
            <a:endParaRPr kumimoji="0" lang="en-US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 charset="0"/>
                <a:ea typeface="ＭＳ Ｐゴシック" charset="-128"/>
              </a:rPr>
              <a:t>Compact Linear Collider (CLIC)</a:t>
            </a:r>
          </a:p>
          <a:p>
            <a:pPr marL="342900" lvl="0" indent="-342900" eaLnBrk="1" hangingPunct="1"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kumimoji="0" lang="en-US" altLang="en-US" sz="2000" dirty="0">
                <a:solidFill>
                  <a:schemeClr val="bg2"/>
                </a:solidFill>
                <a:latin typeface="Arial" charset="0"/>
                <a:ea typeface="ＭＳ Ｐゴシック" charset="-128"/>
              </a:rPr>
              <a:t>Linear </a:t>
            </a:r>
            <a:r>
              <a:rPr kumimoji="0" lang="en-US" altLang="en-US" sz="2000" dirty="0" err="1">
                <a:solidFill>
                  <a:schemeClr val="bg2"/>
                </a:solidFill>
                <a:latin typeface="Arial" charset="0"/>
                <a:ea typeface="ＭＳ Ｐゴシック" charset="-128"/>
              </a:rPr>
              <a:t>e</a:t>
            </a:r>
            <a:r>
              <a:rPr kumimoji="0" lang="en-US" altLang="en-US" sz="2000" baseline="30000" dirty="0" err="1">
                <a:solidFill>
                  <a:schemeClr val="bg2"/>
                </a:solidFill>
                <a:latin typeface="Arial" charset="0"/>
                <a:ea typeface="ＭＳ Ｐゴシック" charset="-128"/>
              </a:rPr>
              <a:t>+</a:t>
            </a:r>
            <a:r>
              <a:rPr kumimoji="0" lang="en-US" altLang="en-US" sz="2000" dirty="0" err="1">
                <a:solidFill>
                  <a:schemeClr val="bg2"/>
                </a:solidFill>
                <a:latin typeface="Arial" charset="0"/>
                <a:ea typeface="ＭＳ Ｐゴシック" charset="-128"/>
              </a:rPr>
              <a:t>e</a:t>
            </a:r>
            <a:r>
              <a:rPr kumimoji="0" lang="en-US" altLang="en-US" sz="2000" baseline="30000" dirty="0">
                <a:solidFill>
                  <a:schemeClr val="bg2"/>
                </a:solidFill>
                <a:latin typeface="Arial" charset="0"/>
                <a:ea typeface="ＭＳ Ｐゴシック" charset="-128"/>
              </a:rPr>
              <a:t>-</a:t>
            </a:r>
            <a:r>
              <a:rPr kumimoji="0" lang="en-US" altLang="en-US" sz="2000" dirty="0">
                <a:solidFill>
                  <a:schemeClr val="bg2"/>
                </a:solidFill>
                <a:latin typeface="Arial" charset="0"/>
                <a:ea typeface="ＭＳ Ｐゴシック" charset="-128"/>
              </a:rPr>
              <a:t> collider √s up to 3 </a:t>
            </a:r>
            <a:r>
              <a:rPr kumimoji="0" lang="en-US" altLang="en-US" sz="2000" dirty="0" err="1">
                <a:solidFill>
                  <a:schemeClr val="bg2"/>
                </a:solidFill>
                <a:latin typeface="Arial" charset="0"/>
                <a:ea typeface="ＭＳ Ｐゴシック" charset="-128"/>
              </a:rPr>
              <a:t>TeV</a:t>
            </a:r>
            <a:endParaRPr kumimoji="0" lang="en-US" altLang="en-US" sz="2000" dirty="0">
              <a:solidFill>
                <a:schemeClr val="bg2"/>
              </a:solidFill>
              <a:latin typeface="Arial" charset="0"/>
              <a:ea typeface="ＭＳ Ｐゴシック" charset="-128"/>
            </a:endParaRPr>
          </a:p>
          <a:p>
            <a:pPr eaLnBrk="1" hangingPunct="1">
              <a:spcBef>
                <a:spcPct val="0"/>
              </a:spcBef>
            </a:pPr>
            <a:endParaRPr kumimoji="0" lang="en-US" altLang="en-US" sz="2800" dirty="0">
              <a:solidFill>
                <a:srgbClr val="FFFF00"/>
              </a:solidFill>
              <a:latin typeface="Arial" charset="0"/>
              <a:ea typeface="ＭＳ Ｐゴシック" charset="-128"/>
            </a:endParaRPr>
          </a:p>
          <a:p>
            <a:pPr eaLnBrk="1" hangingPunct="1">
              <a:spcBef>
                <a:spcPct val="0"/>
              </a:spcBef>
            </a:pPr>
            <a:endParaRPr kumimoji="0" lang="en-US" altLang="en-US" sz="1050" dirty="0">
              <a:solidFill>
                <a:srgbClr val="FFFF00"/>
              </a:solidFill>
              <a:latin typeface="Arial" charset="0"/>
              <a:ea typeface="ＭＳ Ｐゴシック" charset="-128"/>
            </a:endParaRPr>
          </a:p>
          <a:p>
            <a:pPr eaLnBrk="1" hangingPunct="1">
              <a:spcBef>
                <a:spcPct val="0"/>
              </a:spcBef>
            </a:pPr>
            <a:r>
              <a:rPr kumimoji="0" lang="en-US" altLang="en-US" sz="2000" dirty="0">
                <a:solidFill>
                  <a:srgbClr val="FFFF00"/>
                </a:solidFill>
                <a:latin typeface="Arial" charset="0"/>
                <a:ea typeface="ＭＳ Ｐゴシック" charset="-128"/>
              </a:rPr>
              <a:t>Future Circular Collider (FCC)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altLang="en-US" sz="20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Arial" charset="0"/>
                <a:ea typeface="ＭＳ Ｐゴシック" charset="-128"/>
              </a:rPr>
              <a:t>New technology magnets </a:t>
            </a:r>
            <a:r>
              <a:rPr kumimoji="0" lang="en-US" altLang="en-US" sz="20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Arial" charset="0"/>
                <a:ea typeface="ＭＳ Ｐゴシック" charset="-128"/>
                <a:sym typeface="Wingdings" pitchFamily="2" charset="2"/>
              </a:rPr>
              <a:t></a:t>
            </a:r>
            <a:br>
              <a:rPr kumimoji="0" lang="en-US" altLang="en-US" sz="20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Arial" charset="0"/>
                <a:ea typeface="ＭＳ Ｐゴシック" charset="-128"/>
                <a:sym typeface="Wingdings" pitchFamily="2" charset="2"/>
              </a:rPr>
            </a:br>
            <a:r>
              <a:rPr kumimoji="0" lang="en-US" altLang="en-US" sz="20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Arial" charset="0"/>
                <a:ea typeface="ＭＳ Ｐゴシック" charset="-128"/>
                <a:sym typeface="Wingdings" pitchFamily="2" charset="2"/>
              </a:rPr>
              <a:t>100 </a:t>
            </a:r>
            <a:r>
              <a:rPr kumimoji="0" lang="en-US" altLang="en-US" sz="2000" b="0" i="0" u="none" strike="noStrike" kern="1200" cap="none" spc="0" normalizeH="0" baseline="0" noProof="0" dirty="0" err="1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Arial" charset="0"/>
                <a:ea typeface="ＭＳ Ｐゴシック" charset="-128"/>
                <a:sym typeface="Wingdings" pitchFamily="2" charset="2"/>
              </a:rPr>
              <a:t>TeV</a:t>
            </a:r>
            <a:r>
              <a:rPr kumimoji="0" lang="en-US" altLang="en-US" sz="20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Arial" charset="0"/>
                <a:ea typeface="ＭＳ Ｐゴシック" charset="-128"/>
                <a:sym typeface="Wingdings" pitchFamily="2" charset="2"/>
              </a:rPr>
              <a:t> pp collisions in 100km ring</a:t>
            </a:r>
          </a:p>
          <a:p>
            <a:pPr marL="342900" lvl="0" indent="-342900" eaLnBrk="1" hangingPunct="1"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kumimoji="0" lang="en-US" altLang="en-US" sz="2000" dirty="0" err="1">
                <a:solidFill>
                  <a:schemeClr val="bg2"/>
                </a:solidFill>
                <a:latin typeface="Arial" charset="0"/>
                <a:ea typeface="ＭＳ Ｐゴシック" charset="-128"/>
                <a:sym typeface="Wingdings" pitchFamily="2" charset="2"/>
              </a:rPr>
              <a:t>e</a:t>
            </a:r>
            <a:r>
              <a:rPr kumimoji="0" lang="en-US" altLang="en-US" sz="2000" baseline="30000" dirty="0" err="1">
                <a:solidFill>
                  <a:schemeClr val="bg2"/>
                </a:solidFill>
                <a:latin typeface="Arial" charset="0"/>
                <a:ea typeface="ＭＳ Ｐゴシック" charset="-128"/>
                <a:sym typeface="Wingdings" pitchFamily="2" charset="2"/>
              </a:rPr>
              <a:t>+</a:t>
            </a:r>
            <a:r>
              <a:rPr kumimoji="0" lang="en-US" altLang="en-US" sz="2000" dirty="0" err="1">
                <a:solidFill>
                  <a:schemeClr val="bg2"/>
                </a:solidFill>
                <a:latin typeface="Arial" charset="0"/>
                <a:ea typeface="ＭＳ Ｐゴシック" charset="-128"/>
                <a:sym typeface="Wingdings" pitchFamily="2" charset="2"/>
              </a:rPr>
              <a:t>e</a:t>
            </a:r>
            <a:r>
              <a:rPr kumimoji="0" lang="en-US" altLang="en-US" sz="2000" baseline="30000" dirty="0">
                <a:solidFill>
                  <a:schemeClr val="bg2"/>
                </a:solidFill>
                <a:latin typeface="Arial" charset="0"/>
                <a:ea typeface="ＭＳ Ｐゴシック" charset="-128"/>
                <a:sym typeface="Wingdings" pitchFamily="2" charset="2"/>
              </a:rPr>
              <a:t>-</a:t>
            </a:r>
            <a:r>
              <a:rPr kumimoji="0" lang="en-US" altLang="en-US" sz="2000" dirty="0">
                <a:solidFill>
                  <a:schemeClr val="bg2"/>
                </a:solidFill>
                <a:latin typeface="Arial" charset="0"/>
                <a:ea typeface="ＭＳ Ｐゴシック" charset="-128"/>
                <a:sym typeface="Wingdings" pitchFamily="2" charset="2"/>
              </a:rPr>
              <a:t> collider (FCC-</a:t>
            </a:r>
            <a:r>
              <a:rPr kumimoji="0" lang="en-US" altLang="en-US" sz="2000" dirty="0" err="1">
                <a:solidFill>
                  <a:schemeClr val="bg2"/>
                </a:solidFill>
                <a:latin typeface="Arial" charset="0"/>
                <a:ea typeface="ＭＳ Ｐゴシック" charset="-128"/>
                <a:sym typeface="Wingdings" pitchFamily="2" charset="2"/>
              </a:rPr>
              <a:t>ee</a:t>
            </a:r>
            <a:r>
              <a:rPr kumimoji="0" lang="en-US" altLang="en-US" sz="2000" dirty="0">
                <a:solidFill>
                  <a:schemeClr val="bg2"/>
                </a:solidFill>
                <a:latin typeface="Arial" charset="0"/>
                <a:ea typeface="ＭＳ Ｐゴシック" charset="-128"/>
                <a:sym typeface="Wingdings" pitchFamily="2" charset="2"/>
              </a:rPr>
              <a:t>) as 1</a:t>
            </a:r>
            <a:r>
              <a:rPr kumimoji="0" lang="en-US" altLang="en-US" sz="2000" baseline="30000" dirty="0">
                <a:solidFill>
                  <a:schemeClr val="bg2"/>
                </a:solidFill>
                <a:latin typeface="Arial" charset="0"/>
                <a:ea typeface="ＭＳ Ｐゴシック" charset="-128"/>
                <a:sym typeface="Wingdings" pitchFamily="2" charset="2"/>
              </a:rPr>
              <a:t>st</a:t>
            </a:r>
            <a:r>
              <a:rPr kumimoji="0" lang="en-US" altLang="en-US" sz="2000" dirty="0">
                <a:solidFill>
                  <a:schemeClr val="bg2"/>
                </a:solidFill>
                <a:latin typeface="Arial" charset="0"/>
                <a:ea typeface="ＭＳ Ｐゴシック" charset="-128"/>
                <a:sym typeface="Wingdings" pitchFamily="2" charset="2"/>
              </a:rPr>
              <a:t> step?</a:t>
            </a:r>
            <a:br>
              <a:rPr kumimoji="0" lang="en-US" altLang="en-US" sz="2000" dirty="0">
                <a:solidFill>
                  <a:schemeClr val="bg2"/>
                </a:solidFill>
                <a:latin typeface="Arial" charset="0"/>
                <a:ea typeface="ＭＳ Ｐゴシック" charset="-128"/>
                <a:sym typeface="Wingdings" pitchFamily="2" charset="2"/>
              </a:rPr>
            </a:br>
            <a:endParaRPr kumimoji="0" lang="en-US" altLang="en-US" sz="2800" dirty="0">
              <a:solidFill>
                <a:schemeClr val="bg2"/>
              </a:solidFill>
              <a:latin typeface="Arial" charset="0"/>
              <a:ea typeface="ＭＳ Ｐゴシック" charset="-128"/>
              <a:sym typeface="Wingdings" pitchFamily="2" charset="2"/>
            </a:endParaRPr>
          </a:p>
          <a:p>
            <a:pPr lvl="0" eaLnBrk="1" hangingPunct="1">
              <a:spcBef>
                <a:spcPct val="0"/>
              </a:spcBef>
            </a:pPr>
            <a:r>
              <a:rPr kumimoji="0" lang="en-US" altLang="en-US" sz="2000" dirty="0">
                <a:solidFill>
                  <a:srgbClr val="FFFF00"/>
                </a:solidFill>
                <a:latin typeface="Arial" charset="0"/>
                <a:ea typeface="ＭＳ Ｐゴシック" charset="-128"/>
                <a:sym typeface="Wingdings" pitchFamily="2" charset="2"/>
              </a:rPr>
              <a:t>European Strategy for Particle Physics</a:t>
            </a:r>
          </a:p>
          <a:p>
            <a:pPr marL="342900" lvl="0" indent="-342900" eaLnBrk="1" hangingPunct="1"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kumimoji="0" lang="en-US" altLang="en-US" sz="2000" dirty="0">
                <a:solidFill>
                  <a:schemeClr val="bg2"/>
                </a:solidFill>
                <a:latin typeface="Arial" charset="0"/>
                <a:ea typeface="ＭＳ Ｐゴシック" charset="-128"/>
                <a:sym typeface="Wingdings" pitchFamily="2" charset="2"/>
              </a:rPr>
              <a:t>Preparing next update in 2020</a:t>
            </a:r>
          </a:p>
        </p:txBody>
      </p:sp>
      <p:pic>
        <p:nvPicPr>
          <p:cNvPr id="27660" name="Picture 21"/>
          <p:cNvPicPr preferRelativeResize="0"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060052" y="764704"/>
            <a:ext cx="3904435" cy="24498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" name="Picture 23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190"/>
          <a:stretch/>
        </p:blipFill>
        <p:spPr>
          <a:xfrm>
            <a:off x="6078580" y="3429000"/>
            <a:ext cx="2885908" cy="3172892"/>
          </a:xfrm>
          <a:prstGeom prst="rect">
            <a:avLst/>
          </a:prstGeom>
        </p:spPr>
      </p:pic>
      <p:sp>
        <p:nvSpPr>
          <p:cNvPr id="25" name="Titre 1"/>
          <p:cNvSpPr txBox="1">
            <a:spLocks/>
          </p:cNvSpPr>
          <p:nvPr/>
        </p:nvSpPr>
        <p:spPr>
          <a:xfrm>
            <a:off x="182056" y="97065"/>
            <a:ext cx="8854440" cy="595631"/>
          </a:xfrm>
          <a:prstGeom prst="rect">
            <a:avLst/>
          </a:prstGeom>
        </p:spPr>
        <p:txBody>
          <a:bodyPr anchor="t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200" b="0" i="0" u="none" strike="noStrike" kern="1200" cap="none" spc="0" normalizeH="0" baseline="0" noProof="0" dirty="0">
                <a:ln>
                  <a:noFill/>
                </a:ln>
                <a:solidFill>
                  <a:srgbClr val="EAEAEA"/>
                </a:solidFill>
                <a:effectLst/>
                <a:uLnTx/>
                <a:uFillTx/>
                <a:latin typeface="Helvetica"/>
                <a:ea typeface="+mj-ea"/>
                <a:cs typeface="+mj-cs"/>
              </a:rPr>
              <a:t>Future of particle physics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44706" y="3588205"/>
            <a:ext cx="1201167" cy="849281"/>
          </a:xfrm>
          <a:prstGeom prst="rect">
            <a:avLst/>
          </a:prstGeom>
        </p:spPr>
      </p:pic>
      <p:pic>
        <p:nvPicPr>
          <p:cNvPr id="8" name="Image 3">
            <a:extLst>
              <a:ext uri="{FF2B5EF4-FFF2-40B4-BE49-F238E27FC236}">
                <a16:creationId xmlns:a16="http://schemas.microsoft.com/office/drawing/2014/main" id="{F6A8AE03-B9C5-6041-A01B-84351B633C7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275856" y="1772816"/>
            <a:ext cx="951914" cy="9519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054224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1F1AF3-7D4E-2244-A2D9-428F6BA9FB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91680" y="1628800"/>
            <a:ext cx="7772400" cy="1362075"/>
          </a:xfrm>
        </p:spPr>
        <p:txBody>
          <a:bodyPr/>
          <a:lstStyle/>
          <a:p>
            <a:r>
              <a:rPr lang="en-US" dirty="0">
                <a:solidFill>
                  <a:schemeClr val="accent1"/>
                </a:solidFill>
              </a:rPr>
              <a:t>Norway and CERN</a:t>
            </a:r>
            <a:br>
              <a:rPr lang="en-US" dirty="0">
                <a:solidFill>
                  <a:schemeClr val="accent1"/>
                </a:solidFill>
              </a:rPr>
            </a:br>
            <a:r>
              <a:rPr lang="en-US" dirty="0">
                <a:solidFill>
                  <a:schemeClr val="accent1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83703118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762000" y="152400"/>
            <a:ext cx="81304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>
                <a:solidFill>
                  <a:srgbClr val="FFFF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+mj-lt"/>
              </a:rPr>
              <a:t>Going back to Norway and CERN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78018A6-6A92-BB4C-980E-1C7FBF3256F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3568" y="1062000"/>
            <a:ext cx="8460000" cy="5810684"/>
          </a:xfrm>
          <a:prstGeom prst="rect">
            <a:avLst/>
          </a:prstGeom>
        </p:spPr>
      </p:pic>
      <p:sp>
        <p:nvSpPr>
          <p:cNvPr id="10" name="Oval 8"/>
          <p:cNvSpPr/>
          <p:nvPr/>
        </p:nvSpPr>
        <p:spPr bwMode="auto">
          <a:xfrm>
            <a:off x="640697" y="3987336"/>
            <a:ext cx="1296144" cy="233752"/>
          </a:xfrm>
          <a:prstGeom prst="ellips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n-US" dirty="0">
              <a:noFill/>
            </a:endParaRPr>
          </a:p>
        </p:txBody>
      </p:sp>
      <p:grpSp>
        <p:nvGrpSpPr>
          <p:cNvPr id="8" name="Group 11">
            <a:extLst>
              <a:ext uri="{FF2B5EF4-FFF2-40B4-BE49-F238E27FC236}">
                <a16:creationId xmlns:a16="http://schemas.microsoft.com/office/drawing/2014/main" id="{AEDF9DCA-2649-0040-B290-A0A0131A1A6E}"/>
              </a:ext>
            </a:extLst>
          </p:cNvPr>
          <p:cNvGrpSpPr/>
          <p:nvPr/>
        </p:nvGrpSpPr>
        <p:grpSpPr>
          <a:xfrm>
            <a:off x="2051721" y="3861048"/>
            <a:ext cx="7092277" cy="463452"/>
            <a:chOff x="2123729" y="3923306"/>
            <a:chExt cx="3667183" cy="509797"/>
          </a:xfrm>
        </p:grpSpPr>
        <p:sp>
          <p:nvSpPr>
            <p:cNvPr id="9" name="Left Arrow 5">
              <a:extLst>
                <a:ext uri="{FF2B5EF4-FFF2-40B4-BE49-F238E27FC236}">
                  <a16:creationId xmlns:a16="http://schemas.microsoft.com/office/drawing/2014/main" id="{DD7F79B4-6B69-AB43-A841-CD2217D2B596}"/>
                </a:ext>
              </a:extLst>
            </p:cNvPr>
            <p:cNvSpPr/>
            <p:nvPr/>
          </p:nvSpPr>
          <p:spPr bwMode="auto">
            <a:xfrm>
              <a:off x="2123729" y="3923306"/>
              <a:ext cx="3537131" cy="509797"/>
            </a:xfrm>
            <a:prstGeom prst="leftArrow">
              <a:avLst/>
            </a:prstGeom>
            <a:solidFill>
              <a:srgbClr val="1A72C0"/>
            </a:solidFill>
            <a:ln w="9525" cap="flat" cmpd="sng" algn="ctr">
              <a:solidFill>
                <a:srgbClr val="1A72C0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19" charset="0"/>
                <a:ea typeface="ＭＳ Ｐゴシック" pitchFamily="19" charset="-128"/>
                <a:cs typeface="ＭＳ Ｐゴシック" pitchFamily="19" charset="-128"/>
              </a:endParaRPr>
            </a:p>
          </p:txBody>
        </p:sp>
        <p:sp>
          <p:nvSpPr>
            <p:cNvPr id="14" name="TextBox 6">
              <a:extLst>
                <a:ext uri="{FF2B5EF4-FFF2-40B4-BE49-F238E27FC236}">
                  <a16:creationId xmlns:a16="http://schemas.microsoft.com/office/drawing/2014/main" id="{D4023366-A40F-5E44-B481-E079EEEFE912}"/>
                </a:ext>
              </a:extLst>
            </p:cNvPr>
            <p:cNvSpPr txBox="1"/>
            <p:nvPr/>
          </p:nvSpPr>
          <p:spPr>
            <a:xfrm>
              <a:off x="2235426" y="4015340"/>
              <a:ext cx="355548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rgbClr val="FFFFFF"/>
                  </a:solidFill>
                  <a:effectLst>
                    <a:outerShdw blurRad="38100" dist="38100" dir="2700000" algn="tl" rotWithShape="0">
                      <a:prstClr val="black"/>
                    </a:outerShdw>
                  </a:effectLst>
                </a:rPr>
                <a:t>CERN: 17 </a:t>
              </a:r>
              <a:r>
                <a:rPr lang="en-GB" sz="1400" dirty="0">
                  <a:solidFill>
                    <a:schemeClr val="accent1"/>
                  </a:solidFill>
                  <a:effectLst>
                    <a:outerShdw blurRad="38100" dist="38100" dir="2700000" algn="tl" rotWithShape="0">
                      <a:prstClr val="black"/>
                    </a:outerShdw>
                  </a:effectLst>
                </a:rPr>
                <a:t>staff</a:t>
              </a:r>
              <a:r>
                <a:rPr lang="en-GB" sz="1400" dirty="0">
                  <a:solidFill>
                    <a:srgbClr val="FFFFFF"/>
                  </a:solidFill>
                  <a:effectLst>
                    <a:outerShdw blurRad="38100" dist="38100" dir="2700000" algn="tl" rotWithShape="0">
                      <a:prstClr val="black"/>
                    </a:outerShdw>
                  </a:effectLst>
                </a:rPr>
                <a:t>, 8 </a:t>
              </a:r>
              <a:r>
                <a:rPr lang="en-GB" sz="1400" dirty="0">
                  <a:solidFill>
                    <a:schemeClr val="accent1"/>
                  </a:solidFill>
                  <a:effectLst>
                    <a:outerShdw blurRad="38100" dist="38100" dir="2700000" algn="tl" rotWithShape="0">
                      <a:prstClr val="black"/>
                    </a:outerShdw>
                  </a:effectLst>
                </a:rPr>
                <a:t>fellows, 2 doctoral and 8/3 tech./</a:t>
              </a:r>
              <a:r>
                <a:rPr lang="en-GB" sz="1400" dirty="0" err="1">
                  <a:solidFill>
                    <a:schemeClr val="accent1"/>
                  </a:solidFill>
                  <a:effectLst>
                    <a:outerShdw blurRad="38100" dist="38100" dir="2700000" algn="tl" rotWithShape="0">
                      <a:prstClr val="black"/>
                    </a:outerShdw>
                  </a:effectLst>
                </a:rPr>
                <a:t>adm.</a:t>
              </a:r>
              <a:r>
                <a:rPr lang="en-GB" sz="1400" dirty="0">
                  <a:solidFill>
                    <a:schemeClr val="accent1"/>
                  </a:solidFill>
                  <a:effectLst>
                    <a:outerShdw blurRad="38100" dist="38100" dir="2700000" algn="tl" rotWithShape="0">
                      <a:prstClr val="black"/>
                    </a:outerShdw>
                  </a:effectLst>
                </a:rPr>
                <a:t> students, 10 TTE students </a:t>
              </a:r>
              <a:endParaRPr lang="en-GB" sz="1400" dirty="0">
                <a:solidFill>
                  <a:srgbClr val="FFFFFF"/>
                </a:solidFill>
                <a:effectLst>
                  <a:outerShdw blurRad="38100" dist="38100" dir="2700000" algn="tl" rotWithShape="0">
                    <a:prstClr val="black"/>
                  </a:outerShdw>
                </a:effectLst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2270932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116632"/>
            <a:ext cx="8640960" cy="940443"/>
          </a:xfrm>
        </p:spPr>
        <p:txBody>
          <a:bodyPr>
            <a:normAutofit/>
          </a:bodyPr>
          <a:lstStyle/>
          <a:p>
            <a:r>
              <a:rPr lang="en-GB" dirty="0">
                <a:solidFill>
                  <a:schemeClr val="accent1"/>
                </a:solidFill>
              </a:rPr>
              <a:t>Norwegians at CERN- 17.9.2019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/>
          <a:lstStyle/>
          <a:p>
            <a:fld id="{17918391-D411-FE40-AAD7-861AE5233E0E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12" name="TextBox 14">
            <a:extLst>
              <a:ext uri="{FF2B5EF4-FFF2-40B4-BE49-F238E27FC236}">
                <a16:creationId xmlns:a16="http://schemas.microsoft.com/office/drawing/2014/main" id="{710F0B54-5F90-4108-ABA5-1C8464F8871B}"/>
              </a:ext>
            </a:extLst>
          </p:cNvPr>
          <p:cNvSpPr txBox="1"/>
          <p:nvPr/>
        </p:nvSpPr>
        <p:spPr>
          <a:xfrm>
            <a:off x="6473468" y="2348880"/>
            <a:ext cx="2673855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chemeClr val="accent1"/>
                </a:solidFill>
              </a:rPr>
              <a:t>ADMIN: Administrative student</a:t>
            </a:r>
          </a:p>
          <a:p>
            <a:r>
              <a:rPr lang="en-US" sz="1100" dirty="0">
                <a:solidFill>
                  <a:schemeClr val="accent1"/>
                </a:solidFill>
              </a:rPr>
              <a:t>CASS: Cooperation Associates</a:t>
            </a:r>
          </a:p>
          <a:p>
            <a:r>
              <a:rPr lang="en-US" sz="1100" dirty="0">
                <a:solidFill>
                  <a:schemeClr val="accent1"/>
                </a:solidFill>
              </a:rPr>
              <a:t>COAS: Corresponding Associate</a:t>
            </a:r>
          </a:p>
          <a:p>
            <a:r>
              <a:rPr lang="en-US" sz="1100" dirty="0">
                <a:solidFill>
                  <a:schemeClr val="accent1"/>
                </a:solidFill>
              </a:rPr>
              <a:t>DOCT: Doctoral Student</a:t>
            </a:r>
          </a:p>
          <a:p>
            <a:r>
              <a:rPr lang="en-US" sz="1100" dirty="0">
                <a:solidFill>
                  <a:schemeClr val="accent1"/>
                </a:solidFill>
              </a:rPr>
              <a:t>FELL: Fellow</a:t>
            </a:r>
          </a:p>
          <a:p>
            <a:r>
              <a:rPr lang="en-US" sz="1100" dirty="0">
                <a:solidFill>
                  <a:schemeClr val="accent1"/>
                </a:solidFill>
              </a:rPr>
              <a:t>PJAS: Project Associate</a:t>
            </a:r>
          </a:p>
          <a:p>
            <a:r>
              <a:rPr lang="en-US" sz="1100" dirty="0">
                <a:solidFill>
                  <a:schemeClr val="accent1"/>
                </a:solidFill>
              </a:rPr>
              <a:t>STAF: Staff member</a:t>
            </a:r>
          </a:p>
          <a:p>
            <a:r>
              <a:rPr lang="en-US" sz="1100" dirty="0">
                <a:solidFill>
                  <a:schemeClr val="accent1"/>
                </a:solidFill>
              </a:rPr>
              <a:t>TECH: Technical Student</a:t>
            </a:r>
          </a:p>
          <a:p>
            <a:r>
              <a:rPr lang="en-US" sz="1100" dirty="0">
                <a:solidFill>
                  <a:schemeClr val="accent1"/>
                </a:solidFill>
              </a:rPr>
              <a:t>TRNE: Trainee</a:t>
            </a:r>
          </a:p>
          <a:p>
            <a:r>
              <a:rPr lang="en-US" sz="1100" dirty="0">
                <a:solidFill>
                  <a:schemeClr val="accent1"/>
                </a:solidFill>
              </a:rPr>
              <a:t>SASS: Scientific Associate</a:t>
            </a:r>
          </a:p>
          <a:p>
            <a:r>
              <a:rPr lang="en-US" sz="1100" dirty="0">
                <a:solidFill>
                  <a:schemeClr val="accent1"/>
                </a:solidFill>
              </a:rPr>
              <a:t>VISC: Visiting Scientist</a:t>
            </a:r>
          </a:p>
          <a:p>
            <a:r>
              <a:rPr lang="en-US" sz="1100" dirty="0">
                <a:solidFill>
                  <a:schemeClr val="accent1"/>
                </a:solidFill>
              </a:rPr>
              <a:t>USER: User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EC1ECEA-49F9-D543-8571-E8973D1A1BC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08520" y="1366009"/>
            <a:ext cx="7378700" cy="4089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180811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"/>
          <p:cNvSpPr/>
          <p:nvPr/>
        </p:nvSpPr>
        <p:spPr bwMode="auto">
          <a:xfrm>
            <a:off x="4139952" y="1556792"/>
            <a:ext cx="4788024" cy="1549357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19" charset="0"/>
              <a:ea typeface="ＭＳ Ｐゴシック" pitchFamily="19" charset="-128"/>
              <a:cs typeface="ＭＳ Ｐゴシック" pitchFamily="19" charset="-128"/>
            </a:endParaRPr>
          </a:p>
        </p:txBody>
      </p:sp>
      <p:sp>
        <p:nvSpPr>
          <p:cNvPr id="15363" name="Rectangle 2"/>
          <p:cNvSpPr>
            <a:spLocks noGrp="1" noChangeArrowheads="1"/>
          </p:cNvSpPr>
          <p:nvPr>
            <p:ph type="title"/>
          </p:nvPr>
        </p:nvSpPr>
        <p:spPr>
          <a:xfrm>
            <a:off x="1481138" y="152400"/>
            <a:ext cx="7815262" cy="762000"/>
          </a:xfrm>
        </p:spPr>
        <p:txBody>
          <a:bodyPr/>
          <a:lstStyle/>
          <a:p>
            <a:pPr eaLnBrk="1" hangingPunct="1"/>
            <a:r>
              <a:rPr lang="en-GB" dirty="0">
                <a:solidFill>
                  <a:schemeClr val="accent1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  <a:ea typeface="ＭＳ Ｐゴシック" charset="-128"/>
                <a:cs typeface="ＭＳ Ｐゴシック" charset="-128"/>
              </a:rPr>
              <a:t>High Energy Physics in Norway </a:t>
            </a:r>
          </a:p>
        </p:txBody>
      </p:sp>
      <p:pic>
        <p:nvPicPr>
          <p:cNvPr id="15367" name="Picture 3" descr="norway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9552" y="1556792"/>
            <a:ext cx="3390527" cy="25698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innerShdw blurRad="63500" dist="50800">
              <a:prstClr val="black">
                <a:alpha val="50000"/>
              </a:prstClr>
            </a:innerShdw>
          </a:effectLst>
        </p:spPr>
      </p:pic>
      <p:sp>
        <p:nvSpPr>
          <p:cNvPr id="15371" name="Oval 7"/>
          <p:cNvSpPr>
            <a:spLocks noChangeArrowheads="1"/>
          </p:cNvSpPr>
          <p:nvPr/>
        </p:nvSpPr>
        <p:spPr bwMode="auto">
          <a:xfrm>
            <a:off x="1682897" y="3601428"/>
            <a:ext cx="57467" cy="62711"/>
          </a:xfrm>
          <a:prstGeom prst="ellipse">
            <a:avLst/>
          </a:pr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" name="Oval 7"/>
          <p:cNvSpPr>
            <a:spLocks noChangeArrowheads="1"/>
          </p:cNvSpPr>
          <p:nvPr/>
        </p:nvSpPr>
        <p:spPr bwMode="auto">
          <a:xfrm>
            <a:off x="1312222" y="3645024"/>
            <a:ext cx="98071" cy="97507"/>
          </a:xfrm>
          <a:prstGeom prst="ellipse">
            <a:avLst/>
          </a:prstGeom>
          <a:solidFill>
            <a:srgbClr val="2074AC"/>
          </a:solidFill>
          <a:ln w="9525">
            <a:noFill/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9" name="Oval 7"/>
          <p:cNvSpPr>
            <a:spLocks noChangeArrowheads="1"/>
          </p:cNvSpPr>
          <p:nvPr/>
        </p:nvSpPr>
        <p:spPr bwMode="auto">
          <a:xfrm>
            <a:off x="1635130" y="3765450"/>
            <a:ext cx="98071" cy="97507"/>
          </a:xfrm>
          <a:prstGeom prst="ellipse">
            <a:avLst/>
          </a:prstGeom>
          <a:solidFill>
            <a:srgbClr val="2074AC"/>
          </a:solidFill>
          <a:ln w="9525">
            <a:noFill/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21" name="Oval 7"/>
          <p:cNvSpPr>
            <a:spLocks noChangeArrowheads="1"/>
          </p:cNvSpPr>
          <p:nvPr/>
        </p:nvSpPr>
        <p:spPr bwMode="auto">
          <a:xfrm>
            <a:off x="1669682" y="3106149"/>
            <a:ext cx="98071" cy="97507"/>
          </a:xfrm>
          <a:prstGeom prst="ellipse">
            <a:avLst/>
          </a:prstGeom>
          <a:solidFill>
            <a:srgbClr val="2074AC"/>
          </a:solidFill>
          <a:ln w="9525">
            <a:noFill/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22" name="Oval 7"/>
          <p:cNvSpPr>
            <a:spLocks noChangeArrowheads="1"/>
          </p:cNvSpPr>
          <p:nvPr/>
        </p:nvSpPr>
        <p:spPr bwMode="auto">
          <a:xfrm>
            <a:off x="1619672" y="3645024"/>
            <a:ext cx="98071" cy="97507"/>
          </a:xfrm>
          <a:prstGeom prst="ellipse">
            <a:avLst/>
          </a:prstGeom>
          <a:solidFill>
            <a:srgbClr val="FF0000"/>
          </a:solidFill>
          <a:ln w="9525">
            <a:noFill/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23" name="Oval 7"/>
          <p:cNvSpPr>
            <a:spLocks noChangeArrowheads="1"/>
          </p:cNvSpPr>
          <p:nvPr/>
        </p:nvSpPr>
        <p:spPr bwMode="auto">
          <a:xfrm>
            <a:off x="1589000" y="3106149"/>
            <a:ext cx="98071" cy="97507"/>
          </a:xfrm>
          <a:prstGeom prst="ellipse">
            <a:avLst/>
          </a:prstGeom>
          <a:solidFill>
            <a:srgbClr val="FF0000"/>
          </a:solidFill>
          <a:ln w="9525">
            <a:noFill/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24" name="Oval 7"/>
          <p:cNvSpPr>
            <a:spLocks noChangeArrowheads="1"/>
          </p:cNvSpPr>
          <p:nvPr/>
        </p:nvSpPr>
        <p:spPr bwMode="auto">
          <a:xfrm>
            <a:off x="1231496" y="3645024"/>
            <a:ext cx="98071" cy="97507"/>
          </a:xfrm>
          <a:prstGeom prst="ellipse">
            <a:avLst/>
          </a:prstGeom>
          <a:solidFill>
            <a:srgbClr val="FF0000"/>
          </a:solidFill>
          <a:ln w="9525">
            <a:noFill/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25" name="TextBox 12"/>
          <p:cNvSpPr txBox="1">
            <a:spLocks noChangeArrowheads="1"/>
          </p:cNvSpPr>
          <p:nvPr/>
        </p:nvSpPr>
        <p:spPr bwMode="auto">
          <a:xfrm>
            <a:off x="457200" y="4319165"/>
            <a:ext cx="8153400" cy="18466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600" dirty="0">
                <a:solidFill>
                  <a:schemeClr val="accent1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</a:rPr>
              <a:t>Today around 120-140 Norwegian researchers, engineers, postdocs, PhD students, and master students are involved in the CERN activities:</a:t>
            </a:r>
          </a:p>
          <a:p>
            <a:pPr marL="533400" lvl="1" indent="-266700">
              <a:buClr>
                <a:srgbClr val="FFFF00"/>
              </a:buClr>
              <a:buSzPct val="75000"/>
              <a:buFont typeface="Wingdings" charset="2"/>
              <a:buChar char="q"/>
            </a:pPr>
            <a:r>
              <a:rPr lang="en-US" sz="1600" dirty="0">
                <a:solidFill>
                  <a:schemeClr val="accent1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</a:rPr>
              <a:t>Around 90 Norwegian researchers (of all categories above) are registered as users travelling frequently to CERN</a:t>
            </a:r>
          </a:p>
          <a:p>
            <a:pPr marL="533400" lvl="1" indent="-266700">
              <a:buClr>
                <a:srgbClr val="FFFF00"/>
              </a:buClr>
              <a:buSzPct val="75000"/>
              <a:buFont typeface="Wingdings" charset="2"/>
              <a:buChar char="q"/>
            </a:pPr>
            <a:r>
              <a:rPr lang="en-US" sz="1600" dirty="0">
                <a:solidFill>
                  <a:schemeClr val="accent1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</a:rPr>
              <a:t>The rest travelling are less frequently or working in Norway within the CERN related research </a:t>
            </a:r>
            <a:r>
              <a:rPr lang="en-US" sz="1600" dirty="0" err="1">
                <a:solidFill>
                  <a:schemeClr val="accent1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</a:rPr>
              <a:t>programmes</a:t>
            </a:r>
            <a:endParaRPr lang="en-US" sz="1600" dirty="0">
              <a:solidFill>
                <a:schemeClr val="accent1"/>
              </a:solidFill>
              <a:effectLst>
                <a:outerShdw blurRad="50800" dist="38100" dir="2700000" algn="tl" rotWithShape="0">
                  <a:srgbClr val="000000"/>
                </a:outerShdw>
              </a:effectLst>
            </a:endParaRPr>
          </a:p>
          <a:p>
            <a:pPr marL="533400" lvl="1" indent="-266700">
              <a:buClr>
                <a:srgbClr val="FFFF00"/>
              </a:buClr>
              <a:buSzPct val="75000"/>
              <a:buFont typeface="Wingdings" charset="2"/>
              <a:buChar char="q"/>
            </a:pPr>
            <a:r>
              <a:rPr lang="en-US" sz="1600" dirty="0">
                <a:solidFill>
                  <a:schemeClr val="accent1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</a:rPr>
              <a:t>The Norwegians directly paid/supported by CERN come in addition </a:t>
            </a:r>
            <a:endParaRPr lang="en-US" sz="1800" dirty="0">
              <a:solidFill>
                <a:schemeClr val="accent1"/>
              </a:solidFill>
              <a:effectLst>
                <a:outerShdw blurRad="50800" dist="38100" dir="2700000" algn="tl" rotWithShape="0">
                  <a:srgbClr val="000000"/>
                </a:outerShdw>
              </a:effectLst>
            </a:endParaRPr>
          </a:p>
        </p:txBody>
      </p:sp>
      <p:sp>
        <p:nvSpPr>
          <p:cNvPr id="17" name="Oval 7"/>
          <p:cNvSpPr>
            <a:spLocks noChangeArrowheads="1"/>
          </p:cNvSpPr>
          <p:nvPr/>
        </p:nvSpPr>
        <p:spPr bwMode="auto">
          <a:xfrm>
            <a:off x="2093432" y="2090425"/>
            <a:ext cx="98071" cy="97507"/>
          </a:xfrm>
          <a:prstGeom prst="ellipse">
            <a:avLst/>
          </a:prstGeom>
          <a:solidFill>
            <a:srgbClr val="FF0000"/>
          </a:solidFill>
          <a:ln w="9525">
            <a:noFill/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26" name="Oval 7"/>
          <p:cNvSpPr>
            <a:spLocks noChangeArrowheads="1"/>
          </p:cNvSpPr>
          <p:nvPr/>
        </p:nvSpPr>
        <p:spPr bwMode="auto">
          <a:xfrm>
            <a:off x="1449593" y="3979565"/>
            <a:ext cx="98071" cy="97507"/>
          </a:xfrm>
          <a:prstGeom prst="ellipse">
            <a:avLst/>
          </a:prstGeom>
          <a:solidFill>
            <a:srgbClr val="FF0000"/>
          </a:solidFill>
          <a:ln w="9525">
            <a:noFill/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" name="TextBox 2"/>
          <p:cNvSpPr txBox="1"/>
          <p:nvPr/>
        </p:nvSpPr>
        <p:spPr>
          <a:xfrm>
            <a:off x="4283968" y="1628800"/>
            <a:ext cx="446449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0000FF"/>
                </a:solidFill>
              </a:rPr>
              <a:t>Blue: Oslo, Bergen, Trondheim:  Traditional Universities involved at CERN </a:t>
            </a:r>
            <a:r>
              <a:rPr lang="mr-IN" sz="1600" dirty="0">
                <a:solidFill>
                  <a:srgbClr val="0000FF"/>
                </a:solidFill>
              </a:rPr>
              <a:t>–</a:t>
            </a:r>
            <a:r>
              <a:rPr lang="en-US" sz="1600" dirty="0">
                <a:solidFill>
                  <a:srgbClr val="0000FF"/>
                </a:solidFill>
              </a:rPr>
              <a:t> </a:t>
            </a:r>
            <a:r>
              <a:rPr lang="en-US" sz="1600" dirty="0" err="1">
                <a:solidFill>
                  <a:srgbClr val="0000FF"/>
                </a:solidFill>
              </a:rPr>
              <a:t>UiO</a:t>
            </a:r>
            <a:r>
              <a:rPr lang="en-US" sz="1600" dirty="0">
                <a:solidFill>
                  <a:srgbClr val="0000FF"/>
                </a:solidFill>
              </a:rPr>
              <a:t>, </a:t>
            </a:r>
            <a:r>
              <a:rPr lang="en-US" sz="1600" dirty="0" err="1">
                <a:solidFill>
                  <a:srgbClr val="0000FF"/>
                </a:solidFill>
              </a:rPr>
              <a:t>UiB</a:t>
            </a:r>
            <a:r>
              <a:rPr lang="en-US" sz="1600" dirty="0">
                <a:solidFill>
                  <a:srgbClr val="0000FF"/>
                </a:solidFill>
              </a:rPr>
              <a:t> dominates the experimental activities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283968" y="2484185"/>
            <a:ext cx="44644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FF0000"/>
                </a:solidFill>
              </a:rPr>
              <a:t>Red plus NTNU: Main recruitment ground for technical and TTE students </a:t>
            </a:r>
          </a:p>
        </p:txBody>
      </p:sp>
      <p:pic>
        <p:nvPicPr>
          <p:cNvPr id="20" name="Image 19">
            <a:extLst>
              <a:ext uri="{FF2B5EF4-FFF2-40B4-BE49-F238E27FC236}">
                <a16:creationId xmlns:a16="http://schemas.microsoft.com/office/drawing/2014/main" id="{FFDB9217-5E74-744D-9E6C-BE633D84DFB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5800" y="138113"/>
            <a:ext cx="1068600" cy="715962"/>
          </a:xfrm>
          <a:prstGeom prst="rect">
            <a:avLst/>
          </a:prstGeom>
        </p:spPr>
      </p:pic>
      <p:sp>
        <p:nvSpPr>
          <p:cNvPr id="27" name="Oval 7"/>
          <p:cNvSpPr>
            <a:spLocks noChangeArrowheads="1"/>
          </p:cNvSpPr>
          <p:nvPr/>
        </p:nvSpPr>
        <p:spPr bwMode="auto">
          <a:xfrm>
            <a:off x="1259632" y="3835549"/>
            <a:ext cx="98071" cy="97507"/>
          </a:xfrm>
          <a:prstGeom prst="ellipse">
            <a:avLst/>
          </a:prstGeom>
          <a:solidFill>
            <a:srgbClr val="FF0000"/>
          </a:solidFill>
          <a:ln w="9525">
            <a:noFill/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28" name="Oval 7"/>
          <p:cNvSpPr>
            <a:spLocks noChangeArrowheads="1"/>
          </p:cNvSpPr>
          <p:nvPr/>
        </p:nvSpPr>
        <p:spPr bwMode="auto">
          <a:xfrm>
            <a:off x="1377585" y="3140968"/>
            <a:ext cx="98071" cy="97507"/>
          </a:xfrm>
          <a:prstGeom prst="ellipse">
            <a:avLst/>
          </a:prstGeom>
          <a:solidFill>
            <a:srgbClr val="FF0000"/>
          </a:solidFill>
          <a:ln w="9525">
            <a:noFill/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4197931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804" name="Picture 10" descr="ATLAS_Logo_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514600" y="3810000"/>
            <a:ext cx="685800" cy="1097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807" name="Rectangle 13"/>
          <p:cNvSpPr>
            <a:spLocks noChangeArrowheads="1"/>
          </p:cNvSpPr>
          <p:nvPr/>
        </p:nvSpPr>
        <p:spPr bwMode="auto">
          <a:xfrm>
            <a:off x="539552" y="3933056"/>
            <a:ext cx="2166392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eaLnBrk="1" hangingPunct="1">
              <a:buClr>
                <a:srgbClr val="FFFF00"/>
              </a:buClr>
              <a:buSzPct val="75000"/>
            </a:pPr>
            <a:r>
              <a:rPr lang="en-GB" sz="1600" b="1" dirty="0">
                <a:solidFill>
                  <a:srgbClr val="FFFF00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</a:rPr>
              <a:t>ATLAS:</a:t>
            </a:r>
            <a:endParaRPr lang="en-GB" sz="1600" dirty="0">
              <a:solidFill>
                <a:srgbClr val="FFFF00"/>
              </a:solidFill>
              <a:effectLst>
                <a:outerShdw blurRad="50800" dist="38100" dir="2700000" algn="tl" rotWithShape="0">
                  <a:srgbClr val="000000"/>
                </a:outerShdw>
              </a:effectLst>
            </a:endParaRPr>
          </a:p>
          <a:p>
            <a:pPr marL="285750" indent="-285750" eaLnBrk="1" hangingPunct="1">
              <a:buClr>
                <a:srgbClr val="FFFF00"/>
              </a:buClr>
              <a:buSzPct val="75000"/>
              <a:buFont typeface="Wingdings" charset="2"/>
              <a:buChar char="²"/>
            </a:pPr>
            <a:r>
              <a:rPr lang="en-GB" sz="1400" dirty="0">
                <a:solidFill>
                  <a:schemeClr val="accent1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</a:rPr>
              <a:t>University of Bergen</a:t>
            </a:r>
          </a:p>
          <a:p>
            <a:pPr marL="285750" indent="-285750" eaLnBrk="1" hangingPunct="1">
              <a:buClr>
                <a:srgbClr val="FFFF00"/>
              </a:buClr>
              <a:buSzPct val="75000"/>
              <a:buFont typeface="Wingdings" charset="2"/>
              <a:buChar char="²"/>
            </a:pPr>
            <a:r>
              <a:rPr lang="en-GB" sz="1400" dirty="0">
                <a:solidFill>
                  <a:schemeClr val="accent1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</a:rPr>
              <a:t>University of Oslo</a:t>
            </a:r>
          </a:p>
        </p:txBody>
      </p:sp>
      <p:sp>
        <p:nvSpPr>
          <p:cNvPr id="33809" name="Rectangle 8"/>
          <p:cNvSpPr>
            <a:spLocks noChangeArrowheads="1"/>
          </p:cNvSpPr>
          <p:nvPr/>
        </p:nvSpPr>
        <p:spPr bwMode="auto">
          <a:xfrm>
            <a:off x="533400" y="2228672"/>
            <a:ext cx="2005677" cy="1200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1" hangingPunct="1"/>
            <a:r>
              <a:rPr lang="en-GB" sz="1600" b="1" dirty="0">
                <a:solidFill>
                  <a:srgbClr val="FFFF00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</a:rPr>
              <a:t>ALICE:</a:t>
            </a:r>
          </a:p>
          <a:p>
            <a:pPr eaLnBrk="1" hangingPunct="1">
              <a:buClr>
                <a:srgbClr val="FFFF00"/>
              </a:buClr>
              <a:buSzPct val="75000"/>
              <a:buFont typeface="Wingdings" charset="2"/>
              <a:buChar char="²"/>
            </a:pPr>
            <a:r>
              <a:rPr lang="en-GB" sz="1400" dirty="0">
                <a:solidFill>
                  <a:schemeClr val="accent1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</a:rPr>
              <a:t> University of Bergen</a:t>
            </a:r>
          </a:p>
          <a:p>
            <a:pPr eaLnBrk="1" hangingPunct="1">
              <a:buClr>
                <a:srgbClr val="FFFF00"/>
              </a:buClr>
              <a:buSzPct val="75000"/>
              <a:buFont typeface="Wingdings" charset="2"/>
              <a:buChar char="²"/>
            </a:pPr>
            <a:r>
              <a:rPr lang="en-GB" sz="1400" dirty="0">
                <a:solidFill>
                  <a:schemeClr val="accent1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</a:rPr>
              <a:t> Bergen University</a:t>
            </a:r>
            <a:br>
              <a:rPr lang="en-GB" sz="1400" dirty="0">
                <a:solidFill>
                  <a:schemeClr val="accent1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</a:rPr>
            </a:br>
            <a:r>
              <a:rPr lang="en-GB" sz="1400" dirty="0">
                <a:solidFill>
                  <a:schemeClr val="accent1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</a:rPr>
              <a:t>    College</a:t>
            </a:r>
          </a:p>
          <a:p>
            <a:pPr eaLnBrk="1" hangingPunct="1">
              <a:buClr>
                <a:srgbClr val="FFFF00"/>
              </a:buClr>
              <a:buSzPct val="75000"/>
              <a:buFont typeface="Wingdings" charset="2"/>
              <a:buChar char="²"/>
            </a:pPr>
            <a:r>
              <a:rPr lang="en-GB" sz="1400" dirty="0">
                <a:solidFill>
                  <a:schemeClr val="accent1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</a:rPr>
              <a:t> University of Oslo</a:t>
            </a:r>
            <a:endParaRPr lang="en-GB" dirty="0">
              <a:solidFill>
                <a:schemeClr val="accent1"/>
              </a:solidFill>
              <a:effectLst>
                <a:outerShdw blurRad="50800" dist="38100" dir="2700000" algn="tl" rotWithShape="0">
                  <a:srgbClr val="000000"/>
                </a:outerShdw>
              </a:effectLst>
            </a:endParaRPr>
          </a:p>
        </p:txBody>
      </p:sp>
      <p:sp>
        <p:nvSpPr>
          <p:cNvPr id="33799" name="Rectangle 20"/>
          <p:cNvSpPr>
            <a:spLocks noChangeArrowheads="1"/>
          </p:cNvSpPr>
          <p:nvPr/>
        </p:nvSpPr>
        <p:spPr bwMode="auto">
          <a:xfrm>
            <a:off x="228600" y="1443335"/>
            <a:ext cx="86106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/>
            <a:r>
              <a:rPr lang="en-GB" dirty="0">
                <a:solidFill>
                  <a:srgbClr val="FFFF00"/>
                </a:solidFill>
                <a:effectLst>
                  <a:outerShdw blurRad="50800" dist="38100" dir="2700000" algn="tl" rotWithShape="0">
                    <a:srgbClr val="000000">
                      <a:alpha val="89000"/>
                    </a:srgbClr>
                  </a:outerShdw>
                </a:effectLst>
              </a:rPr>
              <a:t>Strong involvement in the ATLAS and ALICE experiments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457200" y="5867400"/>
            <a:ext cx="82149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>
                <a:solidFill>
                  <a:schemeClr val="accent1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</a:rPr>
              <a:t>+ participation in smaller projects (CLIC, CLEAR, AWAKE, ISOLDE, AEGIS)</a:t>
            </a:r>
          </a:p>
        </p:txBody>
      </p:sp>
      <p:pic>
        <p:nvPicPr>
          <p:cNvPr id="15" name="Picture 14" descr="Screen shot 2010-03-20 at 14.25.11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05200" y="2057400"/>
            <a:ext cx="5029200" cy="3413438"/>
          </a:xfrm>
          <a:prstGeom prst="rect">
            <a:avLst/>
          </a:prstGeom>
          <a:effectLst>
            <a:outerShdw blurRad="50800" dist="38100" dir="2700000">
              <a:srgbClr val="000000"/>
            </a:outerShdw>
          </a:effectLst>
        </p:spPr>
      </p:pic>
      <p:pic>
        <p:nvPicPr>
          <p:cNvPr id="12" name="58833587-1abf-4a84-925d-bf1e5531231c" descr="BC24B59E-CA9A-490E-9C44-2AF67BC190A1@cern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538720" y="2258449"/>
            <a:ext cx="661680" cy="8955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Rectangle 2">
            <a:extLst>
              <a:ext uri="{FF2B5EF4-FFF2-40B4-BE49-F238E27FC236}">
                <a16:creationId xmlns:a16="http://schemas.microsoft.com/office/drawing/2014/main" id="{65A89210-818A-9045-841D-24FF90795E0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54400" y="152400"/>
            <a:ext cx="676388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/>
            <a:r>
              <a:rPr lang="en-GB" sz="4000" dirty="0">
                <a:solidFill>
                  <a:schemeClr val="accent1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</a:rPr>
              <a:t>Norway, CERN and LHC</a:t>
            </a:r>
            <a:endParaRPr lang="en-GB" sz="3600" dirty="0">
              <a:solidFill>
                <a:schemeClr val="accent1"/>
              </a:solidFill>
              <a:effectLst>
                <a:outerShdw blurRad="50800" dist="38100" dir="2700000" algn="tl" rotWithShape="0">
                  <a:srgbClr val="000000"/>
                </a:outerShdw>
              </a:effectLst>
            </a:endParaRP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EE792CCC-C238-FE41-BECB-3BEE25CFA1B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85800" y="138113"/>
            <a:ext cx="1068600" cy="715962"/>
          </a:xfrm>
          <a:prstGeom prst="rect">
            <a:avLst/>
          </a:prstGeom>
        </p:spPr>
      </p:pic>
      <p:pic>
        <p:nvPicPr>
          <p:cNvPr id="18" name="Image 17">
            <a:extLst>
              <a:ext uri="{FF2B5EF4-FFF2-40B4-BE49-F238E27FC236}">
                <a16:creationId xmlns:a16="http://schemas.microsoft.com/office/drawing/2014/main" id="{9EABC6E6-F266-B941-A4EC-26CB89FDBFCA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18280" y="138113"/>
            <a:ext cx="750971" cy="7509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7942499"/>
      </p:ext>
    </p:extLst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2"/>
          <p:cNvSpPr txBox="1">
            <a:spLocks noChangeArrowheads="1"/>
          </p:cNvSpPr>
          <p:nvPr/>
        </p:nvSpPr>
        <p:spPr bwMode="auto">
          <a:xfrm>
            <a:off x="157163" y="1123951"/>
            <a:ext cx="7234237" cy="23182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609600" marR="0" lvl="0" indent="-60960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2000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i="0" u="none" strike="noStrike" kern="0" cap="none" spc="0" normalizeH="0" baseline="0" dirty="0">
                <a:ln>
                  <a:noFill/>
                </a:ln>
                <a:solidFill>
                  <a:srgbClr val="FFFF00"/>
                </a:solidFill>
                <a:effectLst>
                  <a:outerShdw blurRad="50800" dist="38100" dir="2700000">
                    <a:srgbClr val="000000"/>
                  </a:outerShdw>
                </a:effectLst>
                <a:uLnTx/>
                <a:uFillTx/>
                <a:latin typeface="Arial" charset="0"/>
                <a:ea typeface="ＭＳ Ｐゴシック" charset="-128"/>
                <a:cs typeface="ＭＳ Ｐゴシック" charset="-128"/>
              </a:rPr>
              <a:t>The major technology activities at CERN</a:t>
            </a:r>
            <a:r>
              <a:rPr kumimoji="0" lang="en-GB" sz="1800" i="0" u="none" strike="noStrike" kern="0" cap="none" spc="0" normalizeH="0" dirty="0">
                <a:ln>
                  <a:noFill/>
                </a:ln>
                <a:solidFill>
                  <a:srgbClr val="FFFF00"/>
                </a:solidFill>
                <a:effectLst>
                  <a:outerShdw blurRad="50800" dist="38100" dir="2700000">
                    <a:srgbClr val="000000"/>
                  </a:outerShdw>
                </a:effectLst>
                <a:uLnTx/>
                <a:uFillTx/>
                <a:latin typeface="Arial" charset="0"/>
                <a:ea typeface="ＭＳ Ｐゴシック" charset="-128"/>
                <a:cs typeface="ＭＳ Ｐゴシック" charset="-128"/>
              </a:rPr>
              <a:t> by Norwegian groups</a:t>
            </a:r>
            <a:r>
              <a:rPr kumimoji="0" lang="en-GB" sz="1800" i="0" u="none" strike="noStrike" kern="0" cap="none" spc="0" normalizeH="0" baseline="0" dirty="0">
                <a:ln>
                  <a:noFill/>
                </a:ln>
                <a:solidFill>
                  <a:srgbClr val="FFFF00"/>
                </a:solidFill>
                <a:effectLst>
                  <a:outerShdw blurRad="50800" dist="38100" dir="2700000">
                    <a:srgbClr val="000000"/>
                  </a:outerShdw>
                </a:effectLst>
                <a:uLnTx/>
                <a:uFillTx/>
                <a:latin typeface="Arial" charset="0"/>
                <a:ea typeface="ＭＳ Ｐゴシック" charset="-128"/>
                <a:cs typeface="ＭＳ Ｐゴシック" charset="-128"/>
              </a:rPr>
              <a:t>: </a:t>
            </a:r>
          </a:p>
          <a:p>
            <a:pPr marL="609600" marR="0" lvl="0" indent="-60960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20000"/>
              </a:spcAft>
              <a:buClr>
                <a:srgbClr val="FFFF00"/>
              </a:buClr>
              <a:buSzPct val="75000"/>
              <a:buFont typeface="Wingdings" charset="2"/>
              <a:buChar char="q"/>
              <a:tabLst/>
              <a:defRPr/>
            </a:pPr>
            <a:r>
              <a:rPr kumimoji="0" lang="en-GB" sz="1400" b="0" i="0" u="none" strike="noStrike" kern="0" cap="none" spc="0" normalizeH="0" baseline="0" dirty="0">
                <a:ln>
                  <a:noFill/>
                </a:ln>
                <a:solidFill>
                  <a:schemeClr val="accent1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  <a:uLnTx/>
                <a:uFillTx/>
                <a:latin typeface="+mn-lt"/>
              </a:rPr>
              <a:t>Construction of silicon modules for ATLAS (UiB, UiO) </a:t>
            </a:r>
          </a:p>
          <a:p>
            <a:pPr marL="609600" marR="0" lvl="0" indent="-60960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20000"/>
              </a:spcAft>
              <a:buClr>
                <a:srgbClr val="FFFF00"/>
              </a:buClr>
              <a:buSzPct val="75000"/>
              <a:buFont typeface="Wingdings" charset="2"/>
              <a:buChar char="q"/>
              <a:tabLst/>
              <a:defRPr/>
            </a:pPr>
            <a:r>
              <a:rPr kumimoji="0" lang="en-GB" sz="1400" b="0" i="0" u="none" strike="noStrike" kern="0" cap="none" spc="0" normalizeH="0" baseline="0" dirty="0">
                <a:ln>
                  <a:noFill/>
                </a:ln>
                <a:solidFill>
                  <a:schemeClr val="accent1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  <a:uLnTx/>
                <a:uFillTx/>
                <a:latin typeface="+mn-lt"/>
              </a:rPr>
              <a:t>PHOS detector readout for ALICE (UiB, UiO) </a:t>
            </a:r>
          </a:p>
          <a:p>
            <a:pPr marL="609600" marR="0" lvl="0" indent="-60960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20000"/>
              </a:spcAft>
              <a:buClr>
                <a:srgbClr val="FFFF00"/>
              </a:buClr>
              <a:buSzPct val="75000"/>
              <a:buFont typeface="Wingdings" charset="2"/>
              <a:buChar char="q"/>
              <a:tabLst/>
              <a:defRPr/>
            </a:pPr>
            <a:r>
              <a:rPr kumimoji="0" lang="en-GB" sz="1400" b="0" i="0" u="none" strike="noStrike" kern="0" cap="none" spc="0" normalizeH="0" baseline="0" dirty="0">
                <a:ln>
                  <a:noFill/>
                </a:ln>
                <a:solidFill>
                  <a:schemeClr val="accent1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  <a:uLnTx/>
                <a:uFillTx/>
                <a:latin typeface="+mn-lt"/>
              </a:rPr>
              <a:t>High Level Trigger development for ALICE (UiB, HiB, UiO) </a:t>
            </a:r>
          </a:p>
          <a:p>
            <a:pPr marL="609600" marR="0" lvl="0" indent="-60960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20000"/>
              </a:spcAft>
              <a:buClr>
                <a:srgbClr val="FFFF00"/>
              </a:buClr>
              <a:buSzPct val="75000"/>
              <a:buFont typeface="Wingdings" charset="2"/>
              <a:buChar char="q"/>
              <a:tabLst/>
              <a:defRPr/>
            </a:pPr>
            <a:r>
              <a:rPr kumimoji="0" lang="en-GB" sz="1400" b="0" i="0" u="none" strike="noStrike" kern="0" cap="none" spc="0" normalizeH="0" baseline="0" dirty="0">
                <a:ln>
                  <a:noFill/>
                </a:ln>
                <a:solidFill>
                  <a:schemeClr val="accent1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  <a:uLnTx/>
                <a:uFillTx/>
                <a:latin typeface="+mn-lt"/>
              </a:rPr>
              <a:t>Construction of cryogenics tanks for ATLAS (NTNU, UiO, Industry) </a:t>
            </a:r>
          </a:p>
          <a:p>
            <a:pPr marL="609600" marR="0" lvl="0" indent="-60960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20000"/>
              </a:spcAft>
              <a:buClr>
                <a:srgbClr val="FFFF00"/>
              </a:buClr>
              <a:buSzPct val="75000"/>
              <a:buFont typeface="Wingdings" charset="2"/>
              <a:buChar char="q"/>
              <a:tabLst/>
              <a:defRPr/>
            </a:pPr>
            <a:r>
              <a:rPr kumimoji="0" lang="en-GB" sz="1400" b="0" i="0" u="none" strike="noStrike" kern="0" cap="none" spc="0" normalizeH="0" baseline="0" dirty="0">
                <a:ln>
                  <a:noFill/>
                </a:ln>
                <a:solidFill>
                  <a:schemeClr val="accent1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  <a:uLnTx/>
                <a:uFillTx/>
                <a:latin typeface="+mn-lt"/>
              </a:rPr>
              <a:t>R&amp;D work for future detector systems and LHC upgrades (</a:t>
            </a:r>
            <a:r>
              <a:rPr kumimoji="0" lang="en-GB" sz="1400" b="0" i="0" u="none" strike="noStrike" kern="0" cap="none" spc="0" normalizeH="0" baseline="0" dirty="0" err="1">
                <a:ln>
                  <a:noFill/>
                </a:ln>
                <a:solidFill>
                  <a:schemeClr val="accent1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  <a:uLnTx/>
                <a:uFillTx/>
                <a:latin typeface="+mn-lt"/>
              </a:rPr>
              <a:t>UiO</a:t>
            </a:r>
            <a:r>
              <a:rPr kumimoji="0" lang="en-GB" sz="1400" b="0" i="0" u="none" strike="noStrike" kern="0" cap="none" spc="0" normalizeH="0" baseline="0" dirty="0">
                <a:ln>
                  <a:noFill/>
                </a:ln>
                <a:solidFill>
                  <a:schemeClr val="accent1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  <a:uLnTx/>
                <a:uFillTx/>
                <a:latin typeface="+mn-lt"/>
              </a:rPr>
              <a:t>, UiB, SINTEF) </a:t>
            </a:r>
          </a:p>
          <a:p>
            <a:pPr marL="609600" marR="0" lvl="0" indent="-60960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20000"/>
              </a:spcAft>
              <a:buClr>
                <a:srgbClr val="FFFF00"/>
              </a:buClr>
              <a:buSzPct val="75000"/>
              <a:buFont typeface="Wingdings" charset="2"/>
              <a:buChar char="q"/>
              <a:tabLst/>
              <a:defRPr/>
            </a:pPr>
            <a:r>
              <a:rPr kumimoji="0" lang="en-GB" sz="1400" b="0" i="0" u="none" strike="noStrike" kern="0" cap="none" spc="0" normalizeH="0" baseline="0" dirty="0">
                <a:ln>
                  <a:noFill/>
                </a:ln>
                <a:solidFill>
                  <a:schemeClr val="accent1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  <a:uLnTx/>
                <a:uFillTx/>
                <a:latin typeface="+mn-lt"/>
              </a:rPr>
              <a:t>GRID development and deployment (UiO</a:t>
            </a:r>
            <a:r>
              <a:rPr lang="en-GB" sz="1400" kern="0" dirty="0">
                <a:solidFill>
                  <a:schemeClr val="accent1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  <a:latin typeface="+mn-lt"/>
              </a:rPr>
              <a:t>, HiB, </a:t>
            </a:r>
            <a:r>
              <a:rPr kumimoji="0" lang="en-GB" sz="1400" b="0" i="0" u="none" strike="noStrike" kern="0" cap="none" spc="0" normalizeH="0" baseline="0" dirty="0">
                <a:ln>
                  <a:noFill/>
                </a:ln>
                <a:solidFill>
                  <a:schemeClr val="accent1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  <a:uLnTx/>
                <a:uFillTx/>
                <a:latin typeface="+mn-lt"/>
              </a:rPr>
              <a:t>UiB, computer centres)</a:t>
            </a:r>
          </a:p>
          <a:p>
            <a:pPr marL="609600" marR="0" lvl="0" indent="-60960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20000"/>
              </a:spcAft>
              <a:buClr>
                <a:srgbClr val="FFFF00"/>
              </a:buClr>
              <a:buSzPct val="75000"/>
              <a:buFont typeface="Wingdings" charset="2"/>
              <a:buChar char="q"/>
              <a:tabLst/>
              <a:defRPr/>
            </a:pPr>
            <a:r>
              <a:rPr kumimoji="0" lang="en-GB" sz="1400" b="0" i="0" u="none" strike="noStrike" kern="0" cap="none" spc="0" normalizeH="0" baseline="0" dirty="0">
                <a:ln>
                  <a:noFill/>
                </a:ln>
                <a:solidFill>
                  <a:schemeClr val="accent1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  <a:uLnTx/>
                <a:uFillTx/>
                <a:latin typeface="+mn-lt"/>
              </a:rPr>
              <a:t>CLIC</a:t>
            </a:r>
            <a:r>
              <a:rPr lang="en-GB" sz="1400" kern="0" dirty="0">
                <a:solidFill>
                  <a:schemeClr val="accent1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  <a:latin typeface="+mn-lt"/>
              </a:rPr>
              <a:t>, CLEAR and AWAKE </a:t>
            </a:r>
            <a:r>
              <a:rPr kumimoji="0" lang="en-GB" sz="1400" b="0" i="0" u="none" strike="noStrike" kern="0" cap="none" spc="0" normalizeH="0" baseline="0" dirty="0">
                <a:ln>
                  <a:noFill/>
                </a:ln>
                <a:solidFill>
                  <a:schemeClr val="accent1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  <a:uLnTx/>
                <a:uFillTx/>
                <a:latin typeface="+mn-lt"/>
              </a:rPr>
              <a:t>accelerator studies (UiO)</a:t>
            </a:r>
          </a:p>
          <a:p>
            <a:pPr marL="609600" marR="0" lvl="0" indent="-60960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20000"/>
              </a:spcAft>
              <a:buClrTx/>
              <a:buSzTx/>
              <a:buFontTx/>
              <a:buNone/>
              <a:tabLst/>
              <a:defRPr/>
            </a:pPr>
            <a:endParaRPr kumimoji="0" lang="en-GB" sz="1200" b="0" i="0" u="none" strike="noStrike" kern="0" cap="none" spc="0" normalizeH="0" baseline="0" dirty="0">
              <a:ln>
                <a:noFill/>
              </a:ln>
              <a:solidFill>
                <a:srgbClr val="2074AC"/>
              </a:solidFill>
              <a:effectLst/>
              <a:uLnTx/>
              <a:uFillTx/>
              <a:latin typeface="+mn-lt"/>
              <a:ea typeface="ＭＳ Ｐゴシック" charset="-128"/>
              <a:cs typeface="ＭＳ Ｐゴシック" charset="-128"/>
            </a:endParaRPr>
          </a:p>
        </p:txBody>
      </p:sp>
      <p:pic>
        <p:nvPicPr>
          <p:cNvPr id="16" name="Picture 3" descr="0206020_0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666876" y="4624536"/>
            <a:ext cx="1238629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>
              <a:srgbClr val="000000"/>
            </a:outerShdw>
          </a:effectLst>
        </p:spPr>
      </p:pic>
      <p:pic>
        <p:nvPicPr>
          <p:cNvPr id="17" name="Picture 5" descr="mod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239000" y="3172445"/>
            <a:ext cx="1673225" cy="1336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>
              <a:srgbClr val="000000"/>
            </a:outerShdw>
          </a:effectLst>
        </p:spPr>
      </p:pic>
      <p:pic>
        <p:nvPicPr>
          <p:cNvPr id="19" name="Picture 7" descr="cia__02070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292081" y="3532409"/>
            <a:ext cx="1872208" cy="760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>
              <a:srgbClr val="000000"/>
            </a:outerShdw>
          </a:effectLst>
        </p:spPr>
      </p:pic>
      <p:pic>
        <p:nvPicPr>
          <p:cNvPr id="21" name="Picture 8" descr="Ardewar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281064" y="5103369"/>
            <a:ext cx="1066800" cy="1421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Picture 5" descr="frendlay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310088" y="4365104"/>
            <a:ext cx="1854200" cy="81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>
              <a:srgbClr val="000000"/>
            </a:outerShdw>
          </a:effectLst>
        </p:spPr>
      </p:pic>
      <p:pic>
        <p:nvPicPr>
          <p:cNvPr id="27" name="Picture 3" descr="B6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7236295" y="1948996"/>
            <a:ext cx="1682279" cy="11199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>
              <a:srgbClr val="000000"/>
            </a:outerShdw>
          </a:effectLst>
        </p:spPr>
      </p:pic>
      <p:pic>
        <p:nvPicPr>
          <p:cNvPr id="28" name="Picture 6" descr="P8290077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817012" y="5445224"/>
            <a:ext cx="1378723" cy="10340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>
              <a:srgbClr val="000000"/>
            </a:outerShdw>
          </a:effectLst>
        </p:spPr>
      </p:pic>
      <p:pic>
        <p:nvPicPr>
          <p:cNvPr id="31" name="Picture 30" descr="Screen shot 2010-11-26 at 10.39.13.png"/>
          <p:cNvPicPr>
            <a:picLocks noChangeAspect="1"/>
          </p:cNvPicPr>
          <p:nvPr/>
        </p:nvPicPr>
        <p:blipFill>
          <a:blip r:embed="rId1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15144" y="3862766"/>
            <a:ext cx="1752600" cy="1366434"/>
          </a:xfrm>
          <a:prstGeom prst="rect">
            <a:avLst/>
          </a:prstGeom>
        </p:spPr>
      </p:pic>
      <p:sp>
        <p:nvSpPr>
          <p:cNvPr id="29" name="Rectangle 2"/>
          <p:cNvSpPr>
            <a:spLocks noChangeArrowheads="1"/>
          </p:cNvSpPr>
          <p:nvPr/>
        </p:nvSpPr>
        <p:spPr bwMode="auto">
          <a:xfrm>
            <a:off x="1354400" y="152400"/>
            <a:ext cx="676388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/>
            <a:r>
              <a:rPr lang="en-GB" sz="4000" dirty="0">
                <a:solidFill>
                  <a:schemeClr val="accent1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</a:rPr>
              <a:t>Norway and CERN</a:t>
            </a:r>
            <a:endParaRPr lang="en-GB" sz="3600" dirty="0">
              <a:solidFill>
                <a:schemeClr val="accent1"/>
              </a:solidFill>
              <a:effectLst>
                <a:outerShdw blurRad="50800" dist="38100" dir="2700000" algn="tl" rotWithShape="0">
                  <a:srgbClr val="000000"/>
                </a:outerShdw>
              </a:effectLst>
            </a:endParaRPr>
          </a:p>
        </p:txBody>
      </p:sp>
      <p:pic>
        <p:nvPicPr>
          <p:cNvPr id="2" name="Picture 1" descr="Screen Shot 2012-06-04 at 10.39.24.png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3768" y="3597806"/>
            <a:ext cx="2450455" cy="1415370"/>
          </a:xfrm>
          <a:prstGeom prst="rect">
            <a:avLst/>
          </a:prstGeom>
        </p:spPr>
      </p:pic>
      <p:pic>
        <p:nvPicPr>
          <p:cNvPr id="3" name="Picture 2" descr="Screen Shot 2012-06-04 at 10.41.31.png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1880" y="5285432"/>
            <a:ext cx="2189220" cy="1239912"/>
          </a:xfrm>
          <a:prstGeom prst="rect">
            <a:avLst/>
          </a:prstGeom>
        </p:spPr>
      </p:pic>
      <p:pic>
        <p:nvPicPr>
          <p:cNvPr id="5" name="Image 4">
            <a:extLst>
              <a:ext uri="{FF2B5EF4-FFF2-40B4-BE49-F238E27FC236}">
                <a16:creationId xmlns:a16="http://schemas.microsoft.com/office/drawing/2014/main" id="{22212B44-7B15-DE4B-BFE3-68C0E1725BCB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285800" y="138113"/>
            <a:ext cx="1068600" cy="715962"/>
          </a:xfrm>
          <a:prstGeom prst="rect">
            <a:avLst/>
          </a:prstGeom>
        </p:spPr>
      </p:pic>
      <p:pic>
        <p:nvPicPr>
          <p:cNvPr id="20" name="Image 19">
            <a:extLst>
              <a:ext uri="{FF2B5EF4-FFF2-40B4-BE49-F238E27FC236}">
                <a16:creationId xmlns:a16="http://schemas.microsoft.com/office/drawing/2014/main" id="{9F165E0B-2C0E-1C49-A586-75EFE413266C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18280" y="138113"/>
            <a:ext cx="750971" cy="750971"/>
          </a:xfrm>
          <a:prstGeom prst="rect">
            <a:avLst/>
          </a:prstGeom>
        </p:spPr>
      </p:pic>
      <p:pic>
        <p:nvPicPr>
          <p:cNvPr id="22" name="Picture 5" descr="P4020058"/>
          <p:cNvPicPr>
            <a:picLocks noChangeAspect="1" noChangeArrowheads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47040" y="5294657"/>
            <a:ext cx="1644360" cy="12338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04140728"/>
      </p:ext>
    </p:extLst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"/>
          <p:cNvSpPr/>
          <p:nvPr/>
        </p:nvSpPr>
        <p:spPr bwMode="auto">
          <a:xfrm>
            <a:off x="4139952" y="1556792"/>
            <a:ext cx="4788024" cy="1549357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19" charset="0"/>
              <a:ea typeface="ＭＳ Ｐゴシック" pitchFamily="19" charset="-128"/>
              <a:cs typeface="ＭＳ Ｐゴシック" pitchFamily="19" charset="-128"/>
            </a:endParaRPr>
          </a:p>
        </p:txBody>
      </p:sp>
      <p:sp>
        <p:nvSpPr>
          <p:cNvPr id="15363" name="Rectangle 2"/>
          <p:cNvSpPr>
            <a:spLocks noGrp="1" noChangeArrowheads="1"/>
          </p:cNvSpPr>
          <p:nvPr>
            <p:ph type="title"/>
          </p:nvPr>
        </p:nvSpPr>
        <p:spPr>
          <a:xfrm>
            <a:off x="1481138" y="152400"/>
            <a:ext cx="7815262" cy="762000"/>
          </a:xfrm>
        </p:spPr>
        <p:txBody>
          <a:bodyPr/>
          <a:lstStyle/>
          <a:p>
            <a:pPr eaLnBrk="1" hangingPunct="1"/>
            <a:r>
              <a:rPr lang="en-GB" dirty="0">
                <a:solidFill>
                  <a:schemeClr val="accent1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  <a:ea typeface="ＭＳ Ｐゴシック" charset="-128"/>
                <a:cs typeface="ＭＳ Ｐゴシック" charset="-128"/>
              </a:rPr>
              <a:t>High Energy Physics in Norway </a:t>
            </a:r>
          </a:p>
        </p:txBody>
      </p:sp>
      <p:pic>
        <p:nvPicPr>
          <p:cNvPr id="15367" name="Picture 3" descr="norway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9552" y="1556792"/>
            <a:ext cx="3390527" cy="25698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innerShdw blurRad="63500" dist="50800">
              <a:prstClr val="black">
                <a:alpha val="50000"/>
              </a:prstClr>
            </a:innerShdw>
          </a:effectLst>
        </p:spPr>
      </p:pic>
      <p:sp>
        <p:nvSpPr>
          <p:cNvPr id="15371" name="Oval 7"/>
          <p:cNvSpPr>
            <a:spLocks noChangeArrowheads="1"/>
          </p:cNvSpPr>
          <p:nvPr/>
        </p:nvSpPr>
        <p:spPr bwMode="auto">
          <a:xfrm>
            <a:off x="1682897" y="3601428"/>
            <a:ext cx="57467" cy="62711"/>
          </a:xfrm>
          <a:prstGeom prst="ellipse">
            <a:avLst/>
          </a:pr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" name="Oval 7"/>
          <p:cNvSpPr>
            <a:spLocks noChangeArrowheads="1"/>
          </p:cNvSpPr>
          <p:nvPr/>
        </p:nvSpPr>
        <p:spPr bwMode="auto">
          <a:xfrm>
            <a:off x="1312222" y="3645024"/>
            <a:ext cx="98071" cy="97507"/>
          </a:xfrm>
          <a:prstGeom prst="ellipse">
            <a:avLst/>
          </a:prstGeom>
          <a:solidFill>
            <a:srgbClr val="2074AC"/>
          </a:solidFill>
          <a:ln w="9525">
            <a:noFill/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9" name="Oval 7"/>
          <p:cNvSpPr>
            <a:spLocks noChangeArrowheads="1"/>
          </p:cNvSpPr>
          <p:nvPr/>
        </p:nvSpPr>
        <p:spPr bwMode="auto">
          <a:xfrm>
            <a:off x="1635130" y="3765450"/>
            <a:ext cx="98071" cy="97507"/>
          </a:xfrm>
          <a:prstGeom prst="ellipse">
            <a:avLst/>
          </a:prstGeom>
          <a:solidFill>
            <a:srgbClr val="2074AC"/>
          </a:solidFill>
          <a:ln w="9525">
            <a:noFill/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21" name="Oval 7"/>
          <p:cNvSpPr>
            <a:spLocks noChangeArrowheads="1"/>
          </p:cNvSpPr>
          <p:nvPr/>
        </p:nvSpPr>
        <p:spPr bwMode="auto">
          <a:xfrm>
            <a:off x="1669682" y="3106149"/>
            <a:ext cx="98071" cy="97507"/>
          </a:xfrm>
          <a:prstGeom prst="ellipse">
            <a:avLst/>
          </a:prstGeom>
          <a:solidFill>
            <a:srgbClr val="2074AC"/>
          </a:solidFill>
          <a:ln w="9525">
            <a:noFill/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22" name="Oval 7"/>
          <p:cNvSpPr>
            <a:spLocks noChangeArrowheads="1"/>
          </p:cNvSpPr>
          <p:nvPr/>
        </p:nvSpPr>
        <p:spPr bwMode="auto">
          <a:xfrm>
            <a:off x="1619672" y="3645024"/>
            <a:ext cx="98071" cy="97507"/>
          </a:xfrm>
          <a:prstGeom prst="ellipse">
            <a:avLst/>
          </a:prstGeom>
          <a:solidFill>
            <a:srgbClr val="FF0000"/>
          </a:solidFill>
          <a:ln w="9525">
            <a:noFill/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23" name="Oval 7"/>
          <p:cNvSpPr>
            <a:spLocks noChangeArrowheads="1"/>
          </p:cNvSpPr>
          <p:nvPr/>
        </p:nvSpPr>
        <p:spPr bwMode="auto">
          <a:xfrm>
            <a:off x="1589000" y="3106149"/>
            <a:ext cx="98071" cy="97507"/>
          </a:xfrm>
          <a:prstGeom prst="ellipse">
            <a:avLst/>
          </a:prstGeom>
          <a:solidFill>
            <a:srgbClr val="FF0000"/>
          </a:solidFill>
          <a:ln w="9525">
            <a:noFill/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24" name="Oval 7"/>
          <p:cNvSpPr>
            <a:spLocks noChangeArrowheads="1"/>
          </p:cNvSpPr>
          <p:nvPr/>
        </p:nvSpPr>
        <p:spPr bwMode="auto">
          <a:xfrm>
            <a:off x="1231496" y="3645024"/>
            <a:ext cx="98071" cy="97507"/>
          </a:xfrm>
          <a:prstGeom prst="ellipse">
            <a:avLst/>
          </a:prstGeom>
          <a:solidFill>
            <a:srgbClr val="FF0000"/>
          </a:solidFill>
          <a:ln w="9525">
            <a:noFill/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25" name="TextBox 12"/>
          <p:cNvSpPr txBox="1">
            <a:spLocks noChangeArrowheads="1"/>
          </p:cNvSpPr>
          <p:nvPr/>
        </p:nvSpPr>
        <p:spPr bwMode="auto">
          <a:xfrm>
            <a:off x="457200" y="4319165"/>
            <a:ext cx="8153400" cy="18466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600" dirty="0">
                <a:solidFill>
                  <a:schemeClr val="accent1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</a:rPr>
              <a:t>Today around 120-140 Norwegian researchers, engineers, postdocs, PhD students, and master students are involved in the CERN activities:</a:t>
            </a:r>
          </a:p>
          <a:p>
            <a:pPr marL="533400" lvl="1" indent="-266700">
              <a:buClr>
                <a:srgbClr val="FFFF00"/>
              </a:buClr>
              <a:buSzPct val="75000"/>
              <a:buFont typeface="Wingdings" charset="2"/>
              <a:buChar char="q"/>
            </a:pPr>
            <a:r>
              <a:rPr lang="en-US" sz="1600" dirty="0">
                <a:solidFill>
                  <a:schemeClr val="accent1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</a:rPr>
              <a:t>Around 90 Norwegian researchers (of all categories above) are registered as users travelling frequently to CERN</a:t>
            </a:r>
          </a:p>
          <a:p>
            <a:pPr marL="533400" lvl="1" indent="-266700">
              <a:buClr>
                <a:srgbClr val="FFFF00"/>
              </a:buClr>
              <a:buSzPct val="75000"/>
              <a:buFont typeface="Wingdings" charset="2"/>
              <a:buChar char="q"/>
            </a:pPr>
            <a:r>
              <a:rPr lang="en-US" sz="1600" dirty="0">
                <a:solidFill>
                  <a:schemeClr val="accent1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</a:rPr>
              <a:t>The rest travelling are less frequently or working in Norway within the CERN related research </a:t>
            </a:r>
            <a:r>
              <a:rPr lang="en-US" sz="1600" dirty="0" err="1">
                <a:solidFill>
                  <a:schemeClr val="accent1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</a:rPr>
              <a:t>programmes</a:t>
            </a:r>
            <a:endParaRPr lang="en-US" sz="1600" dirty="0">
              <a:solidFill>
                <a:schemeClr val="accent1"/>
              </a:solidFill>
              <a:effectLst>
                <a:outerShdw blurRad="50800" dist="38100" dir="2700000" algn="tl" rotWithShape="0">
                  <a:srgbClr val="000000"/>
                </a:outerShdw>
              </a:effectLst>
            </a:endParaRPr>
          </a:p>
          <a:p>
            <a:pPr marL="533400" lvl="1" indent="-266700">
              <a:buClr>
                <a:srgbClr val="FFFF00"/>
              </a:buClr>
              <a:buSzPct val="75000"/>
              <a:buFont typeface="Wingdings" charset="2"/>
              <a:buChar char="q"/>
            </a:pPr>
            <a:r>
              <a:rPr lang="en-US" sz="1600" dirty="0">
                <a:solidFill>
                  <a:schemeClr val="accent1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</a:rPr>
              <a:t>The Norwegians directly paid/supported by CERN come in addition </a:t>
            </a:r>
            <a:endParaRPr lang="en-US" sz="1800" dirty="0">
              <a:solidFill>
                <a:schemeClr val="accent1"/>
              </a:solidFill>
              <a:effectLst>
                <a:outerShdw blurRad="50800" dist="38100" dir="2700000" algn="tl" rotWithShape="0">
                  <a:srgbClr val="000000"/>
                </a:outerShdw>
              </a:effectLst>
            </a:endParaRPr>
          </a:p>
        </p:txBody>
      </p:sp>
      <p:sp>
        <p:nvSpPr>
          <p:cNvPr id="17" name="Oval 7"/>
          <p:cNvSpPr>
            <a:spLocks noChangeArrowheads="1"/>
          </p:cNvSpPr>
          <p:nvPr/>
        </p:nvSpPr>
        <p:spPr bwMode="auto">
          <a:xfrm>
            <a:off x="2093432" y="2090425"/>
            <a:ext cx="98071" cy="97507"/>
          </a:xfrm>
          <a:prstGeom prst="ellipse">
            <a:avLst/>
          </a:prstGeom>
          <a:solidFill>
            <a:srgbClr val="FF0000"/>
          </a:solidFill>
          <a:ln w="9525">
            <a:noFill/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26" name="Oval 7"/>
          <p:cNvSpPr>
            <a:spLocks noChangeArrowheads="1"/>
          </p:cNvSpPr>
          <p:nvPr/>
        </p:nvSpPr>
        <p:spPr bwMode="auto">
          <a:xfrm>
            <a:off x="1449593" y="3979565"/>
            <a:ext cx="98071" cy="97507"/>
          </a:xfrm>
          <a:prstGeom prst="ellipse">
            <a:avLst/>
          </a:prstGeom>
          <a:solidFill>
            <a:srgbClr val="FF0000"/>
          </a:solidFill>
          <a:ln w="9525">
            <a:noFill/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" name="TextBox 2"/>
          <p:cNvSpPr txBox="1"/>
          <p:nvPr/>
        </p:nvSpPr>
        <p:spPr>
          <a:xfrm>
            <a:off x="4283968" y="1628800"/>
            <a:ext cx="446449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0000FF"/>
                </a:solidFill>
              </a:rPr>
              <a:t>Blue: Oslo, Bergen, Trondheim:  Traditional Universities involved at CERN </a:t>
            </a:r>
            <a:r>
              <a:rPr lang="mr-IN" sz="1600" dirty="0">
                <a:solidFill>
                  <a:srgbClr val="0000FF"/>
                </a:solidFill>
              </a:rPr>
              <a:t>–</a:t>
            </a:r>
            <a:r>
              <a:rPr lang="en-US" sz="1600" dirty="0">
                <a:solidFill>
                  <a:srgbClr val="0000FF"/>
                </a:solidFill>
              </a:rPr>
              <a:t> </a:t>
            </a:r>
            <a:r>
              <a:rPr lang="en-US" sz="1600" dirty="0" err="1">
                <a:solidFill>
                  <a:srgbClr val="0000FF"/>
                </a:solidFill>
              </a:rPr>
              <a:t>UiO</a:t>
            </a:r>
            <a:r>
              <a:rPr lang="en-US" sz="1600" dirty="0">
                <a:solidFill>
                  <a:srgbClr val="0000FF"/>
                </a:solidFill>
              </a:rPr>
              <a:t>, </a:t>
            </a:r>
            <a:r>
              <a:rPr lang="en-US" sz="1600" dirty="0" err="1">
                <a:solidFill>
                  <a:srgbClr val="0000FF"/>
                </a:solidFill>
              </a:rPr>
              <a:t>UiB</a:t>
            </a:r>
            <a:r>
              <a:rPr lang="en-US" sz="1600" dirty="0">
                <a:solidFill>
                  <a:srgbClr val="0000FF"/>
                </a:solidFill>
              </a:rPr>
              <a:t> dominates the experimental activities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283968" y="2484185"/>
            <a:ext cx="44644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FF0000"/>
                </a:solidFill>
              </a:rPr>
              <a:t>Red plus NTNU: Main recruitment ground for technical and TTE students </a:t>
            </a:r>
          </a:p>
        </p:txBody>
      </p:sp>
      <p:pic>
        <p:nvPicPr>
          <p:cNvPr id="20" name="Image 19">
            <a:extLst>
              <a:ext uri="{FF2B5EF4-FFF2-40B4-BE49-F238E27FC236}">
                <a16:creationId xmlns:a16="http://schemas.microsoft.com/office/drawing/2014/main" id="{FFDB9217-5E74-744D-9E6C-BE633D84DFB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5800" y="138113"/>
            <a:ext cx="1068600" cy="715962"/>
          </a:xfrm>
          <a:prstGeom prst="rect">
            <a:avLst/>
          </a:prstGeom>
        </p:spPr>
      </p:pic>
      <p:sp>
        <p:nvSpPr>
          <p:cNvPr id="27" name="Oval 7"/>
          <p:cNvSpPr>
            <a:spLocks noChangeArrowheads="1"/>
          </p:cNvSpPr>
          <p:nvPr/>
        </p:nvSpPr>
        <p:spPr bwMode="auto">
          <a:xfrm>
            <a:off x="1259632" y="3835549"/>
            <a:ext cx="98071" cy="97507"/>
          </a:xfrm>
          <a:prstGeom prst="ellipse">
            <a:avLst/>
          </a:prstGeom>
          <a:solidFill>
            <a:srgbClr val="FF0000"/>
          </a:solidFill>
          <a:ln w="9525">
            <a:noFill/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28" name="Oval 7"/>
          <p:cNvSpPr>
            <a:spLocks noChangeArrowheads="1"/>
          </p:cNvSpPr>
          <p:nvPr/>
        </p:nvSpPr>
        <p:spPr bwMode="auto">
          <a:xfrm>
            <a:off x="1377585" y="3140968"/>
            <a:ext cx="98071" cy="97507"/>
          </a:xfrm>
          <a:prstGeom prst="ellipse">
            <a:avLst/>
          </a:prstGeom>
          <a:solidFill>
            <a:srgbClr val="FF0000"/>
          </a:solidFill>
          <a:ln w="9525">
            <a:noFill/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3545797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1" name="Rectangle 1027"/>
          <p:cNvSpPr>
            <a:spLocks noGrp="1" noChangeArrowheads="1"/>
          </p:cNvSpPr>
          <p:nvPr>
            <p:ph type="title" idx="4294967295"/>
          </p:nvPr>
        </p:nvSpPr>
        <p:spPr>
          <a:xfrm>
            <a:off x="1752600" y="228600"/>
            <a:ext cx="7391400" cy="685800"/>
          </a:xfrm>
          <a:effectLst>
            <a:outerShdw blurRad="38100" dist="38100" dir="2700000" algn="tl" rotWithShape="0">
              <a:prstClr val="black"/>
            </a:outerShdw>
          </a:effectLst>
        </p:spPr>
        <p:txBody>
          <a:bodyPr anchor="ctr"/>
          <a:lstStyle/>
          <a:p>
            <a:pPr eaLnBrk="1" hangingPunct="1">
              <a:defRPr/>
            </a:pPr>
            <a:r>
              <a:rPr lang="en-GB" sz="3200" dirty="0">
                <a:solidFill>
                  <a:schemeClr val="accent1"/>
                </a:solidFill>
                <a:effectLst>
                  <a:outerShdw blurRad="50800" dist="38100" dir="2700000">
                    <a:srgbClr val="000000"/>
                  </a:outerShdw>
                </a:effectLst>
                <a:ea typeface="+mj-ea"/>
                <a:cs typeface="+mj-cs"/>
              </a:rPr>
              <a:t>CERN: Particle Physics and Innovation</a:t>
            </a:r>
          </a:p>
        </p:txBody>
      </p:sp>
      <p:sp>
        <p:nvSpPr>
          <p:cNvPr id="37892" name="Rectangle 1028"/>
          <p:cNvSpPr>
            <a:spLocks noGrp="1" noChangeArrowheads="1"/>
          </p:cNvSpPr>
          <p:nvPr>
            <p:ph type="body" idx="4294967295"/>
          </p:nvPr>
        </p:nvSpPr>
        <p:spPr>
          <a:xfrm>
            <a:off x="533400" y="1524000"/>
            <a:ext cx="8458200" cy="914400"/>
          </a:xfrm>
        </p:spPr>
        <p:txBody>
          <a:bodyPr/>
          <a:lstStyle/>
          <a:p>
            <a:pPr>
              <a:spcAft>
                <a:spcPts val="1200"/>
              </a:spcAft>
              <a:buClr>
                <a:srgbClr val="FFFF00"/>
              </a:buClr>
              <a:buFont typeface="Wingdings" charset="2"/>
              <a:buChar char="q"/>
            </a:pPr>
            <a:r>
              <a:rPr lang="en-US" sz="2400" dirty="0">
                <a:solidFill>
                  <a:srgbClr val="FFFF00"/>
                </a:solidFill>
                <a:effectLst>
                  <a:outerShdw blurRad="38100" dist="38100" dir="2700000" algn="tl" rotWithShape="0">
                    <a:prstClr val="black"/>
                  </a:outerShdw>
                </a:effectLst>
              </a:rPr>
              <a:t>I</a:t>
            </a:r>
            <a:r>
              <a:rPr lang="en-US" sz="2400" dirty="0">
                <a:solidFill>
                  <a:srgbClr val="FFFF00"/>
                </a:solidFill>
                <a:effectLst>
                  <a:outerShdw blurRad="38100" dist="38100" dir="2700000" algn="tl" rotWithShape="0">
                    <a:prstClr val="black"/>
                  </a:outerShdw>
                </a:effectLst>
                <a:ea typeface="ＭＳ Ｐゴシック" charset="-128"/>
                <a:cs typeface="ＭＳ Ｐゴシック" charset="-128"/>
              </a:rPr>
              <a:t>nterfacing</a:t>
            </a:r>
            <a:r>
              <a:rPr lang="en-US" sz="2400" dirty="0">
                <a:solidFill>
                  <a:schemeClr val="bg2"/>
                </a:solidFill>
                <a:effectLst>
                  <a:outerShdw blurRad="38100" dist="38100" dir="2700000" algn="tl" rotWithShape="0">
                    <a:prstClr val="black"/>
                  </a:outerShdw>
                </a:effectLst>
                <a:ea typeface="ＭＳ Ｐゴシック" charset="-128"/>
                <a:cs typeface="ＭＳ Ｐゴシック" charset="-128"/>
              </a:rPr>
              <a:t> between fundamental science and key technological developments</a:t>
            </a:r>
          </a:p>
        </p:txBody>
      </p:sp>
      <p:grpSp>
        <p:nvGrpSpPr>
          <p:cNvPr id="2" name="Group 15"/>
          <p:cNvGrpSpPr/>
          <p:nvPr/>
        </p:nvGrpSpPr>
        <p:grpSpPr>
          <a:xfrm>
            <a:off x="0" y="0"/>
            <a:ext cx="1714500" cy="1304925"/>
            <a:chOff x="0" y="0"/>
            <a:chExt cx="1714500" cy="1304925"/>
          </a:xfrm>
        </p:grpSpPr>
        <p:sp>
          <p:nvSpPr>
            <p:cNvPr id="16389" name="Rectangle 3"/>
            <p:cNvSpPr>
              <a:spLocks noChangeArrowheads="1"/>
            </p:cNvSpPr>
            <p:nvPr/>
          </p:nvSpPr>
          <p:spPr bwMode="auto">
            <a:xfrm>
              <a:off x="609600" y="457200"/>
              <a:ext cx="533400" cy="381000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pic>
          <p:nvPicPr>
            <p:cNvPr id="16399" name="Picture 13" descr="Picture 21"/>
            <p:cNvPicPr>
              <a:picLocks noChangeAspect="1" noChangeArrowheads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0" y="0"/>
              <a:ext cx="1714500" cy="13049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7" name="Picture 6" descr="Screen shot 2011-04-17 at 17.36.46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40064" y="2416769"/>
            <a:ext cx="5208336" cy="936031"/>
          </a:xfrm>
          <a:prstGeom prst="rect">
            <a:avLst/>
          </a:prstGeom>
          <a:effectLst>
            <a:outerShdw blurRad="38100" dist="38100" dir="2700000">
              <a:srgbClr val="000000"/>
            </a:outerShdw>
          </a:effectLst>
        </p:spPr>
      </p:pic>
      <p:grpSp>
        <p:nvGrpSpPr>
          <p:cNvPr id="3" name="Group 2"/>
          <p:cNvGrpSpPr/>
          <p:nvPr/>
        </p:nvGrpSpPr>
        <p:grpSpPr>
          <a:xfrm>
            <a:off x="457200" y="3849469"/>
            <a:ext cx="8686800" cy="2627531"/>
            <a:chOff x="457200" y="3849469"/>
            <a:chExt cx="8686800" cy="2627531"/>
          </a:xfrm>
        </p:grpSpPr>
        <p:grpSp>
          <p:nvGrpSpPr>
            <p:cNvPr id="19" name="Group 18"/>
            <p:cNvGrpSpPr/>
            <p:nvPr/>
          </p:nvGrpSpPr>
          <p:grpSpPr>
            <a:xfrm>
              <a:off x="457200" y="3849469"/>
              <a:ext cx="8686800" cy="2627531"/>
              <a:chOff x="457200" y="3849469"/>
              <a:chExt cx="8686800" cy="2627531"/>
            </a:xfrm>
          </p:grpSpPr>
          <p:sp>
            <p:nvSpPr>
              <p:cNvPr id="14" name="Rectangle 1028"/>
              <p:cNvSpPr txBox="1">
                <a:spLocks noChangeArrowheads="1"/>
              </p:cNvSpPr>
              <p:nvPr/>
            </p:nvSpPr>
            <p:spPr bwMode="auto">
              <a:xfrm>
                <a:off x="457200" y="3849469"/>
                <a:ext cx="8686800" cy="7620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342900" marR="0" lvl="0" indent="-342900" algn="l" defTabSz="914400" rtl="0" eaLnBrk="0" fontAlgn="base" latinLnBrk="0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ts val="1200"/>
                  </a:spcAft>
                  <a:buClr>
                    <a:srgbClr val="FFFF00"/>
                  </a:buClr>
                  <a:buSzPct val="75000"/>
                  <a:buFont typeface="Wingdings" charset="2"/>
                  <a:buChar char="q"/>
                  <a:tabLst/>
                  <a:defRPr/>
                </a:pPr>
                <a:r>
                  <a:rPr kumimoji="0" lang="en-US" sz="24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FFFF00"/>
                    </a:solidFill>
                    <a:effectLst>
                      <a:outerShdw blurRad="38100" dist="38100" dir="2700000" algn="tl" rotWithShape="0">
                        <a:prstClr val="black"/>
                      </a:outerShdw>
                    </a:effectLst>
                    <a:uLnTx/>
                    <a:uFillTx/>
                    <a:latin typeface="+mn-lt"/>
                    <a:ea typeface="ＭＳ Ｐゴシック" charset="-128"/>
                    <a:cs typeface="ＭＳ Ｐゴシック" charset="-128"/>
                  </a:rPr>
                  <a:t>CERN Technologies and Innovation</a:t>
                </a:r>
                <a:endParaRPr kumimoji="0" lang="en-US" sz="2400" b="0" i="0" u="none" strike="noStrike" kern="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>
                    <a:outerShdw blurRad="38100" dist="38100" dir="2700000" algn="tl" rotWithShape="0">
                      <a:prstClr val="black"/>
                    </a:outerShdw>
                  </a:effectLst>
                  <a:uLnTx/>
                  <a:uFillTx/>
                  <a:latin typeface="+mn-lt"/>
                  <a:ea typeface="ＭＳ Ｐゴシック" charset="-128"/>
                  <a:cs typeface="ＭＳ Ｐゴシック" charset="-128"/>
                </a:endParaRPr>
              </a:p>
            </p:txBody>
          </p:sp>
          <p:pic>
            <p:nvPicPr>
              <p:cNvPr id="15" name="Picture 2" descr="Capture-003924web"/>
              <p:cNvPicPr>
                <a:picLocks noChangeAspect="1" noChangeArrowheads="1"/>
              </p:cNvPicPr>
              <p:nvPr/>
            </p:nvPicPr>
            <p:blipFill>
              <a:blip r:embed="rId5"/>
              <a:srcRect/>
              <a:stretch>
                <a:fillRect/>
              </a:stretch>
            </p:blipFill>
            <p:spPr bwMode="auto">
              <a:xfrm>
                <a:off x="914400" y="4382869"/>
                <a:ext cx="2138192" cy="14693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>
                <a:outerShdw blurRad="38100" dist="38100" dir="2700000" algn="tl" rotWithShape="0">
                  <a:prstClr val="black"/>
                </a:outerShdw>
              </a:effectLst>
            </p:spPr>
          </p:pic>
          <p:sp>
            <p:nvSpPr>
              <p:cNvPr id="18" name="TextBox 17"/>
              <p:cNvSpPr txBox="1"/>
              <p:nvPr/>
            </p:nvSpPr>
            <p:spPr>
              <a:xfrm>
                <a:off x="3707882" y="5877272"/>
                <a:ext cx="24384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800" dirty="0">
                    <a:solidFill>
                      <a:srgbClr val="FFFFFF"/>
                    </a:solidFill>
                    <a:effectLst>
                      <a:outerShdw blurRad="38100" dist="38100" dir="2700000" algn="tl" rotWithShape="0">
                        <a:prstClr val="black"/>
                      </a:outerShdw>
                    </a:effectLst>
                  </a:rPr>
                  <a:t>Detecting particles</a:t>
                </a:r>
              </a:p>
            </p:txBody>
          </p:sp>
          <p:sp>
            <p:nvSpPr>
              <p:cNvPr id="20" name="TextBox 19"/>
              <p:cNvSpPr txBox="1"/>
              <p:nvPr/>
            </p:nvSpPr>
            <p:spPr>
              <a:xfrm>
                <a:off x="762000" y="5830669"/>
                <a:ext cx="2438400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800" dirty="0">
                    <a:solidFill>
                      <a:srgbClr val="FFFFFF"/>
                    </a:solidFill>
                    <a:effectLst>
                      <a:outerShdw blurRad="38100" dist="38100" dir="2700000" algn="tl" rotWithShape="0">
                        <a:prstClr val="black"/>
                      </a:outerShdw>
                    </a:effectLst>
                  </a:rPr>
                  <a:t>Accelerating particle beams</a:t>
                </a:r>
              </a:p>
            </p:txBody>
          </p:sp>
          <p:pic>
            <p:nvPicPr>
              <p:cNvPr id="21" name="Picture 1033" descr="Grid_globe_V1"/>
              <p:cNvPicPr>
                <a:picLocks noChangeAspect="1" noChangeArrowheads="1"/>
              </p:cNvPicPr>
              <p:nvPr/>
            </p:nvPicPr>
            <p:blipFill>
              <a:blip r:embed="rId6"/>
              <a:srcRect/>
              <a:stretch>
                <a:fillRect/>
              </a:stretch>
            </p:blipFill>
            <p:spPr bwMode="auto">
              <a:xfrm>
                <a:off x="6858000" y="4395827"/>
                <a:ext cx="1716921" cy="14478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>
                <a:outerShdw blurRad="38100" dist="38100" dir="2700000" algn="tl" rotWithShape="0">
                  <a:prstClr val="black"/>
                </a:outerShdw>
              </a:effectLst>
            </p:spPr>
          </p:pic>
          <p:sp>
            <p:nvSpPr>
              <p:cNvPr id="22" name="TextBox 21"/>
              <p:cNvSpPr txBox="1"/>
              <p:nvPr/>
            </p:nvSpPr>
            <p:spPr>
              <a:xfrm>
                <a:off x="6705600" y="5830669"/>
                <a:ext cx="1981200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800" dirty="0">
                    <a:solidFill>
                      <a:srgbClr val="FFFFFF"/>
                    </a:solidFill>
                    <a:effectLst>
                      <a:outerShdw blurRad="38100" dist="38100" dir="2700000" algn="tl" rotWithShape="0">
                        <a:prstClr val="black"/>
                      </a:outerShdw>
                    </a:effectLst>
                  </a:rPr>
                  <a:t>Large-scale computing (Grid)</a:t>
                </a:r>
              </a:p>
            </p:txBody>
          </p:sp>
          <p:sp>
            <p:nvSpPr>
              <p:cNvPr id="24" name="Left-Right Arrow 23"/>
              <p:cNvSpPr/>
              <p:nvPr/>
            </p:nvSpPr>
            <p:spPr bwMode="auto">
              <a:xfrm>
                <a:off x="6012160" y="4916269"/>
                <a:ext cx="658800" cy="396000"/>
              </a:xfrm>
              <a:prstGeom prst="leftRightArrow">
                <a:avLst/>
              </a:prstGeom>
              <a:gradFill flip="none" rotWithShape="1">
                <a:gsLst>
                  <a:gs pos="0">
                    <a:schemeClr val="accent3"/>
                  </a:gs>
                  <a:gs pos="100000">
                    <a:schemeClr val="tx2">
                      <a:lumMod val="20000"/>
                      <a:lumOff val="80000"/>
                    </a:schemeClr>
                  </a:gs>
                </a:gsLst>
                <a:lin ang="0" scaled="1"/>
                <a:tileRect/>
              </a:gradFill>
              <a:ln w="9525" cap="flat" cmpd="sng" algn="ctr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-112" charset="0"/>
                  <a:ea typeface="ＭＳ Ｐゴシック" pitchFamily="-112" charset="-128"/>
                  <a:cs typeface="ＭＳ Ｐゴシック" pitchFamily="-112" charset="-128"/>
                </a:endParaRPr>
              </a:p>
            </p:txBody>
          </p:sp>
          <p:sp>
            <p:nvSpPr>
              <p:cNvPr id="25" name="Left-Right Arrow 24"/>
              <p:cNvSpPr/>
              <p:nvPr/>
            </p:nvSpPr>
            <p:spPr bwMode="auto">
              <a:xfrm>
                <a:off x="3265128" y="4916269"/>
                <a:ext cx="658800" cy="396000"/>
              </a:xfrm>
              <a:prstGeom prst="leftRightArrow">
                <a:avLst/>
              </a:prstGeom>
              <a:gradFill flip="none" rotWithShape="1">
                <a:gsLst>
                  <a:gs pos="0">
                    <a:schemeClr val="accent3"/>
                  </a:gs>
                  <a:gs pos="100000">
                    <a:schemeClr val="tx2">
                      <a:lumMod val="20000"/>
                      <a:lumOff val="80000"/>
                    </a:schemeClr>
                  </a:gs>
                </a:gsLst>
                <a:lin ang="0" scaled="1"/>
                <a:tileRect/>
              </a:gradFill>
              <a:ln w="9525" cap="flat" cmpd="sng" algn="ctr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-112" charset="0"/>
                  <a:ea typeface="ＭＳ Ｐゴシック" pitchFamily="-112" charset="-128"/>
                  <a:cs typeface="ＭＳ Ｐゴシック" pitchFamily="-112" charset="-128"/>
                </a:endParaRPr>
              </a:p>
            </p:txBody>
          </p:sp>
        </p:grpSp>
        <p:pic>
          <p:nvPicPr>
            <p:cNvPr id="23" name="Picture 22" descr="cms_event.jpeg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67944" y="4328703"/>
              <a:ext cx="1662621" cy="1582047"/>
            </a:xfrm>
            <a:prstGeom prst="rect">
              <a:avLst/>
            </a:prstGeom>
            <a:effectLst>
              <a:outerShdw blurRad="38100" dist="38100" dir="2700000" algn="tl" rotWithShape="0">
                <a:prstClr val="black"/>
              </a:outerShdw>
            </a:effectLst>
          </p:spPr>
        </p:pic>
      </p:grpSp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1" name="Rectangle 1027"/>
          <p:cNvSpPr>
            <a:spLocks noGrp="1" noChangeArrowheads="1"/>
          </p:cNvSpPr>
          <p:nvPr>
            <p:ph type="title" idx="4294967295"/>
          </p:nvPr>
        </p:nvSpPr>
        <p:spPr>
          <a:xfrm>
            <a:off x="1752600" y="228600"/>
            <a:ext cx="6705600" cy="685800"/>
          </a:xfrm>
          <a:effectLst>
            <a:outerShdw blurRad="63500" dist="38099" dir="2700000" algn="ctr" rotWithShape="0">
              <a:schemeClr val="tx1">
                <a:alpha val="74997"/>
              </a:schemeClr>
            </a:outerShdw>
          </a:effectLst>
        </p:spPr>
        <p:txBody>
          <a:bodyPr anchor="ctr"/>
          <a:lstStyle/>
          <a:p>
            <a:pPr eaLnBrk="1" hangingPunct="1">
              <a:defRPr/>
            </a:pPr>
            <a:r>
              <a:rPr lang="en-GB" dirty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  <a:ea typeface="+mj-ea"/>
                <a:cs typeface="+mj-cs"/>
              </a:rPr>
              <a:t>The Mission of CERN</a:t>
            </a:r>
          </a:p>
        </p:txBody>
      </p:sp>
      <p:sp>
        <p:nvSpPr>
          <p:cNvPr id="37892" name="Rectangle 1028"/>
          <p:cNvSpPr>
            <a:spLocks noGrp="1" noChangeArrowheads="1"/>
          </p:cNvSpPr>
          <p:nvPr>
            <p:ph type="body" idx="4294967295"/>
          </p:nvPr>
        </p:nvSpPr>
        <p:spPr>
          <a:xfrm>
            <a:off x="228600" y="1600200"/>
            <a:ext cx="6172200" cy="51816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ClrTx/>
              <a:buFont typeface="Wingdings" charset="2"/>
              <a:buChar char="q"/>
              <a:defRPr/>
            </a:pPr>
            <a:r>
              <a:rPr lang="en-GB" sz="2400" dirty="0">
                <a:solidFill>
                  <a:srgbClr val="FCF933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  <a:ea typeface="+mn-ea"/>
                <a:cs typeface="+mn-cs"/>
              </a:rPr>
              <a:t>Push back </a:t>
            </a:r>
            <a:r>
              <a:rPr lang="en-GB" sz="2400" dirty="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  <a:ea typeface="+mn-ea"/>
                <a:cs typeface="+mn-cs"/>
              </a:rPr>
              <a:t>the frontiers of knowledge</a:t>
            </a:r>
          </a:p>
          <a:p>
            <a:pPr eaLnBrk="1" hangingPunct="1">
              <a:lnSpc>
                <a:spcPct val="90000"/>
              </a:lnSpc>
              <a:buClrTx/>
              <a:buFont typeface="Wingdings" pitchFamily="-112" charset="2"/>
              <a:buNone/>
              <a:defRPr/>
            </a:pPr>
            <a:r>
              <a:rPr lang="en-GB" sz="2400" dirty="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  <a:ea typeface="+mn-ea"/>
                <a:cs typeface="+mn-cs"/>
              </a:rPr>
              <a:t>	</a:t>
            </a:r>
            <a:r>
              <a:rPr lang="en-GB" sz="1600" dirty="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  <a:ea typeface="+mn-ea"/>
                <a:cs typeface="+mn-cs"/>
              </a:rPr>
              <a:t>E.g. the secrets of the Big Bang …what was the matter like within the first moments of the Universe’s existence?</a:t>
            </a:r>
          </a:p>
          <a:p>
            <a:pPr eaLnBrk="1" hangingPunct="1">
              <a:lnSpc>
                <a:spcPct val="90000"/>
              </a:lnSpc>
              <a:buClrTx/>
              <a:defRPr/>
            </a:pPr>
            <a:endParaRPr lang="en-GB" sz="1600" dirty="0">
              <a:solidFill>
                <a:srgbClr val="FFFFFF"/>
              </a:solidFill>
              <a:effectLst>
                <a:outerShdw blurRad="50800" dist="38100" dir="2700000" algn="tl" rotWithShape="0">
                  <a:srgbClr val="000000"/>
                </a:outerShdw>
              </a:effectLst>
              <a:ea typeface="+mn-ea"/>
              <a:cs typeface="+mn-cs"/>
            </a:endParaRPr>
          </a:p>
          <a:p>
            <a:pPr eaLnBrk="1" hangingPunct="1">
              <a:lnSpc>
                <a:spcPct val="90000"/>
              </a:lnSpc>
              <a:buClrTx/>
              <a:buFont typeface="Wingdings" charset="2"/>
              <a:buChar char="q"/>
              <a:defRPr/>
            </a:pPr>
            <a:r>
              <a:rPr lang="en-GB" sz="2400" dirty="0">
                <a:solidFill>
                  <a:srgbClr val="FCF933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  <a:ea typeface="+mn-ea"/>
                <a:cs typeface="+mn-cs"/>
              </a:rPr>
              <a:t>Develop</a:t>
            </a:r>
            <a:r>
              <a:rPr lang="en-GB" sz="2400" dirty="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  <a:ea typeface="+mn-ea"/>
                <a:cs typeface="+mn-cs"/>
              </a:rPr>
              <a:t> new technologies for accelerators and detectors</a:t>
            </a:r>
          </a:p>
          <a:p>
            <a:pPr eaLnBrk="1" hangingPunct="1">
              <a:lnSpc>
                <a:spcPct val="90000"/>
              </a:lnSpc>
              <a:buClrTx/>
              <a:buFont typeface="Wingdings" pitchFamily="-112" charset="2"/>
              <a:buNone/>
              <a:defRPr/>
            </a:pPr>
            <a:r>
              <a:rPr lang="en-GB" sz="2400" dirty="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  <a:ea typeface="+mn-ea"/>
                <a:cs typeface="+mn-cs"/>
              </a:rPr>
              <a:t>	</a:t>
            </a:r>
            <a:r>
              <a:rPr lang="en-GB" sz="1600" dirty="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  <a:ea typeface="+mn-ea"/>
                <a:cs typeface="+mn-cs"/>
              </a:rPr>
              <a:t>Information technology - the Web and the GRID</a:t>
            </a:r>
          </a:p>
          <a:p>
            <a:pPr eaLnBrk="1" hangingPunct="1">
              <a:lnSpc>
                <a:spcPct val="90000"/>
              </a:lnSpc>
              <a:buClrTx/>
              <a:buFont typeface="Wingdings" pitchFamily="-112" charset="2"/>
              <a:buNone/>
              <a:defRPr/>
            </a:pPr>
            <a:r>
              <a:rPr lang="en-GB" sz="1600" dirty="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  <a:ea typeface="+mn-ea"/>
                <a:cs typeface="+mn-cs"/>
              </a:rPr>
              <a:t>	Medicine - diagnosis and therapy</a:t>
            </a:r>
            <a:endParaRPr lang="en-GB" sz="2400" dirty="0">
              <a:solidFill>
                <a:srgbClr val="FFFFFF"/>
              </a:solidFill>
              <a:effectLst>
                <a:outerShdw blurRad="50800" dist="38100" dir="2700000" algn="tl" rotWithShape="0">
                  <a:srgbClr val="000000"/>
                </a:outerShdw>
              </a:effectLst>
              <a:ea typeface="+mn-ea"/>
              <a:cs typeface="+mn-cs"/>
            </a:endParaRPr>
          </a:p>
          <a:p>
            <a:pPr eaLnBrk="1" hangingPunct="1">
              <a:lnSpc>
                <a:spcPct val="90000"/>
              </a:lnSpc>
              <a:buClrTx/>
              <a:defRPr/>
            </a:pPr>
            <a:endParaRPr lang="en-GB" sz="1600" dirty="0">
              <a:solidFill>
                <a:srgbClr val="FFFFFF"/>
              </a:solidFill>
              <a:effectLst>
                <a:outerShdw blurRad="50800" dist="38100" dir="2700000" algn="tl" rotWithShape="0">
                  <a:srgbClr val="000000"/>
                </a:outerShdw>
              </a:effectLst>
              <a:ea typeface="+mn-ea"/>
              <a:cs typeface="+mn-cs"/>
            </a:endParaRPr>
          </a:p>
          <a:p>
            <a:pPr eaLnBrk="1" hangingPunct="1">
              <a:lnSpc>
                <a:spcPct val="90000"/>
              </a:lnSpc>
              <a:buClrTx/>
              <a:buFont typeface="Wingdings" charset="2"/>
              <a:buChar char="q"/>
              <a:defRPr/>
            </a:pPr>
            <a:r>
              <a:rPr lang="en-GB" sz="2400" dirty="0">
                <a:solidFill>
                  <a:srgbClr val="FCF933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  <a:ea typeface="+mn-ea"/>
                <a:cs typeface="+mn-cs"/>
              </a:rPr>
              <a:t>Train</a:t>
            </a:r>
            <a:r>
              <a:rPr lang="en-GB" sz="2400" dirty="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  <a:ea typeface="+mn-ea"/>
                <a:cs typeface="+mn-cs"/>
              </a:rPr>
              <a:t> scientists and engineers of tomorrow</a:t>
            </a:r>
          </a:p>
          <a:p>
            <a:pPr eaLnBrk="1" hangingPunct="1">
              <a:lnSpc>
                <a:spcPct val="90000"/>
              </a:lnSpc>
              <a:buClrTx/>
              <a:defRPr/>
            </a:pPr>
            <a:endParaRPr lang="en-GB" sz="1600" dirty="0">
              <a:solidFill>
                <a:srgbClr val="FFFFFF"/>
              </a:solidFill>
              <a:effectLst>
                <a:outerShdw blurRad="50800" dist="38100" dir="2700000" algn="tl" rotWithShape="0">
                  <a:srgbClr val="000000"/>
                </a:outerShdw>
              </a:effectLst>
              <a:ea typeface="+mn-ea"/>
              <a:cs typeface="+mn-cs"/>
            </a:endParaRPr>
          </a:p>
          <a:p>
            <a:pPr eaLnBrk="1" hangingPunct="1">
              <a:lnSpc>
                <a:spcPct val="90000"/>
              </a:lnSpc>
              <a:buClrTx/>
              <a:buFont typeface="Wingdings" charset="2"/>
              <a:buChar char="q"/>
              <a:defRPr/>
            </a:pPr>
            <a:r>
              <a:rPr lang="en-GB" sz="2400" dirty="0">
                <a:solidFill>
                  <a:srgbClr val="FCF933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  <a:ea typeface="+mn-ea"/>
                <a:cs typeface="+mn-cs"/>
              </a:rPr>
              <a:t>Unite</a:t>
            </a:r>
            <a:r>
              <a:rPr lang="en-GB" sz="2400" dirty="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  <a:ea typeface="+mn-ea"/>
                <a:cs typeface="+mn-cs"/>
              </a:rPr>
              <a:t> people from different countries </a:t>
            </a:r>
            <a:br>
              <a:rPr lang="en-GB" sz="2400" dirty="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  <a:ea typeface="+mn-ea"/>
                <a:cs typeface="+mn-cs"/>
              </a:rPr>
            </a:br>
            <a:r>
              <a:rPr lang="en-GB" sz="2400" dirty="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  <a:ea typeface="+mn-ea"/>
                <a:cs typeface="+mn-cs"/>
              </a:rPr>
              <a:t>and cultures</a:t>
            </a:r>
            <a:endParaRPr lang="en-GB" sz="2000" dirty="0">
              <a:solidFill>
                <a:srgbClr val="FFFFFF"/>
              </a:solidFill>
              <a:effectLst>
                <a:outerShdw blurRad="50800" dist="38100" dir="2700000" algn="tl" rotWithShape="0">
                  <a:srgbClr val="000000"/>
                </a:outerShdw>
              </a:effectLst>
              <a:ea typeface="+mn-ea"/>
              <a:cs typeface="+mn-cs"/>
            </a:endParaRPr>
          </a:p>
        </p:txBody>
      </p:sp>
      <p:pic>
        <p:nvPicPr>
          <p:cNvPr id="37894" name="Picture 1030" descr="einstein-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618413" y="990600"/>
            <a:ext cx="1217612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7"/>
              </a:srgbClr>
            </a:outerShdw>
          </a:effectLst>
        </p:spPr>
      </p:pic>
      <p:pic>
        <p:nvPicPr>
          <p:cNvPr id="37896" name="Picture 1032" descr="PET_Alzheimer"/>
          <p:cNvPicPr>
            <a:picLocks noChangeAspect="1" noChangeArrowheads="1"/>
          </p:cNvPicPr>
          <p:nvPr/>
        </p:nvPicPr>
        <p:blipFill rotWithShape="1">
          <a:blip r:embed="rId4"/>
          <a:srcRect l="853" b="-1647"/>
          <a:stretch/>
        </p:blipFill>
        <p:spPr bwMode="auto">
          <a:xfrm>
            <a:off x="7175225" y="2819400"/>
            <a:ext cx="18132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7"/>
              </a:srgbClr>
            </a:outerShdw>
          </a:effectLst>
        </p:spPr>
      </p:pic>
      <p:pic>
        <p:nvPicPr>
          <p:cNvPr id="37897" name="Picture 1033" descr="Grid_globe_V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483225" y="2819400"/>
            <a:ext cx="1600200" cy="1349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7"/>
              </a:srgbClr>
            </a:outerShdw>
          </a:effectLst>
        </p:spPr>
      </p:pic>
      <p:pic>
        <p:nvPicPr>
          <p:cNvPr id="37905" name="Picture 1041" descr="Picture 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248400" y="1219200"/>
            <a:ext cx="1265238" cy="1255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7"/>
              </a:srgbClr>
            </a:outerShdw>
          </a:effectLst>
        </p:spPr>
      </p:pic>
      <p:grpSp>
        <p:nvGrpSpPr>
          <p:cNvPr id="2" name="Group 15"/>
          <p:cNvGrpSpPr/>
          <p:nvPr/>
        </p:nvGrpSpPr>
        <p:grpSpPr>
          <a:xfrm>
            <a:off x="0" y="0"/>
            <a:ext cx="1714500" cy="1304925"/>
            <a:chOff x="0" y="0"/>
            <a:chExt cx="1714500" cy="1304925"/>
          </a:xfrm>
        </p:grpSpPr>
        <p:sp>
          <p:nvSpPr>
            <p:cNvPr id="16389" name="Rectangle 3"/>
            <p:cNvSpPr>
              <a:spLocks noChangeArrowheads="1"/>
            </p:cNvSpPr>
            <p:nvPr/>
          </p:nvSpPr>
          <p:spPr bwMode="auto">
            <a:xfrm>
              <a:off x="609600" y="457200"/>
              <a:ext cx="533400" cy="381000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pic>
          <p:nvPicPr>
            <p:cNvPr id="16399" name="Picture 13" descr="Picture 21"/>
            <p:cNvPicPr>
              <a:picLocks noChangeAspect="1" noChangeArrowheads="1"/>
            </p:cNvPicPr>
            <p:nvPr/>
          </p:nvPicPr>
          <p:blipFill>
            <a:blip r:embed="rId7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0" y="0"/>
              <a:ext cx="1714500" cy="13049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8"/>
          <a:srcRect t="4680" b="15027"/>
          <a:stretch/>
        </p:blipFill>
        <p:spPr>
          <a:xfrm>
            <a:off x="6516216" y="5540069"/>
            <a:ext cx="2376264" cy="1273307"/>
          </a:xfrm>
          <a:prstGeom prst="rect">
            <a:avLst/>
          </a:prstGeom>
        </p:spPr>
      </p:pic>
      <p:grpSp>
        <p:nvGrpSpPr>
          <p:cNvPr id="4" name="Grouper 3"/>
          <p:cNvGrpSpPr/>
          <p:nvPr/>
        </p:nvGrpSpPr>
        <p:grpSpPr>
          <a:xfrm>
            <a:off x="5483225" y="4293096"/>
            <a:ext cx="3505200" cy="1128881"/>
            <a:chOff x="5483225" y="4293096"/>
            <a:chExt cx="3505200" cy="1128881"/>
          </a:xfrm>
        </p:grpSpPr>
        <p:pic>
          <p:nvPicPr>
            <p:cNvPr id="14" name="Picture 2" descr="ttps://cds.cern.ch/record/2138941/files/DSC_0088.jpg?subformat=icon-640"/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83225" y="4293096"/>
              <a:ext cx="1692000" cy="112359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5" name="Picture 6" descr="ttps://cds.cern.ch/record/2210064/files/summerstudents-5.jpg?subformat=icon-640"/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296425" y="4293096"/>
              <a:ext cx="1692000" cy="112888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64691026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78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789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79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78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789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789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78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789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78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3789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000"/>
                            </p:stCondLst>
                            <p:childTnLst>
                              <p:par>
                                <p:cTn id="4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789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1000"/>
                            </p:stCondLst>
                            <p:childTnLst>
                              <p:par>
                                <p:cTn id="5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92" grpId="0" uiExpand="1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hart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5373698"/>
              </p:ext>
            </p:extLst>
          </p:nvPr>
        </p:nvGraphicFramePr>
        <p:xfrm>
          <a:off x="386161" y="1085850"/>
          <a:ext cx="6536531" cy="44719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Rectangle 1"/>
          <p:cNvSpPr/>
          <p:nvPr/>
        </p:nvSpPr>
        <p:spPr>
          <a:xfrm>
            <a:off x="431801" y="5675148"/>
            <a:ext cx="8658225" cy="3000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defTabSz="685800">
              <a:lnSpc>
                <a:spcPct val="90000"/>
              </a:lnSpc>
              <a:spcBef>
                <a:spcPct val="20000"/>
              </a:spcBef>
              <a:buClr>
                <a:srgbClr val="99FF99"/>
              </a:buClr>
              <a:buSzPct val="80000"/>
              <a:defRPr/>
            </a:pPr>
            <a:r>
              <a:rPr lang="en-US" sz="1500" kern="0" dirty="0">
                <a:solidFill>
                  <a:srgbClr val="009999">
                    <a:lumMod val="60000"/>
                    <a:lumOff val="40000"/>
                  </a:srgbClr>
                </a:solidFill>
                <a:latin typeface="Arial"/>
                <a:ea typeface="+mn-ea"/>
                <a:cs typeface="+mn-cs"/>
                <a:sym typeface="Helvetica Neue Light"/>
              </a:rPr>
              <a:t>R. Hamm, Accelerator-Industry Co-Innovation Workshop, Feb 6, 2018, Brussels, Belgium</a:t>
            </a:r>
          </a:p>
        </p:txBody>
      </p:sp>
      <p:sp>
        <p:nvSpPr>
          <p:cNvPr id="6" name="Rectangle 7"/>
          <p:cNvSpPr>
            <a:spLocks noChangeArrowheads="1"/>
          </p:cNvSpPr>
          <p:nvPr/>
        </p:nvSpPr>
        <p:spPr bwMode="auto">
          <a:xfrm>
            <a:off x="6461126" y="1466851"/>
            <a:ext cx="2657474" cy="36240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defTabSz="309563" fontAlgn="auto" hangingPunct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500" b="1" kern="0" dirty="0">
                <a:solidFill>
                  <a:srgbClr val="99FF99"/>
                </a:solidFill>
                <a:latin typeface="Arial"/>
                <a:ea typeface="+mn-ea"/>
                <a:cs typeface="+mn-cs"/>
                <a:sym typeface="Helvetica Neue Light"/>
              </a:rPr>
              <a:t>Total sales of accelerators is ~US$5B annually</a:t>
            </a:r>
          </a:p>
          <a:p>
            <a:pPr defTabSz="309563" fontAlgn="auto" hangingPunct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n-US" sz="1500" b="1" kern="0" dirty="0">
              <a:solidFill>
                <a:srgbClr val="FFFF00"/>
              </a:solidFill>
              <a:latin typeface="Arial"/>
              <a:ea typeface="+mn-ea"/>
              <a:cs typeface="+mn-cs"/>
              <a:sym typeface="Helvetica Neue Light"/>
            </a:endParaRPr>
          </a:p>
          <a:p>
            <a:pPr defTabSz="309563" fontAlgn="auto" hangingPunct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500" b="1" kern="0" dirty="0">
                <a:solidFill>
                  <a:srgbClr val="FFFF00"/>
                </a:solidFill>
                <a:latin typeface="Arial"/>
                <a:ea typeface="+mn-ea"/>
                <a:cs typeface="+mn-cs"/>
                <a:sym typeface="Helvetica Neue Light"/>
              </a:rPr>
              <a:t>About 47,000 systems have been sold, </a:t>
            </a:r>
            <a:br>
              <a:rPr lang="en-US" sz="1500" b="1" kern="0" dirty="0">
                <a:solidFill>
                  <a:srgbClr val="FFFF00"/>
                </a:solidFill>
                <a:latin typeface="Arial"/>
                <a:ea typeface="+mn-ea"/>
                <a:cs typeface="+mn-cs"/>
                <a:sym typeface="Helvetica Neue Light"/>
              </a:rPr>
            </a:br>
            <a:r>
              <a:rPr lang="en-US" sz="1500" b="1" kern="0" dirty="0">
                <a:solidFill>
                  <a:srgbClr val="FFFF00"/>
                </a:solidFill>
                <a:latin typeface="Arial"/>
                <a:ea typeface="+mn-ea"/>
                <a:cs typeface="+mn-cs"/>
                <a:sym typeface="Helvetica Neue Light"/>
              </a:rPr>
              <a:t>&gt; 40,000</a:t>
            </a:r>
            <a:r>
              <a:rPr lang="en-US" sz="1500" b="1" kern="0" dirty="0">
                <a:solidFill>
                  <a:srgbClr val="FF0000"/>
                </a:solidFill>
                <a:latin typeface="Arial"/>
                <a:ea typeface="+mn-ea"/>
                <a:cs typeface="+mn-cs"/>
                <a:sym typeface="Helvetica Neue Light"/>
              </a:rPr>
              <a:t> </a:t>
            </a:r>
            <a:r>
              <a:rPr lang="en-US" sz="1500" b="1" kern="0" dirty="0">
                <a:solidFill>
                  <a:srgbClr val="FFFF00"/>
                </a:solidFill>
                <a:latin typeface="Arial"/>
                <a:ea typeface="+mn-ea"/>
                <a:cs typeface="+mn-cs"/>
                <a:sym typeface="Helvetica Neue Light"/>
              </a:rPr>
              <a:t>still in operation today</a:t>
            </a:r>
          </a:p>
          <a:p>
            <a:pPr defTabSz="309563" fontAlgn="auto" hangingPunct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n-US" sz="1500" b="1" kern="0" dirty="0">
              <a:solidFill>
                <a:srgbClr val="FFFF00"/>
              </a:solidFill>
              <a:latin typeface="Arial"/>
              <a:ea typeface="+mn-ea"/>
              <a:cs typeface="+mn-cs"/>
              <a:sym typeface="Helvetica Neue Light"/>
            </a:endParaRPr>
          </a:p>
          <a:p>
            <a:pPr defTabSz="309563" fontAlgn="auto" hangingPunct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n-US" sz="1500" b="1" kern="0" dirty="0">
              <a:solidFill>
                <a:srgbClr val="FFFF00"/>
              </a:solidFill>
              <a:latin typeface="+mj-lt"/>
              <a:ea typeface="+mn-ea"/>
              <a:cs typeface="+mn-cs"/>
              <a:sym typeface="Helvetica Neue Light"/>
            </a:endParaRPr>
          </a:p>
          <a:p>
            <a:pPr defTabSz="309563" fontAlgn="auto" hangingPunct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500" b="1" kern="0" dirty="0">
                <a:solidFill>
                  <a:srgbClr val="FFFF00"/>
                </a:solidFill>
                <a:latin typeface="Arial"/>
                <a:ea typeface="+mn-ea"/>
                <a:cs typeface="+mn-cs"/>
                <a:sym typeface="Helvetica Neue Light"/>
              </a:rPr>
              <a:t>More than 100</a:t>
            </a:r>
            <a:r>
              <a:rPr lang="en-US" sz="1500" b="1" kern="0" dirty="0">
                <a:solidFill>
                  <a:srgbClr val="FF0000"/>
                </a:solidFill>
                <a:latin typeface="Arial"/>
                <a:ea typeface="+mn-ea"/>
                <a:cs typeface="+mn-cs"/>
                <a:sym typeface="Helvetica Neue Light"/>
              </a:rPr>
              <a:t> </a:t>
            </a:r>
            <a:r>
              <a:rPr lang="en-US" sz="1500" b="1" kern="0" dirty="0">
                <a:solidFill>
                  <a:srgbClr val="FFFF00"/>
                </a:solidFill>
                <a:latin typeface="Arial"/>
                <a:ea typeface="+mn-ea"/>
                <a:cs typeface="+mn-cs"/>
                <a:sym typeface="Helvetica Neue Light"/>
              </a:rPr>
              <a:t>vendors worldwide are in the accelerator business.</a:t>
            </a:r>
          </a:p>
          <a:p>
            <a:pPr defTabSz="309563" fontAlgn="auto" hangingPunct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n-US" sz="1500" b="1" kern="0" dirty="0">
              <a:solidFill>
                <a:srgbClr val="FFFF00"/>
              </a:solidFill>
              <a:latin typeface="Arial"/>
              <a:ea typeface="+mn-ea"/>
              <a:cs typeface="+mn-cs"/>
              <a:sym typeface="Helvetica Neue Light"/>
            </a:endParaRPr>
          </a:p>
          <a:p>
            <a:pPr defTabSz="309563" fontAlgn="auto" hangingPunct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500" b="1" kern="0" dirty="0">
                <a:solidFill>
                  <a:srgbClr val="FFFF00"/>
                </a:solidFill>
                <a:latin typeface="Arial"/>
                <a:ea typeface="+mn-ea"/>
                <a:cs typeface="+mn-cs"/>
                <a:sym typeface="Helvetica Neue Light"/>
              </a:rPr>
              <a:t>Vendors are primarily in US, Europe and Japan, but growing in China, Russia and India</a:t>
            </a:r>
          </a:p>
        </p:txBody>
      </p:sp>
    </p:spTree>
    <p:extLst>
      <p:ext uri="{BB962C8B-B14F-4D97-AF65-F5344CB8AC3E}">
        <p14:creationId xmlns:p14="http://schemas.microsoft.com/office/powerpoint/2010/main" val="423441102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1" name="Rectangle 1027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116632"/>
            <a:ext cx="9144000" cy="904528"/>
          </a:xfrm>
          <a:effectLst>
            <a:outerShdw blurRad="63500" dist="38099" dir="2700000" algn="ctr" rotWithShape="0">
              <a:schemeClr val="tx1">
                <a:alpha val="74997"/>
              </a:schemeClr>
            </a:outerShdw>
          </a:effectLst>
        </p:spPr>
        <p:txBody>
          <a:bodyPr anchor="ctr"/>
          <a:lstStyle/>
          <a:p>
            <a:pPr marL="342900" indent="-342900" algn="ctr">
              <a:spcBef>
                <a:spcPct val="20000"/>
              </a:spcBef>
              <a:spcAft>
                <a:spcPts val="1200"/>
              </a:spcAft>
              <a:defRPr/>
            </a:pPr>
            <a:r>
              <a:rPr lang="en-US" sz="2400" dirty="0">
                <a:solidFill>
                  <a:srgbClr val="FFFF00"/>
                </a:solidFill>
                <a:effectLst>
                  <a:outerShdw blurRad="38100" dist="38100" dir="2700000" algn="tl" rotWithShape="0">
                    <a:prstClr val="black"/>
                  </a:outerShdw>
                </a:effectLst>
                <a:sym typeface="Wingdings"/>
              </a:rPr>
              <a:t>Medical Application as an Example of Particle Physics Spin-off</a:t>
            </a:r>
            <a:endParaRPr lang="en-US" sz="2400" dirty="0">
              <a:solidFill>
                <a:srgbClr val="FFFF00"/>
              </a:solidFill>
              <a:effectLst>
                <a:outerShdw blurRad="38100" dist="38100" dir="2700000" algn="tl" rotWithShape="0">
                  <a:prstClr val="black"/>
                </a:outerShdw>
              </a:effectLst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0" y="805136"/>
            <a:ext cx="91085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>
                <a:solidFill>
                  <a:schemeClr val="accent5"/>
                </a:solidFill>
                <a:effectLst>
                  <a:outerShdw blurRad="38100" dist="38100" dir="2700000" algn="tl" rotWithShape="0">
                    <a:prstClr val="black"/>
                  </a:outerShdw>
                </a:effectLst>
              </a:rPr>
              <a:t>Combining Physics, ICT, Biology and Medicine to fight cancer</a:t>
            </a:r>
          </a:p>
        </p:txBody>
      </p:sp>
      <p:grpSp>
        <p:nvGrpSpPr>
          <p:cNvPr id="2" name="Group 45"/>
          <p:cNvGrpSpPr/>
          <p:nvPr/>
        </p:nvGrpSpPr>
        <p:grpSpPr>
          <a:xfrm>
            <a:off x="0" y="1811477"/>
            <a:ext cx="9144000" cy="2303323"/>
            <a:chOff x="0" y="1811477"/>
            <a:chExt cx="9144000" cy="2303323"/>
          </a:xfrm>
        </p:grpSpPr>
        <p:pic>
          <p:nvPicPr>
            <p:cNvPr id="15" name="Picture 2" descr="Capture-003924web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57200" y="1828800"/>
              <a:ext cx="2138192" cy="14693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blurRad="50800" dist="38100" dir="2700000">
                <a:srgbClr val="000000">
                  <a:alpha val="43000"/>
                </a:srgbClr>
              </a:outerShdw>
            </a:effectLst>
          </p:spPr>
        </p:pic>
        <p:sp>
          <p:nvSpPr>
            <p:cNvPr id="20" name="TextBox 19"/>
            <p:cNvSpPr txBox="1"/>
            <p:nvPr/>
          </p:nvSpPr>
          <p:spPr>
            <a:xfrm>
              <a:off x="0" y="3276600"/>
              <a:ext cx="3276600" cy="8002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800" dirty="0">
                  <a:solidFill>
                    <a:srgbClr val="FFFFFF"/>
                  </a:solidFill>
                  <a:effectLst>
                    <a:outerShdw blurRad="38100" dist="38100" dir="2700000" algn="tl" rotWithShape="0">
                      <a:prstClr val="black"/>
                    </a:outerShdw>
                  </a:effectLst>
                </a:rPr>
                <a:t>Accelerating particle beams</a:t>
              </a:r>
            </a:p>
            <a:p>
              <a:pPr algn="ctr"/>
              <a:r>
                <a:rPr lang="en-US" sz="1400" dirty="0">
                  <a:solidFill>
                    <a:srgbClr val="FFFFFF"/>
                  </a:solidFill>
                  <a:effectLst>
                    <a:outerShdw blurRad="38100" dist="38100" dir="2700000" algn="tl" rotWithShape="0">
                      <a:prstClr val="black"/>
                    </a:outerShdw>
                  </a:effectLst>
                </a:rPr>
                <a:t>~40’000 accelerators worldwide</a:t>
              </a:r>
            </a:p>
            <a:p>
              <a:pPr algn="ctr"/>
              <a:r>
                <a:rPr lang="en-US" sz="1400" dirty="0">
                  <a:solidFill>
                    <a:srgbClr val="FFFFFF"/>
                  </a:solidFill>
                  <a:effectLst>
                    <a:outerShdw blurRad="38100" dist="38100" dir="2700000" algn="tl" rotWithShape="0">
                      <a:prstClr val="black"/>
                    </a:outerShdw>
                  </a:effectLst>
                </a:rPr>
                <a:t>~1/3 of them used for medicine</a:t>
              </a: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3268700" y="1811477"/>
              <a:ext cx="2772864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800" dirty="0">
                  <a:solidFill>
                    <a:srgbClr val="FFFF00"/>
                  </a:solidFill>
                  <a:effectLst>
                    <a:outerShdw blurRad="38100" dist="38100" dir="2700000" algn="tl" rotWithShape="0">
                      <a:prstClr val="black"/>
                    </a:outerShdw>
                  </a:effectLst>
                </a:rPr>
                <a:t>Hadron Therapy</a:t>
              </a:r>
            </a:p>
          </p:txBody>
        </p:sp>
        <p:pic>
          <p:nvPicPr>
            <p:cNvPr id="42" name="Picture 41" descr="Screen shot 2011-04-17 at 23.47.59.png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181600" y="2438401"/>
              <a:ext cx="1178821" cy="1143000"/>
            </a:xfrm>
            <a:prstGeom prst="rect">
              <a:avLst/>
            </a:prstGeom>
          </p:spPr>
        </p:pic>
        <p:pic>
          <p:nvPicPr>
            <p:cNvPr id="43" name="Picture 42" descr="Screen shot 2011-04-17 at 23.48.11.png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400799" y="2438400"/>
              <a:ext cx="1136633" cy="1143000"/>
            </a:xfrm>
            <a:prstGeom prst="rect">
              <a:avLst/>
            </a:prstGeom>
          </p:spPr>
        </p:pic>
        <p:sp>
          <p:nvSpPr>
            <p:cNvPr id="23" name="TextBox 22"/>
            <p:cNvSpPr txBox="1"/>
            <p:nvPr/>
          </p:nvSpPr>
          <p:spPr>
            <a:xfrm>
              <a:off x="7620000" y="2438400"/>
              <a:ext cx="152400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rgbClr val="FFFFFF"/>
                  </a:solidFill>
                  <a:effectLst>
                    <a:outerShdw blurRad="38100" dist="38100" dir="2700000" algn="tl" rotWithShape="0">
                      <a:prstClr val="black"/>
                    </a:outerShdw>
                  </a:effectLst>
                </a:rPr>
                <a:t>Leadership in Ion Beam Therapy now in Europe and Japan</a:t>
              </a:r>
              <a:endParaRPr lang="en-GB" sz="1200" dirty="0">
                <a:solidFill>
                  <a:srgbClr val="FFFFFF"/>
                </a:solidFill>
                <a:effectLst>
                  <a:outerShdw blurRad="38100" dist="38100" dir="2700000" algn="tl" rotWithShape="0">
                    <a:prstClr val="black"/>
                  </a:outerShdw>
                </a:effectLst>
              </a:endParaRPr>
            </a:p>
          </p:txBody>
        </p:sp>
        <p:sp>
          <p:nvSpPr>
            <p:cNvPr id="25" name="Left-Right Arrow 24"/>
            <p:cNvSpPr/>
            <p:nvPr/>
          </p:nvSpPr>
          <p:spPr bwMode="auto">
            <a:xfrm>
              <a:off x="2627784" y="1890000"/>
              <a:ext cx="658800" cy="396000"/>
            </a:xfrm>
            <a:prstGeom prst="leftRightArrow">
              <a:avLst/>
            </a:prstGeom>
            <a:gradFill flip="none" rotWithShape="1">
              <a:gsLst>
                <a:gs pos="21000">
                  <a:schemeClr val="tx2">
                    <a:lumMod val="20000"/>
                    <a:lumOff val="80000"/>
                  </a:schemeClr>
                </a:gs>
                <a:gs pos="100000">
                  <a:srgbClr val="FFFF00"/>
                </a:gs>
              </a:gsLst>
              <a:lin ang="0" scaled="1"/>
              <a:tileRect/>
            </a:gradFill>
            <a:ln w="9525" cap="flat" cmpd="sng" algn="ctr">
              <a:solidFill>
                <a:schemeClr val="bg2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2700000">
                <a:srgbClr val="000000">
                  <a:alpha val="43000"/>
                </a:srgbClr>
              </a:outerShdw>
            </a:effec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-112" charset="0"/>
                <a:ea typeface="ＭＳ Ｐゴシック" pitchFamily="-112" charset="-128"/>
                <a:cs typeface="ＭＳ Ｐゴシック" pitchFamily="-112" charset="-128"/>
              </a:endParaRPr>
            </a:p>
          </p:txBody>
        </p:sp>
        <p:grpSp>
          <p:nvGrpSpPr>
            <p:cNvPr id="3" name="Group 31"/>
            <p:cNvGrpSpPr/>
            <p:nvPr/>
          </p:nvGrpSpPr>
          <p:grpSpPr>
            <a:xfrm>
              <a:off x="3423998" y="2438400"/>
              <a:ext cx="1630315" cy="1219200"/>
              <a:chOff x="3347798" y="2438400"/>
              <a:chExt cx="1630315" cy="1219200"/>
            </a:xfrm>
          </p:grpSpPr>
          <p:grpSp>
            <p:nvGrpSpPr>
              <p:cNvPr id="4" name="Group 43"/>
              <p:cNvGrpSpPr/>
              <p:nvPr/>
            </p:nvGrpSpPr>
            <p:grpSpPr>
              <a:xfrm>
                <a:off x="3352800" y="2438400"/>
                <a:ext cx="1625313" cy="1219200"/>
                <a:chOff x="6705600" y="2209518"/>
                <a:chExt cx="1625313" cy="1219200"/>
              </a:xfrm>
            </p:grpSpPr>
            <p:pic>
              <p:nvPicPr>
                <p:cNvPr id="39" name="Picture 8" descr="single_spot"/>
                <p:cNvPicPr>
                  <a:picLocks noChangeAspect="1" noChangeArrowheads="1"/>
                </p:cNvPicPr>
                <p:nvPr/>
              </p:nvPicPr>
              <p:blipFill>
                <a:blip r:embed="rId6"/>
                <a:srcRect/>
                <a:stretch>
                  <a:fillRect/>
                </a:stretch>
              </p:blipFill>
              <p:spPr bwMode="auto">
                <a:xfrm>
                  <a:off x="6705600" y="2209518"/>
                  <a:ext cx="1625313" cy="121920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sp>
              <p:nvSpPr>
                <p:cNvPr id="41" name="Rectangle 40"/>
                <p:cNvSpPr/>
                <p:nvPr/>
              </p:nvSpPr>
              <p:spPr>
                <a:xfrm>
                  <a:off x="7315200" y="2209518"/>
                  <a:ext cx="990600" cy="523220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 algn="ctr" eaLnBrk="1" hangingPunct="1"/>
                  <a:r>
                    <a:rPr lang="en-GB" sz="1400" dirty="0">
                      <a:solidFill>
                        <a:srgbClr val="FFFF00"/>
                      </a:solidFill>
                      <a:effectLst>
                        <a:outerShdw blurRad="38100" dist="38100" dir="2700000" algn="tl" rotWithShape="0">
                          <a:prstClr val="black"/>
                        </a:outerShdw>
                      </a:effectLst>
                    </a:rPr>
                    <a:t>Tumour Target</a:t>
                  </a:r>
                </a:p>
              </p:txBody>
            </p:sp>
          </p:grpSp>
          <p:sp>
            <p:nvSpPr>
              <p:cNvPr id="26" name="TextBox 25"/>
              <p:cNvSpPr txBox="1"/>
              <p:nvPr/>
            </p:nvSpPr>
            <p:spPr>
              <a:xfrm>
                <a:off x="3347798" y="3048000"/>
                <a:ext cx="690802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000" dirty="0">
                    <a:solidFill>
                      <a:schemeClr val="accent1"/>
                    </a:solidFill>
                    <a:effectLst>
                      <a:outerShdw blurRad="38100" dist="38100" dir="2700000" algn="tl" rotWithShape="0">
                        <a:prstClr val="black"/>
                      </a:outerShdw>
                    </a:effectLst>
                  </a:rPr>
                  <a:t>Protons</a:t>
                </a:r>
              </a:p>
              <a:p>
                <a:r>
                  <a:rPr lang="en-GB" sz="1000" dirty="0">
                    <a:solidFill>
                      <a:schemeClr val="accent1"/>
                    </a:solidFill>
                    <a:effectLst>
                      <a:outerShdw blurRad="38100" dist="38100" dir="2700000" algn="tl" rotWithShape="0">
                        <a:prstClr val="black"/>
                      </a:outerShdw>
                    </a:effectLst>
                  </a:rPr>
                  <a:t>light ions</a:t>
                </a:r>
              </a:p>
            </p:txBody>
          </p:sp>
        </p:grpSp>
        <p:sp>
          <p:nvSpPr>
            <p:cNvPr id="35" name="TextBox 34"/>
            <p:cNvSpPr txBox="1"/>
            <p:nvPr/>
          </p:nvSpPr>
          <p:spPr>
            <a:xfrm>
              <a:off x="3352800" y="3591580"/>
              <a:ext cx="42672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solidFill>
                    <a:srgbClr val="FFFF00"/>
                  </a:solidFill>
                  <a:effectLst>
                    <a:outerShdw blurRad="38100" dist="38100" dir="2700000" algn="tl" rotWithShape="0">
                      <a:prstClr val="black"/>
                    </a:outerShdw>
                  </a:effectLst>
                </a:rPr>
                <a:t>&gt;100’000 patients treated worldwide  (45 facilities)</a:t>
              </a:r>
            </a:p>
            <a:p>
              <a:r>
                <a:rPr lang="en-US" sz="1400" dirty="0">
                  <a:solidFill>
                    <a:srgbClr val="FFFF00"/>
                  </a:solidFill>
                  <a:effectLst>
                    <a:outerShdw blurRad="38100" dist="38100" dir="2700000" algn="tl" rotWithShape="0">
                      <a:prstClr val="black"/>
                    </a:outerShdw>
                  </a:effectLst>
                </a:rPr>
                <a:t>&gt;50’000 patients treated in Europe  (14 facilities)</a:t>
              </a: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5486400" y="3352800"/>
              <a:ext cx="55233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>
                  <a:solidFill>
                    <a:srgbClr val="FFFFFF"/>
                  </a:solidFill>
                  <a:effectLst>
                    <a:outerShdw blurRad="38100" dist="38100" dir="2700000">
                      <a:srgbClr val="000000"/>
                    </a:outerShdw>
                  </a:effectLst>
                </a:rPr>
                <a:t>X-ray</a:t>
              </a:r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6617248" y="3380601"/>
              <a:ext cx="69795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>
                  <a:solidFill>
                    <a:srgbClr val="FFFFFF"/>
                  </a:solidFill>
                  <a:effectLst>
                    <a:outerShdw blurRad="38100" dist="38100" dir="2700000">
                      <a:srgbClr val="000000"/>
                    </a:outerShdw>
                  </a:effectLst>
                </a:rPr>
                <a:t>protons</a:t>
              </a:r>
            </a:p>
          </p:txBody>
        </p:sp>
      </p:grpSp>
      <p:grpSp>
        <p:nvGrpSpPr>
          <p:cNvPr id="5" name="Group 2"/>
          <p:cNvGrpSpPr/>
          <p:nvPr/>
        </p:nvGrpSpPr>
        <p:grpSpPr>
          <a:xfrm>
            <a:off x="395536" y="4293096"/>
            <a:ext cx="8596064" cy="2374684"/>
            <a:chOff x="395536" y="4293096"/>
            <a:chExt cx="8596064" cy="2374684"/>
          </a:xfrm>
        </p:grpSpPr>
        <p:grpSp>
          <p:nvGrpSpPr>
            <p:cNvPr id="6" name="Group 46"/>
            <p:cNvGrpSpPr/>
            <p:nvPr/>
          </p:nvGrpSpPr>
          <p:grpSpPr>
            <a:xfrm>
              <a:off x="395536" y="4707578"/>
              <a:ext cx="8596064" cy="1960202"/>
              <a:chOff x="395536" y="4707578"/>
              <a:chExt cx="8596064" cy="1960202"/>
            </a:xfrm>
          </p:grpSpPr>
          <p:sp>
            <p:nvSpPr>
              <p:cNvPr id="29" name="TextBox 28"/>
              <p:cNvSpPr txBox="1"/>
              <p:nvPr/>
            </p:nvSpPr>
            <p:spPr>
              <a:xfrm>
                <a:off x="395536" y="6183868"/>
                <a:ext cx="24384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800" dirty="0">
                    <a:solidFill>
                      <a:srgbClr val="FFFFFF"/>
                    </a:solidFill>
                    <a:effectLst>
                      <a:outerShdw blurRad="38100" dist="38100" dir="2700000" algn="tl" rotWithShape="0">
                        <a:prstClr val="black"/>
                      </a:outerShdw>
                    </a:effectLst>
                  </a:rPr>
                  <a:t>Detecting particles </a:t>
                </a:r>
              </a:p>
            </p:txBody>
          </p:sp>
          <p:sp>
            <p:nvSpPr>
              <p:cNvPr id="30" name="Left-Right Arrow 29"/>
              <p:cNvSpPr/>
              <p:nvPr/>
            </p:nvSpPr>
            <p:spPr bwMode="auto">
              <a:xfrm>
                <a:off x="2819400" y="4800600"/>
                <a:ext cx="658800" cy="396000"/>
              </a:xfrm>
              <a:prstGeom prst="leftRightArrow">
                <a:avLst/>
              </a:prstGeom>
              <a:gradFill flip="none" rotWithShape="1">
                <a:gsLst>
                  <a:gs pos="21000">
                    <a:schemeClr val="tx2">
                      <a:lumMod val="20000"/>
                      <a:lumOff val="80000"/>
                    </a:schemeClr>
                  </a:gs>
                  <a:gs pos="100000">
                    <a:srgbClr val="FFFF00"/>
                  </a:gs>
                </a:gsLst>
                <a:lin ang="0" scaled="1"/>
                <a:tileRect/>
              </a:gradFill>
              <a:ln w="9525" cap="flat" cmpd="sng" algn="ctr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-112" charset="0"/>
                  <a:ea typeface="ＭＳ Ｐゴシック" pitchFamily="-112" charset="-128"/>
                  <a:cs typeface="ＭＳ Ｐゴシック" pitchFamily="-112" charset="-128"/>
                </a:endParaRPr>
              </a:p>
            </p:txBody>
          </p:sp>
          <p:sp>
            <p:nvSpPr>
              <p:cNvPr id="31" name="TextBox 30"/>
              <p:cNvSpPr txBox="1"/>
              <p:nvPr/>
            </p:nvSpPr>
            <p:spPr>
              <a:xfrm>
                <a:off x="3506220" y="4707578"/>
                <a:ext cx="1462109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2800" dirty="0">
                    <a:solidFill>
                      <a:srgbClr val="FFFF00"/>
                    </a:solidFill>
                    <a:effectLst>
                      <a:outerShdw blurRad="38100" dist="38100" dir="2700000" algn="tl" rotWithShape="0">
                        <a:prstClr val="black"/>
                      </a:outerShdw>
                    </a:effectLst>
                  </a:rPr>
                  <a:t>Imaging</a:t>
                </a:r>
              </a:p>
            </p:txBody>
          </p:sp>
          <p:pic>
            <p:nvPicPr>
              <p:cNvPr id="33" name="Picture 32" descr="Screen shot 2011-04-17 at 23.19.02.png"/>
              <p:cNvPicPr>
                <a:picLocks noChangeAspect="1"/>
              </p:cNvPicPr>
              <p:nvPr/>
            </p:nvPicPr>
            <p:blipFill>
              <a:blip r:embed="rId7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>
              <a:xfrm>
                <a:off x="5486400" y="5323253"/>
                <a:ext cx="1101946" cy="1153747"/>
              </a:xfrm>
              <a:prstGeom prst="rect">
                <a:avLst/>
              </a:prstGeom>
            </p:spPr>
          </p:pic>
          <p:sp>
            <p:nvSpPr>
              <p:cNvPr id="34" name="TextBox 33"/>
              <p:cNvSpPr txBox="1"/>
              <p:nvPr/>
            </p:nvSpPr>
            <p:spPr>
              <a:xfrm>
                <a:off x="5224964" y="4876800"/>
                <a:ext cx="155683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800" dirty="0">
                    <a:solidFill>
                      <a:srgbClr val="CCFFCC"/>
                    </a:solidFill>
                    <a:effectLst>
                      <a:outerShdw blurRad="38100" dist="38100" dir="2700000" algn="tl" rotWithShape="0">
                        <a:prstClr val="black"/>
                      </a:outerShdw>
                    </a:effectLst>
                  </a:rPr>
                  <a:t>PET Scanner</a:t>
                </a:r>
              </a:p>
            </p:txBody>
          </p:sp>
          <p:pic>
            <p:nvPicPr>
              <p:cNvPr id="38" name="Picture 1032" descr="PET_Alzheimer"/>
              <p:cNvPicPr>
                <a:picLocks noChangeAspect="1" noChangeArrowheads="1"/>
              </p:cNvPicPr>
              <p:nvPr/>
            </p:nvPicPr>
            <p:blipFill>
              <a:blip r:embed="rId8"/>
              <a:srcRect/>
              <a:stretch>
                <a:fillRect/>
              </a:stretch>
            </p:blipFill>
            <p:spPr bwMode="auto">
              <a:xfrm>
                <a:off x="6756400" y="4953000"/>
                <a:ext cx="2235200" cy="16764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>
                <a:outerShdw blurRad="63500" dist="38099" dir="2700000" algn="ctr" rotWithShape="0">
                  <a:srgbClr val="000000">
                    <a:alpha val="74997"/>
                  </a:srgbClr>
                </a:outerShdw>
              </a:effectLst>
            </p:spPr>
          </p:pic>
          <p:sp>
            <p:nvSpPr>
              <p:cNvPr id="36" name="TextBox 35"/>
              <p:cNvSpPr txBox="1"/>
              <p:nvPr/>
            </p:nvSpPr>
            <p:spPr>
              <a:xfrm>
                <a:off x="2915816" y="5257800"/>
                <a:ext cx="2570584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dirty="0">
                    <a:solidFill>
                      <a:srgbClr val="FFFFFF"/>
                    </a:solidFill>
                    <a:effectLst>
                      <a:outerShdw blurRad="38100" dist="38100" dir="2700000" algn="tl" rotWithShape="0">
                        <a:prstClr val="black"/>
                      </a:outerShdw>
                    </a:effectLst>
                  </a:rPr>
                  <a:t>Clinical trial in Portugal, France and Italy for new breast imaging system (ClearPEM)</a:t>
                </a:r>
                <a:endParaRPr lang="en-GB" sz="1200" dirty="0">
                  <a:solidFill>
                    <a:srgbClr val="FFFFFF"/>
                  </a:solidFill>
                  <a:effectLst>
                    <a:outerShdw blurRad="38100" dist="38100" dir="2700000" algn="tl" rotWithShape="0">
                      <a:prstClr val="black"/>
                    </a:outerShdw>
                  </a:effectLst>
                </a:endParaRPr>
              </a:p>
            </p:txBody>
          </p:sp>
          <p:pic>
            <p:nvPicPr>
              <p:cNvPr id="37" name="Picture 36" descr="Screen shot 2011-04-18 at 11.02.26.png"/>
              <p:cNvPicPr>
                <a:picLocks noChangeAspect="1"/>
              </p:cNvPicPr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3527160" y="5943599"/>
                <a:ext cx="1371600" cy="724181"/>
              </a:xfrm>
              <a:prstGeom prst="rect">
                <a:avLst/>
              </a:prstGeom>
            </p:spPr>
          </p:pic>
        </p:grpSp>
        <p:pic>
          <p:nvPicPr>
            <p:cNvPr id="48" name="Picture 47" descr="cms_event.jpeg"/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83568" y="4293096"/>
              <a:ext cx="1944216" cy="184999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63864328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0" y="0"/>
            <a:ext cx="9208655" cy="1143000"/>
          </a:xfrm>
          <a:prstGeom prst="rect">
            <a:avLst/>
          </a:prstGeom>
        </p:spPr>
        <p:txBody>
          <a:bodyPr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fontAlgn="auto">
              <a:spcAft>
                <a:spcPts val="0"/>
              </a:spcAft>
            </a:pPr>
            <a:r>
              <a:rPr lang="en-US" sz="3200" dirty="0">
                <a:solidFill>
                  <a:schemeClr val="accent1"/>
                </a:solidFill>
                <a:effectLst>
                  <a:outerShdw blurRad="38100" dist="38100" dir="2700000" algn="tl" rotWithShape="0">
                    <a:prstClr val="black"/>
                  </a:outerShdw>
                </a:effectLst>
                <a:latin typeface="Arial"/>
              </a:rPr>
              <a:t>The Worldwide LHC Computing Grid</a:t>
            </a:r>
          </a:p>
        </p:txBody>
      </p:sp>
      <p:grpSp>
        <p:nvGrpSpPr>
          <p:cNvPr id="13" name="Group 12"/>
          <p:cNvGrpSpPr/>
          <p:nvPr/>
        </p:nvGrpSpPr>
        <p:grpSpPr>
          <a:xfrm>
            <a:off x="107504" y="1676399"/>
            <a:ext cx="9012542" cy="3618875"/>
            <a:chOff x="104039" y="1676399"/>
            <a:chExt cx="9456747" cy="3618875"/>
          </a:xfrm>
          <a:effectLst>
            <a:outerShdw blurRad="38100" dist="38100" dir="2700000" algn="tl" rotWithShape="0">
              <a:prstClr val="black"/>
            </a:outerShdw>
          </a:effectLst>
        </p:grpSpPr>
        <p:sp>
          <p:nvSpPr>
            <p:cNvPr id="5" name="TextBox 4"/>
            <p:cNvSpPr txBox="1"/>
            <p:nvPr/>
          </p:nvSpPr>
          <p:spPr>
            <a:xfrm>
              <a:off x="104039" y="3501008"/>
              <a:ext cx="2315714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600" dirty="0">
                  <a:solidFill>
                    <a:prstClr val="white"/>
                  </a:solidFill>
                  <a:latin typeface="+mn-lt"/>
                  <a:ea typeface="+mn-ea"/>
                  <a:cs typeface="+mn-cs"/>
                </a:rPr>
                <a:t>Tier-1: permanent storage, reprocessing, 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600" dirty="0">
                  <a:solidFill>
                    <a:prstClr val="white"/>
                  </a:solidFill>
                  <a:latin typeface="+mn-lt"/>
                  <a:ea typeface="+mn-ea"/>
                  <a:cs typeface="+mn-cs"/>
                </a:rPr>
                <a:t>analysis</a:t>
              </a: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104039" y="1676399"/>
              <a:ext cx="2315714" cy="13234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600" dirty="0">
                  <a:solidFill>
                    <a:prstClr val="white"/>
                  </a:solidFill>
                  <a:latin typeface="+mn-lt"/>
                  <a:ea typeface="+mn-ea"/>
                  <a:cs typeface="+mn-cs"/>
                </a:rPr>
                <a:t>Tier-0 </a:t>
              </a:r>
              <a:br>
                <a:rPr lang="en-US" sz="1600" dirty="0">
                  <a:solidFill>
                    <a:prstClr val="white"/>
                  </a:solidFill>
                  <a:latin typeface="+mn-lt"/>
                  <a:ea typeface="+mn-ea"/>
                  <a:cs typeface="+mn-cs"/>
                </a:rPr>
              </a:br>
              <a:r>
                <a:rPr lang="en-US" sz="1600" dirty="0">
                  <a:solidFill>
                    <a:prstClr val="white"/>
                  </a:solidFill>
                  <a:latin typeface="+mn-lt"/>
                  <a:ea typeface="+mn-ea"/>
                  <a:cs typeface="+mn-cs"/>
                </a:rPr>
                <a:t>(CERN): </a:t>
              </a:r>
              <a:br>
                <a:rPr lang="en-US" sz="1600" dirty="0">
                  <a:solidFill>
                    <a:prstClr val="white"/>
                  </a:solidFill>
                  <a:latin typeface="+mn-lt"/>
                  <a:ea typeface="+mn-ea"/>
                  <a:cs typeface="+mn-cs"/>
                </a:rPr>
              </a:br>
              <a:r>
                <a:rPr lang="en-US" sz="1600" dirty="0">
                  <a:solidFill>
                    <a:prstClr val="white"/>
                  </a:solidFill>
                  <a:latin typeface="+mn-lt"/>
                  <a:ea typeface="+mn-ea"/>
                  <a:cs typeface="+mn-cs"/>
                </a:rPr>
                <a:t>data recording, reconstruction and distribution</a:t>
              </a: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104039" y="4572000"/>
              <a:ext cx="213360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600" dirty="0">
                  <a:solidFill>
                    <a:prstClr val="white"/>
                  </a:solidFill>
                  <a:latin typeface="+mn-lt"/>
                  <a:ea typeface="+mn-ea"/>
                  <a:cs typeface="+mn-cs"/>
                </a:rPr>
                <a:t>Tier-2: simulation,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600" dirty="0">
                  <a:solidFill>
                    <a:prstClr val="white"/>
                  </a:solidFill>
                  <a:latin typeface="+mn-lt"/>
                  <a:ea typeface="+mn-ea"/>
                  <a:cs typeface="+mn-cs"/>
                </a:rPr>
                <a:t>end-user analysis</a:t>
              </a: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7339518" y="3955197"/>
              <a:ext cx="21336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600" dirty="0">
                  <a:solidFill>
                    <a:prstClr val="white"/>
                  </a:solidFill>
                  <a:latin typeface="+mn-lt"/>
                  <a:ea typeface="+mn-ea"/>
                  <a:cs typeface="+mn-cs"/>
                </a:rPr>
                <a:t>&gt; 2 million jobs/day</a:t>
              </a: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7339517" y="2502716"/>
              <a:ext cx="2221269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600" dirty="0">
                  <a:solidFill>
                    <a:prstClr val="white"/>
                  </a:solidFill>
                  <a:latin typeface="+mn-lt"/>
                  <a:ea typeface="+mn-ea"/>
                  <a:cs typeface="+mn-cs"/>
                </a:rPr>
                <a:t>1 million CPU cores</a:t>
              </a: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7454973" y="3162454"/>
              <a:ext cx="201814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600" dirty="0">
                  <a:solidFill>
                    <a:prstClr val="white"/>
                  </a:solidFill>
                  <a:latin typeface="+mn-lt"/>
                  <a:ea typeface="+mn-ea"/>
                  <a:cs typeface="+mn-cs"/>
                </a:rPr>
                <a:t>1000 PB of storage</a:t>
              </a: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7339518" y="1694749"/>
              <a:ext cx="213360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600" dirty="0">
                  <a:solidFill>
                    <a:schemeClr val="bg1"/>
                  </a:solidFill>
                </a:rPr>
                <a:t>~ </a:t>
              </a:r>
              <a:r>
                <a:rPr lang="en-US" sz="1600" dirty="0">
                  <a:solidFill>
                    <a:prstClr val="white"/>
                  </a:solidFill>
                  <a:latin typeface="+mn-lt"/>
                  <a:ea typeface="+mn-ea"/>
                  <a:cs typeface="+mn-cs"/>
                </a:rPr>
                <a:t>170 sites in  </a:t>
              </a:r>
              <a:br>
                <a:rPr lang="en-US" sz="1600" dirty="0">
                  <a:solidFill>
                    <a:prstClr val="white"/>
                  </a:solidFill>
                  <a:latin typeface="+mn-lt"/>
                  <a:ea typeface="+mn-ea"/>
                  <a:cs typeface="+mn-cs"/>
                </a:rPr>
              </a:br>
              <a:r>
                <a:rPr lang="en-US" sz="1600" dirty="0">
                  <a:solidFill>
                    <a:prstClr val="white"/>
                  </a:solidFill>
                </a:rPr>
                <a:t>&gt; </a:t>
              </a:r>
              <a:r>
                <a:rPr lang="en-US" sz="1600" dirty="0">
                  <a:solidFill>
                    <a:prstClr val="white"/>
                  </a:solidFill>
                  <a:latin typeface="+mn-lt"/>
                  <a:ea typeface="+mn-ea"/>
                  <a:cs typeface="+mn-cs"/>
                </a:rPr>
                <a:t>40 countries</a:t>
              </a: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7499633" y="4710499"/>
              <a:ext cx="181337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600" dirty="0">
                  <a:solidFill>
                    <a:prstClr val="white"/>
                  </a:solidFill>
                  <a:latin typeface="+mn-lt"/>
                  <a:ea typeface="+mn-ea"/>
                  <a:cs typeface="+mn-cs"/>
                </a:rPr>
                <a:t>50 GB/s global transfers</a:t>
              </a:r>
            </a:p>
          </p:txBody>
        </p:sp>
      </p:grpSp>
      <p:sp>
        <p:nvSpPr>
          <p:cNvPr id="14" name="TextBox 13"/>
          <p:cNvSpPr txBox="1"/>
          <p:nvPr/>
        </p:nvSpPr>
        <p:spPr>
          <a:xfrm>
            <a:off x="1125403" y="5445224"/>
            <a:ext cx="7695069" cy="1585049"/>
          </a:xfrm>
          <a:prstGeom prst="rect">
            <a:avLst/>
          </a:prstGeom>
          <a:noFill/>
          <a:effectLst>
            <a:outerShdw blurRad="38100" dist="38100" dir="2700000" algn="tl" rotWithShape="0">
              <a:prstClr val="black"/>
            </a:outerShdw>
          </a:effectLst>
        </p:spPr>
        <p:txBody>
          <a:bodyPr wrap="square" rtlCol="0">
            <a:spAutoFit/>
          </a:bodyPr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en-GB" sz="1700" dirty="0">
                <a:solidFill>
                  <a:srgbClr val="FFFF00"/>
                </a:solidFill>
                <a:latin typeface="Arial"/>
                <a:ea typeface="+mn-ea"/>
                <a:cs typeface="+mn-cs"/>
              </a:rPr>
              <a:t>WLCG:</a:t>
            </a:r>
          </a:p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en-GB" sz="1700" dirty="0">
                <a:solidFill>
                  <a:srgbClr val="FFFF00"/>
                </a:solidFill>
                <a:latin typeface="Arial"/>
                <a:ea typeface="+mn-ea"/>
                <a:cs typeface="+mn-cs"/>
              </a:rPr>
              <a:t>An International collaboration to distribute and analyse LHC data</a:t>
            </a:r>
          </a:p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endParaRPr lang="en-GB" sz="1200" dirty="0">
              <a:solidFill>
                <a:srgbClr val="FFFF00"/>
              </a:solidFill>
              <a:latin typeface="Arial"/>
              <a:ea typeface="+mn-ea"/>
              <a:cs typeface="+mn-cs"/>
            </a:endParaRPr>
          </a:p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en-GB" sz="1700" dirty="0">
                <a:solidFill>
                  <a:srgbClr val="FFFF00"/>
                </a:solidFill>
                <a:latin typeface="Arial"/>
                <a:ea typeface="+mn-ea"/>
                <a:cs typeface="+mn-cs"/>
              </a:rPr>
              <a:t>Integrates computer centres worldwide that provide computing and storage resource into a single infrastructure accessible by all LHC physicists</a:t>
            </a:r>
          </a:p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endParaRPr lang="en-GB" sz="1700" dirty="0">
              <a:solidFill>
                <a:srgbClr val="FFFF00"/>
              </a:solidFill>
              <a:latin typeface="Arial"/>
              <a:ea typeface="+mn-ea"/>
              <a:cs typeface="+mn-cs"/>
            </a:endParaRPr>
          </a:p>
        </p:txBody>
      </p:sp>
      <p:pic>
        <p:nvPicPr>
          <p:cNvPr id="16" name="Picture 15" descr="Grid2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9479" y="607172"/>
            <a:ext cx="5328593" cy="4995556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 bwMode="auto">
          <a:xfrm>
            <a:off x="4283968" y="980728"/>
            <a:ext cx="720080" cy="162272"/>
          </a:xfrm>
          <a:prstGeom prst="rect">
            <a:avLst/>
          </a:prstGeom>
          <a:solidFill>
            <a:srgbClr val="1B5A9E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19" charset="0"/>
              <a:ea typeface="ＭＳ Ｐゴシック" pitchFamily="19" charset="-128"/>
              <a:cs typeface="ＭＳ Ｐゴシック" pitchFamily="19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7470115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3" name="Straight Connector 48"/>
          <p:cNvCxnSpPr>
            <a:cxnSpLocks noChangeShapeType="1"/>
          </p:cNvCxnSpPr>
          <p:nvPr/>
        </p:nvCxnSpPr>
        <p:spPr bwMode="auto">
          <a:xfrm flipH="1">
            <a:off x="2836001" y="5654675"/>
            <a:ext cx="3143307" cy="535014"/>
          </a:xfrm>
          <a:prstGeom prst="line">
            <a:avLst/>
          </a:prstGeom>
          <a:noFill/>
          <a:ln w="38100">
            <a:solidFill>
              <a:srgbClr val="FFFFFF"/>
            </a:solidFill>
            <a:round/>
            <a:headEnd/>
            <a:tailEnd/>
          </a:ln>
        </p:spPr>
      </p:cxnSp>
      <p:sp>
        <p:nvSpPr>
          <p:cNvPr id="46091" name="TextBox 4"/>
          <p:cNvSpPr txBox="1">
            <a:spLocks noChangeArrowheads="1"/>
          </p:cNvSpPr>
          <p:nvPr/>
        </p:nvSpPr>
        <p:spPr bwMode="auto">
          <a:xfrm>
            <a:off x="1475656" y="136525"/>
            <a:ext cx="6200185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/>
            <a:r>
              <a:rPr lang="en-US" sz="4000" dirty="0">
                <a:solidFill>
                  <a:schemeClr val="accent1"/>
                </a:solidFill>
                <a:effectLst>
                  <a:outerShdw blurRad="38100" dist="38100" dir="2700000" algn="tl" rotWithShape="0">
                    <a:prstClr val="black"/>
                  </a:outerShdw>
                </a:effectLst>
              </a:rPr>
              <a:t>CERN Education Activities</a:t>
            </a:r>
          </a:p>
        </p:txBody>
      </p:sp>
      <p:cxnSp>
        <p:nvCxnSpPr>
          <p:cNvPr id="46084" name="Straight Connector 42"/>
          <p:cNvCxnSpPr>
            <a:cxnSpLocks noChangeShapeType="1"/>
          </p:cNvCxnSpPr>
          <p:nvPr/>
        </p:nvCxnSpPr>
        <p:spPr bwMode="auto">
          <a:xfrm>
            <a:off x="1619250" y="1842236"/>
            <a:ext cx="2304678" cy="1237731"/>
          </a:xfrm>
          <a:prstGeom prst="line">
            <a:avLst/>
          </a:prstGeom>
          <a:noFill/>
          <a:ln w="38100">
            <a:solidFill>
              <a:srgbClr val="FFFFFF"/>
            </a:solidFill>
            <a:round/>
            <a:headEnd/>
            <a:tailEnd/>
          </a:ln>
        </p:spPr>
      </p:cxnSp>
      <p:sp>
        <p:nvSpPr>
          <p:cNvPr id="46092" name="TextBox 28"/>
          <p:cNvSpPr txBox="1">
            <a:spLocks noChangeArrowheads="1"/>
          </p:cNvSpPr>
          <p:nvPr/>
        </p:nvSpPr>
        <p:spPr bwMode="auto">
          <a:xfrm>
            <a:off x="222301" y="1196752"/>
            <a:ext cx="2984500" cy="701675"/>
          </a:xfrm>
          <a:prstGeom prst="rect">
            <a:avLst/>
          </a:prstGeom>
          <a:solidFill>
            <a:srgbClr val="003366"/>
          </a:solidFill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dirty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Scientists at CERN</a:t>
            </a:r>
          </a:p>
          <a:p>
            <a:r>
              <a:rPr lang="en-US" sz="1600" dirty="0">
                <a:solidFill>
                  <a:srgbClr val="F3F3F3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Academic Training Programme</a:t>
            </a:r>
          </a:p>
        </p:txBody>
      </p:sp>
      <p:cxnSp>
        <p:nvCxnSpPr>
          <p:cNvPr id="46083" name="Straight Connector 48"/>
          <p:cNvCxnSpPr>
            <a:cxnSpLocks noChangeShapeType="1"/>
          </p:cNvCxnSpPr>
          <p:nvPr/>
        </p:nvCxnSpPr>
        <p:spPr bwMode="auto">
          <a:xfrm flipH="1">
            <a:off x="2538304" y="3926294"/>
            <a:ext cx="1880620" cy="1029508"/>
          </a:xfrm>
          <a:prstGeom prst="line">
            <a:avLst/>
          </a:prstGeom>
          <a:noFill/>
          <a:ln w="38100">
            <a:solidFill>
              <a:srgbClr val="FFFFFF"/>
            </a:solidFill>
            <a:round/>
            <a:headEnd/>
            <a:tailEnd/>
          </a:ln>
        </p:spPr>
      </p:cxnSp>
      <p:sp>
        <p:nvSpPr>
          <p:cNvPr id="46093" name="TextBox 29"/>
          <p:cNvSpPr txBox="1">
            <a:spLocks noChangeArrowheads="1"/>
          </p:cNvSpPr>
          <p:nvPr/>
        </p:nvSpPr>
        <p:spPr bwMode="auto">
          <a:xfrm>
            <a:off x="3282156" y="2810668"/>
            <a:ext cx="3594100" cy="1190625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dirty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Young Researchers</a:t>
            </a:r>
          </a:p>
          <a:p>
            <a:r>
              <a:rPr lang="en-US" sz="1600" dirty="0">
                <a:solidFill>
                  <a:srgbClr val="F3F3F3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CERN School of High Energy Physics</a:t>
            </a:r>
          </a:p>
          <a:p>
            <a:r>
              <a:rPr lang="en-US" sz="1600" dirty="0">
                <a:solidFill>
                  <a:srgbClr val="F3F3F3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CERN School of  Computing</a:t>
            </a:r>
          </a:p>
          <a:p>
            <a:r>
              <a:rPr lang="en-US" sz="1600" dirty="0">
                <a:solidFill>
                  <a:srgbClr val="F3F3F3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CERN Accelerator School</a:t>
            </a:r>
          </a:p>
        </p:txBody>
      </p:sp>
      <p:cxnSp>
        <p:nvCxnSpPr>
          <p:cNvPr id="46082" name="Straight Connector 53"/>
          <p:cNvCxnSpPr>
            <a:cxnSpLocks noChangeShapeType="1"/>
          </p:cNvCxnSpPr>
          <p:nvPr/>
        </p:nvCxnSpPr>
        <p:spPr bwMode="auto">
          <a:xfrm flipH="1" flipV="1">
            <a:off x="2617508" y="5181600"/>
            <a:ext cx="3250276" cy="393288"/>
          </a:xfrm>
          <a:prstGeom prst="line">
            <a:avLst/>
          </a:prstGeom>
          <a:noFill/>
          <a:ln w="38100">
            <a:solidFill>
              <a:schemeClr val="accent1"/>
            </a:solidFill>
            <a:round/>
            <a:headEnd/>
            <a:tailEnd/>
          </a:ln>
        </p:spPr>
      </p:cxnSp>
      <p:sp>
        <p:nvSpPr>
          <p:cNvPr id="46094" name="TextBox 30"/>
          <p:cNvSpPr txBox="1">
            <a:spLocks noChangeArrowheads="1"/>
          </p:cNvSpPr>
          <p:nvPr/>
        </p:nvSpPr>
        <p:spPr bwMode="auto">
          <a:xfrm>
            <a:off x="222301" y="4421169"/>
            <a:ext cx="2395207" cy="954107"/>
          </a:xfrm>
          <a:prstGeom prst="rect">
            <a:avLst/>
          </a:prstGeom>
          <a:solidFill>
            <a:srgbClr val="003366"/>
          </a:solidFill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dirty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Undergraduates</a:t>
            </a:r>
          </a:p>
          <a:p>
            <a:r>
              <a:rPr lang="en-US" sz="1600" dirty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Summer Students</a:t>
            </a:r>
          </a:p>
          <a:p>
            <a:r>
              <a:rPr lang="en-US" sz="1600" dirty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Programme</a:t>
            </a:r>
          </a:p>
        </p:txBody>
      </p:sp>
      <p:pic>
        <p:nvPicPr>
          <p:cNvPr id="31" name="Picture 30" descr="Screen shot 2010-08-28 at 15.40.39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2301" y="2852936"/>
            <a:ext cx="2765523" cy="1492033"/>
          </a:xfrm>
          <a:prstGeom prst="rect">
            <a:avLst/>
          </a:prstGeom>
          <a:effectLst>
            <a:outerShdw blurRad="50800" dist="38100" dir="2700000">
              <a:srgbClr val="000000"/>
            </a:outerShdw>
          </a:effectLst>
        </p:spPr>
      </p:pic>
      <p:pic>
        <p:nvPicPr>
          <p:cNvPr id="33" name="Picture 32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85148" y="4797152"/>
            <a:ext cx="1981200" cy="1336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rotWithShape="0">
              <a:srgbClr val="000000">
                <a:alpha val="42999"/>
              </a:srgbClr>
            </a:outerShdw>
          </a:effectLst>
        </p:spPr>
      </p:pic>
      <p:sp>
        <p:nvSpPr>
          <p:cNvPr id="46095" name="TextBox 31"/>
          <p:cNvSpPr txBox="1">
            <a:spLocks noChangeArrowheads="1"/>
          </p:cNvSpPr>
          <p:nvPr/>
        </p:nvSpPr>
        <p:spPr bwMode="auto">
          <a:xfrm>
            <a:off x="5715000" y="5181600"/>
            <a:ext cx="3429000" cy="946150"/>
          </a:xfrm>
          <a:prstGeom prst="rect">
            <a:avLst/>
          </a:prstGeom>
          <a:solidFill>
            <a:srgbClr val="003366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dirty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CERN Teacher Schools</a:t>
            </a:r>
          </a:p>
          <a:p>
            <a:r>
              <a:rPr lang="en-US" sz="1600" dirty="0">
                <a:solidFill>
                  <a:schemeClr val="accent3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International and National Programmes</a:t>
            </a:r>
          </a:p>
        </p:txBody>
      </p:sp>
      <p:sp>
        <p:nvSpPr>
          <p:cNvPr id="28" name="TextBox 28"/>
          <p:cNvSpPr txBox="1">
            <a:spLocks noChangeArrowheads="1"/>
          </p:cNvSpPr>
          <p:nvPr/>
        </p:nvSpPr>
        <p:spPr bwMode="auto">
          <a:xfrm>
            <a:off x="755576" y="5780758"/>
            <a:ext cx="2238113" cy="707886"/>
          </a:xfrm>
          <a:prstGeom prst="rect">
            <a:avLst/>
          </a:prstGeom>
          <a:solidFill>
            <a:srgbClr val="003366"/>
          </a:solidFill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dirty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Public visitors</a:t>
            </a:r>
          </a:p>
          <a:p>
            <a:r>
              <a:rPr lang="en-US" sz="1600" dirty="0">
                <a:solidFill>
                  <a:srgbClr val="F3F3F3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150 thousand per year</a:t>
            </a:r>
          </a:p>
        </p:txBody>
      </p:sp>
      <p:grpSp>
        <p:nvGrpSpPr>
          <p:cNvPr id="24" name="Grouper 18"/>
          <p:cNvGrpSpPr/>
          <p:nvPr/>
        </p:nvGrpSpPr>
        <p:grpSpPr>
          <a:xfrm>
            <a:off x="4082675" y="1060618"/>
            <a:ext cx="4752528" cy="1477328"/>
            <a:chOff x="3995936" y="1052736"/>
            <a:chExt cx="4752528" cy="1477328"/>
          </a:xfrm>
        </p:grpSpPr>
        <p:grpSp>
          <p:nvGrpSpPr>
            <p:cNvPr id="25" name="Grouper 22"/>
            <p:cNvGrpSpPr/>
            <p:nvPr/>
          </p:nvGrpSpPr>
          <p:grpSpPr>
            <a:xfrm>
              <a:off x="6239498" y="1056089"/>
              <a:ext cx="2508966" cy="1463774"/>
              <a:chOff x="6239498" y="1056089"/>
              <a:chExt cx="2508966" cy="1463774"/>
            </a:xfrm>
          </p:grpSpPr>
          <p:pic>
            <p:nvPicPr>
              <p:cNvPr id="34" name="Picture 20" descr="Screen shot 2011-06-01 at 00.05.34.png"/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6239498" y="1056089"/>
                <a:ext cx="2508966" cy="1449600"/>
              </a:xfrm>
              <a:prstGeom prst="rect">
                <a:avLst/>
              </a:prstGeom>
              <a:effectLst>
                <a:outerShdw sx="1000" sy="1000">
                  <a:srgbClr val="000000"/>
                </a:outerShdw>
              </a:effectLst>
            </p:spPr>
          </p:pic>
          <p:sp>
            <p:nvSpPr>
              <p:cNvPr id="35" name="TextBox 21"/>
              <p:cNvSpPr txBox="1"/>
              <p:nvPr/>
            </p:nvSpPr>
            <p:spPr>
              <a:xfrm>
                <a:off x="6284997" y="1073313"/>
                <a:ext cx="2463467" cy="1446550"/>
              </a:xfrm>
              <a:prstGeom prst="rect">
                <a:avLst/>
              </a:prstGeom>
              <a:noFill/>
            </p:spPr>
            <p:txBody>
              <a:bodyPr wrap="square">
                <a:prstTxWarp prst="textNoShape">
                  <a:avLst/>
                </a:prstTxWarp>
                <a:spAutoFit/>
              </a:bodyPr>
              <a:lstStyle/>
              <a:p>
                <a:pPr algn="r" eaLnBrk="1" hangingPunct="1">
                  <a:defRPr/>
                </a:pPr>
                <a:r>
                  <a:rPr lang="en-US" sz="1400" dirty="0">
                    <a:solidFill>
                      <a:srgbClr val="FFFF00"/>
                    </a:solidFill>
                    <a:effectLst>
                      <a:outerShdw blurRad="38100" dist="38100" dir="2700000">
                        <a:srgbClr val="000000"/>
                      </a:outerShdw>
                    </a:effectLst>
                    <a:latin typeface="Arial" pitchFamily="-111" charset="0"/>
                    <a:ea typeface="ＭＳ Ｐゴシック" pitchFamily="-111" charset="-128"/>
                    <a:cs typeface="ＭＳ Ｐゴシック" pitchFamily="-111" charset="-128"/>
                  </a:rPr>
                  <a:t>Latin American School of High-Energy Physics</a:t>
                </a:r>
              </a:p>
              <a:p>
                <a:pPr algn="r" eaLnBrk="1" hangingPunct="1">
                  <a:defRPr/>
                </a:pPr>
                <a:endParaRPr lang="en-US" sz="1200" dirty="0">
                  <a:solidFill>
                    <a:srgbClr val="FFFFFF"/>
                  </a:solidFill>
                  <a:effectLst>
                    <a:outerShdw blurRad="38100" dist="38100" dir="2700000">
                      <a:srgbClr val="000000"/>
                    </a:outerShdw>
                  </a:effectLst>
                </a:endParaRPr>
              </a:p>
              <a:p>
                <a:pPr algn="r" eaLnBrk="1" hangingPunct="1">
                  <a:defRPr/>
                </a:pPr>
                <a:endParaRPr lang="en-US" sz="1200" dirty="0">
                  <a:solidFill>
                    <a:srgbClr val="FFFFFF"/>
                  </a:solidFill>
                  <a:effectLst>
                    <a:outerShdw blurRad="38100" dist="38100" dir="2700000">
                      <a:srgbClr val="000000"/>
                    </a:outerShdw>
                  </a:effectLst>
                </a:endParaRPr>
              </a:p>
              <a:p>
                <a:pPr algn="r" eaLnBrk="1" hangingPunct="1">
                  <a:defRPr/>
                </a:pPr>
                <a:r>
                  <a:rPr lang="en-US" sz="1200" dirty="0">
                    <a:solidFill>
                      <a:srgbClr val="FFFFFF"/>
                    </a:solidFill>
                    <a:effectLst>
                      <a:outerShdw blurRad="38100" dist="38100" dir="2700000">
                        <a:srgbClr val="000000"/>
                      </a:outerShdw>
                    </a:effectLst>
                    <a:latin typeface="Arial" pitchFamily="-111" charset="0"/>
                    <a:ea typeface="ＭＳ Ｐゴシック" pitchFamily="-111" charset="-128"/>
                    <a:cs typeface="ＭＳ Ｐゴシック" pitchFamily="-111" charset="-128"/>
                  </a:rPr>
                  <a:t>Ibarra, Ecuador, 2015</a:t>
                </a:r>
              </a:p>
              <a:p>
                <a:pPr algn="r">
                  <a:defRPr/>
                </a:pPr>
                <a:r>
                  <a:rPr lang="en-US" sz="1200" dirty="0">
                    <a:solidFill>
                      <a:schemeClr val="accent1"/>
                    </a:solidFill>
                    <a:effectLst>
                      <a:outerShdw blurRad="50800" dist="50800" dir="5400000" algn="ctr" rotWithShape="0">
                        <a:schemeClr val="accent4"/>
                      </a:outerShdw>
                    </a:effectLst>
                  </a:rPr>
                  <a:t>San Juan del Rio, Mexico, 2017</a:t>
                </a:r>
              </a:p>
              <a:p>
                <a:pPr algn="r">
                  <a:defRPr/>
                </a:pPr>
                <a:r>
                  <a:rPr lang="en-US" sz="1200" dirty="0">
                    <a:solidFill>
                      <a:schemeClr val="accent1"/>
                    </a:solidFill>
                    <a:effectLst>
                      <a:outerShdw blurRad="50800" dist="50800" dir="5400000" algn="ctr" rotWithShape="0">
                        <a:schemeClr val="accent4"/>
                      </a:outerShdw>
                    </a:effectLst>
                    <a:latin typeface="Arial" pitchFamily="-111" charset="0"/>
                    <a:ea typeface="ＭＳ Ｐゴシック" pitchFamily="-111" charset="-128"/>
                    <a:cs typeface="ＭＳ Ｐゴシック" pitchFamily="-111" charset="-128"/>
                  </a:rPr>
                  <a:t>Córdoba, Argentina 2019</a:t>
                </a:r>
              </a:p>
            </p:txBody>
          </p:sp>
        </p:grpSp>
        <p:grpSp>
          <p:nvGrpSpPr>
            <p:cNvPr id="26" name="Grouper 23"/>
            <p:cNvGrpSpPr/>
            <p:nvPr/>
          </p:nvGrpSpPr>
          <p:grpSpPr>
            <a:xfrm>
              <a:off x="3995936" y="1052736"/>
              <a:ext cx="2164431" cy="1477328"/>
              <a:chOff x="4139952" y="1056799"/>
              <a:chExt cx="2164431" cy="1477328"/>
            </a:xfrm>
          </p:grpSpPr>
          <p:pic>
            <p:nvPicPr>
              <p:cNvPr id="29" name="Picture 26" descr="kashii.jpg"/>
              <p:cNvPicPr>
                <a:picLocks noChangeAspect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139952" y="1066799"/>
                <a:ext cx="2164431" cy="1442953"/>
              </a:xfrm>
              <a:prstGeom prst="rect">
                <a:avLst/>
              </a:prstGeom>
            </p:spPr>
          </p:pic>
          <p:sp>
            <p:nvSpPr>
              <p:cNvPr id="32" name="TextBox 29"/>
              <p:cNvSpPr txBox="1"/>
              <p:nvPr/>
            </p:nvSpPr>
            <p:spPr>
              <a:xfrm>
                <a:off x="4139952" y="1056799"/>
                <a:ext cx="2088232" cy="14773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eaLnBrk="1" hangingPunct="1"/>
                <a:r>
                  <a:rPr lang="en-US" sz="1400" dirty="0">
                    <a:solidFill>
                      <a:srgbClr val="FFFF00"/>
                    </a:solidFill>
                    <a:effectLst>
                      <a:outerShdw blurRad="50800" dist="38100" dir="2700000">
                        <a:srgbClr val="000000"/>
                      </a:outerShdw>
                    </a:effectLst>
                  </a:rPr>
                  <a:t>Asia-Europe-Pacific School of High-Energy Physics </a:t>
                </a:r>
              </a:p>
              <a:p>
                <a:pPr eaLnBrk="1" hangingPunct="1"/>
                <a:r>
                  <a:rPr lang="en-US" sz="1200" dirty="0">
                    <a:solidFill>
                      <a:srgbClr val="FFFFFF"/>
                    </a:solidFill>
                    <a:effectLst>
                      <a:outerShdw blurRad="38100" dist="38100" dir="2700000">
                        <a:srgbClr val="000000"/>
                      </a:outerShdw>
                    </a:effectLst>
                    <a:latin typeface="Arial" charset="0"/>
                    <a:ea typeface="ＭＳ Ｐゴシック" charset="-128"/>
                  </a:rPr>
                  <a:t>Fukuoka, Japan, 2012</a:t>
                </a:r>
              </a:p>
              <a:p>
                <a:pPr eaLnBrk="1" hangingPunct="1"/>
                <a:r>
                  <a:rPr lang="en-US" sz="1200" dirty="0" err="1">
                    <a:solidFill>
                      <a:srgbClr val="FFFFFF"/>
                    </a:solidFill>
                    <a:effectLst>
                      <a:outerShdw blurRad="38100" dist="38100" dir="2700000">
                        <a:srgbClr val="000000"/>
                      </a:outerShdw>
                    </a:effectLst>
                  </a:rPr>
                  <a:t>Puri</a:t>
                </a:r>
                <a:r>
                  <a:rPr lang="en-US" sz="1200" dirty="0">
                    <a:solidFill>
                      <a:srgbClr val="FFFFFF"/>
                    </a:solidFill>
                    <a:effectLst>
                      <a:outerShdw blurRad="38100" dist="38100" dir="2700000">
                        <a:srgbClr val="000000"/>
                      </a:outerShdw>
                    </a:effectLst>
                  </a:rPr>
                  <a:t>, India, 2014</a:t>
                </a:r>
              </a:p>
              <a:p>
                <a:r>
                  <a:rPr lang="en-US" sz="1200" dirty="0">
                    <a:solidFill>
                      <a:schemeClr val="accent1"/>
                    </a:solidFill>
                    <a:effectLst>
                      <a:outerShdw blurRad="38100" dist="38100" dir="2700000" algn="ctr" rotWithShape="0">
                        <a:schemeClr val="accent4"/>
                      </a:outerShdw>
                    </a:effectLst>
                  </a:rPr>
                  <a:t>2016 Beijing, China</a:t>
                </a:r>
              </a:p>
              <a:p>
                <a:r>
                  <a:rPr lang="en-US" sz="1200" dirty="0">
                    <a:solidFill>
                      <a:schemeClr val="accent1"/>
                    </a:solidFill>
                    <a:effectLst>
                      <a:outerShdw blurRad="38100" dist="38100" dir="2700000" algn="ctr" rotWithShape="0">
                        <a:srgbClr val="000000"/>
                      </a:outerShdw>
                    </a:effectLst>
                  </a:rPr>
                  <a:t>2018 </a:t>
                </a:r>
                <a:r>
                  <a:rPr lang="en-US" sz="1200" dirty="0" err="1">
                    <a:solidFill>
                      <a:schemeClr val="accent1"/>
                    </a:solidFill>
                    <a:effectLst>
                      <a:outerShdw blurRad="38100" dist="38100" dir="2700000" algn="ctr" rotWithShape="0">
                        <a:srgbClr val="000000"/>
                      </a:outerShdw>
                    </a:effectLst>
                  </a:rPr>
                  <a:t>Quy</a:t>
                </a:r>
                <a:r>
                  <a:rPr lang="en-US" sz="1200" dirty="0">
                    <a:solidFill>
                      <a:schemeClr val="accent1"/>
                    </a:solidFill>
                    <a:effectLst>
                      <a:outerShdw blurRad="38100" dist="38100" dir="2700000" algn="ctr" rotWithShape="0">
                        <a:srgbClr val="000000"/>
                      </a:outerShdw>
                    </a:effectLst>
                  </a:rPr>
                  <a:t> Nhon, Vietnam</a:t>
                </a:r>
              </a:p>
            </p:txBody>
          </p:sp>
        </p:grpSp>
      </p:grpSp>
      <p:pic>
        <p:nvPicPr>
          <p:cNvPr id="27" name="Picture 26">
            <a:extLst>
              <a:ext uri="{FF2B5EF4-FFF2-40B4-BE49-F238E27FC236}">
                <a16:creationId xmlns:a16="http://schemas.microsoft.com/office/drawing/2014/main" id="{B1331237-5AA2-1E4C-97A0-5B8DCC9E890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020272" y="2564904"/>
            <a:ext cx="1800200" cy="2548955"/>
          </a:xfrm>
          <a:prstGeom prst="rect">
            <a:avLst/>
          </a:prstGeom>
        </p:spPr>
      </p:pic>
      <p:sp>
        <p:nvSpPr>
          <p:cNvPr id="30" name="TextBox 29">
            <a:extLst>
              <a:ext uri="{FF2B5EF4-FFF2-40B4-BE49-F238E27FC236}">
                <a16:creationId xmlns:a16="http://schemas.microsoft.com/office/drawing/2014/main" id="{15C74900-E6BE-704B-8E79-A35A5BF78997}"/>
              </a:ext>
            </a:extLst>
          </p:cNvPr>
          <p:cNvSpPr txBox="1"/>
          <p:nvPr/>
        </p:nvSpPr>
        <p:spPr>
          <a:xfrm>
            <a:off x="6948264" y="4293096"/>
            <a:ext cx="2267744" cy="692497"/>
          </a:xfrm>
          <a:prstGeom prst="rect">
            <a:avLst/>
          </a:prstGeom>
          <a:noFill/>
          <a:effectLst>
            <a:outerShdw blurRad="38100" dist="38100" dir="2700000" algn="tl" rotWithShape="0">
              <a:prstClr val="black"/>
            </a:outerShdw>
          </a:effectLst>
        </p:spPr>
        <p:txBody>
          <a:bodyPr wrap="square" rtlCol="0">
            <a:spAutoFit/>
          </a:bodyPr>
          <a:lstStyle/>
          <a:p>
            <a:pPr eaLnBrk="1" hangingPunct="1"/>
            <a:r>
              <a:rPr lang="en-US" sz="1350" dirty="0">
                <a:solidFill>
                  <a:srgbClr val="FFFF00"/>
                </a:solidFill>
                <a:effectLst>
                  <a:outerShdw blurRad="50800" dist="38100" dir="2700000">
                    <a:srgbClr val="000000"/>
                  </a:outerShdw>
                </a:effectLst>
              </a:rPr>
              <a:t>CERN </a:t>
            </a:r>
            <a:br>
              <a:rPr lang="en-US" sz="1350" dirty="0">
                <a:solidFill>
                  <a:srgbClr val="FFFF00"/>
                </a:solidFill>
                <a:effectLst>
                  <a:outerShdw blurRad="50800" dist="38100" dir="2700000">
                    <a:srgbClr val="000000"/>
                  </a:outerShdw>
                </a:effectLst>
              </a:rPr>
            </a:br>
            <a:r>
              <a:rPr lang="en-US" sz="1350" dirty="0">
                <a:solidFill>
                  <a:srgbClr val="FFFF00"/>
                </a:solidFill>
                <a:effectLst>
                  <a:outerShdw blurRad="50800" dist="38100" dir="2700000">
                    <a:srgbClr val="000000"/>
                  </a:outerShdw>
                </a:effectLst>
              </a:rPr>
              <a:t>School of Physics </a:t>
            </a:r>
            <a:br>
              <a:rPr lang="en-US" sz="1350" dirty="0">
                <a:solidFill>
                  <a:srgbClr val="FFFF00"/>
                </a:solidFill>
                <a:effectLst>
                  <a:outerShdw blurRad="50800" dist="38100" dir="2700000">
                    <a:srgbClr val="000000"/>
                  </a:outerShdw>
                </a:effectLst>
              </a:rPr>
            </a:br>
            <a:r>
              <a:rPr lang="en-US" sz="1200" dirty="0">
                <a:solidFill>
                  <a:srgbClr val="FFFF00"/>
                </a:solidFill>
                <a:effectLst>
                  <a:outerShdw blurRad="50800" dist="50800" dir="2700000" algn="ctr" rotWithShape="0">
                    <a:srgbClr val="000000"/>
                  </a:outerShdw>
                </a:effectLst>
              </a:rPr>
              <a:t>Russia, September 2019</a:t>
            </a:r>
          </a:p>
        </p:txBody>
      </p:sp>
    </p:spTree>
    <p:extLst>
      <p:ext uri="{BB962C8B-B14F-4D97-AF65-F5344CB8AC3E}">
        <p14:creationId xmlns:p14="http://schemas.microsoft.com/office/powerpoint/2010/main" val="381524569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5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449863" y="1512000"/>
            <a:ext cx="1694137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rotWithShape="0">
              <a:srgbClr val="000000">
                <a:alpha val="42999"/>
              </a:srgbClr>
            </a:outerShdw>
          </a:effectLst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3486902F-4F26-C844-8685-4174EBBFB67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4000" y="1052736"/>
            <a:ext cx="8460000" cy="5803694"/>
          </a:xfrm>
          <a:prstGeom prst="rect">
            <a:avLst/>
          </a:prstGeom>
        </p:spPr>
      </p:pic>
      <p:sp>
        <p:nvSpPr>
          <p:cNvPr id="7" name="Oval 4"/>
          <p:cNvSpPr/>
          <p:nvPr/>
        </p:nvSpPr>
        <p:spPr bwMode="auto">
          <a:xfrm>
            <a:off x="684000" y="4077072"/>
            <a:ext cx="1296144" cy="216024"/>
          </a:xfrm>
          <a:prstGeom prst="ellips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n-US" dirty="0">
              <a:noFill/>
            </a:endParaRPr>
          </a:p>
        </p:txBody>
      </p:sp>
      <p:sp>
        <p:nvSpPr>
          <p:cNvPr id="9" name="TextBox 4"/>
          <p:cNvSpPr txBox="1">
            <a:spLocks noChangeArrowheads="1"/>
          </p:cNvSpPr>
          <p:nvPr/>
        </p:nvSpPr>
        <p:spPr bwMode="auto">
          <a:xfrm>
            <a:off x="0" y="76200"/>
            <a:ext cx="9147245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/>
            <a:r>
              <a:rPr lang="en-US" sz="4000" dirty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CERN Teacher </a:t>
            </a:r>
            <a:r>
              <a:rPr lang="en-US" sz="4000" dirty="0" err="1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Programme</a:t>
            </a:r>
            <a:r>
              <a:rPr lang="en-US" sz="4000" dirty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 </a:t>
            </a:r>
          </a:p>
        </p:txBody>
      </p:sp>
      <p:pic>
        <p:nvPicPr>
          <p:cNvPr id="10" name="Image 10">
            <a:extLst>
              <a:ext uri="{FF2B5EF4-FFF2-40B4-BE49-F238E27FC236}">
                <a16:creationId xmlns:a16="http://schemas.microsoft.com/office/drawing/2014/main" id="{851CA486-AC19-9B44-8A36-A47EF336CFA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652120" y="1484784"/>
            <a:ext cx="3491880" cy="27918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79442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91" name="TextBox 4"/>
          <p:cNvSpPr txBox="1">
            <a:spLocks noChangeArrowheads="1"/>
          </p:cNvSpPr>
          <p:nvPr/>
        </p:nvSpPr>
        <p:spPr bwMode="auto">
          <a:xfrm>
            <a:off x="611560" y="188640"/>
            <a:ext cx="6238875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GB" sz="4000" dirty="0">
                <a:solidFill>
                  <a:srgbClr val="FFFFFF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Summer Students 2019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5B6A146-59B0-2E40-BFE1-E36642EDAF5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4000" y="1054800"/>
            <a:ext cx="8460000" cy="5803694"/>
          </a:xfrm>
          <a:prstGeom prst="rect">
            <a:avLst/>
          </a:prstGeom>
        </p:spPr>
      </p:pic>
      <p:sp>
        <p:nvSpPr>
          <p:cNvPr id="7" name="Oval 4"/>
          <p:cNvSpPr/>
          <p:nvPr/>
        </p:nvSpPr>
        <p:spPr bwMode="auto">
          <a:xfrm>
            <a:off x="684000" y="4509120"/>
            <a:ext cx="1223704" cy="216024"/>
          </a:xfrm>
          <a:prstGeom prst="ellips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n-US" dirty="0">
              <a:noFill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447216" y="162000"/>
            <a:ext cx="2696784" cy="13419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44029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Picture 2" descr="Screen Shot 2015-09-14 at 5.58.18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65051">
            <a:off x="3979226" y="1406426"/>
            <a:ext cx="5003800" cy="1347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987" name="Title 1"/>
          <p:cNvSpPr>
            <a:spLocks noGrp="1"/>
          </p:cNvSpPr>
          <p:nvPr>
            <p:ph type="title"/>
          </p:nvPr>
        </p:nvSpPr>
        <p:spPr>
          <a:xfrm>
            <a:off x="457200" y="42094"/>
            <a:ext cx="8229600" cy="1143000"/>
          </a:xfrm>
        </p:spPr>
        <p:txBody>
          <a:bodyPr/>
          <a:lstStyle/>
          <a:p>
            <a:pPr algn="r"/>
            <a:r>
              <a:rPr lang="en-US" dirty="0">
                <a:solidFill>
                  <a:srgbClr val="FFFFFF"/>
                </a:solidFill>
                <a:latin typeface="Times New Roman" charset="0"/>
                <a:ea typeface="MS PGothic" charset="0"/>
              </a:rPr>
              <a:t>TTE </a:t>
            </a:r>
            <a:r>
              <a:rPr lang="en-US" dirty="0" err="1">
                <a:solidFill>
                  <a:srgbClr val="FFFFFF"/>
                </a:solidFill>
                <a:latin typeface="Times New Roman" charset="0"/>
                <a:ea typeface="MS PGothic" charset="0"/>
              </a:rPr>
              <a:t>programme</a:t>
            </a:r>
            <a:endParaRPr lang="en-US" dirty="0">
              <a:solidFill>
                <a:srgbClr val="FFFFFF"/>
              </a:solidFill>
              <a:latin typeface="Times New Roman" charset="0"/>
              <a:ea typeface="MS PGothic" charset="0"/>
            </a:endParaRPr>
          </a:p>
        </p:txBody>
      </p:sp>
      <p:pic>
        <p:nvPicPr>
          <p:cNvPr id="41988" name="Content Placeholder 3" descr="CERNjobb for HVSelev_Nordre 120414.pdf"/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264" t="-819" r="-1884" b="-2"/>
          <a:stretch>
            <a:fillRect/>
          </a:stretch>
        </p:blipFill>
        <p:spPr>
          <a:xfrm>
            <a:off x="179388" y="125413"/>
            <a:ext cx="4186237" cy="6472237"/>
          </a:xfrm>
        </p:spPr>
      </p:pic>
      <p:pic>
        <p:nvPicPr>
          <p:cNvPr id="41989" name="Picture 1" descr="Screen Shot 2015-09-14 at 5.56.58 PM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0950" y="3357563"/>
            <a:ext cx="6515100" cy="3341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2929123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1EACA0B9-9171-9F46-8B52-D645AE5ECB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>
                <a:solidFill>
                  <a:schemeClr val="accent1"/>
                </a:solidFill>
              </a:rPr>
              <a:t>UiA</a:t>
            </a:r>
            <a:endParaRPr lang="en-US" dirty="0">
              <a:solidFill>
                <a:schemeClr val="accent1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3DB88DA-76B2-944F-9B21-E4CB878D379A}"/>
              </a:ext>
            </a:extLst>
          </p:cNvPr>
          <p:cNvSpPr txBox="1"/>
          <p:nvPr/>
        </p:nvSpPr>
        <p:spPr>
          <a:xfrm>
            <a:off x="971600" y="1988840"/>
            <a:ext cx="741682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1"/>
                </a:solidFill>
              </a:rPr>
              <a:t>Have used and continue to use Technical Student </a:t>
            </a:r>
            <a:r>
              <a:rPr lang="en-US" dirty="0" err="1">
                <a:solidFill>
                  <a:schemeClr val="accent1"/>
                </a:solidFill>
              </a:rPr>
              <a:t>programme</a:t>
            </a:r>
            <a:r>
              <a:rPr lang="en-US" dirty="0">
                <a:solidFill>
                  <a:schemeClr val="accent1"/>
                </a:solidFill>
              </a:rPr>
              <a:t> (individuals or strategic)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1"/>
                </a:solidFill>
              </a:rPr>
              <a:t>Now member of the CMS collaboration – identify key areas of collaboration </a:t>
            </a:r>
          </a:p>
          <a:p>
            <a:endParaRPr lang="en-US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921714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0807031_01-A4-at-144-dpi.jpg"/>
          <p:cNvPicPr>
            <a:picLocks noChangeAspect="1"/>
          </p:cNvPicPr>
          <p:nvPr/>
        </p:nvPicPr>
        <p:blipFill>
          <a:blip r:embed="rId3">
            <a:lum bright="-2000" contrast="2000"/>
          </a:blip>
          <a:stretch>
            <a:fillRect/>
          </a:stretch>
        </p:blipFill>
        <p:spPr>
          <a:xfrm>
            <a:off x="-76200" y="-76200"/>
            <a:ext cx="9347200" cy="7010400"/>
          </a:xfrm>
          <a:prstGeom prst="rect">
            <a:avLst/>
          </a:prstGeom>
        </p:spPr>
      </p:pic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0" y="5877580"/>
            <a:ext cx="91440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7"/>
              </a:srgbClr>
            </a:outerShdw>
          </a:effectLst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defRPr/>
            </a:pPr>
            <a:r>
              <a:rPr lang="en-GB" sz="2800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111" charset="0"/>
                <a:ea typeface="ＭＳ Ｐゴシック" pitchFamily="-111" charset="-128"/>
                <a:cs typeface="ＭＳ Ｐゴシック" pitchFamily="-111" charset="-128"/>
              </a:rPr>
              <a:t>                     Accelerating Science and Innovation</a:t>
            </a:r>
          </a:p>
        </p:txBody>
      </p:sp>
      <p:sp>
        <p:nvSpPr>
          <p:cNvPr id="8" name="Text Box 18"/>
          <p:cNvSpPr txBox="1">
            <a:spLocks noChangeArrowheads="1"/>
          </p:cNvSpPr>
          <p:nvPr/>
        </p:nvSpPr>
        <p:spPr bwMode="auto">
          <a:xfrm>
            <a:off x="0" y="3453968"/>
            <a:ext cx="9144000" cy="1600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chemeClr val="tx1">
                <a:alpha val="74997"/>
              </a:schemeClr>
            </a:outerShdw>
          </a:effectLst>
        </p:spPr>
        <p:txBody>
          <a:bodyPr>
            <a:prstTxWarp prst="textNoShape">
              <a:avLst/>
            </a:prstTxWarp>
            <a:spAutoFit/>
          </a:bodyPr>
          <a:lstStyle/>
          <a:p>
            <a:pPr algn="ctr" eaLnBrk="0" hangingPunct="0">
              <a:defRPr/>
            </a:pPr>
            <a:r>
              <a:rPr lang="en-GB" sz="5000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111" charset="0"/>
                <a:ea typeface="ＭＳ Ｐゴシック" pitchFamily="-111" charset="-128"/>
                <a:cs typeface="ＭＳ Ｐゴシック" pitchFamily="-111" charset="-128"/>
              </a:rPr>
              <a:t>Thank you!</a:t>
            </a:r>
          </a:p>
          <a:p>
            <a:pPr algn="ctr" eaLnBrk="0" hangingPunct="0">
              <a:defRPr/>
            </a:pPr>
            <a:r>
              <a:rPr lang="en-GB" sz="4800" dirty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Arial" pitchFamily="-111" charset="0"/>
                <a:ea typeface="ＭＳ Ｐゴシック" pitchFamily="-111" charset="-128"/>
                <a:cs typeface="ＭＳ Ｐゴシック" pitchFamily="-111" charset="-128"/>
              </a:rPr>
              <a:t>Mange </a:t>
            </a:r>
            <a:r>
              <a:rPr lang="en-GB" sz="4800" dirty="0" err="1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Arial" pitchFamily="-111" charset="0"/>
                <a:ea typeface="ＭＳ Ｐゴシック" pitchFamily="-111" charset="-128"/>
                <a:cs typeface="ＭＳ Ｐゴシック" pitchFamily="-111" charset="-128"/>
              </a:rPr>
              <a:t>takk</a:t>
            </a:r>
            <a:r>
              <a:rPr lang="en-GB" sz="4800" dirty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Arial" pitchFamily="-111" charset="0"/>
                <a:ea typeface="ＭＳ Ｐゴシック" pitchFamily="-111" charset="-128"/>
                <a:cs typeface="ＭＳ Ｐゴシック" pitchFamily="-111" charset="-128"/>
              </a:rPr>
              <a:t>!</a:t>
            </a:r>
            <a:endParaRPr lang="en-GB" sz="4800" dirty="0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itchFamily="-111" charset="0"/>
              <a:ea typeface="ＭＳ Ｐゴシック" pitchFamily="-111" charset="-128"/>
              <a:cs typeface="ＭＳ Ｐゴシック" pitchFamily="-111" charset="-128"/>
            </a:endParaRPr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7179" y="5608265"/>
            <a:ext cx="1043597" cy="10435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549089"/>
      </p:ext>
    </p:extLst>
  </p:cSld>
  <p:clrMapOvr>
    <a:masterClrMapping/>
  </p:clrMapOvr>
  <p:transition advTm="15000"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4" descr="Safety-INFORMATION_FOR_VISITORS-Banner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5930900"/>
            <a:ext cx="9144000" cy="927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5" name="Title 7"/>
          <p:cNvSpPr>
            <a:spLocks noGrp="1"/>
          </p:cNvSpPr>
          <p:nvPr>
            <p:ph type="title"/>
          </p:nvPr>
        </p:nvSpPr>
        <p:spPr>
          <a:xfrm>
            <a:off x="457200" y="14288"/>
            <a:ext cx="8229600" cy="1143000"/>
          </a:xfrm>
        </p:spPr>
        <p:txBody>
          <a:bodyPr/>
          <a:lstStyle/>
          <a:p>
            <a:r>
              <a:rPr lang="en-GB" sz="2600" b="1" dirty="0">
                <a:solidFill>
                  <a:srgbClr val="175F95"/>
                </a:solidFill>
                <a:latin typeface="Optima" pitchFamily="-105" charset="0"/>
                <a:ea typeface="Optima" pitchFamily="-105" charset="0"/>
                <a:cs typeface="Optima" pitchFamily="-105" charset="0"/>
              </a:rPr>
              <a:t>Safety Information for Visitors</a:t>
            </a:r>
          </a:p>
        </p:txBody>
      </p:sp>
      <p:sp>
        <p:nvSpPr>
          <p:cNvPr id="13316" name="Content Placeholder 8"/>
          <p:cNvSpPr>
            <a:spLocks noGrp="1"/>
          </p:cNvSpPr>
          <p:nvPr>
            <p:ph idx="1"/>
          </p:nvPr>
        </p:nvSpPr>
        <p:spPr>
          <a:xfrm>
            <a:off x="279400" y="1157288"/>
            <a:ext cx="8623300" cy="4595812"/>
          </a:xfrm>
        </p:spPr>
        <p:txBody>
          <a:bodyPr/>
          <a:lstStyle/>
          <a:p>
            <a:pPr marL="3175" indent="-3175" algn="ctr">
              <a:buFont typeface="Arial" pitchFamily="-105" charset="0"/>
              <a:buNone/>
            </a:pPr>
            <a:r>
              <a:rPr lang="en-GB" sz="2400" i="1" dirty="0">
                <a:latin typeface="Optima" pitchFamily="-105" charset="0"/>
                <a:ea typeface="Optima" pitchFamily="-105" charset="0"/>
                <a:cs typeface="Optima" pitchFamily="-105" charset="0"/>
              </a:rPr>
              <a:t>Safety is our highest priority</a:t>
            </a:r>
          </a:p>
          <a:p>
            <a:pPr marL="3175" indent="-3175" algn="ctr">
              <a:buFont typeface="Arial" pitchFamily="-105" charset="0"/>
              <a:buNone/>
            </a:pPr>
            <a:endParaRPr lang="en-GB" sz="2000" dirty="0">
              <a:latin typeface="Optima" pitchFamily="-105" charset="0"/>
              <a:ea typeface="Optima" pitchFamily="-105" charset="0"/>
              <a:cs typeface="Optima" pitchFamily="-105" charset="0"/>
            </a:endParaRPr>
          </a:p>
          <a:p>
            <a:pPr marL="3175" indent="-3175" algn="ctr">
              <a:buFont typeface="Arial" pitchFamily="-105" charset="0"/>
              <a:buNone/>
            </a:pPr>
            <a:r>
              <a:rPr lang="en-US" sz="2000" dirty="0">
                <a:latin typeface="Optima" pitchFamily="-105" charset="0"/>
                <a:ea typeface="Optima" pitchFamily="-105" charset="0"/>
                <a:cs typeface="Optima" pitchFamily="-105" charset="0"/>
              </a:rPr>
              <a:t>We are confident that you have read the Safety Information provided prior </a:t>
            </a:r>
            <a:br>
              <a:rPr lang="en-US" sz="2000" dirty="0">
                <a:latin typeface="Optima" pitchFamily="-105" charset="0"/>
                <a:ea typeface="Optima" pitchFamily="-105" charset="0"/>
                <a:cs typeface="Optima" pitchFamily="-105" charset="0"/>
              </a:rPr>
            </a:br>
            <a:r>
              <a:rPr lang="en-US" sz="2000" dirty="0">
                <a:latin typeface="Optima" pitchFamily="-105" charset="0"/>
                <a:ea typeface="Optima" pitchFamily="-105" charset="0"/>
                <a:cs typeface="Optima" pitchFamily="-105" charset="0"/>
              </a:rPr>
              <a:t>to the visit and ask that you take the time to read the document placed </a:t>
            </a:r>
            <a:br>
              <a:rPr lang="en-US" sz="2000" dirty="0">
                <a:latin typeface="Optima" pitchFamily="-105" charset="0"/>
                <a:ea typeface="Optima" pitchFamily="-105" charset="0"/>
                <a:cs typeface="Optima" pitchFamily="-105" charset="0"/>
              </a:rPr>
            </a:br>
            <a:r>
              <a:rPr lang="en-US" sz="2000" dirty="0">
                <a:latin typeface="Optima" pitchFamily="-105" charset="0"/>
                <a:ea typeface="Optima" pitchFamily="-105" charset="0"/>
                <a:cs typeface="Optima" pitchFamily="-105" charset="0"/>
              </a:rPr>
              <a:t>in front of you once more before embarking on the site visit.</a:t>
            </a:r>
          </a:p>
          <a:p>
            <a:pPr marL="3175" indent="-3175" algn="ctr">
              <a:buFont typeface="Arial" pitchFamily="-105" charset="0"/>
              <a:buNone/>
            </a:pPr>
            <a:endParaRPr lang="en-US" sz="2000" dirty="0">
              <a:latin typeface="Optima" pitchFamily="-105" charset="0"/>
              <a:ea typeface="Optima" pitchFamily="-105" charset="0"/>
              <a:cs typeface="Optima" pitchFamily="-105" charset="0"/>
            </a:endParaRPr>
          </a:p>
          <a:p>
            <a:pPr marL="3175" indent="-3175" algn="ctr">
              <a:buFont typeface="Arial" pitchFamily="-105" charset="0"/>
              <a:buNone/>
            </a:pPr>
            <a:r>
              <a:rPr lang="en-US" sz="2000" dirty="0">
                <a:latin typeface="Optima" pitchFamily="-105" charset="0"/>
                <a:ea typeface="Optima" pitchFamily="-105" charset="0"/>
                <a:cs typeface="Optima" pitchFamily="-105" charset="0"/>
              </a:rPr>
              <a:t>By taking part in the site visit you are deemed to have understood and accepted the Safety Information provided to you.</a:t>
            </a:r>
          </a:p>
          <a:p>
            <a:pPr marL="3175" indent="-3175" algn="ctr">
              <a:buFont typeface="Arial" pitchFamily="-105" charset="0"/>
              <a:buNone/>
            </a:pPr>
            <a:endParaRPr lang="en-US" sz="2000" dirty="0">
              <a:latin typeface="Optima" pitchFamily="-105" charset="0"/>
              <a:ea typeface="Optima" pitchFamily="-105" charset="0"/>
              <a:cs typeface="Optima" pitchFamily="-105" charset="0"/>
            </a:endParaRPr>
          </a:p>
          <a:p>
            <a:pPr marL="3175" indent="-3175" algn="ctr">
              <a:buFont typeface="Arial" pitchFamily="-105" charset="0"/>
              <a:buNone/>
            </a:pPr>
            <a:r>
              <a:rPr lang="en-US" sz="2000" dirty="0">
                <a:latin typeface="Optima" pitchFamily="-105" charset="0"/>
                <a:ea typeface="Optima" pitchFamily="-105" charset="0"/>
                <a:cs typeface="Optima" pitchFamily="-105" charset="0"/>
              </a:rPr>
              <a:t>Please always follow the instructions given by your guide </a:t>
            </a:r>
            <a:br>
              <a:rPr lang="en-US" sz="2000" dirty="0">
                <a:latin typeface="Optima" pitchFamily="-105" charset="0"/>
                <a:ea typeface="Optima" pitchFamily="-105" charset="0"/>
                <a:cs typeface="Optima" pitchFamily="-105" charset="0"/>
              </a:rPr>
            </a:br>
            <a:r>
              <a:rPr lang="en-US" sz="2000" dirty="0">
                <a:latin typeface="Optima" pitchFamily="-105" charset="0"/>
                <a:ea typeface="Optima" pitchFamily="-105" charset="0"/>
                <a:cs typeface="Optima" pitchFamily="-105" charset="0"/>
              </a:rPr>
              <a:t>and do not hesitate to ask if you have any questions.</a:t>
            </a:r>
            <a:endParaRPr lang="en-GB" sz="2000" dirty="0">
              <a:latin typeface="Optima" pitchFamily="-105" charset="0"/>
              <a:ea typeface="Optima" pitchFamily="-105" charset="0"/>
              <a:cs typeface="Optima" pitchFamily="-105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06237656"/>
      </p:ext>
    </p:extLst>
  </p:cSld>
  <p:clrMapOvr>
    <a:masterClrMapping/>
  </p:clrMapOvr>
  <p:transition>
    <p:pull dir="d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80" name="Slide Number Placeholder 1"/>
          <p:cNvSpPr txBox="1">
            <a:spLocks noGrp="1"/>
          </p:cNvSpPr>
          <p:nvPr/>
        </p:nvSpPr>
        <p:spPr bwMode="auto">
          <a:xfrm>
            <a:off x="7010400" y="6492875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</a:bodyPr>
          <a:lstStyle/>
          <a:p>
            <a:pPr algn="r"/>
            <a:fld id="{CE1A9C4C-1871-3348-B7D6-ACA2480456CB}" type="slidenum">
              <a:rPr lang="en-US" sz="1200" b="1">
                <a:solidFill>
                  <a:srgbClr val="898989"/>
                </a:solidFill>
              </a:rPr>
              <a:pPr algn="r"/>
              <a:t>3</a:t>
            </a:fld>
            <a:endParaRPr lang="en-US" sz="1200" b="1" dirty="0">
              <a:solidFill>
                <a:srgbClr val="898989"/>
              </a:solidFill>
            </a:endParaRPr>
          </a:p>
        </p:txBody>
      </p:sp>
      <p:pic>
        <p:nvPicPr>
          <p:cNvPr id="24581" name="Picture 2" descr="flags"/>
          <p:cNvPicPr>
            <a:picLocks noChangeAspect="1" noChangeArrowheads="1"/>
          </p:cNvPicPr>
          <p:nvPr/>
        </p:nvPicPr>
        <p:blipFill>
          <a:blip r:embed="rId3" cstate="print">
            <a:lum bright="-2000" contrast="-2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76200" y="0"/>
            <a:ext cx="9372600" cy="68853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76200" y="0"/>
            <a:ext cx="90678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prstTxWarp prst="textNoShape">
              <a:avLst/>
            </a:prstTxWarp>
          </a:bodyPr>
          <a:lstStyle/>
          <a:p>
            <a:pPr>
              <a:defRPr/>
            </a:pPr>
            <a:r>
              <a:rPr lang="en-GB" sz="3200" dirty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CERN: founded in 1954: 12 European States</a:t>
            </a:r>
          </a:p>
          <a:p>
            <a:pPr>
              <a:defRPr/>
            </a:pPr>
            <a:r>
              <a:rPr lang="en-GB" sz="3200" dirty="0">
                <a:solidFill>
                  <a:srgbClr val="FFFFFF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“Science for Peace”</a:t>
            </a:r>
            <a:endParaRPr lang="en-GB" sz="3200" dirty="0">
              <a:solidFill>
                <a:srgbClr val="FFFF00"/>
              </a:solidFill>
              <a:effectLst>
                <a:outerShdw blurRad="38100" dist="38100" dir="2700000">
                  <a:srgbClr val="000000"/>
                </a:outerShdw>
              </a:effectLst>
            </a:endParaRPr>
          </a:p>
          <a:p>
            <a:pPr>
              <a:defRPr/>
            </a:pPr>
            <a:r>
              <a:rPr lang="en-GB" sz="3200" dirty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Today: 23 Member States</a:t>
            </a:r>
            <a:endParaRPr lang="en-GB" sz="3200" dirty="0">
              <a:solidFill>
                <a:srgbClr val="003366"/>
              </a:solidFill>
              <a:effectLst>
                <a:outerShdw blurRad="38100" dist="38100" dir="2700000">
                  <a:srgbClr val="000000"/>
                </a:outerShdw>
              </a:effectLst>
            </a:endParaRPr>
          </a:p>
        </p:txBody>
      </p:sp>
      <p:pic>
        <p:nvPicPr>
          <p:cNvPr id="11" name="Picture 10" descr="cern_logo_1.png"/>
          <p:cNvPicPr>
            <a:picLocks noChangeAspect="1"/>
          </p:cNvPicPr>
          <p:nvPr/>
        </p:nvPicPr>
        <p:blipFill>
          <a:blip r:embed="rId4" cstate="print">
            <a:lum bright="100000" contrast="-10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682" y="6285594"/>
            <a:ext cx="493870" cy="485638"/>
          </a:xfrm>
          <a:prstGeom prst="rect">
            <a:avLst/>
          </a:prstGeom>
        </p:spPr>
      </p:pic>
      <p:sp>
        <p:nvSpPr>
          <p:cNvPr id="10" name="Rectangle 5"/>
          <p:cNvSpPr txBox="1">
            <a:spLocks noChangeArrowheads="1"/>
          </p:cNvSpPr>
          <p:nvPr/>
        </p:nvSpPr>
        <p:spPr bwMode="auto">
          <a:xfrm>
            <a:off x="1259632" y="4311829"/>
            <a:ext cx="7952408" cy="2520279"/>
          </a:xfrm>
          <a:prstGeom prst="rect">
            <a:avLst/>
          </a:prstGeom>
          <a:gradFill rotWithShape="1">
            <a:gsLst>
              <a:gs pos="0">
                <a:srgbClr val="235D81">
                  <a:alpha val="70000"/>
                </a:srgbClr>
              </a:gs>
              <a:gs pos="100000">
                <a:srgbClr val="4F81BD">
                  <a:alpha val="67000"/>
                </a:srgb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outerShdw blurRad="38100" dist="38099" dir="2700000" algn="ctr" rotWithShape="0">
              <a:srgbClr val="000000"/>
            </a:outerShdw>
          </a:effectLst>
        </p:spPr>
        <p:txBody>
          <a:bodyPr>
            <a:prstTxWarp prst="textNoShape">
              <a:avLst/>
            </a:prstTxWarp>
          </a:bodyPr>
          <a:lstStyle/>
          <a:p>
            <a:pPr marL="85725">
              <a:lnSpc>
                <a:spcPct val="90000"/>
              </a:lnSpc>
              <a:spcBef>
                <a:spcPct val="20000"/>
              </a:spcBef>
              <a:buSzPct val="65000"/>
              <a:defRPr/>
            </a:pPr>
            <a:r>
              <a:rPr lang="en-GB" sz="18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Member States:</a:t>
            </a:r>
            <a:r>
              <a:rPr lang="en-GB" sz="18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GB" sz="160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Austria, Belgium, Bulgaria, Czech Republic, Denmark, Finland, France, Germany, Greece, Hungary, </a:t>
            </a:r>
            <a:r>
              <a:rPr lang="en-US" sz="160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Israel, </a:t>
            </a:r>
            <a:r>
              <a:rPr lang="en-GB" sz="160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Italy, Netherlands, Norway, Poland, Portugal, </a:t>
            </a:r>
            <a:r>
              <a:rPr lang="en-US" sz="160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Romania, Serbia, </a:t>
            </a:r>
            <a:r>
              <a:rPr lang="en-GB" sz="160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Slovak Republic, Spain, Sweden, Switzerland and </a:t>
            </a:r>
            <a:br>
              <a:rPr lang="en-GB" sz="160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GB" sz="160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United Kingdom </a:t>
            </a:r>
          </a:p>
          <a:p>
            <a:pPr marL="85725">
              <a:lnSpc>
                <a:spcPct val="90000"/>
              </a:lnSpc>
              <a:spcBef>
                <a:spcPct val="20000"/>
              </a:spcBef>
              <a:buSzPct val="65000"/>
              <a:defRPr/>
            </a:pPr>
            <a:r>
              <a:rPr lang="en-US" sz="1800" dirty="0">
                <a:solidFill>
                  <a:srgbClr val="FFFF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Associate Members in the Pre-Stage to Membership</a:t>
            </a:r>
            <a:r>
              <a:rPr lang="en-US" sz="18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</a:t>
            </a:r>
            <a:r>
              <a:rPr lang="en-US" sz="160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Cyprus, Slovenia</a:t>
            </a:r>
          </a:p>
          <a:p>
            <a:pPr marL="85725">
              <a:lnSpc>
                <a:spcPct val="90000"/>
              </a:lnSpc>
              <a:spcBef>
                <a:spcPct val="20000"/>
              </a:spcBef>
              <a:buSzPct val="65000"/>
              <a:defRPr/>
            </a:pPr>
            <a:r>
              <a:rPr lang="en-US" sz="18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Associate Member States: </a:t>
            </a:r>
            <a:r>
              <a:rPr lang="en-US" sz="160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Croatia, </a:t>
            </a:r>
            <a:r>
              <a:rPr lang="en-GB" sz="160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India, </a:t>
            </a:r>
            <a:r>
              <a:rPr lang="en-US" sz="160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Lithuania, Pakistan, Turkey, Ukraine</a:t>
            </a:r>
          </a:p>
          <a:p>
            <a:pPr marL="85725">
              <a:lnSpc>
                <a:spcPct val="90000"/>
              </a:lnSpc>
              <a:spcBef>
                <a:spcPct val="20000"/>
              </a:spcBef>
              <a:buSzPct val="65000"/>
              <a:defRPr/>
            </a:pPr>
            <a:r>
              <a:rPr lang="en-US" sz="18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Applications for Membership or Associate Membership: </a:t>
            </a:r>
            <a:r>
              <a:rPr lang="en-US" sz="160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Brazil, Estonia</a:t>
            </a:r>
          </a:p>
          <a:p>
            <a:pPr marL="85725">
              <a:lnSpc>
                <a:spcPct val="90000"/>
              </a:lnSpc>
              <a:spcBef>
                <a:spcPct val="20000"/>
              </a:spcBef>
              <a:buSzPct val="65000"/>
              <a:defRPr/>
            </a:pPr>
            <a:r>
              <a:rPr lang="en-GB" sz="18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Observers to Council:</a:t>
            </a:r>
            <a:r>
              <a:rPr lang="en-GB" sz="18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GB" sz="160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Japan, Russia, United States of America; </a:t>
            </a:r>
          </a:p>
          <a:p>
            <a:pPr marL="85725">
              <a:lnSpc>
                <a:spcPct val="90000"/>
              </a:lnSpc>
              <a:spcBef>
                <a:spcPct val="20000"/>
              </a:spcBef>
              <a:buSzPct val="65000"/>
              <a:defRPr/>
            </a:pPr>
            <a:r>
              <a:rPr lang="en-GB" sz="160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European Union, JINR and UNESCO </a:t>
            </a:r>
          </a:p>
        </p:txBody>
      </p:sp>
      <p:sp>
        <p:nvSpPr>
          <p:cNvPr id="8" name="Rectangle 4"/>
          <p:cNvSpPr txBox="1">
            <a:spLocks noChangeArrowheads="1"/>
          </p:cNvSpPr>
          <p:nvPr/>
        </p:nvSpPr>
        <p:spPr bwMode="auto">
          <a:xfrm>
            <a:off x="76200" y="2133600"/>
            <a:ext cx="4207768" cy="935360"/>
          </a:xfrm>
          <a:prstGeom prst="rect">
            <a:avLst/>
          </a:prstGeom>
          <a:gradFill rotWithShape="1">
            <a:gsLst>
              <a:gs pos="0">
                <a:schemeClr val="accent2">
                  <a:alpha val="70000"/>
                </a:schemeClr>
              </a:gs>
              <a:gs pos="100000">
                <a:srgbClr val="4F81BD">
                  <a:alpha val="67000"/>
                </a:srgb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outerShdw blurRad="38100" dist="38099" dir="2700000" algn="ctr" rotWithShape="0">
              <a:srgbClr val="000000"/>
            </a:outerShdw>
          </a:effectLst>
        </p:spPr>
        <p:txBody>
          <a:bodyPr>
            <a:prstTxWarp prst="textNoShape">
              <a:avLst/>
            </a:prstTxWarp>
          </a:bodyPr>
          <a:lstStyle/>
          <a:p>
            <a:pPr marL="171450" indent="-171450">
              <a:lnSpc>
                <a:spcPct val="80000"/>
              </a:lnSpc>
              <a:spcBef>
                <a:spcPct val="20000"/>
              </a:spcBef>
              <a:buSzPct val="65000"/>
              <a:defRPr/>
            </a:pPr>
            <a:r>
              <a:rPr lang="en-US" sz="1800" dirty="0">
                <a:solidFill>
                  <a:schemeClr val="accent1"/>
                </a:solidFill>
                <a:effectLst>
                  <a:outerShdw blurRad="50800" dist="50800" dir="5400000" algn="ctr" rotWithShape="0">
                    <a:schemeClr val="tx1"/>
                  </a:outerShdw>
                </a:effectLst>
              </a:rPr>
              <a:t>Employees: ~2700 staff, 800 fellows</a:t>
            </a:r>
          </a:p>
          <a:p>
            <a:pPr marL="171450" indent="-171450">
              <a:lnSpc>
                <a:spcPct val="80000"/>
              </a:lnSpc>
              <a:spcBef>
                <a:spcPct val="20000"/>
              </a:spcBef>
              <a:buSzPct val="65000"/>
              <a:defRPr/>
            </a:pPr>
            <a:r>
              <a:rPr lang="en-US" sz="1800" dirty="0">
                <a:solidFill>
                  <a:schemeClr val="accent1"/>
                </a:solidFill>
                <a:effectLst>
                  <a:outerShdw blurRad="50800" dist="50800" dir="5400000" algn="ctr" rotWithShape="0">
                    <a:schemeClr val="tx1"/>
                  </a:outerShdw>
                </a:effectLst>
              </a:rPr>
              <a:t>Associates: ~12600 users, 1800 others</a:t>
            </a:r>
          </a:p>
          <a:p>
            <a:pPr marL="171450" indent="-171450">
              <a:lnSpc>
                <a:spcPct val="80000"/>
              </a:lnSpc>
              <a:spcBef>
                <a:spcPct val="20000"/>
              </a:spcBef>
              <a:buSzPct val="65000"/>
              <a:defRPr/>
            </a:pPr>
            <a:r>
              <a:rPr lang="en-GB" sz="1800" dirty="0">
                <a:solidFill>
                  <a:schemeClr val="accent1"/>
                </a:solidFill>
                <a:effectLst>
                  <a:outerShdw blurRad="50800" dist="38100" dir="2700000">
                    <a:schemeClr val="tx1"/>
                  </a:outerShdw>
                </a:effectLst>
              </a:rPr>
              <a:t>Budget (2019) ~ 1200 MCHF</a:t>
            </a:r>
          </a:p>
        </p:txBody>
      </p:sp>
    </p:spTree>
    <p:extLst>
      <p:ext uri="{BB962C8B-B14F-4D97-AF65-F5344CB8AC3E}">
        <p14:creationId xmlns:p14="http://schemas.microsoft.com/office/powerpoint/2010/main" val="217195871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762000" y="152400"/>
            <a:ext cx="81304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>
                <a:solidFill>
                  <a:srgbClr val="FFFF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+mj-lt"/>
              </a:rPr>
              <a:t>  Science is getting more and more global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78018A6-6A92-BB4C-980E-1C7FBF3256F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3568" y="1062000"/>
            <a:ext cx="8460000" cy="5810684"/>
          </a:xfrm>
          <a:prstGeom prst="rect">
            <a:avLst/>
          </a:prstGeom>
        </p:spPr>
      </p:pic>
      <p:sp>
        <p:nvSpPr>
          <p:cNvPr id="10" name="Oval 8"/>
          <p:cNvSpPr/>
          <p:nvPr/>
        </p:nvSpPr>
        <p:spPr bwMode="auto">
          <a:xfrm>
            <a:off x="640697" y="3987336"/>
            <a:ext cx="1296144" cy="233752"/>
          </a:xfrm>
          <a:prstGeom prst="ellips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n-US" dirty="0">
              <a:noFill/>
            </a:endParaRPr>
          </a:p>
        </p:txBody>
      </p:sp>
      <p:grpSp>
        <p:nvGrpSpPr>
          <p:cNvPr id="8" name="Group 11">
            <a:extLst>
              <a:ext uri="{FF2B5EF4-FFF2-40B4-BE49-F238E27FC236}">
                <a16:creationId xmlns:a16="http://schemas.microsoft.com/office/drawing/2014/main" id="{AEDF9DCA-2649-0040-B290-A0A0131A1A6E}"/>
              </a:ext>
            </a:extLst>
          </p:cNvPr>
          <p:cNvGrpSpPr/>
          <p:nvPr/>
        </p:nvGrpSpPr>
        <p:grpSpPr>
          <a:xfrm>
            <a:off x="2051721" y="3861048"/>
            <a:ext cx="7092277" cy="463452"/>
            <a:chOff x="2123729" y="3923306"/>
            <a:chExt cx="3667183" cy="509797"/>
          </a:xfrm>
        </p:grpSpPr>
        <p:sp>
          <p:nvSpPr>
            <p:cNvPr id="9" name="Left Arrow 5">
              <a:extLst>
                <a:ext uri="{FF2B5EF4-FFF2-40B4-BE49-F238E27FC236}">
                  <a16:creationId xmlns:a16="http://schemas.microsoft.com/office/drawing/2014/main" id="{DD7F79B4-6B69-AB43-A841-CD2217D2B596}"/>
                </a:ext>
              </a:extLst>
            </p:cNvPr>
            <p:cNvSpPr/>
            <p:nvPr/>
          </p:nvSpPr>
          <p:spPr bwMode="auto">
            <a:xfrm>
              <a:off x="2123729" y="3923306"/>
              <a:ext cx="3537131" cy="509797"/>
            </a:xfrm>
            <a:prstGeom prst="leftArrow">
              <a:avLst/>
            </a:prstGeom>
            <a:solidFill>
              <a:srgbClr val="1A72C0"/>
            </a:solidFill>
            <a:ln w="9525" cap="flat" cmpd="sng" algn="ctr">
              <a:solidFill>
                <a:srgbClr val="1A72C0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19" charset="0"/>
                <a:ea typeface="ＭＳ Ｐゴシック" pitchFamily="19" charset="-128"/>
                <a:cs typeface="ＭＳ Ｐゴシック" pitchFamily="19" charset="-128"/>
              </a:endParaRPr>
            </a:p>
          </p:txBody>
        </p:sp>
        <p:sp>
          <p:nvSpPr>
            <p:cNvPr id="14" name="TextBox 6">
              <a:extLst>
                <a:ext uri="{FF2B5EF4-FFF2-40B4-BE49-F238E27FC236}">
                  <a16:creationId xmlns:a16="http://schemas.microsoft.com/office/drawing/2014/main" id="{D4023366-A40F-5E44-B481-E079EEEFE912}"/>
                </a:ext>
              </a:extLst>
            </p:cNvPr>
            <p:cNvSpPr txBox="1"/>
            <p:nvPr/>
          </p:nvSpPr>
          <p:spPr>
            <a:xfrm>
              <a:off x="2235426" y="4015340"/>
              <a:ext cx="355548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rgbClr val="FFFFFF"/>
                  </a:solidFill>
                  <a:effectLst>
                    <a:outerShdw blurRad="38100" dist="38100" dir="2700000" algn="tl" rotWithShape="0">
                      <a:prstClr val="black"/>
                    </a:outerShdw>
                  </a:effectLst>
                </a:rPr>
                <a:t>CERN: 17 </a:t>
              </a:r>
              <a:r>
                <a:rPr lang="en-GB" sz="1400" dirty="0">
                  <a:solidFill>
                    <a:schemeClr val="accent1"/>
                  </a:solidFill>
                  <a:effectLst>
                    <a:outerShdw blurRad="38100" dist="38100" dir="2700000" algn="tl" rotWithShape="0">
                      <a:prstClr val="black"/>
                    </a:outerShdw>
                  </a:effectLst>
                </a:rPr>
                <a:t>staff</a:t>
              </a:r>
              <a:r>
                <a:rPr lang="en-GB" sz="1400" dirty="0">
                  <a:solidFill>
                    <a:srgbClr val="FFFFFF"/>
                  </a:solidFill>
                  <a:effectLst>
                    <a:outerShdw blurRad="38100" dist="38100" dir="2700000" algn="tl" rotWithShape="0">
                      <a:prstClr val="black"/>
                    </a:outerShdw>
                  </a:effectLst>
                </a:rPr>
                <a:t>, 8 </a:t>
              </a:r>
              <a:r>
                <a:rPr lang="en-GB" sz="1400" dirty="0">
                  <a:solidFill>
                    <a:schemeClr val="accent1"/>
                  </a:solidFill>
                  <a:effectLst>
                    <a:outerShdw blurRad="38100" dist="38100" dir="2700000" algn="tl" rotWithShape="0">
                      <a:prstClr val="black"/>
                    </a:outerShdw>
                  </a:effectLst>
                </a:rPr>
                <a:t>fellows, 2 doctoral and 8/3 tech./</a:t>
              </a:r>
              <a:r>
                <a:rPr lang="en-GB" sz="1400" dirty="0" err="1">
                  <a:solidFill>
                    <a:schemeClr val="accent1"/>
                  </a:solidFill>
                  <a:effectLst>
                    <a:outerShdw blurRad="38100" dist="38100" dir="2700000" algn="tl" rotWithShape="0">
                      <a:prstClr val="black"/>
                    </a:outerShdw>
                  </a:effectLst>
                </a:rPr>
                <a:t>adm.</a:t>
              </a:r>
              <a:r>
                <a:rPr lang="en-GB" sz="1400" dirty="0">
                  <a:solidFill>
                    <a:schemeClr val="accent1"/>
                  </a:solidFill>
                  <a:effectLst>
                    <a:outerShdw blurRad="38100" dist="38100" dir="2700000" algn="tl" rotWithShape="0">
                      <a:prstClr val="black"/>
                    </a:outerShdw>
                  </a:effectLst>
                </a:rPr>
                <a:t> students, 10 TTE students </a:t>
              </a:r>
              <a:endParaRPr lang="en-GB" sz="1400" dirty="0">
                <a:solidFill>
                  <a:srgbClr val="FFFFFF"/>
                </a:solidFill>
                <a:effectLst>
                  <a:outerShdw blurRad="38100" dist="38100" dir="2700000" algn="tl" rotWithShape="0">
                    <a:prstClr val="black"/>
                  </a:outerShdw>
                </a:effectLst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2955341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Chart 1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57366430"/>
              </p:ext>
            </p:extLst>
          </p:nvPr>
        </p:nvGraphicFramePr>
        <p:xfrm>
          <a:off x="107504" y="1268760"/>
          <a:ext cx="5904656" cy="43339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2774" name="Text Box 7"/>
          <p:cNvSpPr txBox="1">
            <a:spLocks noChangeArrowheads="1"/>
          </p:cNvSpPr>
          <p:nvPr/>
        </p:nvSpPr>
        <p:spPr bwMode="auto">
          <a:xfrm>
            <a:off x="954180" y="5715004"/>
            <a:ext cx="4211304" cy="369279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91388" tIns="45694" rIns="91388" bIns="45694">
            <a:spAutoFit/>
          </a:bodyPr>
          <a:lstStyle/>
          <a:p>
            <a:pPr eaLnBrk="0" hangingPunct="0"/>
            <a:r>
              <a:rPr lang="en-US" sz="1800" dirty="0">
                <a:solidFill>
                  <a:srgbClr val="2074AC"/>
                </a:solidFill>
                <a:ea typeface="ＭＳ Ｐゴシック" pitchFamily="-112" charset="-128"/>
                <a:cs typeface="Arial" pitchFamily="34" charset="0"/>
              </a:rPr>
              <a:t>They do not all stay: where do they go?</a:t>
            </a:r>
          </a:p>
        </p:txBody>
      </p:sp>
      <p:sp>
        <p:nvSpPr>
          <p:cNvPr id="32777" name="TextBox 9"/>
          <p:cNvSpPr txBox="1">
            <a:spLocks noChangeArrowheads="1"/>
          </p:cNvSpPr>
          <p:nvPr/>
        </p:nvSpPr>
        <p:spPr bwMode="auto">
          <a:xfrm>
            <a:off x="1143000" y="-27384"/>
            <a:ext cx="7162800" cy="1138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388" tIns="45694" rIns="91388" bIns="45694">
            <a:spAutoFit/>
          </a:bodyPr>
          <a:lstStyle/>
          <a:p>
            <a:pPr algn="ctr" eaLnBrk="0" hangingPunct="0"/>
            <a:r>
              <a:rPr lang="en-GB" sz="3200" dirty="0">
                <a:solidFill>
                  <a:schemeClr val="accent1"/>
                </a:solidFill>
                <a:ea typeface="ＭＳ Ｐゴシック" pitchFamily="-112" charset="-128"/>
                <a:cs typeface="Arial" pitchFamily="34" charset="0"/>
              </a:rPr>
              <a:t>Age Distribution of Scientists </a:t>
            </a:r>
          </a:p>
          <a:p>
            <a:pPr algn="ctr" eaLnBrk="0" hangingPunct="0"/>
            <a:r>
              <a:rPr lang="en-GB" sz="1800" dirty="0">
                <a:solidFill>
                  <a:schemeClr val="accent1"/>
                </a:solidFill>
                <a:ea typeface="ＭＳ Ｐゴシック" pitchFamily="-112" charset="-128"/>
                <a:cs typeface="Arial" pitchFamily="34" charset="0"/>
              </a:rPr>
              <a:t>- and where they go afterwards</a:t>
            </a:r>
          </a:p>
          <a:p>
            <a:endParaRPr lang="en-US" sz="1800" dirty="0">
              <a:solidFill>
                <a:srgbClr val="000000"/>
              </a:solidFill>
              <a:ea typeface="ＭＳ Ｐゴシック" pitchFamily="-112" charset="-128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971600" y="1340768"/>
            <a:ext cx="4414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 dirty="0">
                <a:solidFill>
                  <a:srgbClr val="FF0000"/>
                </a:solidFill>
                <a:ea typeface="ＭＳ Ｐゴシック" charset="0"/>
              </a:rPr>
              <a:t>27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338766" y="3923764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 dirty="0">
                <a:solidFill>
                  <a:srgbClr val="0070C0"/>
                </a:solidFill>
                <a:ea typeface="ＭＳ Ｐゴシック" charset="0"/>
              </a:rPr>
              <a:t>65</a:t>
            </a:r>
          </a:p>
        </p:txBody>
      </p:sp>
      <p:pic>
        <p:nvPicPr>
          <p:cNvPr id="12" name="Picture 4" descr="NewCharts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4168" y="1268760"/>
            <a:ext cx="2975917" cy="3384376"/>
          </a:xfrm>
          <a:prstGeom prst="rect">
            <a:avLst/>
          </a:prstGeom>
        </p:spPr>
      </p:pic>
      <p:sp>
        <p:nvSpPr>
          <p:cNvPr id="14" name="Text Box 11"/>
          <p:cNvSpPr txBox="1">
            <a:spLocks noChangeArrowheads="1"/>
          </p:cNvSpPr>
          <p:nvPr/>
        </p:nvSpPr>
        <p:spPr bwMode="auto">
          <a:xfrm>
            <a:off x="3333840" y="1447733"/>
            <a:ext cx="2515928" cy="1117171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</p:spPr>
        <p:txBody>
          <a:bodyPr wrap="none" lIns="91388" tIns="45694" rIns="91388" bIns="45694">
            <a:spAutoFit/>
          </a:bodyPr>
          <a:lstStyle/>
          <a:p>
            <a:pPr algn="ctr"/>
            <a:r>
              <a:rPr lang="en-US" sz="2000" dirty="0">
                <a:solidFill>
                  <a:srgbClr val="2074AC"/>
                </a:solidFill>
                <a:ea typeface="ＭＳ Ｐゴシック" pitchFamily="-112" charset="-128"/>
                <a:cs typeface="Arial" pitchFamily="34" charset="0"/>
              </a:rPr>
              <a:t>Today:</a:t>
            </a:r>
          </a:p>
          <a:p>
            <a:pPr algn="ctr"/>
            <a:r>
              <a:rPr lang="en-US" sz="2000" dirty="0">
                <a:solidFill>
                  <a:srgbClr val="2074AC"/>
                </a:solidFill>
                <a:ea typeface="ＭＳ Ｐゴシック" pitchFamily="-112" charset="-128"/>
                <a:cs typeface="Arial" pitchFamily="34" charset="0"/>
                <a:sym typeface="Symbol"/>
              </a:rPr>
              <a:t>&gt;30</a:t>
            </a:r>
            <a:r>
              <a:rPr lang="en-US" sz="2000" dirty="0">
                <a:solidFill>
                  <a:srgbClr val="2074AC"/>
                </a:solidFill>
                <a:ea typeface="ＭＳ Ｐゴシック" pitchFamily="-112" charset="-128"/>
                <a:cs typeface="Arial" pitchFamily="34" charset="0"/>
              </a:rPr>
              <a:t>00 PhD students</a:t>
            </a:r>
          </a:p>
          <a:p>
            <a:pPr algn="ctr"/>
            <a:r>
              <a:rPr lang="en-US" sz="2000" dirty="0">
                <a:solidFill>
                  <a:srgbClr val="2074AC"/>
                </a:solidFill>
                <a:ea typeface="ＭＳ Ｐゴシック" pitchFamily="-112" charset="-128"/>
                <a:cs typeface="Arial" pitchFamily="34" charset="0"/>
              </a:rPr>
              <a:t>in LHC experiments</a:t>
            </a:r>
          </a:p>
        </p:txBody>
      </p:sp>
    </p:spTree>
    <p:extLst>
      <p:ext uri="{BB962C8B-B14F-4D97-AF65-F5344CB8AC3E}">
        <p14:creationId xmlns:p14="http://schemas.microsoft.com/office/powerpoint/2010/main" val="4926225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327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8" name="Rectangle 2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eaLnBrk="0" hangingPunct="0"/>
            <a:endParaRPr lang="en-US"/>
          </a:p>
        </p:txBody>
      </p:sp>
      <p:pic>
        <p:nvPicPr>
          <p:cNvPr id="31749" name="Picture 3" descr="CMB_Timeline150nt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929671"/>
            <a:ext cx="9144000" cy="594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9156" name="Rectangle 4"/>
          <p:cNvSpPr>
            <a:spLocks noChangeArrowheads="1"/>
          </p:cNvSpPr>
          <p:nvPr/>
        </p:nvSpPr>
        <p:spPr bwMode="auto">
          <a:xfrm>
            <a:off x="234950" y="3048000"/>
            <a:ext cx="1417638" cy="45720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prstTxWarp prst="textNoShape">
              <a:avLst/>
            </a:prstTxWarp>
            <a:spAutoFit/>
          </a:bodyPr>
          <a:lstStyle/>
          <a:p>
            <a:pPr algn="ctr">
              <a:defRPr/>
            </a:pPr>
            <a:r>
              <a:rPr lang="en-GB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111" charset="0"/>
                <a:ea typeface="ＭＳ Ｐゴシック" pitchFamily="-111" charset="-128"/>
                <a:cs typeface="ＭＳ Ｐゴシック" pitchFamily="-111" charset="-128"/>
              </a:rPr>
              <a:t>Big Bang</a:t>
            </a:r>
            <a:endParaRPr lang="de-DE" sz="2000" dirty="0">
              <a:solidFill>
                <a:schemeClr val="bg1"/>
              </a:solidFill>
              <a:latin typeface="Arial" pitchFamily="-111" charset="0"/>
              <a:ea typeface="ＭＳ Ｐゴシック" pitchFamily="-111" charset="-128"/>
              <a:cs typeface="ＭＳ Ｐゴシック" pitchFamily="-111" charset="-128"/>
            </a:endParaRPr>
          </a:p>
        </p:txBody>
      </p:sp>
      <p:sp>
        <p:nvSpPr>
          <p:cNvPr id="31751" name="Rectangle 5"/>
          <p:cNvSpPr>
            <a:spLocks noChangeArrowheads="1"/>
          </p:cNvSpPr>
          <p:nvPr/>
        </p:nvSpPr>
        <p:spPr bwMode="auto">
          <a:xfrm>
            <a:off x="0" y="16690"/>
            <a:ext cx="9144000" cy="157184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square" lIns="90000" tIns="46800" rIns="90000" bIns="46800">
            <a:prstTxWarp prst="textNoShape">
              <a:avLst/>
            </a:prstTxWarp>
            <a:spAutoFit/>
          </a:bodyPr>
          <a:lstStyle/>
          <a:p>
            <a:pPr algn="ctr"/>
            <a:r>
              <a:rPr lang="en-GB" sz="3600" dirty="0">
                <a:solidFill>
                  <a:schemeClr val="bg1"/>
                </a:solidFill>
                <a:effectLst>
                  <a:outerShdw blurRad="50800" dist="38100" dir="2700000">
                    <a:srgbClr val="000000"/>
                  </a:outerShdw>
                </a:effectLst>
              </a:rPr>
              <a:t>Next Scientific Challenge: </a:t>
            </a:r>
          </a:p>
          <a:p>
            <a:pPr algn="ctr"/>
            <a:r>
              <a:rPr lang="en-GB" sz="3000" dirty="0">
                <a:solidFill>
                  <a:schemeClr val="bg1"/>
                </a:solidFill>
                <a:effectLst>
                  <a:outerShdw blurRad="50800" dist="38100" dir="2700000">
                    <a:srgbClr val="000000"/>
                  </a:outerShdw>
                </a:effectLst>
              </a:rPr>
              <a:t>to understand the very first moments of our Universe after the Big Bang</a:t>
            </a:r>
          </a:p>
        </p:txBody>
      </p:sp>
      <p:grpSp>
        <p:nvGrpSpPr>
          <p:cNvPr id="2" name="Group 6"/>
          <p:cNvGrpSpPr>
            <a:grpSpLocks/>
          </p:cNvGrpSpPr>
          <p:nvPr/>
        </p:nvGrpSpPr>
        <p:grpSpPr bwMode="auto">
          <a:xfrm>
            <a:off x="1828800" y="5524500"/>
            <a:ext cx="6826250" cy="974725"/>
            <a:chOff x="1152" y="3384"/>
            <a:chExt cx="4300" cy="614"/>
          </a:xfrm>
        </p:grpSpPr>
        <p:sp>
          <p:nvSpPr>
            <p:cNvPr id="31753" name="Line 7"/>
            <p:cNvSpPr>
              <a:spLocks noChangeShapeType="1"/>
            </p:cNvSpPr>
            <p:nvPr/>
          </p:nvSpPr>
          <p:spPr bwMode="auto">
            <a:xfrm>
              <a:off x="1152" y="3702"/>
              <a:ext cx="3648" cy="0"/>
            </a:xfrm>
            <a:prstGeom prst="line">
              <a:avLst/>
            </a:prstGeom>
            <a:noFill/>
            <a:ln w="25400">
              <a:solidFill>
                <a:schemeClr val="bg1"/>
              </a:solidFill>
              <a:round/>
              <a:headEnd/>
              <a:tailEnd type="triangle" w="med" len="med"/>
            </a:ln>
          </p:spPr>
          <p:txBody>
            <a:bodyPr wrap="none" lIns="90000" tIns="46800" rIns="90000" bIns="46800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160" name="Rectangle 8"/>
            <p:cNvSpPr>
              <a:spLocks noChangeArrowheads="1"/>
            </p:cNvSpPr>
            <p:nvPr/>
          </p:nvSpPr>
          <p:spPr bwMode="auto">
            <a:xfrm>
              <a:off x="4804" y="3552"/>
              <a:ext cx="648" cy="288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 wrap="none" lIns="90000" tIns="46800" rIns="90000" bIns="46800">
              <a:prstTxWarp prst="textNoShape">
                <a:avLst/>
              </a:prstTxWarp>
              <a:spAutoFit/>
            </a:bodyPr>
            <a:lstStyle/>
            <a:p>
              <a:pPr algn="ctr">
                <a:defRPr/>
              </a:pPr>
              <a:r>
                <a:rPr lang="en-GB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itchFamily="-111" charset="0"/>
                  <a:ea typeface="ＭＳ Ｐゴシック" pitchFamily="-111" charset="-128"/>
                  <a:cs typeface="ＭＳ Ｐゴシック" pitchFamily="-111" charset="-128"/>
                </a:rPr>
                <a:t>Today</a:t>
              </a:r>
            </a:p>
          </p:txBody>
        </p:sp>
        <p:sp>
          <p:nvSpPr>
            <p:cNvPr id="49161" name="Rectangle 9"/>
            <p:cNvSpPr>
              <a:spLocks noChangeArrowheads="1"/>
            </p:cNvSpPr>
            <p:nvPr/>
          </p:nvSpPr>
          <p:spPr bwMode="auto">
            <a:xfrm>
              <a:off x="2106" y="3384"/>
              <a:ext cx="1602" cy="292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 wrap="none" lIns="90000" tIns="46800" rIns="90000" bIns="46800">
              <a:prstTxWarp prst="textNoShape">
                <a:avLst/>
              </a:prstTxWarp>
              <a:spAutoFit/>
            </a:bodyPr>
            <a:lstStyle/>
            <a:p>
              <a:pPr algn="ctr">
                <a:defRPr/>
              </a:pPr>
              <a:r>
                <a:rPr lang="en-GB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itchFamily="-111" charset="0"/>
                  <a:ea typeface="ＭＳ Ｐゴシック" pitchFamily="-111" charset="-128"/>
                  <a:cs typeface="ＭＳ Ｐゴシック" pitchFamily="-111" charset="-128"/>
                </a:rPr>
                <a:t>13.8 Billion Years</a:t>
              </a:r>
            </a:p>
          </p:txBody>
        </p:sp>
        <p:sp>
          <p:nvSpPr>
            <p:cNvPr id="49162" name="Rectangle 10"/>
            <p:cNvSpPr>
              <a:spLocks noChangeArrowheads="1"/>
            </p:cNvSpPr>
            <p:nvPr/>
          </p:nvSpPr>
          <p:spPr bwMode="auto">
            <a:xfrm>
              <a:off x="2519" y="3710"/>
              <a:ext cx="779" cy="288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 wrap="none" lIns="90000" tIns="46800" rIns="90000" bIns="46800">
              <a:prstTxWarp prst="textNoShape">
                <a:avLst/>
              </a:prstTxWarp>
              <a:spAutoFit/>
            </a:bodyPr>
            <a:lstStyle/>
            <a:p>
              <a:pPr algn="ctr">
                <a:defRPr/>
              </a:pPr>
              <a:r>
                <a:rPr lang="de-DE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itchFamily="-111" charset="0"/>
                  <a:ea typeface="ＭＳ Ｐゴシック" pitchFamily="-111" charset="-128"/>
                  <a:cs typeface="ＭＳ Ｐゴシック" pitchFamily="-111" charset="-128"/>
                </a:rPr>
                <a:t>10</a:t>
              </a:r>
              <a:r>
                <a:rPr lang="de-DE" baseline="300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itchFamily="-111" charset="0"/>
                  <a:ea typeface="ＭＳ Ｐゴシック" pitchFamily="-111" charset="-128"/>
                  <a:cs typeface="ＭＳ Ｐゴシック" pitchFamily="-111" charset="-128"/>
                </a:rPr>
                <a:t>28</a:t>
              </a:r>
              <a:r>
                <a:rPr lang="de-DE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itchFamily="-111" charset="0"/>
                  <a:ea typeface="ＭＳ Ｐゴシック" pitchFamily="-111" charset="-128"/>
                  <a:cs typeface="ＭＳ Ｐゴシック" pitchFamily="-111" charset="-128"/>
                </a:rPr>
                <a:t> cm</a:t>
              </a:r>
              <a:endParaRPr lang="en-US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111" charset="0"/>
                <a:ea typeface="ＭＳ Ｐゴシック" pitchFamily="-111" charset="-128"/>
                <a:cs typeface="ＭＳ Ｐゴシック" pitchFamily="-111" charset="-128"/>
              </a:endParaRPr>
            </a:p>
          </p:txBody>
        </p:sp>
        <p:sp>
          <p:nvSpPr>
            <p:cNvPr id="31757" name="Line 11"/>
            <p:cNvSpPr>
              <a:spLocks noChangeShapeType="1"/>
            </p:cNvSpPr>
            <p:nvPr/>
          </p:nvSpPr>
          <p:spPr bwMode="auto">
            <a:xfrm>
              <a:off x="1152" y="3552"/>
              <a:ext cx="0" cy="288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2" name="TextBox 11"/>
          <p:cNvSpPr txBox="1"/>
          <p:nvPr/>
        </p:nvSpPr>
        <p:spPr>
          <a:xfrm rot="17908534">
            <a:off x="7709453" y="3522695"/>
            <a:ext cx="73993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WMAP</a:t>
            </a:r>
          </a:p>
        </p:txBody>
      </p:sp>
      <p:pic>
        <p:nvPicPr>
          <p:cNvPr id="15" name="Picture 14" descr="cern_logo_1.png"/>
          <p:cNvPicPr>
            <a:picLocks noChangeAspect="1"/>
          </p:cNvPicPr>
          <p:nvPr/>
        </p:nvPicPr>
        <p:blipFill>
          <a:blip r:embed="rId4" cstate="print">
            <a:lum bright="100000" contrast="-10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630" y="6285594"/>
            <a:ext cx="493870" cy="485638"/>
          </a:xfrm>
          <a:prstGeom prst="rect">
            <a:avLst/>
          </a:prstGeom>
        </p:spPr>
      </p:pic>
      <p:grpSp>
        <p:nvGrpSpPr>
          <p:cNvPr id="14" name="Group 13"/>
          <p:cNvGrpSpPr/>
          <p:nvPr/>
        </p:nvGrpSpPr>
        <p:grpSpPr>
          <a:xfrm>
            <a:off x="2051720" y="4581129"/>
            <a:ext cx="2520280" cy="792088"/>
            <a:chOff x="2051720" y="4581128"/>
            <a:chExt cx="2520280" cy="1541785"/>
          </a:xfrm>
        </p:grpSpPr>
        <p:cxnSp>
          <p:nvCxnSpPr>
            <p:cNvPr id="16" name="Straight Arrow Connector 15"/>
            <p:cNvCxnSpPr/>
            <p:nvPr/>
          </p:nvCxnSpPr>
          <p:spPr bwMode="auto">
            <a:xfrm flipV="1">
              <a:off x="2051720" y="4581128"/>
              <a:ext cx="0" cy="1296144"/>
            </a:xfrm>
            <a:prstGeom prst="straightConnector1">
              <a:avLst/>
            </a:prstGeom>
            <a:solidFill>
              <a:schemeClr val="accent1"/>
            </a:solidFill>
            <a:ln w="38100" cap="flat" cmpd="sng" algn="ctr">
              <a:solidFill>
                <a:srgbClr val="FFFF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sp>
          <p:nvSpPr>
            <p:cNvPr id="17" name="TextBox 16"/>
            <p:cNvSpPr txBox="1"/>
            <p:nvPr/>
          </p:nvSpPr>
          <p:spPr>
            <a:xfrm>
              <a:off x="2123728" y="5661248"/>
              <a:ext cx="244827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rgbClr val="FFFF00"/>
                  </a:solidFill>
                </a:rPr>
                <a:t>380,000 years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66599213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62"/>
          <p:cNvGrpSpPr>
            <a:grpSpLocks/>
          </p:cNvGrpSpPr>
          <p:nvPr/>
        </p:nvGrpSpPr>
        <p:grpSpPr bwMode="auto">
          <a:xfrm>
            <a:off x="1065213" y="533400"/>
            <a:ext cx="7894638" cy="5137150"/>
            <a:chOff x="671" y="362"/>
            <a:chExt cx="4973" cy="3236"/>
          </a:xfrm>
        </p:grpSpPr>
        <p:pic>
          <p:nvPicPr>
            <p:cNvPr id="33816" name="Picture 62" descr="Picture 1"/>
            <p:cNvPicPr>
              <a:picLocks noChangeAspect="1" noChangeArrowheads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671" y="445"/>
              <a:ext cx="4657" cy="31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3" name="Group 59"/>
            <p:cNvGrpSpPr>
              <a:grpSpLocks/>
            </p:cNvGrpSpPr>
            <p:nvPr/>
          </p:nvGrpSpPr>
          <p:grpSpPr bwMode="auto">
            <a:xfrm>
              <a:off x="895" y="362"/>
              <a:ext cx="1549" cy="762"/>
              <a:chOff x="895" y="362"/>
              <a:chExt cx="1549" cy="762"/>
            </a:xfrm>
          </p:grpSpPr>
          <p:sp>
            <p:nvSpPr>
              <p:cNvPr id="33829" name="Line 67"/>
              <p:cNvSpPr>
                <a:spLocks noChangeShapeType="1"/>
              </p:cNvSpPr>
              <p:nvPr/>
            </p:nvSpPr>
            <p:spPr bwMode="auto">
              <a:xfrm rot="21300000" flipV="1">
                <a:off x="1664" y="954"/>
                <a:ext cx="139" cy="46"/>
              </a:xfrm>
              <a:prstGeom prst="line">
                <a:avLst/>
              </a:prstGeom>
              <a:noFill/>
              <a:ln w="19050">
                <a:solidFill>
                  <a:srgbClr val="FFC8B4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830" name="Line 68"/>
              <p:cNvSpPr>
                <a:spLocks noChangeShapeType="1"/>
              </p:cNvSpPr>
              <p:nvPr/>
            </p:nvSpPr>
            <p:spPr bwMode="auto">
              <a:xfrm rot="21420000" flipV="1">
                <a:off x="895" y="554"/>
                <a:ext cx="144" cy="48"/>
              </a:xfrm>
              <a:prstGeom prst="line">
                <a:avLst/>
              </a:prstGeom>
              <a:noFill/>
              <a:ln w="19050">
                <a:solidFill>
                  <a:srgbClr val="FFC8B4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831" name="Rectangle 72"/>
              <p:cNvSpPr>
                <a:spLocks noChangeArrowheads="1"/>
              </p:cNvSpPr>
              <p:nvPr/>
            </p:nvSpPr>
            <p:spPr bwMode="auto">
              <a:xfrm>
                <a:off x="2029" y="912"/>
                <a:ext cx="415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pPr eaLnBrk="0" hangingPunct="0"/>
                <a:r>
                  <a:rPr lang="de-DE" sz="1600" dirty="0">
                    <a:solidFill>
                      <a:srgbClr val="FFC8B4"/>
                    </a:solidFill>
                    <a:effectLst>
                      <a:outerShdw blurRad="50800" dist="38100" dir="2700000">
                        <a:srgbClr val="000000"/>
                      </a:outerShdw>
                    </a:effectLst>
                  </a:rPr>
                  <a:t>Atom</a:t>
                </a:r>
              </a:p>
            </p:txBody>
          </p:sp>
          <p:sp>
            <p:nvSpPr>
              <p:cNvPr id="33832" name="Rectangle 73"/>
              <p:cNvSpPr>
                <a:spLocks noChangeArrowheads="1"/>
              </p:cNvSpPr>
              <p:nvPr/>
            </p:nvSpPr>
            <p:spPr bwMode="auto">
              <a:xfrm>
                <a:off x="1794" y="790"/>
                <a:ext cx="493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pPr eaLnBrk="0" hangingPunct="0"/>
                <a:r>
                  <a:rPr lang="de-DE" sz="1600" dirty="0">
                    <a:solidFill>
                      <a:srgbClr val="FFC8B4"/>
                    </a:solidFill>
                    <a:effectLst>
                      <a:outerShdw blurRad="50800" dist="38100" dir="2700000">
                        <a:srgbClr val="000000"/>
                      </a:outerShdw>
                    </a:effectLst>
                  </a:rPr>
                  <a:t>Proton</a:t>
                </a:r>
              </a:p>
            </p:txBody>
          </p:sp>
          <p:sp>
            <p:nvSpPr>
              <p:cNvPr id="33833" name="Rectangle 74"/>
              <p:cNvSpPr>
                <a:spLocks noChangeArrowheads="1"/>
              </p:cNvSpPr>
              <p:nvPr/>
            </p:nvSpPr>
            <p:spPr bwMode="auto">
              <a:xfrm>
                <a:off x="973" y="362"/>
                <a:ext cx="636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pPr eaLnBrk="0" hangingPunct="0"/>
                <a:r>
                  <a:rPr lang="de-DE" sz="1600" dirty="0">
                    <a:solidFill>
                      <a:srgbClr val="FFC8B4"/>
                    </a:solidFill>
                    <a:effectLst>
                      <a:outerShdw blurRad="50800" dist="38100" dir="2700000">
                        <a:srgbClr val="000000"/>
                      </a:outerShdw>
                    </a:effectLst>
                  </a:rPr>
                  <a:t>Big Bang</a:t>
                </a:r>
              </a:p>
            </p:txBody>
          </p:sp>
          <p:sp>
            <p:nvSpPr>
              <p:cNvPr id="33834" name="Line 79"/>
              <p:cNvSpPr>
                <a:spLocks noChangeShapeType="1"/>
              </p:cNvSpPr>
              <p:nvPr/>
            </p:nvSpPr>
            <p:spPr bwMode="auto">
              <a:xfrm rot="21180000" flipV="1">
                <a:off x="1880" y="1056"/>
                <a:ext cx="139" cy="46"/>
              </a:xfrm>
              <a:prstGeom prst="line">
                <a:avLst/>
              </a:prstGeom>
              <a:noFill/>
              <a:ln w="19050">
                <a:solidFill>
                  <a:srgbClr val="FFC8B4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4" name="Group 61"/>
            <p:cNvGrpSpPr>
              <a:grpSpLocks/>
            </p:cNvGrpSpPr>
            <p:nvPr/>
          </p:nvGrpSpPr>
          <p:grpSpPr bwMode="auto">
            <a:xfrm>
              <a:off x="2899" y="1296"/>
              <a:ext cx="2745" cy="2249"/>
              <a:chOff x="2899" y="1296"/>
              <a:chExt cx="2745" cy="2249"/>
            </a:xfrm>
          </p:grpSpPr>
          <p:sp>
            <p:nvSpPr>
              <p:cNvPr id="33819" name="Line 63"/>
              <p:cNvSpPr>
                <a:spLocks noChangeShapeType="1"/>
              </p:cNvSpPr>
              <p:nvPr/>
            </p:nvSpPr>
            <p:spPr bwMode="auto">
              <a:xfrm rot="21360000" flipV="1">
                <a:off x="4337" y="2238"/>
                <a:ext cx="240" cy="96"/>
              </a:xfrm>
              <a:prstGeom prst="line">
                <a:avLst/>
              </a:prstGeom>
              <a:noFill/>
              <a:ln w="19050">
                <a:solidFill>
                  <a:srgbClr val="CCFFCC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820" name="Line 64"/>
              <p:cNvSpPr>
                <a:spLocks noChangeShapeType="1"/>
              </p:cNvSpPr>
              <p:nvPr/>
            </p:nvSpPr>
            <p:spPr bwMode="auto">
              <a:xfrm flipV="1">
                <a:off x="3373" y="1764"/>
                <a:ext cx="192" cy="96"/>
              </a:xfrm>
              <a:prstGeom prst="line">
                <a:avLst/>
              </a:prstGeom>
              <a:noFill/>
              <a:ln w="19050">
                <a:solidFill>
                  <a:srgbClr val="CCFFCC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821" name="Line 65"/>
              <p:cNvSpPr>
                <a:spLocks noChangeShapeType="1"/>
              </p:cNvSpPr>
              <p:nvPr/>
            </p:nvSpPr>
            <p:spPr bwMode="auto">
              <a:xfrm flipV="1">
                <a:off x="2899" y="1520"/>
                <a:ext cx="192" cy="96"/>
              </a:xfrm>
              <a:prstGeom prst="line">
                <a:avLst/>
              </a:prstGeom>
              <a:noFill/>
              <a:ln w="19050">
                <a:solidFill>
                  <a:srgbClr val="CCFFCC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822" name="Line 69"/>
              <p:cNvSpPr>
                <a:spLocks noChangeShapeType="1"/>
              </p:cNvSpPr>
              <p:nvPr/>
            </p:nvSpPr>
            <p:spPr bwMode="auto">
              <a:xfrm>
                <a:off x="4913" y="2446"/>
                <a:ext cx="624" cy="0"/>
              </a:xfrm>
              <a:prstGeom prst="line">
                <a:avLst/>
              </a:prstGeom>
              <a:noFill/>
              <a:ln w="19050">
                <a:solidFill>
                  <a:srgbClr val="CCFFCC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823" name="Line 70"/>
              <p:cNvSpPr>
                <a:spLocks noChangeShapeType="1"/>
              </p:cNvSpPr>
              <p:nvPr/>
            </p:nvSpPr>
            <p:spPr bwMode="auto">
              <a:xfrm rot="5400000">
                <a:off x="4973" y="2762"/>
                <a:ext cx="624" cy="0"/>
              </a:xfrm>
              <a:prstGeom prst="line">
                <a:avLst/>
              </a:prstGeom>
              <a:noFill/>
              <a:ln w="19050">
                <a:solidFill>
                  <a:srgbClr val="CCFFCC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824" name="Rectangle 75"/>
              <p:cNvSpPr>
                <a:spLocks noChangeArrowheads="1"/>
              </p:cNvSpPr>
              <p:nvPr/>
            </p:nvSpPr>
            <p:spPr bwMode="auto">
              <a:xfrm>
                <a:off x="2999" y="1296"/>
                <a:ext cx="998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pPr eaLnBrk="0" hangingPunct="0"/>
                <a:r>
                  <a:rPr lang="en-GB" sz="1600" dirty="0">
                    <a:solidFill>
                      <a:srgbClr val="CCFFCC"/>
                    </a:solidFill>
                    <a:effectLst>
                      <a:outerShdw blurRad="50800" dist="38100" dir="2700000">
                        <a:srgbClr val="000000"/>
                      </a:outerShdw>
                    </a:effectLst>
                  </a:rPr>
                  <a:t>Radius of Earth</a:t>
                </a:r>
                <a:endParaRPr lang="de-DE" sz="1600" dirty="0">
                  <a:solidFill>
                    <a:srgbClr val="CCFFCC"/>
                  </a:solidFill>
                  <a:effectLst>
                    <a:outerShdw blurRad="50800" dist="38100" dir="2700000">
                      <a:srgbClr val="000000"/>
                    </a:outerShdw>
                  </a:effectLst>
                </a:endParaRPr>
              </a:p>
            </p:txBody>
          </p:sp>
          <p:sp>
            <p:nvSpPr>
              <p:cNvPr id="33825" name="Rectangle 76"/>
              <p:cNvSpPr>
                <a:spLocks noChangeArrowheads="1"/>
              </p:cNvSpPr>
              <p:nvPr/>
            </p:nvSpPr>
            <p:spPr bwMode="auto">
              <a:xfrm>
                <a:off x="4443" y="2047"/>
                <a:ext cx="1201" cy="18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pPr eaLnBrk="0" hangingPunct="0">
                  <a:lnSpc>
                    <a:spcPct val="80000"/>
                  </a:lnSpc>
                </a:pPr>
                <a:r>
                  <a:rPr lang="en-GB" sz="1600" dirty="0">
                    <a:solidFill>
                      <a:srgbClr val="CCFFCC"/>
                    </a:solidFill>
                    <a:effectLst>
                      <a:outerShdw blurRad="50800" dist="38100" dir="2700000">
                        <a:srgbClr val="000000"/>
                      </a:outerShdw>
                    </a:effectLst>
                  </a:rPr>
                  <a:t>Radius of Galaxies</a:t>
                </a:r>
                <a:endParaRPr lang="de-DE" sz="1600" dirty="0">
                  <a:solidFill>
                    <a:srgbClr val="CCFFCC"/>
                  </a:solidFill>
                  <a:effectLst>
                    <a:outerShdw blurRad="50800" dist="38100" dir="2700000">
                      <a:srgbClr val="000000"/>
                    </a:outerShdw>
                  </a:effectLst>
                </a:endParaRPr>
              </a:p>
            </p:txBody>
          </p:sp>
          <p:sp>
            <p:nvSpPr>
              <p:cNvPr id="33826" name="Rectangle 77"/>
              <p:cNvSpPr>
                <a:spLocks noChangeArrowheads="1"/>
              </p:cNvSpPr>
              <p:nvPr/>
            </p:nvSpPr>
            <p:spPr bwMode="auto">
              <a:xfrm>
                <a:off x="3457" y="1536"/>
                <a:ext cx="828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pPr eaLnBrk="0" hangingPunct="0"/>
                <a:r>
                  <a:rPr lang="en-GB" sz="1600" dirty="0">
                    <a:solidFill>
                      <a:srgbClr val="CCFFCC"/>
                    </a:solidFill>
                    <a:effectLst>
                      <a:outerShdw blurRad="50800" dist="38100" dir="2700000">
                        <a:srgbClr val="000000"/>
                      </a:outerShdw>
                    </a:effectLst>
                  </a:rPr>
                  <a:t>Earth to Sun</a:t>
                </a:r>
              </a:p>
            </p:txBody>
          </p:sp>
          <p:sp>
            <p:nvSpPr>
              <p:cNvPr id="33827" name="Rectangle 78"/>
              <p:cNvSpPr>
                <a:spLocks noChangeArrowheads="1"/>
              </p:cNvSpPr>
              <p:nvPr/>
            </p:nvSpPr>
            <p:spPr bwMode="auto">
              <a:xfrm>
                <a:off x="4916" y="2287"/>
                <a:ext cx="626" cy="18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pPr eaLnBrk="0" hangingPunct="0">
                  <a:lnSpc>
                    <a:spcPct val="80000"/>
                  </a:lnSpc>
                </a:pPr>
                <a:r>
                  <a:rPr lang="en-GB" sz="1600" dirty="0">
                    <a:solidFill>
                      <a:srgbClr val="CCFFCC"/>
                    </a:solidFill>
                    <a:effectLst>
                      <a:outerShdw blurRad="50800" dist="38100" dir="2700000">
                        <a:srgbClr val="000000">
                          <a:alpha val="94000"/>
                        </a:srgbClr>
                      </a:outerShdw>
                    </a:effectLst>
                  </a:rPr>
                  <a:t>Universe</a:t>
                </a:r>
              </a:p>
            </p:txBody>
          </p:sp>
          <p:sp>
            <p:nvSpPr>
              <p:cNvPr id="33828" name="Rectangle 42"/>
              <p:cNvSpPr>
                <a:spLocks noChangeArrowheads="1"/>
              </p:cNvSpPr>
              <p:nvPr/>
            </p:nvSpPr>
            <p:spPr bwMode="auto">
              <a:xfrm rot="19742175">
                <a:off x="5135" y="3358"/>
                <a:ext cx="289" cy="18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pPr eaLnBrk="0" hangingPunct="0">
                  <a:lnSpc>
                    <a:spcPct val="80000"/>
                  </a:lnSpc>
                </a:pPr>
                <a:r>
                  <a:rPr lang="de-DE" sz="1600" dirty="0">
                    <a:solidFill>
                      <a:srgbClr val="CCFFCC"/>
                    </a:solidFill>
                    <a:effectLst>
                      <a:outerShdw blurRad="50800" dist="38100" dir="2700000">
                        <a:srgbClr val="000000"/>
                      </a:outerShdw>
                    </a:effectLst>
                  </a:rPr>
                  <a:t>cm</a:t>
                </a:r>
              </a:p>
            </p:txBody>
          </p:sp>
        </p:grpSp>
      </p:grpSp>
      <p:grpSp>
        <p:nvGrpSpPr>
          <p:cNvPr id="5" name="Group 62"/>
          <p:cNvGrpSpPr>
            <a:grpSpLocks/>
          </p:cNvGrpSpPr>
          <p:nvPr/>
        </p:nvGrpSpPr>
        <p:grpSpPr bwMode="auto">
          <a:xfrm>
            <a:off x="5753100" y="4648200"/>
            <a:ext cx="2171700" cy="2019300"/>
            <a:chOff x="3996" y="2976"/>
            <a:chExt cx="1368" cy="1272"/>
          </a:xfrm>
        </p:grpSpPr>
        <p:grpSp>
          <p:nvGrpSpPr>
            <p:cNvPr id="6" name="Group 47"/>
            <p:cNvGrpSpPr>
              <a:grpSpLocks/>
            </p:cNvGrpSpPr>
            <p:nvPr/>
          </p:nvGrpSpPr>
          <p:grpSpPr bwMode="auto">
            <a:xfrm>
              <a:off x="4128" y="2976"/>
              <a:ext cx="604" cy="578"/>
              <a:chOff x="3744" y="3408"/>
              <a:chExt cx="604" cy="578"/>
            </a:xfrm>
          </p:grpSpPr>
          <p:pic>
            <p:nvPicPr>
              <p:cNvPr id="66" name="Picture 48"/>
              <p:cNvPicPr>
                <a:picLocks noChangeAspect="1" noChangeArrowheads="1"/>
              </p:cNvPicPr>
              <p:nvPr/>
            </p:nvPicPr>
            <p:blipFill>
              <a:blip r:embed="rId4"/>
              <a:srcRect/>
              <a:stretch>
                <a:fillRect/>
              </a:stretch>
            </p:blipFill>
            <p:spPr bwMode="auto">
              <a:xfrm>
                <a:off x="3744" y="3408"/>
                <a:ext cx="604" cy="5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>
                <a:outerShdw blurRad="50800" dist="38100" dir="2700000">
                  <a:srgbClr val="000000"/>
                </a:outerShdw>
              </a:effectLst>
            </p:spPr>
          </p:pic>
          <p:sp>
            <p:nvSpPr>
              <p:cNvPr id="67" name="Text Box 49"/>
              <p:cNvSpPr txBox="1">
                <a:spLocks noChangeArrowheads="1"/>
              </p:cNvSpPr>
              <p:nvPr/>
            </p:nvSpPr>
            <p:spPr bwMode="auto">
              <a:xfrm>
                <a:off x="3840" y="3792"/>
                <a:ext cx="475" cy="19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r>
                  <a:rPr lang="de-CH" sz="1400" dirty="0">
                    <a:solidFill>
                      <a:schemeClr val="bg1"/>
                    </a:solidFill>
                    <a:effectLst>
                      <a:outerShdw blurRad="50800" dist="38100" dir="2700000">
                        <a:srgbClr val="000000"/>
                      </a:outerShdw>
                    </a:effectLst>
                    <a:latin typeface="Arial"/>
                    <a:cs typeface="Arial"/>
                  </a:rPr>
                  <a:t>Hubble</a:t>
                </a:r>
              </a:p>
            </p:txBody>
          </p:sp>
        </p:grpSp>
        <p:pic>
          <p:nvPicPr>
            <p:cNvPr id="59" name="Picture 51" descr="Picture 2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52" y="3337"/>
              <a:ext cx="558" cy="503"/>
            </a:xfrm>
            <a:prstGeom prst="rect">
              <a:avLst/>
            </a:prstGeom>
            <a:noFill/>
            <a:effectLst>
              <a:outerShdw dist="35921" dir="2700000" algn="ctr" rotWithShape="0">
                <a:schemeClr val="tx1"/>
              </a:outerShdw>
            </a:effectLst>
          </p:spPr>
        </p:pic>
        <p:sp>
          <p:nvSpPr>
            <p:cNvPr id="60" name="Text Box 52"/>
            <p:cNvSpPr txBox="1">
              <a:spLocks noChangeArrowheads="1"/>
            </p:cNvSpPr>
            <p:nvPr/>
          </p:nvSpPr>
          <p:spPr bwMode="auto">
            <a:xfrm>
              <a:off x="4932" y="3312"/>
              <a:ext cx="423" cy="1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>
                <a:lnSpc>
                  <a:spcPct val="90000"/>
                </a:lnSpc>
              </a:pPr>
              <a:r>
                <a:rPr lang="de-CH" sz="1400" dirty="0">
                  <a:solidFill>
                    <a:schemeClr val="bg1"/>
                  </a:solidFill>
                  <a:effectLst>
                    <a:outerShdw blurRad="50800" dist="38100" dir="2700000">
                      <a:srgbClr val="000000"/>
                    </a:outerShdw>
                  </a:effectLst>
                  <a:latin typeface="Arial"/>
                  <a:cs typeface="Arial"/>
                </a:rPr>
                <a:t>ALMA</a:t>
              </a:r>
            </a:p>
          </p:txBody>
        </p:sp>
        <p:grpSp>
          <p:nvGrpSpPr>
            <p:cNvPr id="7" name="Group 53"/>
            <p:cNvGrpSpPr>
              <a:grpSpLocks/>
            </p:cNvGrpSpPr>
            <p:nvPr/>
          </p:nvGrpSpPr>
          <p:grpSpPr bwMode="auto">
            <a:xfrm>
              <a:off x="4740" y="3864"/>
              <a:ext cx="624" cy="384"/>
              <a:chOff x="4128" y="3933"/>
              <a:chExt cx="576" cy="343"/>
            </a:xfrm>
          </p:grpSpPr>
          <p:pic>
            <p:nvPicPr>
              <p:cNvPr id="64" name="Picture 54" descr="Picture 3"/>
              <p:cNvPicPr>
                <a:picLocks noChangeAspect="1" noChangeArrowheads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176" y="3933"/>
                <a:ext cx="528" cy="34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>
                <a:outerShdw blurRad="50800" dist="38100" dir="2700000">
                  <a:srgbClr val="000000"/>
                </a:outerShdw>
              </a:effectLst>
            </p:spPr>
          </p:pic>
          <p:sp>
            <p:nvSpPr>
              <p:cNvPr id="65" name="Text Box 55"/>
              <p:cNvSpPr txBox="1">
                <a:spLocks noChangeArrowheads="1"/>
              </p:cNvSpPr>
              <p:nvPr/>
            </p:nvSpPr>
            <p:spPr bwMode="auto">
              <a:xfrm>
                <a:off x="4128" y="4099"/>
                <a:ext cx="297" cy="17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r>
                  <a:rPr lang="de-CH" sz="1400" dirty="0">
                    <a:solidFill>
                      <a:schemeClr val="bg1"/>
                    </a:solidFill>
                    <a:effectLst>
                      <a:outerShdw blurRad="50800" dist="38100" dir="2700000">
                        <a:srgbClr val="000000"/>
                      </a:outerShdw>
                    </a:effectLst>
                    <a:latin typeface="Arial"/>
                    <a:cs typeface="Arial"/>
                  </a:rPr>
                  <a:t>VLT</a:t>
                </a:r>
              </a:p>
            </p:txBody>
          </p:sp>
        </p:grpSp>
        <p:pic>
          <p:nvPicPr>
            <p:cNvPr id="62" name="Picture 57" descr="Picture 9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rot="5400000">
              <a:off x="4070" y="3486"/>
              <a:ext cx="571" cy="720"/>
            </a:xfrm>
            <a:prstGeom prst="rect">
              <a:avLst/>
            </a:prstGeom>
            <a:noFill/>
            <a:effectLst>
              <a:outerShdw blurRad="63500" dist="38099" dir="2700000" algn="ctr" rotWithShape="0">
                <a:srgbClr val="000000"/>
              </a:outerShdw>
            </a:effectLst>
          </p:spPr>
        </p:pic>
        <p:sp>
          <p:nvSpPr>
            <p:cNvPr id="63" name="Text Box 52"/>
            <p:cNvSpPr txBox="1">
              <a:spLocks noChangeArrowheads="1"/>
            </p:cNvSpPr>
            <p:nvPr/>
          </p:nvSpPr>
          <p:spPr bwMode="auto">
            <a:xfrm>
              <a:off x="4032" y="3984"/>
              <a:ext cx="361" cy="1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>
                <a:lnSpc>
                  <a:spcPct val="90000"/>
                </a:lnSpc>
              </a:pPr>
              <a:r>
                <a:rPr lang="de-CH" sz="1400" dirty="0">
                  <a:solidFill>
                    <a:schemeClr val="bg1"/>
                  </a:solidFill>
                  <a:effectLst>
                    <a:outerShdw blurRad="50800" dist="38100" dir="2700000">
                      <a:srgbClr val="000000"/>
                    </a:outerShdw>
                  </a:effectLst>
                  <a:latin typeface="Arial"/>
                  <a:cs typeface="Arial"/>
                </a:rPr>
                <a:t>AMS</a:t>
              </a:r>
            </a:p>
          </p:txBody>
        </p:sp>
      </p:grpSp>
      <p:pic>
        <p:nvPicPr>
          <p:cNvPr id="28694" name="Picture 22" descr="sriimg20040301_4754942_0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6934200" y="1189038"/>
            <a:ext cx="1905000" cy="1398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chemeClr val="tx1">
                <a:alpha val="74997"/>
              </a:schemeClr>
            </a:outerShdw>
          </a:effectLst>
        </p:spPr>
      </p:pic>
      <p:grpSp>
        <p:nvGrpSpPr>
          <p:cNvPr id="11" name="Group 10"/>
          <p:cNvGrpSpPr/>
          <p:nvPr/>
        </p:nvGrpSpPr>
        <p:grpSpPr>
          <a:xfrm>
            <a:off x="65088" y="2085975"/>
            <a:ext cx="3275012" cy="2779713"/>
            <a:chOff x="65088" y="2085975"/>
            <a:chExt cx="3275012" cy="2779713"/>
          </a:xfrm>
        </p:grpSpPr>
        <p:grpSp>
          <p:nvGrpSpPr>
            <p:cNvPr id="9" name="Group 91"/>
            <p:cNvGrpSpPr>
              <a:grpSpLocks/>
            </p:cNvGrpSpPr>
            <p:nvPr/>
          </p:nvGrpSpPr>
          <p:grpSpPr bwMode="auto">
            <a:xfrm>
              <a:off x="65088" y="2085975"/>
              <a:ext cx="3275012" cy="2779713"/>
              <a:chOff x="41" y="1314"/>
              <a:chExt cx="2063" cy="1751"/>
            </a:xfrm>
          </p:grpSpPr>
          <p:sp>
            <p:nvSpPr>
              <p:cNvPr id="33807" name="Line 45"/>
              <p:cNvSpPr>
                <a:spLocks noChangeShapeType="1"/>
              </p:cNvSpPr>
              <p:nvPr/>
            </p:nvSpPr>
            <p:spPr bwMode="auto">
              <a:xfrm>
                <a:off x="1494" y="1314"/>
                <a:ext cx="0" cy="144"/>
              </a:xfrm>
              <a:prstGeom prst="line">
                <a:avLst/>
              </a:prstGeom>
              <a:noFill/>
              <a:ln w="19050">
                <a:solidFill>
                  <a:srgbClr val="7AA5BF"/>
                </a:solidFill>
                <a:round/>
                <a:headEnd/>
                <a:tailEnd/>
              </a:ln>
              <a:effectLst>
                <a:outerShdw blurRad="50800" dist="38100" dir="2700000">
                  <a:srgbClr val="000000"/>
                </a:outerShdw>
              </a:effectLst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808" name="Line 46"/>
              <p:cNvSpPr>
                <a:spLocks noChangeShapeType="1"/>
              </p:cNvSpPr>
              <p:nvPr/>
            </p:nvSpPr>
            <p:spPr bwMode="auto">
              <a:xfrm>
                <a:off x="692" y="1466"/>
                <a:ext cx="0" cy="336"/>
              </a:xfrm>
              <a:prstGeom prst="line">
                <a:avLst/>
              </a:prstGeom>
              <a:noFill/>
              <a:ln w="19050">
                <a:solidFill>
                  <a:srgbClr val="7AA5BF"/>
                </a:solidFill>
                <a:round/>
                <a:headEnd/>
                <a:tailEnd type="triangle" w="med" len="med"/>
              </a:ln>
              <a:effectLst>
                <a:outerShdw blurRad="50800" dist="38100" dir="2700000">
                  <a:srgbClr val="000000"/>
                </a:outerShdw>
              </a:effectLst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809" name="Line 48"/>
              <p:cNvSpPr>
                <a:spLocks noChangeShapeType="1"/>
              </p:cNvSpPr>
              <p:nvPr/>
            </p:nvSpPr>
            <p:spPr bwMode="auto">
              <a:xfrm>
                <a:off x="684" y="1463"/>
                <a:ext cx="816" cy="0"/>
              </a:xfrm>
              <a:prstGeom prst="line">
                <a:avLst/>
              </a:prstGeom>
              <a:noFill/>
              <a:ln w="19050">
                <a:solidFill>
                  <a:srgbClr val="7AA5BF"/>
                </a:solidFill>
                <a:round/>
                <a:headEnd/>
                <a:tailEnd/>
              </a:ln>
              <a:effectLst>
                <a:outerShdw blurRad="50800" dist="38100" dir="2700000">
                  <a:srgbClr val="000000"/>
                </a:outerShdw>
              </a:effectLst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721" name="Rectangle 49"/>
              <p:cNvSpPr>
                <a:spLocks noChangeArrowheads="1"/>
              </p:cNvSpPr>
              <p:nvPr/>
            </p:nvSpPr>
            <p:spPr bwMode="auto">
              <a:xfrm>
                <a:off x="41" y="2761"/>
                <a:ext cx="1674" cy="30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pPr algn="ctr">
                  <a:lnSpc>
                    <a:spcPct val="107000"/>
                  </a:lnSpc>
                  <a:defRPr/>
                </a:pPr>
                <a:r>
                  <a:rPr lang="en-GB" dirty="0">
                    <a:solidFill>
                      <a:srgbClr val="C7EEF0"/>
                    </a:solidFill>
                    <a:effectLst>
                      <a:outerShdw blurRad="50800" dist="38100" dir="2700000">
                        <a:srgbClr val="000000"/>
                      </a:outerShdw>
                    </a:effectLst>
                    <a:latin typeface="Arial" pitchFamily="-111" charset="0"/>
                    <a:ea typeface="ＭＳ Ｐゴシック" pitchFamily="-111" charset="-128"/>
                    <a:cs typeface="ＭＳ Ｐゴシック" pitchFamily="-111" charset="-128"/>
                  </a:rPr>
                  <a:t>Super-Microscope</a:t>
                </a:r>
                <a:endParaRPr lang="en-GB" sz="2000" dirty="0">
                  <a:solidFill>
                    <a:srgbClr val="3A62AB"/>
                  </a:solidFill>
                  <a:effectLst>
                    <a:outerShdw blurRad="50800" dist="38100" dir="2700000">
                      <a:srgbClr val="000000"/>
                    </a:outerShdw>
                  </a:effectLst>
                  <a:latin typeface="Arial" pitchFamily="-111" charset="0"/>
                  <a:ea typeface="ＭＳ Ｐゴシック" pitchFamily="-111" charset="-128"/>
                  <a:cs typeface="ＭＳ Ｐゴシック" pitchFamily="-111" charset="-128"/>
                </a:endParaRPr>
              </a:p>
            </p:txBody>
          </p:sp>
          <p:sp>
            <p:nvSpPr>
              <p:cNvPr id="33811" name="Text Box 50"/>
              <p:cNvSpPr txBox="1">
                <a:spLocks noChangeArrowheads="1"/>
              </p:cNvSpPr>
              <p:nvPr/>
            </p:nvSpPr>
            <p:spPr bwMode="auto">
              <a:xfrm>
                <a:off x="1632" y="2373"/>
                <a:ext cx="472" cy="2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pPr eaLnBrk="0" hangingPunct="0">
                  <a:lnSpc>
                    <a:spcPct val="90000"/>
                  </a:lnSpc>
                </a:pPr>
                <a:r>
                  <a:rPr lang="de-CH" sz="2200" dirty="0">
                    <a:solidFill>
                      <a:srgbClr val="C7EEF0"/>
                    </a:solidFill>
                    <a:effectLst>
                      <a:outerShdw blurRad="50800" dist="38100" dir="2700000">
                        <a:srgbClr val="000000"/>
                      </a:outerShdw>
                    </a:effectLst>
                  </a:rPr>
                  <a:t>LHC</a:t>
                </a:r>
              </a:p>
            </p:txBody>
          </p:sp>
          <p:pic>
            <p:nvPicPr>
              <p:cNvPr id="33812" name="Picture 7" descr="interconnect"/>
              <p:cNvPicPr>
                <a:picLocks noChangeAspect="1" noChangeArrowheads="1"/>
              </p:cNvPicPr>
              <p:nvPr/>
            </p:nvPicPr>
            <p:blipFill>
              <a:blip r:embed="rId9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44" y="1814"/>
                <a:ext cx="1488" cy="97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>
                <a:outerShdw blurRad="50800" dist="38100" dir="2700000">
                  <a:srgbClr val="000000"/>
                </a:outerShdw>
              </a:effectLst>
            </p:spPr>
          </p:pic>
        </p:grpSp>
        <p:pic>
          <p:nvPicPr>
            <p:cNvPr id="51" name="Picture 50" descr="cern_logo_1.png"/>
            <p:cNvPicPr>
              <a:picLocks noChangeAspect="1"/>
            </p:cNvPicPr>
            <p:nvPr/>
          </p:nvPicPr>
          <p:blipFill>
            <a:blip r:embed="rId10">
              <a:lum bright="100000" contrast="-100000"/>
            </a:blip>
            <a:stretch>
              <a:fillRect/>
            </a:stretch>
          </p:blipFill>
          <p:spPr>
            <a:xfrm>
              <a:off x="285800" y="2120265"/>
              <a:ext cx="685800" cy="674370"/>
            </a:xfrm>
            <a:prstGeom prst="rect">
              <a:avLst/>
            </a:prstGeom>
            <a:effectLst>
              <a:outerShdw blurRad="38100" dist="38100" dir="2700000" algn="tl" rotWithShape="0">
                <a:prstClr val="black"/>
              </a:outerShdw>
            </a:effectLst>
          </p:spPr>
        </p:pic>
      </p:grpSp>
      <p:grpSp>
        <p:nvGrpSpPr>
          <p:cNvPr id="53" name="Group 52"/>
          <p:cNvGrpSpPr/>
          <p:nvPr/>
        </p:nvGrpSpPr>
        <p:grpSpPr>
          <a:xfrm>
            <a:off x="323528" y="4832350"/>
            <a:ext cx="5638800" cy="1325834"/>
            <a:chOff x="323528" y="4832350"/>
            <a:chExt cx="5638800" cy="1325834"/>
          </a:xfrm>
        </p:grpSpPr>
        <p:sp>
          <p:nvSpPr>
            <p:cNvPr id="54" name="Rectangle 41"/>
            <p:cNvSpPr>
              <a:spLocks noChangeArrowheads="1"/>
            </p:cNvSpPr>
            <p:nvPr/>
          </p:nvSpPr>
          <p:spPr bwMode="auto">
            <a:xfrm>
              <a:off x="323528" y="5480050"/>
              <a:ext cx="5638800" cy="678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eaLnBrk="0" hangingPunct="0">
                <a:lnSpc>
                  <a:spcPct val="110000"/>
                </a:lnSpc>
                <a:defRPr/>
              </a:pPr>
              <a:r>
                <a:rPr lang="en-GB" sz="1800" dirty="0">
                  <a:solidFill>
                    <a:srgbClr val="FFFFFF"/>
                  </a:solidFill>
                  <a:effectLst>
                    <a:outerShdw blurRad="50800" dist="38100" dir="2700000">
                      <a:srgbClr val="000000"/>
                    </a:outerShdw>
                  </a:effectLst>
                  <a:latin typeface="Arial" pitchFamily="-111" charset="0"/>
                  <a:ea typeface="ＭＳ Ｐゴシック" pitchFamily="-111" charset="-128"/>
                  <a:cs typeface="ＭＳ Ｐゴシック" pitchFamily="-111" charset="-128"/>
                </a:rPr>
                <a:t>Reproducing conditions            </a:t>
              </a:r>
            </a:p>
            <a:p>
              <a:pPr eaLnBrk="0" hangingPunct="0">
                <a:lnSpc>
                  <a:spcPct val="110000"/>
                </a:lnSpc>
                <a:defRPr/>
              </a:pPr>
              <a:r>
                <a:rPr lang="en-GB" sz="1800" dirty="0">
                  <a:solidFill>
                    <a:srgbClr val="FFFFFF"/>
                  </a:solidFill>
                  <a:effectLst>
                    <a:outerShdw blurRad="50800" dist="38100" dir="2700000">
                      <a:srgbClr val="000000"/>
                    </a:outerShdw>
                  </a:effectLst>
                  <a:latin typeface="Arial" pitchFamily="-111" charset="0"/>
                  <a:ea typeface="ＭＳ Ｐゴシック" pitchFamily="-111" charset="-128"/>
                  <a:cs typeface="ＭＳ Ｐゴシック" pitchFamily="-111" charset="-128"/>
                </a:rPr>
                <a:t>                                                             Looking back</a:t>
              </a:r>
            </a:p>
          </p:txBody>
        </p:sp>
        <p:sp>
          <p:nvSpPr>
            <p:cNvPr id="55" name="AutoShape 42"/>
            <p:cNvSpPr>
              <a:spLocks noChangeArrowheads="1"/>
            </p:cNvSpPr>
            <p:nvPr/>
          </p:nvSpPr>
          <p:spPr bwMode="auto">
            <a:xfrm rot="5400000">
              <a:off x="1058863" y="4916487"/>
              <a:ext cx="654050" cy="485775"/>
            </a:xfrm>
            <a:custGeom>
              <a:avLst/>
              <a:gdLst>
                <a:gd name="T0" fmla="*/ 2147483647 w 21600"/>
                <a:gd name="T1" fmla="*/ 0 h 21600"/>
                <a:gd name="T2" fmla="*/ 0 w 21600"/>
                <a:gd name="T3" fmla="*/ 2147483647 h 21600"/>
                <a:gd name="T4" fmla="*/ 2147483647 w 21600"/>
                <a:gd name="T5" fmla="*/ 2147483647 h 21600"/>
                <a:gd name="T6" fmla="*/ 2147483647 w 21600"/>
                <a:gd name="T7" fmla="*/ 2147483647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3375 w 21600"/>
                <a:gd name="T13" fmla="*/ 5400 h 21600"/>
                <a:gd name="T14" fmla="*/ 18900 w 21600"/>
                <a:gd name="T15" fmla="*/ 16200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6200" y="0"/>
                  </a:moveTo>
                  <a:lnTo>
                    <a:pt x="16200" y="5400"/>
                  </a:lnTo>
                  <a:lnTo>
                    <a:pt x="3375" y="5400"/>
                  </a:lnTo>
                  <a:lnTo>
                    <a:pt x="3375" y="16200"/>
                  </a:lnTo>
                  <a:lnTo>
                    <a:pt x="16200" y="16200"/>
                  </a:lnTo>
                  <a:lnTo>
                    <a:pt x="16200" y="21600"/>
                  </a:lnTo>
                  <a:lnTo>
                    <a:pt x="21600" y="10800"/>
                  </a:lnTo>
                  <a:close/>
                </a:path>
                <a:path w="21600" h="21600">
                  <a:moveTo>
                    <a:pt x="1350" y="5400"/>
                  </a:moveTo>
                  <a:lnTo>
                    <a:pt x="1350" y="16200"/>
                  </a:lnTo>
                  <a:lnTo>
                    <a:pt x="2700" y="16200"/>
                  </a:lnTo>
                  <a:lnTo>
                    <a:pt x="2700" y="5400"/>
                  </a:lnTo>
                  <a:close/>
                </a:path>
                <a:path w="21600" h="21600">
                  <a:moveTo>
                    <a:pt x="0" y="5400"/>
                  </a:moveTo>
                  <a:lnTo>
                    <a:pt x="0" y="16200"/>
                  </a:lnTo>
                  <a:lnTo>
                    <a:pt x="675" y="16200"/>
                  </a:lnTo>
                  <a:lnTo>
                    <a:pt x="675" y="5400"/>
                  </a:lnTo>
                  <a:close/>
                </a:path>
              </a:pathLst>
            </a:custGeom>
            <a:gradFill rotWithShape="0">
              <a:gsLst>
                <a:gs pos="0">
                  <a:srgbClr val="3A62AB"/>
                </a:gs>
                <a:gs pos="100000">
                  <a:schemeClr val="bg1"/>
                </a:gs>
              </a:gsLst>
              <a:lin ang="5400000" scaled="1"/>
            </a:gradFill>
            <a:ln w="9525">
              <a:solidFill>
                <a:schemeClr val="accent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eaLnBrk="0" hangingPunct="0"/>
              <a:endParaRPr lang="en-US" dirty="0"/>
            </a:p>
          </p:txBody>
        </p:sp>
        <p:pic>
          <p:nvPicPr>
            <p:cNvPr id="56" name="Picture 55"/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4739822" y="5398521"/>
              <a:ext cx="670618" cy="536494"/>
            </a:xfrm>
            <a:prstGeom prst="rect">
              <a:avLst/>
            </a:prstGeom>
          </p:spPr>
        </p:pic>
      </p:grpSp>
      <p:pic>
        <p:nvPicPr>
          <p:cNvPr id="49" name="Picture 2">
            <a:extLst>
              <a:ext uri="{FF2B5EF4-FFF2-40B4-BE49-F238E27FC236}">
                <a16:creationId xmlns:a16="http://schemas.microsoft.com/office/drawing/2014/main" id="{0289C902-8F40-A445-948B-5A9AE70EE81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2987824" y="1910588"/>
            <a:ext cx="1279376" cy="798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38100" dist="38100" dir="2700000" algn="tl" rotWithShape="0">
              <a:prstClr val="black"/>
            </a:outerShdw>
          </a:effectLst>
        </p:spPr>
      </p:pic>
    </p:spTree>
    <p:extLst>
      <p:ext uri="{BB962C8B-B14F-4D97-AF65-F5344CB8AC3E}">
        <p14:creationId xmlns:p14="http://schemas.microsoft.com/office/powerpoint/2010/main" val="163541298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0807031_01-A4-at-144-dpi.jpg"/>
          <p:cNvPicPr>
            <a:picLocks noChangeAspect="1"/>
          </p:cNvPicPr>
          <p:nvPr/>
        </p:nvPicPr>
        <p:blipFill>
          <a:blip r:embed="rId3">
            <a:lum bright="-2000" contrast="2000"/>
          </a:blip>
          <a:stretch>
            <a:fillRect/>
          </a:stretch>
        </p:blipFill>
        <p:spPr>
          <a:xfrm>
            <a:off x="0" y="-12958"/>
            <a:ext cx="9161277" cy="6870958"/>
          </a:xfrm>
          <a:prstGeom prst="rect">
            <a:avLst/>
          </a:prstGeom>
        </p:spPr>
      </p:pic>
      <p:sp>
        <p:nvSpPr>
          <p:cNvPr id="6" name="Rectangle 4"/>
          <p:cNvSpPr txBox="1">
            <a:spLocks noChangeArrowheads="1"/>
          </p:cNvSpPr>
          <p:nvPr/>
        </p:nvSpPr>
        <p:spPr bwMode="auto">
          <a:xfrm>
            <a:off x="0" y="76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38100" dist="38100" dir="2700000" algn="tl" rotWithShape="0">
              <a:prstClr val="black"/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600" b="0" i="0" u="none" strike="noStrike" kern="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>
                  <a:outerShdw blurRad="38100" dist="38100" dir="2700000" algn="tl" rotWithShape="0">
                    <a:prstClr val="black"/>
                  </a:outerShdw>
                </a:effectLst>
                <a:uLnTx/>
                <a:uFillTx/>
                <a:latin typeface="+mj-lt"/>
                <a:ea typeface="ＭＳ Ｐゴシック" pitchFamily="-111" charset="-128"/>
                <a:cs typeface="ＭＳ Ｐゴシック" pitchFamily="-111" charset="-128"/>
              </a:rPr>
              <a:t>2010: a New Era in Fundamental Science</a:t>
            </a:r>
            <a:endParaRPr kumimoji="0" lang="en-GB" sz="4000" b="0" i="0" u="none" strike="noStrike" kern="0" cap="none" spc="0" normalizeH="0" baseline="0" noProof="0" dirty="0">
              <a:ln>
                <a:noFill/>
              </a:ln>
              <a:solidFill>
                <a:schemeClr val="accent1"/>
              </a:solidFill>
              <a:effectLst>
                <a:outerShdw blurRad="38100" dist="38100" dir="2700000" algn="tl" rotWithShape="0">
                  <a:prstClr val="black"/>
                </a:outerShdw>
              </a:effectLst>
              <a:uLnTx/>
              <a:uFillTx/>
              <a:latin typeface="+mj-lt"/>
              <a:ea typeface="ＭＳ Ｐゴシック" pitchFamily="-111" charset="-128"/>
              <a:cs typeface="ＭＳ Ｐゴシック" pitchFamily="-111" charset="-128"/>
            </a:endParaRPr>
          </a:p>
        </p:txBody>
      </p:sp>
      <p:sp>
        <p:nvSpPr>
          <p:cNvPr id="8" name="Rectangle 31"/>
          <p:cNvSpPr>
            <a:spLocks noChangeArrowheads="1"/>
          </p:cNvSpPr>
          <p:nvPr/>
        </p:nvSpPr>
        <p:spPr bwMode="auto">
          <a:xfrm>
            <a:off x="0" y="3581400"/>
            <a:ext cx="9144000" cy="9030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38100" dist="38100" dir="2700000" algn="tl" rotWithShape="0">
              <a:prstClr val="black"/>
            </a:outerShdw>
          </a:effectLst>
        </p:spPr>
        <p:txBody>
          <a:bodyPr>
            <a:prstTxWarp prst="textNoShape">
              <a:avLst/>
            </a:prstTxWarp>
            <a:spAutoFit/>
          </a:bodyPr>
          <a:lstStyle/>
          <a:p>
            <a:pPr algn="ctr" eaLnBrk="0" hangingPunct="0">
              <a:lnSpc>
                <a:spcPct val="90000"/>
              </a:lnSpc>
              <a:defRPr/>
            </a:pPr>
            <a:r>
              <a:rPr lang="en-GB" sz="2900" dirty="0">
                <a:solidFill>
                  <a:srgbClr val="FCF933"/>
                </a:solidFill>
                <a:effectLst>
                  <a:outerShdw blurRad="38100" dist="38100" dir="2700000" algn="tl" rotWithShape="0">
                    <a:prstClr val="black"/>
                  </a:outerShdw>
                </a:effectLst>
                <a:latin typeface="Arial" pitchFamily="-111" charset="0"/>
                <a:ea typeface="ＭＳ Ｐゴシック" pitchFamily="-111" charset="-128"/>
                <a:cs typeface="ＭＳ Ｐゴシック" pitchFamily="-111" charset="-128"/>
              </a:rPr>
              <a:t>Exploration of a new energy frontier</a:t>
            </a:r>
          </a:p>
          <a:p>
            <a:pPr algn="ctr" eaLnBrk="0" hangingPunct="0">
              <a:lnSpc>
                <a:spcPct val="90000"/>
              </a:lnSpc>
              <a:defRPr/>
            </a:pPr>
            <a:r>
              <a:rPr lang="en-GB" sz="2900" dirty="0">
                <a:solidFill>
                  <a:srgbClr val="FCF933"/>
                </a:solidFill>
                <a:effectLst>
                  <a:outerShdw blurRad="38100" dist="38100" dir="2700000" algn="tl" rotWithShape="0">
                    <a:prstClr val="black"/>
                  </a:outerShdw>
                </a:effectLst>
                <a:latin typeface="Arial" pitchFamily="-111" charset="0"/>
                <a:ea typeface="ＭＳ Ｐゴシック" pitchFamily="-111" charset="-128"/>
                <a:cs typeface="ＭＳ Ｐゴシック" pitchFamily="-111" charset="-128"/>
              </a:rPr>
              <a:t>in p-p and Pb-Pb collisions </a:t>
            </a:r>
          </a:p>
        </p:txBody>
      </p:sp>
      <p:pic>
        <p:nvPicPr>
          <p:cNvPr id="9" name="Picture 42" descr="0510028_03-A4-at-144-dpi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43213" y="4648200"/>
            <a:ext cx="2947987" cy="1935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38100" dist="38100" dir="2700000" algn="tl" rotWithShape="0">
              <a:prstClr val="black"/>
            </a:outerShdw>
          </a:effectLst>
        </p:spPr>
      </p:pic>
      <p:sp>
        <p:nvSpPr>
          <p:cNvPr id="12" name="Rectangle 8"/>
          <p:cNvSpPr>
            <a:spLocks noChangeArrowheads="1"/>
          </p:cNvSpPr>
          <p:nvPr/>
        </p:nvSpPr>
        <p:spPr bwMode="auto">
          <a:xfrm>
            <a:off x="3181137" y="4648200"/>
            <a:ext cx="2326967" cy="5955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38100" dist="38100" dir="2700000" algn="tl" rotWithShape="0">
              <a:prstClr val="black"/>
            </a:outerShdw>
          </a:effectLst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 eaLnBrk="0" hangingPunct="0">
              <a:lnSpc>
                <a:spcPct val="90000"/>
              </a:lnSpc>
            </a:pPr>
            <a:r>
              <a:rPr lang="en-GB" sz="1800" dirty="0">
                <a:solidFill>
                  <a:srgbClr val="FFFFFF"/>
                </a:solidFill>
                <a:effectLst>
                  <a:outerShdw blurRad="38100" dist="38100" dir="2700000" algn="tl" rotWithShape="0">
                    <a:prstClr val="black"/>
                  </a:outerShdw>
                </a:effectLst>
              </a:rPr>
              <a:t>LHC ring:</a:t>
            </a:r>
          </a:p>
          <a:p>
            <a:pPr algn="ctr" eaLnBrk="0" hangingPunct="0">
              <a:lnSpc>
                <a:spcPct val="90000"/>
              </a:lnSpc>
            </a:pPr>
            <a:r>
              <a:rPr lang="en-GB" sz="1800" dirty="0">
                <a:solidFill>
                  <a:srgbClr val="FFFFFF"/>
                </a:solidFill>
                <a:effectLst>
                  <a:outerShdw blurRad="38100" dist="38100" dir="2700000" algn="tl" rotWithShape="0">
                    <a:prstClr val="black"/>
                  </a:outerShdw>
                </a:effectLst>
              </a:rPr>
              <a:t>27 km circumference</a:t>
            </a:r>
            <a:endParaRPr lang="en-GB" sz="1800" dirty="0">
              <a:effectLst>
                <a:outerShdw blurRad="38100" dist="38100" dir="2700000" algn="tl" rotWithShape="0">
                  <a:prstClr val="black"/>
                </a:outerShdw>
              </a:effectLst>
            </a:endParaRPr>
          </a:p>
        </p:txBody>
      </p:sp>
      <p:grpSp>
        <p:nvGrpSpPr>
          <p:cNvPr id="2" name="Group 69"/>
          <p:cNvGrpSpPr>
            <a:grpSpLocks/>
          </p:cNvGrpSpPr>
          <p:nvPr/>
        </p:nvGrpSpPr>
        <p:grpSpPr bwMode="auto">
          <a:xfrm>
            <a:off x="0" y="1676400"/>
            <a:ext cx="2667000" cy="2438400"/>
            <a:chOff x="288" y="1072"/>
            <a:chExt cx="1680" cy="1536"/>
          </a:xfrm>
        </p:grpSpPr>
        <p:sp>
          <p:nvSpPr>
            <p:cNvPr id="15" name="Line 70"/>
            <p:cNvSpPr>
              <a:spLocks noChangeShapeType="1"/>
            </p:cNvSpPr>
            <p:nvPr/>
          </p:nvSpPr>
          <p:spPr bwMode="auto">
            <a:xfrm flipH="1">
              <a:off x="816" y="2176"/>
              <a:ext cx="1152" cy="400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prstDash val="sysDot"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6" name="Line 71"/>
            <p:cNvSpPr>
              <a:spLocks noChangeShapeType="1"/>
            </p:cNvSpPr>
            <p:nvPr/>
          </p:nvSpPr>
          <p:spPr bwMode="auto">
            <a:xfrm>
              <a:off x="288" y="2176"/>
              <a:ext cx="528" cy="408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prstDash val="sysDot"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" name="Oval 72"/>
            <p:cNvSpPr>
              <a:spLocks noChangeArrowheads="1"/>
            </p:cNvSpPr>
            <p:nvPr/>
          </p:nvSpPr>
          <p:spPr bwMode="auto">
            <a:xfrm>
              <a:off x="768" y="2537"/>
              <a:ext cx="93" cy="71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accent2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pic>
          <p:nvPicPr>
            <p:cNvPr id="18" name="Picture 73" descr="bul-pho-2007-079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336" y="1072"/>
              <a:ext cx="1632" cy="10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blurRad="38100" dist="38100" dir="2700000" algn="tl" rotWithShape="0">
                <a:prstClr val="black"/>
              </a:outerShdw>
            </a:effectLst>
          </p:spPr>
        </p:pic>
        <p:sp>
          <p:nvSpPr>
            <p:cNvPr id="19" name="Text Box 74"/>
            <p:cNvSpPr txBox="1">
              <a:spLocks noChangeArrowheads="1"/>
            </p:cNvSpPr>
            <p:nvPr/>
          </p:nvSpPr>
          <p:spPr bwMode="auto">
            <a:xfrm>
              <a:off x="1488" y="1168"/>
              <a:ext cx="401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blurRad="38100" dist="38100" dir="2700000" algn="tl" rotWithShape="0">
                <a:prstClr val="black"/>
              </a:outerShdw>
            </a:effectLst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eaLnBrk="0" hangingPunct="0">
                <a:defRPr/>
              </a:pPr>
              <a:r>
                <a:rPr lang="de-CH" sz="1600" dirty="0">
                  <a:solidFill>
                    <a:schemeClr val="bg1"/>
                  </a:solidFill>
                  <a:effectLst>
                    <a:outerShdw blurRad="38100" dist="38100" dir="2700000" algn="tl" rotWithShape="0">
                      <a:prstClr val="black"/>
                    </a:outerShdw>
                  </a:effectLst>
                  <a:latin typeface="+mn-lt"/>
                  <a:ea typeface="ＭＳ Ｐゴシック" pitchFamily="-111" charset="-128"/>
                  <a:cs typeface="ＭＳ Ｐゴシック" pitchFamily="-111" charset="-128"/>
                </a:rPr>
                <a:t>CMS</a:t>
              </a:r>
              <a:endParaRPr lang="de-CH" sz="2000" dirty="0">
                <a:solidFill>
                  <a:schemeClr val="bg1"/>
                </a:solidFill>
                <a:effectLst>
                  <a:outerShdw blurRad="38100" dist="38100" dir="2700000" algn="tl" rotWithShape="0">
                    <a:prstClr val="black"/>
                  </a:outerShdw>
                </a:effectLst>
                <a:latin typeface="+mn-lt"/>
                <a:ea typeface="ＭＳ Ｐゴシック" pitchFamily="-111" charset="-128"/>
                <a:cs typeface="ＭＳ Ｐゴシック" pitchFamily="-111" charset="-128"/>
              </a:endParaRPr>
            </a:p>
          </p:txBody>
        </p:sp>
      </p:grpSp>
      <p:grpSp>
        <p:nvGrpSpPr>
          <p:cNvPr id="3" name="Group 75"/>
          <p:cNvGrpSpPr>
            <a:grpSpLocks/>
          </p:cNvGrpSpPr>
          <p:nvPr/>
        </p:nvGrpSpPr>
        <p:grpSpPr bwMode="auto">
          <a:xfrm>
            <a:off x="7035800" y="3733799"/>
            <a:ext cx="1955800" cy="1830388"/>
            <a:chOff x="304" y="2344"/>
            <a:chExt cx="1232" cy="1153"/>
          </a:xfrm>
        </p:grpSpPr>
        <p:sp>
          <p:nvSpPr>
            <p:cNvPr id="21" name="Oval 76"/>
            <p:cNvSpPr>
              <a:spLocks noChangeArrowheads="1"/>
            </p:cNvSpPr>
            <p:nvPr/>
          </p:nvSpPr>
          <p:spPr bwMode="auto">
            <a:xfrm>
              <a:off x="1089" y="2344"/>
              <a:ext cx="84" cy="65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accent2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2" name="Line 77"/>
            <p:cNvSpPr>
              <a:spLocks noChangeShapeType="1"/>
            </p:cNvSpPr>
            <p:nvPr/>
          </p:nvSpPr>
          <p:spPr bwMode="auto">
            <a:xfrm flipV="1">
              <a:off x="336" y="2392"/>
              <a:ext cx="792" cy="192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prstDash val="sysDot"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3" name="Line 78"/>
            <p:cNvSpPr>
              <a:spLocks noChangeShapeType="1"/>
            </p:cNvSpPr>
            <p:nvPr/>
          </p:nvSpPr>
          <p:spPr bwMode="auto">
            <a:xfrm flipH="1" flipV="1">
              <a:off x="1152" y="2392"/>
              <a:ext cx="384" cy="240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prstDash val="sysDot"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pic>
          <p:nvPicPr>
            <p:cNvPr id="24" name="Picture 79" descr="Picture 2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304" y="2584"/>
              <a:ext cx="1232" cy="9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blurRad="38100" dist="38100" dir="2700000" algn="tl" rotWithShape="0">
                <a:prstClr val="black"/>
              </a:outerShdw>
            </a:effectLst>
          </p:spPr>
        </p:pic>
        <p:sp>
          <p:nvSpPr>
            <p:cNvPr id="25" name="Text Box 80"/>
            <p:cNvSpPr txBox="1">
              <a:spLocks noChangeArrowheads="1"/>
            </p:cNvSpPr>
            <p:nvPr/>
          </p:nvSpPr>
          <p:spPr bwMode="auto">
            <a:xfrm>
              <a:off x="960" y="2611"/>
              <a:ext cx="490" cy="2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blurRad="38100" dist="38100" dir="2700000" algn="tl" rotWithShape="0">
                <a:prstClr val="black"/>
              </a:outerShdw>
            </a:effectLst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eaLnBrk="0" hangingPunct="0"/>
              <a:r>
                <a:rPr lang="de-CH" sz="1600" dirty="0">
                  <a:solidFill>
                    <a:schemeClr val="bg1"/>
                  </a:solidFill>
                  <a:effectLst>
                    <a:outerShdw blurRad="38100" dist="38100" dir="2700000" algn="tl" rotWithShape="0">
                      <a:prstClr val="black"/>
                    </a:outerShdw>
                  </a:effectLst>
                  <a:latin typeface="+mn-lt"/>
                </a:rPr>
                <a:t>ALICE</a:t>
              </a:r>
              <a:endParaRPr lang="de-CH" sz="2000" dirty="0">
                <a:solidFill>
                  <a:schemeClr val="bg1"/>
                </a:solidFill>
                <a:effectLst>
                  <a:outerShdw blurRad="38100" dist="38100" dir="2700000" algn="tl" rotWithShape="0">
                    <a:prstClr val="black"/>
                  </a:outerShdw>
                </a:effectLst>
                <a:latin typeface="+mn-lt"/>
              </a:endParaRPr>
            </a:p>
          </p:txBody>
        </p:sp>
      </p:grpSp>
      <p:grpSp>
        <p:nvGrpSpPr>
          <p:cNvPr id="4" name="Group 81"/>
          <p:cNvGrpSpPr>
            <a:grpSpLocks/>
          </p:cNvGrpSpPr>
          <p:nvPr/>
        </p:nvGrpSpPr>
        <p:grpSpPr bwMode="auto">
          <a:xfrm>
            <a:off x="3886200" y="762000"/>
            <a:ext cx="2244725" cy="1978025"/>
            <a:chOff x="4224" y="1084"/>
            <a:chExt cx="1414" cy="1246"/>
          </a:xfrm>
        </p:grpSpPr>
        <p:grpSp>
          <p:nvGrpSpPr>
            <p:cNvPr id="5" name="Group 82"/>
            <p:cNvGrpSpPr>
              <a:grpSpLocks/>
            </p:cNvGrpSpPr>
            <p:nvPr/>
          </p:nvGrpSpPr>
          <p:grpSpPr bwMode="auto">
            <a:xfrm>
              <a:off x="4224" y="1104"/>
              <a:ext cx="1364" cy="1226"/>
              <a:chOff x="4224" y="1104"/>
              <a:chExt cx="1364" cy="1226"/>
            </a:xfrm>
          </p:grpSpPr>
          <p:sp>
            <p:nvSpPr>
              <p:cNvPr id="30" name="Oval 83"/>
              <p:cNvSpPr>
                <a:spLocks noChangeArrowheads="1"/>
              </p:cNvSpPr>
              <p:nvPr/>
            </p:nvSpPr>
            <p:spPr bwMode="auto">
              <a:xfrm>
                <a:off x="4977" y="2274"/>
                <a:ext cx="76" cy="56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31" name="Line 84"/>
              <p:cNvSpPr>
                <a:spLocks noChangeShapeType="1"/>
              </p:cNvSpPr>
              <p:nvPr/>
            </p:nvSpPr>
            <p:spPr bwMode="auto">
              <a:xfrm>
                <a:off x="4272" y="1968"/>
                <a:ext cx="743" cy="344"/>
              </a:xfrm>
              <a:prstGeom prst="line">
                <a:avLst/>
              </a:prstGeom>
              <a:noFill/>
              <a:ln w="38100">
                <a:solidFill>
                  <a:schemeClr val="bg1"/>
                </a:solidFill>
                <a:prstDash val="sysDot"/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32" name="Line 85"/>
              <p:cNvSpPr>
                <a:spLocks noChangeShapeType="1"/>
              </p:cNvSpPr>
              <p:nvPr/>
            </p:nvSpPr>
            <p:spPr bwMode="auto">
              <a:xfrm flipH="1">
                <a:off x="5015" y="1968"/>
                <a:ext cx="553" cy="344"/>
              </a:xfrm>
              <a:prstGeom prst="line">
                <a:avLst/>
              </a:prstGeom>
              <a:noFill/>
              <a:ln w="38100">
                <a:solidFill>
                  <a:schemeClr val="bg1"/>
                </a:solidFill>
                <a:prstDash val="sysDot"/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pic>
            <p:nvPicPr>
              <p:cNvPr id="33" name="Picture 86" descr="Picture 3"/>
              <p:cNvPicPr>
                <a:picLocks noChangeAspect="1" noChangeArrowheads="1"/>
              </p:cNvPicPr>
              <p:nvPr/>
            </p:nvPicPr>
            <p:blipFill>
              <a:blip r:embed="rId7"/>
              <a:srcRect/>
              <a:stretch>
                <a:fillRect/>
              </a:stretch>
            </p:blipFill>
            <p:spPr bwMode="auto">
              <a:xfrm>
                <a:off x="4224" y="1104"/>
                <a:ext cx="1364" cy="86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>
                <a:outerShdw blurRad="50800" dist="38100" dir="2700000">
                  <a:srgbClr val="000000"/>
                </a:outerShdw>
              </a:effectLst>
            </p:spPr>
          </p:pic>
        </p:grpSp>
        <p:sp>
          <p:nvSpPr>
            <p:cNvPr id="28" name="Rectangle 87"/>
            <p:cNvSpPr>
              <a:spLocks noChangeArrowheads="1"/>
            </p:cNvSpPr>
            <p:nvPr/>
          </p:nvSpPr>
          <p:spPr bwMode="auto">
            <a:xfrm>
              <a:off x="5208" y="1104"/>
              <a:ext cx="384" cy="192"/>
            </a:xfrm>
            <a:prstGeom prst="rect">
              <a:avLst/>
            </a:prstGeom>
            <a:gradFill rotWithShape="0">
              <a:gsLst>
                <a:gs pos="0">
                  <a:srgbClr val="C89A09"/>
                </a:gs>
                <a:gs pos="100000">
                  <a:srgbClr val="D3D90D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9" name="Text Box 88"/>
            <p:cNvSpPr txBox="1">
              <a:spLocks noChangeArrowheads="1"/>
            </p:cNvSpPr>
            <p:nvPr/>
          </p:nvSpPr>
          <p:spPr bwMode="auto">
            <a:xfrm>
              <a:off x="5184" y="1084"/>
              <a:ext cx="454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blurRad="38100" dist="38100" dir="2700000" algn="tl" rotWithShape="0">
                <a:prstClr val="black"/>
              </a:outerShdw>
            </a:effectLst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eaLnBrk="0" hangingPunct="0">
                <a:defRPr/>
              </a:pPr>
              <a:r>
                <a:rPr lang="de-CH" sz="1600" dirty="0" err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ea typeface="ＭＳ Ｐゴシック" pitchFamily="-111" charset="-128"/>
                  <a:cs typeface="ＭＳ Ｐゴシック" pitchFamily="-111" charset="-128"/>
                </a:rPr>
                <a:t>LHCb</a:t>
              </a:r>
              <a:endParaRPr lang="de-CH" sz="2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ＭＳ Ｐゴシック" pitchFamily="-111" charset="-128"/>
                <a:cs typeface="ＭＳ Ｐゴシック" pitchFamily="-111" charset="-128"/>
              </a:endParaRPr>
            </a:p>
          </p:txBody>
        </p:sp>
      </p:grpSp>
      <p:grpSp>
        <p:nvGrpSpPr>
          <p:cNvPr id="7" name="Group 89"/>
          <p:cNvGrpSpPr>
            <a:grpSpLocks/>
          </p:cNvGrpSpPr>
          <p:nvPr/>
        </p:nvGrpSpPr>
        <p:grpSpPr bwMode="auto">
          <a:xfrm>
            <a:off x="6477001" y="761999"/>
            <a:ext cx="2667002" cy="2286000"/>
            <a:chOff x="3408" y="2112"/>
            <a:chExt cx="1680" cy="1440"/>
          </a:xfrm>
        </p:grpSpPr>
        <p:grpSp>
          <p:nvGrpSpPr>
            <p:cNvPr id="11" name="Group 90"/>
            <p:cNvGrpSpPr>
              <a:grpSpLocks/>
            </p:cNvGrpSpPr>
            <p:nvPr/>
          </p:nvGrpSpPr>
          <p:grpSpPr bwMode="auto">
            <a:xfrm>
              <a:off x="3408" y="2112"/>
              <a:ext cx="1680" cy="1440"/>
              <a:chOff x="3408" y="2112"/>
              <a:chExt cx="1680" cy="1440"/>
            </a:xfrm>
          </p:grpSpPr>
          <p:sp>
            <p:nvSpPr>
              <p:cNvPr id="38" name="Oval 91"/>
              <p:cNvSpPr>
                <a:spLocks noChangeArrowheads="1"/>
              </p:cNvSpPr>
              <p:nvPr/>
            </p:nvSpPr>
            <p:spPr bwMode="auto">
              <a:xfrm>
                <a:off x="3669" y="3492"/>
                <a:ext cx="75" cy="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39" name="Line 92"/>
              <p:cNvSpPr>
                <a:spLocks noChangeShapeType="1"/>
              </p:cNvSpPr>
              <p:nvPr/>
            </p:nvSpPr>
            <p:spPr bwMode="auto">
              <a:xfrm flipH="1" flipV="1">
                <a:off x="3456" y="3168"/>
                <a:ext cx="240" cy="288"/>
              </a:xfrm>
              <a:prstGeom prst="line">
                <a:avLst/>
              </a:prstGeom>
              <a:noFill/>
              <a:ln w="38100">
                <a:solidFill>
                  <a:schemeClr val="bg1"/>
                </a:solidFill>
                <a:prstDash val="sysDot"/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40" name="Line 93"/>
              <p:cNvSpPr>
                <a:spLocks noChangeShapeType="1"/>
              </p:cNvSpPr>
              <p:nvPr/>
            </p:nvSpPr>
            <p:spPr bwMode="auto">
              <a:xfrm flipV="1">
                <a:off x="3696" y="3168"/>
                <a:ext cx="1392" cy="336"/>
              </a:xfrm>
              <a:prstGeom prst="line">
                <a:avLst/>
              </a:prstGeom>
              <a:noFill/>
              <a:ln w="38100">
                <a:solidFill>
                  <a:schemeClr val="bg1"/>
                </a:solidFill>
                <a:prstDash val="sysDot"/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pic>
            <p:nvPicPr>
              <p:cNvPr id="41" name="Picture 94" descr="0511013_01"/>
              <p:cNvPicPr>
                <a:picLocks noChangeAspect="1" noChangeArrowheads="1"/>
              </p:cNvPicPr>
              <p:nvPr/>
            </p:nvPicPr>
            <p:blipFill>
              <a:blip r:embed="rId8"/>
              <a:srcRect/>
              <a:stretch>
                <a:fillRect/>
              </a:stretch>
            </p:blipFill>
            <p:spPr bwMode="auto">
              <a:xfrm>
                <a:off x="3408" y="2112"/>
                <a:ext cx="1632" cy="106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>
                <a:outerShdw blurRad="38100" dist="38100" dir="2700000" algn="tl" rotWithShape="0">
                  <a:prstClr val="black"/>
                </a:outerShdw>
              </a:effectLst>
            </p:spPr>
          </p:pic>
        </p:grpSp>
        <p:sp>
          <p:nvSpPr>
            <p:cNvPr id="37" name="Text Box 96"/>
            <p:cNvSpPr txBox="1">
              <a:spLocks noChangeArrowheads="1"/>
            </p:cNvSpPr>
            <p:nvPr/>
          </p:nvSpPr>
          <p:spPr bwMode="auto">
            <a:xfrm>
              <a:off x="4464" y="2928"/>
              <a:ext cx="516" cy="213"/>
            </a:xfrm>
            <a:prstGeom prst="rect">
              <a:avLst/>
            </a:prstGeom>
            <a:solidFill>
              <a:srgbClr val="7AA5BF"/>
            </a:solidFill>
            <a:ln w="9525">
              <a:noFill/>
              <a:miter lim="800000"/>
              <a:headEnd/>
              <a:tailEnd/>
            </a:ln>
            <a:effectLst>
              <a:outerShdw blurRad="38100" dist="38100" dir="2700000" algn="tl" rotWithShape="0">
                <a:prstClr val="black"/>
              </a:outerShdw>
            </a:effectLst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eaLnBrk="0" hangingPunct="0"/>
              <a:r>
                <a:rPr lang="de-CH" sz="1600" dirty="0">
                  <a:solidFill>
                    <a:schemeClr val="accent1"/>
                  </a:solidFill>
                  <a:effectLst>
                    <a:outerShdw blurRad="38100" dist="38100" dir="2700000" algn="tl" rotWithShape="0">
                      <a:prstClr val="black"/>
                    </a:outerShdw>
                  </a:effectLst>
                  <a:latin typeface="+mn-lt"/>
                </a:rPr>
                <a:t>ATLAS</a:t>
              </a:r>
            </a:p>
          </p:txBody>
        </p:sp>
      </p:grpSp>
      <p:pic>
        <p:nvPicPr>
          <p:cNvPr id="35" name="Picture 34" descr="cern_logo_1.png"/>
          <p:cNvPicPr>
            <a:picLocks noChangeAspect="1"/>
          </p:cNvPicPr>
          <p:nvPr/>
        </p:nvPicPr>
        <p:blipFill>
          <a:blip r:embed="rId9" cstate="print">
            <a:lum bright="100000" contrast="-10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630" y="6285594"/>
            <a:ext cx="493870" cy="485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37998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17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5061" r="8784" b="30569"/>
          <a:stretch/>
        </p:blipFill>
        <p:spPr>
          <a:xfrm>
            <a:off x="611560" y="703389"/>
            <a:ext cx="7878073" cy="423777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07504" y="44624"/>
            <a:ext cx="8928992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solidFill>
                  <a:schemeClr val="accent1"/>
                </a:solidFill>
                <a:latin typeface="+mj-lt"/>
              </a:rPr>
              <a:t>Discovery 2012, Nobel Prize in Physics 2013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83568" y="4987041"/>
            <a:ext cx="7704856" cy="1754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800" dirty="0">
                <a:solidFill>
                  <a:schemeClr val="accent1"/>
                </a:solidFill>
                <a:latin typeface="+mn-lt"/>
              </a:rPr>
              <a:t>The Nobel Prize in Physics 2013 was awarded jointly to François Englert and Peter W. Higgs </a:t>
            </a:r>
            <a:r>
              <a:rPr lang="en-US" sz="1800" i="1" dirty="0">
                <a:solidFill>
                  <a:schemeClr val="accent1"/>
                </a:solidFill>
                <a:latin typeface="+mn-lt"/>
              </a:rPr>
              <a:t>"for the theoretical discovery of a mechanism that contributes to our understanding of the origin of mass of subatomic particles, and which recently was </a:t>
            </a:r>
            <a:r>
              <a:rPr lang="en-US" sz="1800" i="1" dirty="0">
                <a:solidFill>
                  <a:srgbClr val="00FF00"/>
                </a:solidFill>
                <a:latin typeface="+mn-lt"/>
              </a:rPr>
              <a:t>confirmed through the discovery of the predicted fundamental particle, by the ATLAS and CMS experiments at CERN's Large Hadron Collider”.</a:t>
            </a:r>
            <a:endParaRPr lang="en-US" sz="1800" dirty="0">
              <a:solidFill>
                <a:srgbClr val="00FF00"/>
              </a:solidFill>
              <a:latin typeface="+mn-lt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08304" y="682654"/>
            <a:ext cx="1772816" cy="17728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3165808"/>
      </p:ext>
    </p:extLst>
  </p:cSld>
  <p:clrMapOvr>
    <a:masterClrMapping/>
  </p:clrMapOvr>
</p:sld>
</file>

<file path=ppt/theme/theme1.xml><?xml version="1.0" encoding="utf-8"?>
<a:theme xmlns:a="http://schemas.openxmlformats.org/drawingml/2006/main" name="Bold Stripes">
  <a:themeElements>
    <a:clrScheme name="Bold Stripes 2">
      <a:dk1>
        <a:srgbClr val="000000"/>
      </a:dk1>
      <a:lt1>
        <a:srgbClr val="EAEAEA"/>
      </a:lt1>
      <a:dk2>
        <a:srgbClr val="003366"/>
      </a:dk2>
      <a:lt2>
        <a:srgbClr val="EAEAEA"/>
      </a:lt2>
      <a:accent1>
        <a:srgbClr val="FFFFFF"/>
      </a:accent1>
      <a:accent2>
        <a:srgbClr val="DDDDDD"/>
      </a:accent2>
      <a:accent3>
        <a:srgbClr val="F3F3F3"/>
      </a:accent3>
      <a:accent4>
        <a:srgbClr val="000000"/>
      </a:accent4>
      <a:accent5>
        <a:srgbClr val="FFFFFF"/>
      </a:accent5>
      <a:accent6>
        <a:srgbClr val="C8C8C8"/>
      </a:accent6>
      <a:hlink>
        <a:srgbClr val="336699"/>
      </a:hlink>
      <a:folHlink>
        <a:srgbClr val="9A0000"/>
      </a:folHlink>
    </a:clrScheme>
    <a:fontScheme name="Bold Stripes">
      <a:majorFont>
        <a:latin typeface="Helvetica"/>
        <a:ea typeface=""/>
        <a:cs typeface=""/>
      </a:majorFont>
      <a:minorFont>
        <a:latin typeface="Helvetic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19" charset="0"/>
            <a:ea typeface="ＭＳ Ｐゴシック" pitchFamily="19" charset="-128"/>
            <a:cs typeface="ＭＳ Ｐゴシック" pitchFamily="19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19" charset="0"/>
            <a:ea typeface="ＭＳ Ｐゴシック" pitchFamily="19" charset="-128"/>
            <a:cs typeface="ＭＳ Ｐゴシック" pitchFamily="19" charset="-128"/>
          </a:defRPr>
        </a:defPPr>
      </a:lstStyle>
    </a:lnDef>
  </a:objectDefaults>
  <a:extraClrSchemeLst>
    <a:extraClrScheme>
      <a:clrScheme name="Bold Stripes 1">
        <a:dk1>
          <a:srgbClr val="356677"/>
        </a:dk1>
        <a:lt1>
          <a:srgbClr val="FFFFFF"/>
        </a:lt1>
        <a:dk2>
          <a:srgbClr val="3E798E"/>
        </a:dk2>
        <a:lt2>
          <a:srgbClr val="FFFFCC"/>
        </a:lt2>
        <a:accent1>
          <a:srgbClr val="7FA0B1"/>
        </a:accent1>
        <a:accent2>
          <a:srgbClr val="3A7184"/>
        </a:accent2>
        <a:accent3>
          <a:srgbClr val="AFBEC6"/>
        </a:accent3>
        <a:accent4>
          <a:srgbClr val="DADADA"/>
        </a:accent4>
        <a:accent5>
          <a:srgbClr val="C0CDD5"/>
        </a:accent5>
        <a:accent6>
          <a:srgbClr val="346677"/>
        </a:accent6>
        <a:hlink>
          <a:srgbClr val="FFBF0B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old Stripes 2">
        <a:dk1>
          <a:srgbClr val="000000"/>
        </a:dk1>
        <a:lt1>
          <a:srgbClr val="EAEAEA"/>
        </a:lt1>
        <a:dk2>
          <a:srgbClr val="003366"/>
        </a:dk2>
        <a:lt2>
          <a:srgbClr val="EAEAEA"/>
        </a:lt2>
        <a:accent1>
          <a:srgbClr val="FFFFFF"/>
        </a:accent1>
        <a:accent2>
          <a:srgbClr val="DDDDDD"/>
        </a:accent2>
        <a:accent3>
          <a:srgbClr val="F3F3F3"/>
        </a:accent3>
        <a:accent4>
          <a:srgbClr val="000000"/>
        </a:accent4>
        <a:accent5>
          <a:srgbClr val="FFFFFF"/>
        </a:accent5>
        <a:accent6>
          <a:srgbClr val="C8C8C8"/>
        </a:accent6>
        <a:hlink>
          <a:srgbClr val="336699"/>
        </a:hlink>
        <a:folHlink>
          <a:srgbClr val="9A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old Stripes 3">
        <a:dk1>
          <a:srgbClr val="000000"/>
        </a:dk1>
        <a:lt1>
          <a:srgbClr val="EAEAEA"/>
        </a:lt1>
        <a:dk2>
          <a:srgbClr val="000000"/>
        </a:dk2>
        <a:lt2>
          <a:srgbClr val="EAEAEA"/>
        </a:lt2>
        <a:accent1>
          <a:srgbClr val="FFFFFF"/>
        </a:accent1>
        <a:accent2>
          <a:srgbClr val="DDDDDD"/>
        </a:accent2>
        <a:accent3>
          <a:srgbClr val="F3F3F3"/>
        </a:accent3>
        <a:accent4>
          <a:srgbClr val="000000"/>
        </a:accent4>
        <a:accent5>
          <a:srgbClr val="FFFFFF"/>
        </a:accent5>
        <a:accent6>
          <a:srgbClr val="C8C8C8"/>
        </a:accent6>
        <a:hlink>
          <a:srgbClr val="777777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old Stripes 4">
        <a:dk1>
          <a:srgbClr val="492417"/>
        </a:dk1>
        <a:lt1>
          <a:srgbClr val="D4D5C3"/>
        </a:lt1>
        <a:dk2>
          <a:srgbClr val="6E4900"/>
        </a:dk2>
        <a:lt2>
          <a:srgbClr val="B9BA9C"/>
        </a:lt2>
        <a:accent1>
          <a:srgbClr val="DBD8CF"/>
        </a:accent1>
        <a:accent2>
          <a:srgbClr val="C7C8B0"/>
        </a:accent2>
        <a:accent3>
          <a:srgbClr val="E6E7DE"/>
        </a:accent3>
        <a:accent4>
          <a:srgbClr val="3D1D12"/>
        </a:accent4>
        <a:accent5>
          <a:srgbClr val="EAE9E4"/>
        </a:accent5>
        <a:accent6>
          <a:srgbClr val="B4B59F"/>
        </a:accent6>
        <a:hlink>
          <a:srgbClr val="CC9900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Bold Stripes">
  <a:themeElements>
    <a:clrScheme name="Bold Stripes 2">
      <a:dk1>
        <a:srgbClr val="000000"/>
      </a:dk1>
      <a:lt1>
        <a:srgbClr val="EAEAEA"/>
      </a:lt1>
      <a:dk2>
        <a:srgbClr val="003366"/>
      </a:dk2>
      <a:lt2>
        <a:srgbClr val="EAEAEA"/>
      </a:lt2>
      <a:accent1>
        <a:srgbClr val="FFFFFF"/>
      </a:accent1>
      <a:accent2>
        <a:srgbClr val="DDDDDD"/>
      </a:accent2>
      <a:accent3>
        <a:srgbClr val="F3F3F3"/>
      </a:accent3>
      <a:accent4>
        <a:srgbClr val="000000"/>
      </a:accent4>
      <a:accent5>
        <a:srgbClr val="FFFFFF"/>
      </a:accent5>
      <a:accent6>
        <a:srgbClr val="C8C8C8"/>
      </a:accent6>
      <a:hlink>
        <a:srgbClr val="336699"/>
      </a:hlink>
      <a:folHlink>
        <a:srgbClr val="9A0000"/>
      </a:folHlink>
    </a:clrScheme>
    <a:fontScheme name="Bold Stripes">
      <a:majorFont>
        <a:latin typeface="Helvetica"/>
        <a:ea typeface=""/>
        <a:cs typeface=""/>
      </a:majorFont>
      <a:minorFont>
        <a:latin typeface="Helvetic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19" charset="0"/>
            <a:ea typeface="ＭＳ Ｐゴシック" pitchFamily="19" charset="-128"/>
            <a:cs typeface="ＭＳ Ｐゴシック" pitchFamily="19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19" charset="0"/>
            <a:ea typeface="ＭＳ Ｐゴシック" pitchFamily="19" charset="-128"/>
            <a:cs typeface="ＭＳ Ｐゴシック" pitchFamily="19" charset="-128"/>
          </a:defRPr>
        </a:defPPr>
      </a:lstStyle>
    </a:lnDef>
  </a:objectDefaults>
  <a:extraClrSchemeLst>
    <a:extraClrScheme>
      <a:clrScheme name="Bold Stripes 1">
        <a:dk1>
          <a:srgbClr val="356677"/>
        </a:dk1>
        <a:lt1>
          <a:srgbClr val="FFFFFF"/>
        </a:lt1>
        <a:dk2>
          <a:srgbClr val="3E798E"/>
        </a:dk2>
        <a:lt2>
          <a:srgbClr val="FFFFCC"/>
        </a:lt2>
        <a:accent1>
          <a:srgbClr val="7FA0B1"/>
        </a:accent1>
        <a:accent2>
          <a:srgbClr val="3A7184"/>
        </a:accent2>
        <a:accent3>
          <a:srgbClr val="AFBEC6"/>
        </a:accent3>
        <a:accent4>
          <a:srgbClr val="DADADA"/>
        </a:accent4>
        <a:accent5>
          <a:srgbClr val="C0CDD5"/>
        </a:accent5>
        <a:accent6>
          <a:srgbClr val="346677"/>
        </a:accent6>
        <a:hlink>
          <a:srgbClr val="FFBF0B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old Stripes 2">
        <a:dk1>
          <a:srgbClr val="000000"/>
        </a:dk1>
        <a:lt1>
          <a:srgbClr val="EAEAEA"/>
        </a:lt1>
        <a:dk2>
          <a:srgbClr val="003366"/>
        </a:dk2>
        <a:lt2>
          <a:srgbClr val="EAEAEA"/>
        </a:lt2>
        <a:accent1>
          <a:srgbClr val="FFFFFF"/>
        </a:accent1>
        <a:accent2>
          <a:srgbClr val="DDDDDD"/>
        </a:accent2>
        <a:accent3>
          <a:srgbClr val="F3F3F3"/>
        </a:accent3>
        <a:accent4>
          <a:srgbClr val="000000"/>
        </a:accent4>
        <a:accent5>
          <a:srgbClr val="FFFFFF"/>
        </a:accent5>
        <a:accent6>
          <a:srgbClr val="C8C8C8"/>
        </a:accent6>
        <a:hlink>
          <a:srgbClr val="336699"/>
        </a:hlink>
        <a:folHlink>
          <a:srgbClr val="9A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old Stripes 3">
        <a:dk1>
          <a:srgbClr val="000000"/>
        </a:dk1>
        <a:lt1>
          <a:srgbClr val="EAEAEA"/>
        </a:lt1>
        <a:dk2>
          <a:srgbClr val="000000"/>
        </a:dk2>
        <a:lt2>
          <a:srgbClr val="EAEAEA"/>
        </a:lt2>
        <a:accent1>
          <a:srgbClr val="FFFFFF"/>
        </a:accent1>
        <a:accent2>
          <a:srgbClr val="DDDDDD"/>
        </a:accent2>
        <a:accent3>
          <a:srgbClr val="F3F3F3"/>
        </a:accent3>
        <a:accent4>
          <a:srgbClr val="000000"/>
        </a:accent4>
        <a:accent5>
          <a:srgbClr val="FFFFFF"/>
        </a:accent5>
        <a:accent6>
          <a:srgbClr val="C8C8C8"/>
        </a:accent6>
        <a:hlink>
          <a:srgbClr val="777777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old Stripes 4">
        <a:dk1>
          <a:srgbClr val="492417"/>
        </a:dk1>
        <a:lt1>
          <a:srgbClr val="D4D5C3"/>
        </a:lt1>
        <a:dk2>
          <a:srgbClr val="6E4900"/>
        </a:dk2>
        <a:lt2>
          <a:srgbClr val="B9BA9C"/>
        </a:lt2>
        <a:accent1>
          <a:srgbClr val="DBD8CF"/>
        </a:accent1>
        <a:accent2>
          <a:srgbClr val="C7C8B0"/>
        </a:accent2>
        <a:accent3>
          <a:srgbClr val="E6E7DE"/>
        </a:accent3>
        <a:accent4>
          <a:srgbClr val="3D1D12"/>
        </a:accent4>
        <a:accent5>
          <a:srgbClr val="EAE9E4"/>
        </a:accent5>
        <a:accent6>
          <a:srgbClr val="B4B59F"/>
        </a:accent6>
        <a:hlink>
          <a:srgbClr val="CC9900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Form" ma:contentTypeID="0x010101009A768AF0BF125148AC37FE31C8D7ADE1" ma:contentTypeVersion="9" ma:contentTypeDescription="Fill out this form." ma:contentTypeScope="" ma:versionID="197f2317e5810d14bb4f7240e95a6118">
  <xsd:schema xmlns:xsd="http://www.w3.org/2001/XMLSchema" xmlns:p="http://schemas.microsoft.com/office/2006/metadata/properties" xmlns:ns1="9d6bd219-ebbf-484d-aa26-3d98f6a666ba" xmlns:ns2="http://schemas.microsoft.com/sharepoint/v3" xmlns:ns3="http://schemas.microsoft.com/sharepoint/v3/fields" targetNamespace="http://schemas.microsoft.com/office/2006/metadata/properties" ma:root="true" ma:fieldsID="b4592234b301f5c14a6f6c0d3e6a9ef9" ns1:_="" ns2:_="" ns3:_="">
    <xsd:import namespace="9d6bd219-ebbf-484d-aa26-3d98f6a666ba"/>
    <xsd:import namespace="http://schemas.microsoft.com/sharepoint/v3"/>
    <xsd:import namespace="http://schemas.microsoft.com/sharepoint/v3/fields"/>
    <xsd:element name="properties">
      <xsd:complexType>
        <xsd:sequence>
          <xsd:element name="documentManagement">
            <xsd:complexType>
              <xsd:all>
                <xsd:element ref="ns1:Country"/>
                <xsd:element ref="ns3:_DCDateModified" minOccurs="0"/>
                <xsd:element ref="ns2:EmailSender" minOccurs="0"/>
                <xsd:element ref="ns2:EmailTo" minOccurs="0"/>
                <xsd:element ref="ns2:EmailCc" minOccurs="0"/>
                <xsd:element ref="ns2:EmailFrom" minOccurs="0"/>
                <xsd:element ref="ns2:EmailSubject" minOccurs="0"/>
                <xsd:element ref="ns2:TemplateUrl" minOccurs="0"/>
                <xsd:element ref="ns2:xd_ProgID" minOccurs="0"/>
                <xsd:element ref="ns2:ShowRepairView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9d6bd219-ebbf-484d-aa26-3d98f6a666ba" elementFormDefault="qualified">
    <xsd:import namespace="http://schemas.microsoft.com/office/2006/documentManagement/types"/>
    <xsd:element name="Country" ma:index="0" ma:displayName="Country" ma:default="" ma:internalName="Country">
      <xsd:simpleType>
        <xsd:restriction base="dms:Text">
          <xsd:maxLength value="255"/>
        </xsd:restriction>
      </xsd:simpleType>
    </xsd:element>
  </xsd:schema>
  <xsd:schema xmlns:xsd="http://www.w3.org/2001/XMLSchema" xmlns:dms="http://schemas.microsoft.com/office/2006/documentManagement/types" targetNamespace="http://schemas.microsoft.com/sharepoint/v3" elementFormDefault="qualified">
    <xsd:import namespace="http://schemas.microsoft.com/office/2006/documentManagement/types"/>
    <xsd:element name="EmailSender" ma:index="4" nillable="true" ma:displayName="E-Mail Sender" ma:hidden="true" ma:internalName="EmailSender">
      <xsd:simpleType>
        <xsd:restriction base="dms:Note"/>
      </xsd:simpleType>
    </xsd:element>
    <xsd:element name="EmailTo" ma:index="5" nillable="true" ma:displayName="E-Mail To" ma:hidden="true" ma:internalName="EmailTo">
      <xsd:simpleType>
        <xsd:restriction base="dms:Note"/>
      </xsd:simpleType>
    </xsd:element>
    <xsd:element name="EmailCc" ma:index="6" nillable="true" ma:displayName="E-Mail Cc" ma:hidden="true" ma:internalName="EmailCc">
      <xsd:simpleType>
        <xsd:restriction base="dms:Note"/>
      </xsd:simpleType>
    </xsd:element>
    <xsd:element name="EmailFrom" ma:index="7" nillable="true" ma:displayName="E-Mail From" ma:hidden="true" ma:internalName="EmailFrom">
      <xsd:simpleType>
        <xsd:restriction base="dms:Text"/>
      </xsd:simpleType>
    </xsd:element>
    <xsd:element name="EmailSubject" ma:index="8" nillable="true" ma:displayName="E-Mail Subject" ma:hidden="true" ma:internalName="EmailSubject">
      <xsd:simpleType>
        <xsd:restriction base="dms:Text"/>
      </xsd:simpleType>
    </xsd:element>
    <xsd:element name="TemplateUrl" ma:index="11" nillable="true" ma:displayName="Template Link" ma:hidden="true" ma:internalName="TemplateUrl">
      <xsd:simpleType>
        <xsd:restriction base="dms:Text"/>
      </xsd:simpleType>
    </xsd:element>
    <xsd:element name="xd_ProgID" ma:index="12" nillable="true" ma:displayName="Html File Link" ma:hidden="true" ma:internalName="xd_ProgID">
      <xsd:simpleType>
        <xsd:restriction base="dms:Text"/>
      </xsd:simpleType>
    </xsd:element>
    <xsd:element name="ShowRepairView" ma:index="13" nillable="true" ma:displayName="Show Repair View" ma:hidden="true" ma:internalName="ShowRepairView">
      <xsd:simpleType>
        <xsd:restriction base="dms:Text"/>
      </xsd:simpleType>
    </xsd:element>
  </xsd:schema>
  <xsd:schema xmlns:xsd="http://www.w3.org/2001/XMLSchema" xmlns:dms="http://schemas.microsoft.com/office/2006/documentManagement/types" targetNamespace="http://schemas.microsoft.com/sharepoint/v3/fields" elementFormDefault="qualified">
    <xsd:import namespace="http://schemas.microsoft.com/office/2006/documentManagement/types"/>
    <xsd:element name="_DCDateModified" ma:index="3" nillable="true" ma:displayName="Date Modified" ma:description="The date on which this resource was last modified" ma:format="DateTime" ma:internalName="_DCDateModified">
      <xsd:simpleType>
        <xsd:restriction base="dms:DateTim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 ma:index="2" ma:displayName="Author"/>
        <xsd:element ref="dcterms:created" minOccurs="0" maxOccurs="1"/>
        <xsd:element ref="dc:identifier" minOccurs="0" maxOccurs="1"/>
        <xsd:element name="contentType" minOccurs="0" maxOccurs="1" type="xsd:string" ma:index="14" ma:displayName="Content Type" ma:readOnly="true"/>
        <xsd:element ref="dc:title" minOccurs="0" maxOccurs="1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2.xml><?xml version="1.0" encoding="utf-8"?>
<p:properties xmlns:p="http://schemas.microsoft.com/office/2006/metadata/properties" xmlns:xsi="http://www.w3.org/2001/XMLSchema-instance">
  <documentManagement>
    <TemplateUrl xmlns="http://schemas.microsoft.com/sharepoint/v3" xsi:nil="true"/>
    <_DCDateModified xmlns="http://schemas.microsoft.com/sharepoint/v3/fields">2009-09-21T22:00:00+00:00</_DCDateModified>
    <EmailTo xmlns="http://schemas.microsoft.com/sharepoint/v3" xsi:nil="true"/>
    <ShowRepairView xmlns="http://schemas.microsoft.com/sharepoint/v3" xsi:nil="true"/>
    <EmailSender xmlns="http://schemas.microsoft.com/sharepoint/v3" xsi:nil="true"/>
    <EmailFrom xmlns="http://schemas.microsoft.com/sharepoint/v3" xsi:nil="true"/>
    <EmailSubject xmlns="http://schemas.microsoft.com/sharepoint/v3" xsi:nil="true"/>
    <Country xmlns="9d6bd219-ebbf-484d-aa26-3d98f6a666ba">UK</Country>
    <xd_ProgID xmlns="http://schemas.microsoft.com/sharepoint/v3" xsi:nil="true"/>
    <EmailCc xmlns="http://schemas.microsoft.com/sharepoint/v3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E0EFABB9-AC01-4593-9784-C7021F4B56A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d6bd219-ebbf-484d-aa26-3d98f6a666ba"/>
    <ds:schemaRef ds:uri="http://schemas.microsoft.com/sharepoint/v3"/>
    <ds:schemaRef ds:uri="http://schemas.microsoft.com/sharepoint/v3/fields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2.xml><?xml version="1.0" encoding="utf-8"?>
<ds:datastoreItem xmlns:ds="http://schemas.openxmlformats.org/officeDocument/2006/customXml" ds:itemID="{5B02099A-FEB1-446F-85F6-FDE16BA75F4B}">
  <ds:schemaRefs>
    <ds:schemaRef ds:uri="http://purl.org/dc/elements/1.1/"/>
    <ds:schemaRef ds:uri="http://purl.org/dc/dcmitype/"/>
    <ds:schemaRef ds:uri="http://purl.org/dc/terms/"/>
    <ds:schemaRef ds:uri="http://schemas.openxmlformats.org/package/2006/metadata/core-properties"/>
    <ds:schemaRef ds:uri="http://www.w3.org/XML/1998/namespace"/>
    <ds:schemaRef ds:uri="http://schemas.microsoft.com/office/2006/documentManagement/types"/>
    <ds:schemaRef ds:uri="9d6bd219-ebbf-484d-aa26-3d98f6a666ba"/>
    <ds:schemaRef ds:uri="http://schemas.microsoft.com/sharepoint/v3"/>
    <ds:schemaRef ds:uri="http://schemas.microsoft.com/sharepoint/v3/fields"/>
    <ds:schemaRef ds:uri="http://schemas.microsoft.com/office/2006/metadata/properties"/>
  </ds:schemaRefs>
</ds:datastoreItem>
</file>

<file path=customXml/itemProps3.xml><?xml version="1.0" encoding="utf-8"?>
<ds:datastoreItem xmlns:ds="http://schemas.openxmlformats.org/officeDocument/2006/customXml" ds:itemID="{750CD5AE-2D2C-4236-8210-6F20EEA27EF8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6904</TotalTime>
  <Words>1631</Words>
  <Application>Microsoft Macintosh PowerPoint</Application>
  <PresentationFormat>On-screen Show (4:3)</PresentationFormat>
  <Paragraphs>279</Paragraphs>
  <Slides>29</Slides>
  <Notes>24</Notes>
  <HiddenSlides>0</HiddenSlides>
  <MMClips>0</MMClips>
  <ScaleCrop>false</ScaleCrop>
  <HeadingPairs>
    <vt:vector size="6" baseType="variant">
      <vt:variant>
        <vt:lpstr>Fonts Used</vt:lpstr>
      </vt:variant>
      <vt:variant>
        <vt:i4>13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29</vt:i4>
      </vt:variant>
    </vt:vector>
  </HeadingPairs>
  <TitlesOfParts>
    <vt:vector size="45" baseType="lpstr">
      <vt:lpstr>ＭＳ Ｐゴシック</vt:lpstr>
      <vt:lpstr>ＭＳ Ｐゴシック</vt:lpstr>
      <vt:lpstr>Arial</vt:lpstr>
      <vt:lpstr>Calibri</vt:lpstr>
      <vt:lpstr>Calibri Light</vt:lpstr>
      <vt:lpstr>Helvetica</vt:lpstr>
      <vt:lpstr>Helvetica Neue Light</vt:lpstr>
      <vt:lpstr>Optima</vt:lpstr>
      <vt:lpstr>Symbol</vt:lpstr>
      <vt:lpstr>Times</vt:lpstr>
      <vt:lpstr>Times New Roman</vt:lpstr>
      <vt:lpstr>Trebuchet MS</vt:lpstr>
      <vt:lpstr>Wingdings</vt:lpstr>
      <vt:lpstr>Bold Stripes</vt:lpstr>
      <vt:lpstr>1_Bold Stripes</vt:lpstr>
      <vt:lpstr>Custom Design</vt:lpstr>
      <vt:lpstr>PowerPoint Presentation</vt:lpstr>
      <vt:lpstr>The Mission of CERN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   The landscape </vt:lpstr>
      <vt:lpstr>PowerPoint Presentation</vt:lpstr>
      <vt:lpstr>Norway and CERN  </vt:lpstr>
      <vt:lpstr>PowerPoint Presentation</vt:lpstr>
      <vt:lpstr>Norwegians at CERN- 17.9.2019</vt:lpstr>
      <vt:lpstr>High Energy Physics in Norway </vt:lpstr>
      <vt:lpstr>PowerPoint Presentation</vt:lpstr>
      <vt:lpstr>PowerPoint Presentation</vt:lpstr>
      <vt:lpstr>High Energy Physics in Norway </vt:lpstr>
      <vt:lpstr>CERN: Particle Physics and Innovation</vt:lpstr>
      <vt:lpstr>PowerPoint Presentation</vt:lpstr>
      <vt:lpstr>Medical Application as an Example of Particle Physics Spin-off</vt:lpstr>
      <vt:lpstr>PowerPoint Presentation</vt:lpstr>
      <vt:lpstr>PowerPoint Presentation</vt:lpstr>
      <vt:lpstr>PowerPoint Presentation</vt:lpstr>
      <vt:lpstr>PowerPoint Presentation</vt:lpstr>
      <vt:lpstr>TTE programme</vt:lpstr>
      <vt:lpstr>UiA</vt:lpstr>
      <vt:lpstr>PowerPoint Presentation</vt:lpstr>
      <vt:lpstr>Safety Information for Visitors</vt:lpstr>
    </vt:vector>
  </TitlesOfParts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Marie-Cecile Preux</dc:creator>
  <cp:lastModifiedBy>Microsoft Office User</cp:lastModifiedBy>
  <cp:revision>422</cp:revision>
  <cp:lastPrinted>2016-02-09T09:53:58Z</cp:lastPrinted>
  <dcterms:created xsi:type="dcterms:W3CDTF">2012-01-25T12:11:40Z</dcterms:created>
  <dcterms:modified xsi:type="dcterms:W3CDTF">2020-02-12T09:47:09Z</dcterms:modified>
</cp:coreProperties>
</file>