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93" r:id="rId2"/>
    <p:sldId id="611" r:id="rId3"/>
    <p:sldId id="610" r:id="rId4"/>
    <p:sldId id="601" r:id="rId5"/>
    <p:sldId id="515" r:id="rId6"/>
    <p:sldId id="603" r:id="rId7"/>
    <p:sldId id="604" r:id="rId8"/>
    <p:sldId id="587" r:id="rId9"/>
    <p:sldId id="588" r:id="rId10"/>
    <p:sldId id="609" r:id="rId11"/>
    <p:sldId id="590" r:id="rId12"/>
    <p:sldId id="594" r:id="rId13"/>
    <p:sldId id="618" r:id="rId14"/>
    <p:sldId id="612" r:id="rId15"/>
    <p:sldId id="614" r:id="rId16"/>
    <p:sldId id="616" r:id="rId17"/>
    <p:sldId id="477" r:id="rId18"/>
    <p:sldId id="617" r:id="rId19"/>
    <p:sldId id="615" r:id="rId20"/>
    <p:sldId id="613" r:id="rId21"/>
    <p:sldId id="60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F"/>
    <a:srgbClr val="FFF1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6" autoAdjust="0"/>
    <p:restoredTop sz="91741" autoAdjust="0"/>
  </p:normalViewPr>
  <p:slideViewPr>
    <p:cSldViewPr>
      <p:cViewPr varScale="1">
        <p:scale>
          <a:sx n="95" d="100"/>
          <a:sy n="95" d="100"/>
        </p:scale>
        <p:origin x="8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2574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991EC-CF95-4D47-B047-28187202B4D1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8DA81-BE3A-4D0C-9782-97DE98C9F6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206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7858A-24B5-4335-A5BD-3C5898F4FC76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9935E-F0EE-453F-B3F3-284B21E97E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822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6E320C-7EEE-41BA-83C3-A1A62E72CAE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C014B0A-58B5-48B9-ABC1-F8340E6E1A4C}"/>
              </a:ext>
            </a:extLst>
          </p:cNvPr>
          <p:cNvGrpSpPr/>
          <p:nvPr userDrawn="1"/>
        </p:nvGrpSpPr>
        <p:grpSpPr>
          <a:xfrm>
            <a:off x="755577" y="6235479"/>
            <a:ext cx="1296143" cy="514350"/>
            <a:chOff x="539553" y="6235479"/>
            <a:chExt cx="1296143" cy="51435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45A7D03-6079-411C-AF42-B7A41D6BDE56}"/>
                </a:ext>
              </a:extLst>
            </p:cNvPr>
            <p:cNvSpPr/>
            <p:nvPr userDrawn="1"/>
          </p:nvSpPr>
          <p:spPr>
            <a:xfrm>
              <a:off x="539553" y="6235479"/>
              <a:ext cx="1296143" cy="5143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32A6446-5625-4165-B22C-569C42F3574D}"/>
                </a:ext>
              </a:extLst>
            </p:cNvPr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60" y="6235479"/>
              <a:ext cx="1036320" cy="5035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84784"/>
            <a:ext cx="7772400" cy="4680520"/>
          </a:xfrm>
        </p:spPr>
        <p:txBody>
          <a:bodyPr/>
          <a:lstStyle>
            <a:lvl1pPr>
              <a:buClr>
                <a:schemeClr val="accent5">
                  <a:lumMod val="75000"/>
                </a:schemeClr>
              </a:buCl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/>
            </a:lvl1pPr>
            <a:extLst/>
          </a:lstStyle>
          <a:p>
            <a:fld id="{C7D386BE-265B-4E18-98CB-BDCE8D4E64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2800" b="0" cap="none" spc="-150" baseline="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280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>
            <a:normAutofit/>
          </a:bodyPr>
          <a:lstStyle>
            <a:lvl1pPr marL="73152" indent="0" algn="l">
              <a:buNone/>
              <a:defRPr sz="20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>
            <a:normAutofit/>
          </a:bodyPr>
          <a:lstStyle>
            <a:lvl1pPr marL="73152" indent="0">
              <a:buNone/>
              <a:defRPr sz="20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2800" cap="none" baseline="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B75A6E5-CBA8-4851-9C12-663B34E33800}"/>
              </a:ext>
            </a:extLst>
          </p:cNvPr>
          <p:cNvGrpSpPr/>
          <p:nvPr userDrawn="1"/>
        </p:nvGrpSpPr>
        <p:grpSpPr>
          <a:xfrm>
            <a:off x="755577" y="6235479"/>
            <a:ext cx="1296143" cy="514350"/>
            <a:chOff x="539553" y="6235479"/>
            <a:chExt cx="1296143" cy="5143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F7DF3D1-F339-4B11-9822-0C3149561EB9}"/>
                </a:ext>
              </a:extLst>
            </p:cNvPr>
            <p:cNvSpPr/>
            <p:nvPr userDrawn="1"/>
          </p:nvSpPr>
          <p:spPr>
            <a:xfrm>
              <a:off x="539553" y="6235479"/>
              <a:ext cx="1296143" cy="5143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7AC9931-7049-453E-92B8-95BB4AEA3D69}"/>
                </a:ext>
              </a:extLst>
            </p:cNvPr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60" y="6235479"/>
              <a:ext cx="1036320" cy="5035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r>
              <a:rPr lang="en-US"/>
              <a:t>21/10/2019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C7D386BE-265B-4E18-98CB-BDCE8D4E649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0BA22DC-FB0C-4741-87DC-914C27F56B0A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B0E655C-657E-4192-8060-181C23F70C5E}"/>
              </a:ext>
            </a:extLst>
          </p:cNvPr>
          <p:cNvGrpSpPr/>
          <p:nvPr userDrawn="1"/>
        </p:nvGrpSpPr>
        <p:grpSpPr>
          <a:xfrm>
            <a:off x="755577" y="6235479"/>
            <a:ext cx="1296143" cy="514350"/>
            <a:chOff x="539553" y="6235479"/>
            <a:chExt cx="1296143" cy="51435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6D4C684-A857-4C16-A6BD-2B2BE5D0BB18}"/>
                </a:ext>
              </a:extLst>
            </p:cNvPr>
            <p:cNvSpPr/>
            <p:nvPr userDrawn="1"/>
          </p:nvSpPr>
          <p:spPr>
            <a:xfrm>
              <a:off x="539553" y="6235479"/>
              <a:ext cx="1296143" cy="5143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AE81A46-0DD3-452F-A330-14A1094D28EA}"/>
                </a:ext>
              </a:extLst>
            </p:cNvPr>
            <p:cNvPicPr/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60" y="6235479"/>
              <a:ext cx="1036320" cy="5035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800" kern="1200" spc="-100" baseline="0">
          <a:solidFill>
            <a:schemeClr val="accent5">
              <a:lumMod val="75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accent5">
            <a:lumMod val="75000"/>
          </a:schemeClr>
        </a:buClr>
        <a:buSzPct val="95000"/>
        <a:buFont typeface="Wingdings"/>
        <a:buChar char=""/>
        <a:defRPr kumimoji="0"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4680520" cy="2736304"/>
          </a:xfrm>
        </p:spPr>
        <p:txBody>
          <a:bodyPr/>
          <a:lstStyle/>
          <a:p>
            <a:r>
              <a:rPr lang="en-US" sz="3200" cap="none" dirty="0"/>
              <a:t>Persistency of Geant4 Phase-Space Information for Radiation Effects and Instrument Background Analysis</a:t>
            </a:r>
            <a:br>
              <a:rPr lang="en-GB" sz="3200" cap="none" dirty="0">
                <a:latin typeface="+mn-lt"/>
              </a:rPr>
            </a:br>
            <a:endParaRPr lang="en-GB" sz="3200" cap="none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056" y="3645025"/>
            <a:ext cx="7772400" cy="244827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Pete Truscott, Fan Lei, Sergio </a:t>
            </a:r>
            <a:r>
              <a:rPr lang="en-GB" dirty="0" err="1"/>
              <a:t>Ibarmia</a:t>
            </a:r>
            <a:r>
              <a:rPr lang="en-GB" dirty="0"/>
              <a:t> </a:t>
            </a:r>
            <a:r>
              <a:rPr lang="en-GB" dirty="0" err="1"/>
              <a:t>Huete</a:t>
            </a:r>
            <a:r>
              <a:rPr lang="en-GB" dirty="0"/>
              <a:t>, Valentina </a:t>
            </a:r>
            <a:r>
              <a:rPr lang="en-GB" dirty="0" err="1"/>
              <a:t>Fioretti</a:t>
            </a:r>
            <a:r>
              <a:rPr lang="en-GB" dirty="0"/>
              <a:t>, Simone </a:t>
            </a:r>
            <a:r>
              <a:rPr lang="en-GB" dirty="0" err="1"/>
              <a:t>Lotti</a:t>
            </a:r>
            <a:r>
              <a:rPr lang="en-GB" dirty="0"/>
              <a:t>, Andrea </a:t>
            </a:r>
            <a:r>
              <a:rPr lang="en-GB" dirty="0" err="1"/>
              <a:t>Bulgarelli</a:t>
            </a:r>
            <a:r>
              <a:rPr lang="en-GB" dirty="0"/>
              <a:t>, Giovanni </a:t>
            </a:r>
            <a:r>
              <a:rPr lang="en-GB" dirty="0" err="1"/>
              <a:t>Santin</a:t>
            </a:r>
            <a:r>
              <a:rPr lang="en-GB" dirty="0"/>
              <a:t>, Marco </a:t>
            </a:r>
            <a:r>
              <a:rPr lang="en-GB" dirty="0" err="1"/>
              <a:t>Vuolo</a:t>
            </a:r>
            <a:endParaRPr lang="en-GB" sz="1600" b="1" i="1" dirty="0"/>
          </a:p>
          <a:p>
            <a:endParaRPr lang="en-GB" sz="1600" i="1" dirty="0"/>
          </a:p>
          <a:p>
            <a:r>
              <a:rPr lang="en-GB" sz="1600" i="1" dirty="0" err="1"/>
              <a:t>Kallisto</a:t>
            </a:r>
            <a:r>
              <a:rPr lang="en-GB" sz="1600" i="1" dirty="0"/>
              <a:t> Consultancy (UK), </a:t>
            </a:r>
            <a:r>
              <a:rPr lang="en-GB" sz="1600" i="1" dirty="0" err="1"/>
              <a:t>RadMod</a:t>
            </a:r>
            <a:r>
              <a:rPr lang="en-GB" sz="1600" i="1" dirty="0"/>
              <a:t> Research (UK), INTA (ES), INAF (IT), ESA ESTEC/Rhea (NL)</a:t>
            </a:r>
          </a:p>
          <a:p>
            <a:endParaRPr lang="en-GB" sz="1600" i="1" dirty="0"/>
          </a:p>
          <a:p>
            <a:r>
              <a:rPr lang="en-GB" sz="1600" dirty="0"/>
              <a:t>Geant4 Space Users Workshop, </a:t>
            </a:r>
            <a:r>
              <a:rPr lang="en-GB" sz="1600" dirty="0" err="1"/>
              <a:t>Sikyon</a:t>
            </a:r>
            <a:r>
              <a:rPr lang="en-GB" sz="1600" dirty="0"/>
              <a:t> Coast Hotel, </a:t>
            </a:r>
            <a:r>
              <a:rPr lang="en-GB" sz="1600" dirty="0" err="1"/>
              <a:t>Sykia</a:t>
            </a:r>
            <a:r>
              <a:rPr lang="en-GB" sz="1600" dirty="0"/>
              <a:t>, Greece , 21</a:t>
            </a:r>
            <a:r>
              <a:rPr lang="en-GB" sz="1600" baseline="30000" dirty="0"/>
              <a:t>st</a:t>
            </a:r>
            <a:r>
              <a:rPr lang="en-GB" sz="1600" dirty="0"/>
              <a:t> October 2019</a:t>
            </a:r>
          </a:p>
          <a:p>
            <a:endParaRPr lang="en-GB" sz="1600" dirty="0"/>
          </a:p>
          <a:p>
            <a:r>
              <a:rPr lang="en-GB" sz="1600" dirty="0"/>
              <a:t>Original work sponsored by ESA Contracts 4</a:t>
            </a:r>
            <a:r>
              <a:rPr lang="pt-BR" sz="1600" dirty="0"/>
              <a:t>000108668/13/NL/MV (CIRSOS Project) and  4000116655/16/NL/BW (AREMBES)</a:t>
            </a:r>
            <a:r>
              <a:rPr lang="en-GB" sz="1600" dirty="0"/>
              <a:t>, with some ideas drawn from 4000111684/14/NL/AK (GTREFF) [led by </a:t>
            </a:r>
            <a:r>
              <a:rPr lang="en-GB" sz="1600" dirty="0" err="1"/>
              <a:t>RadMod</a:t>
            </a:r>
            <a:r>
              <a:rPr lang="en-GB" sz="1600" dirty="0"/>
              <a:t> Research, INAF and TRAD]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pic>
        <p:nvPicPr>
          <p:cNvPr id="10" name="Picture 2" descr="https://lh5.googleusercontent.com/-mDpBBBsn3rQ/Ug06zN_47bI/AAAAAAAADps/XlCGaYkm7T4/w321-h242-no/JUICE-es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48680"/>
            <a:ext cx="324750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D3CBF6-8AEA-4C50-AAE0-DC5B98821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B63F3C-2615-4686-B529-B5BBB1742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320C-7EEE-41BA-83C3-A1A62E72CAE6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1734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84784"/>
            <a:ext cx="7772400" cy="1656184"/>
          </a:xfrm>
        </p:spPr>
        <p:txBody>
          <a:bodyPr/>
          <a:lstStyle/>
          <a:p>
            <a:r>
              <a:rPr lang="en-GB" dirty="0"/>
              <a:t>Test case with 2cm radius Si spheres, 50 MeV protons isotropic</a:t>
            </a:r>
          </a:p>
          <a:p>
            <a:pPr lvl="1"/>
            <a:r>
              <a:rPr lang="en-GB" dirty="0"/>
              <a:t>(1.44 </a:t>
            </a:r>
            <a:r>
              <a:rPr lang="en-GB" dirty="0">
                <a:sym typeface="Symbol"/>
              </a:rPr>
              <a:t> 0.10) </a:t>
            </a:r>
            <a:r>
              <a:rPr lang="en-GB" dirty="0"/>
              <a:t>x10</a:t>
            </a:r>
            <a:r>
              <a:rPr lang="en-GB" baseline="30000" dirty="0"/>
              <a:t>-12</a:t>
            </a:r>
            <a:r>
              <a:rPr lang="en-GB" dirty="0"/>
              <a:t> rad(Si)/event (conventional)</a:t>
            </a:r>
          </a:p>
          <a:p>
            <a:pPr lvl="1"/>
            <a:r>
              <a:rPr lang="en-GB" dirty="0"/>
              <a:t>(1.41</a:t>
            </a:r>
            <a:r>
              <a:rPr lang="en-GB" dirty="0">
                <a:sym typeface="Symbol"/>
              </a:rPr>
              <a:t>  </a:t>
            </a:r>
            <a:r>
              <a:rPr lang="en-GB" dirty="0"/>
              <a:t>0.02) x10</a:t>
            </a:r>
            <a:r>
              <a:rPr lang="en-GB" baseline="30000" dirty="0"/>
              <a:t>-12</a:t>
            </a:r>
            <a:r>
              <a:rPr lang="en-GB" dirty="0"/>
              <a:t> rad(Si)/event (2-stage with splitting)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/>
          </a:p>
        </p:txBody>
      </p:sp>
      <p:pic>
        <p:nvPicPr>
          <p:cNvPr id="2050" name="Picture 2" descr="C:\Users\Pete\Documents\VMSharedFolder1\freddy.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784573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B5E2D-4B25-40A2-8612-C664EAF88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CBC65-8494-467A-9F3E-0188269B3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0114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ete\Documents\VMSharedFolder\CIRSOS\test2_stag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3960000" cy="250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49337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(A)</a:t>
            </a:r>
          </a:p>
        </p:txBody>
      </p:sp>
      <p:pic>
        <p:nvPicPr>
          <p:cNvPr id="5124" name="Picture 4" descr="C:\Users\Pete\Documents\VMSharedFolder\CIRSOS\test2_stage2A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93376"/>
            <a:ext cx="3960000" cy="249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Pete\Documents\VMSharedFolder\CIRSOS\test2_stage2A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93086"/>
            <a:ext cx="3960000" cy="249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88024" y="3125286"/>
            <a:ext cx="3960000" cy="3046988"/>
          </a:xfrm>
          <a:prstGeom prst="rect">
            <a:avLst/>
          </a:prstGeom>
          <a:solidFill>
            <a:srgbClr val="00007F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As with previous examples, but systems two enclosures are cylindrical. </a:t>
            </a:r>
          </a:p>
          <a:p>
            <a:r>
              <a:rPr lang="en-GB" sz="1600" b="1" dirty="0"/>
              <a:t>(A)</a:t>
            </a:r>
            <a:r>
              <a:rPr lang="en-GB" sz="1600" dirty="0"/>
              <a:t> 1</a:t>
            </a:r>
            <a:r>
              <a:rPr lang="en-GB" sz="1600" baseline="30000" dirty="0"/>
              <a:t>st</a:t>
            </a:r>
            <a:r>
              <a:rPr lang="en-GB" sz="1600" dirty="0"/>
              <a:t> stage simulation with particle stopping on enclosures.</a:t>
            </a:r>
          </a:p>
          <a:p>
            <a:r>
              <a:rPr lang="en-GB" sz="1600" b="1" dirty="0"/>
              <a:t>(B)</a:t>
            </a:r>
            <a:r>
              <a:rPr lang="en-GB" sz="1600" dirty="0"/>
              <a:t> 2</a:t>
            </a:r>
            <a:r>
              <a:rPr lang="en-GB" sz="1600" baseline="30000" dirty="0"/>
              <a:t>nd</a:t>
            </a:r>
            <a:r>
              <a:rPr lang="en-GB" sz="1600" dirty="0"/>
              <a:t> stage simulation, no splitting (</a:t>
            </a:r>
            <a:r>
              <a:rPr lang="en-GB" sz="1600" b="1" i="1" dirty="0"/>
              <a:t>samples</a:t>
            </a:r>
            <a:r>
              <a:rPr lang="en-GB" sz="1600" dirty="0"/>
              <a:t>=1)  and position resampled on uniform disc radius  4cm (left </a:t>
            </a:r>
            <a:r>
              <a:rPr lang="en-GB" sz="1600" dirty="0" err="1"/>
              <a:t>cyl</a:t>
            </a:r>
            <a:r>
              <a:rPr lang="en-GB" sz="1600" dirty="0"/>
              <a:t>) and using grid resampling (right </a:t>
            </a:r>
            <a:r>
              <a:rPr lang="en-GB" sz="1600" dirty="0" err="1"/>
              <a:t>cyl</a:t>
            </a:r>
            <a:r>
              <a:rPr lang="en-GB" sz="1600" dirty="0"/>
              <a:t>).  Right </a:t>
            </a:r>
            <a:r>
              <a:rPr lang="en-GB" sz="1600" dirty="0" err="1"/>
              <a:t>cyl</a:t>
            </a:r>
            <a:r>
              <a:rPr lang="en-GB" sz="1600" dirty="0"/>
              <a:t> also includes </a:t>
            </a:r>
            <a:r>
              <a:rPr lang="en-GB" sz="1600" b="1" i="1" dirty="0">
                <a:sym typeface="Symbol"/>
              </a:rPr>
              <a:t></a:t>
            </a:r>
            <a:r>
              <a:rPr lang="en-GB" sz="1600" dirty="0"/>
              <a:t>=5</a:t>
            </a:r>
            <a:r>
              <a:rPr lang="en-GB" sz="1600" baseline="30000" dirty="0"/>
              <a:t>o</a:t>
            </a:r>
            <a:r>
              <a:rPr lang="en-GB" sz="1600" dirty="0"/>
              <a:t> angular dithering </a:t>
            </a:r>
          </a:p>
          <a:p>
            <a:r>
              <a:rPr lang="en-GB" sz="1600" b="1" dirty="0"/>
              <a:t>(C) </a:t>
            </a:r>
            <a:r>
              <a:rPr lang="en-GB" sz="1600" dirty="0"/>
              <a:t>Same as for (B), but with </a:t>
            </a:r>
            <a:r>
              <a:rPr lang="en-GB" sz="1600" b="1" i="1" dirty="0"/>
              <a:t>samples</a:t>
            </a:r>
            <a:r>
              <a:rPr lang="en-GB" sz="1600" dirty="0"/>
              <a:t>=20, and only first 3 events from 1</a:t>
            </a:r>
            <a:r>
              <a:rPr lang="en-GB" sz="1600" baseline="30000" dirty="0"/>
              <a:t>st</a:t>
            </a:r>
            <a:r>
              <a:rPr lang="en-GB" sz="1600" dirty="0"/>
              <a:t> stage simulation shown.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88024" y="49337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(B)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5576" y="3131529"/>
            <a:ext cx="45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(C)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D7990C-8B93-4099-989B-EDE7CD4D0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DD8483-B928-4160-95E9-3B0466F86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DC0FB-5D48-45D9-B684-CB7A08C55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407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Pete\Documents\VMSharedFolder\CIRSOS\test4_stage2A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09" y="3933056"/>
            <a:ext cx="3960000" cy="261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Pete\Documents\VMSharedFolder\CIRSOS\test4_stage1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960000" cy="261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Pete\Documents\VMSharedFolder\CIRSOS\test4_stage1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09" y="1268760"/>
            <a:ext cx="3960000" cy="261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9036" y="404664"/>
            <a:ext cx="8073444" cy="830997"/>
          </a:xfrm>
          <a:prstGeom prst="rect">
            <a:avLst/>
          </a:prstGeom>
          <a:solidFill>
            <a:srgbClr val="00007F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Example Two Stage simulation for arbitrary Al geometry in air irradiated in –z-direction by protons.  (A) &amp; (B) 1</a:t>
            </a:r>
            <a:r>
              <a:rPr lang="en-GB" sz="1600" baseline="30000" dirty="0"/>
              <a:t>st</a:t>
            </a:r>
            <a:r>
              <a:rPr lang="en-GB" sz="1600" dirty="0"/>
              <a:t> stage simulation.  (C) and (D) 2</a:t>
            </a:r>
            <a:r>
              <a:rPr lang="en-GB" sz="1600" baseline="30000" dirty="0"/>
              <a:t>nd</a:t>
            </a:r>
            <a:r>
              <a:rPr lang="en-GB" sz="1600" dirty="0"/>
              <a:t> stage simulation, with each 1</a:t>
            </a:r>
            <a:r>
              <a:rPr lang="en-GB" sz="1600" baseline="30000" dirty="0"/>
              <a:t>st</a:t>
            </a:r>
            <a:r>
              <a:rPr lang="en-GB" sz="1600" dirty="0"/>
              <a:t>-stage event split into 5, and uniform repositioning within a disc radius 2mm.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9037" y="126876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(A)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2040" y="1259468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(B)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9037" y="3933056"/>
            <a:ext cx="45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(C)</a:t>
            </a:r>
          </a:p>
        </p:txBody>
      </p:sp>
      <p:pic>
        <p:nvPicPr>
          <p:cNvPr id="8197" name="Picture 5" descr="C:\Users\Pete\Documents\VMSharedFolder\CIRSOS\test4_stage2A_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480" y="3933056"/>
            <a:ext cx="3960000" cy="261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932480" y="3923764"/>
            <a:ext cx="475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(D)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1DABE8-763C-436A-B9D3-FE6E58526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46CB38-45BC-40AA-BF62-7E8536E66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6B170C-231E-418A-A4A4-CF7BCC47C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35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5E3B5-D424-411B-8E86-342A0CF66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Space File Example Output (CSV)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900F2-0178-4804-9742-0CF574704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2F0E0-EC8A-4FF3-857E-5C7862EAE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D4D7D-C36E-4787-AF5A-9B81E77B0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CC37838-4D22-4EEA-AE16-4449F04C23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0" t="17636" r="21650" b="11643"/>
          <a:stretch/>
        </p:blipFill>
        <p:spPr>
          <a:xfrm>
            <a:off x="457200" y="1088545"/>
            <a:ext cx="8554400" cy="5257391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361B33-2394-4AAF-98CB-9FEA453E74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0" t="17636" r="32675" b="33219"/>
          <a:stretch/>
        </p:blipFill>
        <p:spPr>
          <a:xfrm>
            <a:off x="889808" y="1773024"/>
            <a:ext cx="7776864" cy="3888432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67179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0DAE7-1C53-4181-B1FD-50811B5DD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Space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C9F96-19A2-4314-8605-AB2182396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124744"/>
            <a:ext cx="7772400" cy="5040560"/>
          </a:xfrm>
        </p:spPr>
        <p:txBody>
          <a:bodyPr/>
          <a:lstStyle/>
          <a:p>
            <a:r>
              <a:rPr lang="en-GB" dirty="0"/>
              <a:t>Output file formats currently root, CSV and Qt-compressed CSV</a:t>
            </a:r>
          </a:p>
          <a:p>
            <a:r>
              <a:rPr lang="en-GB" dirty="0"/>
              <a:t>Note</a:t>
            </a:r>
          </a:p>
          <a:p>
            <a:pPr lvl="1"/>
            <a:r>
              <a:rPr lang="en-GB" dirty="0"/>
              <a:t>Qt compress each CSV block first before writing - result not compatible with other general zip utilities</a:t>
            </a:r>
          </a:p>
          <a:p>
            <a:pPr lvl="1"/>
            <a:r>
              <a:rPr lang="en-GB" dirty="0"/>
              <a:t>ROOT PS files appear to have slightly better compression </a:t>
            </a:r>
            <a:r>
              <a:rPr lang="en-GB" dirty="0">
                <a:sym typeface="Symbol"/>
              </a:rPr>
              <a:t> 6.3 over CSV files compared with Qt-compressed files   5.5 for the same events</a:t>
            </a:r>
            <a:endParaRPr lang="en-GB" dirty="0"/>
          </a:p>
          <a:p>
            <a:r>
              <a:rPr lang="en-GB" dirty="0"/>
              <a:t>Generic interface to base Phase-Space Classes </a:t>
            </a:r>
            <a:r>
              <a:rPr lang="en-GB" i="1" dirty="0"/>
              <a:t>which can be easily extended to other file-types which implement serialisation of classes </a:t>
            </a:r>
            <a:r>
              <a:rPr lang="en-GB" dirty="0"/>
              <a:t>(</a:t>
            </a:r>
            <a:r>
              <a:rPr lang="en-GB" i="1" dirty="0"/>
              <a:t>e.g. </a:t>
            </a:r>
            <a:r>
              <a:rPr lang="en-GB" dirty="0"/>
              <a:t>HDF5, Python Pickle)</a:t>
            </a:r>
          </a:p>
          <a:p>
            <a:r>
              <a:rPr lang="en-GB" dirty="0"/>
              <a:t>File can be passed – with primary particle numbers – to subsystem contractor or instrument designer 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6CA5D-0B16-41DD-919A-5A3734009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F74D4-8F1D-4D21-97B5-BFCAA8D34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30742-80B3-4EE0-BA6A-B9B63041F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32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D19F4-AAC8-40A7-B4C8-0EE4B315B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Phase-Space Data Retention for AREMBES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5DC68-E7BA-4B0B-9559-A04FB9A68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484784"/>
            <a:ext cx="4089648" cy="4861152"/>
          </a:xfrm>
        </p:spPr>
        <p:txBody>
          <a:bodyPr>
            <a:normAutofit fontScale="92500"/>
          </a:bodyPr>
          <a:lstStyle/>
          <a:p>
            <a:r>
              <a:rPr lang="en-GB" dirty="0"/>
              <a:t>Requirement to produce FITS format file with phase space data</a:t>
            </a:r>
          </a:p>
          <a:p>
            <a:pPr lvl="1"/>
            <a:r>
              <a:rPr lang="en-GB" dirty="0"/>
              <a:t>3D grid of pixel-type detectors</a:t>
            </a:r>
          </a:p>
          <a:p>
            <a:pPr lvl="1"/>
            <a:r>
              <a:rPr lang="en-GB" dirty="0"/>
              <a:t>Post-process the data to examine effects of different background reduction methods</a:t>
            </a:r>
          </a:p>
          <a:p>
            <a:r>
              <a:rPr lang="en-GB" dirty="0"/>
              <a:t>Required more detailed PS info:</a:t>
            </a:r>
          </a:p>
          <a:p>
            <a:pPr lvl="1"/>
            <a:r>
              <a:rPr lang="en-GB" i="1" dirty="0" err="1">
                <a:solidFill>
                  <a:srgbClr val="00007F"/>
                </a:solidFill>
              </a:rPr>
              <a:t>eventID</a:t>
            </a:r>
            <a:r>
              <a:rPr lang="en-GB" i="1" dirty="0">
                <a:solidFill>
                  <a:srgbClr val="00007F"/>
                </a:solidFill>
              </a:rPr>
              <a:t>, </a:t>
            </a:r>
            <a:r>
              <a:rPr lang="en-GB" i="1" dirty="0" err="1">
                <a:solidFill>
                  <a:srgbClr val="00007F"/>
                </a:solidFill>
              </a:rPr>
              <a:t>trackID</a:t>
            </a:r>
            <a:r>
              <a:rPr lang="en-GB" i="1" dirty="0">
                <a:solidFill>
                  <a:srgbClr val="00007F"/>
                </a:solidFill>
              </a:rPr>
              <a:t>, </a:t>
            </a:r>
            <a:r>
              <a:rPr lang="en-GB" i="1" dirty="0" err="1">
                <a:solidFill>
                  <a:srgbClr val="00007F"/>
                </a:solidFill>
              </a:rPr>
              <a:t>stepID</a:t>
            </a:r>
            <a:r>
              <a:rPr lang="en-GB" i="1" dirty="0">
                <a:solidFill>
                  <a:srgbClr val="00007F"/>
                </a:solidFill>
              </a:rPr>
              <a:t>, </a:t>
            </a:r>
            <a:r>
              <a:rPr lang="en-GB" i="1" dirty="0" err="1">
                <a:solidFill>
                  <a:srgbClr val="00007F"/>
                </a:solidFill>
              </a:rPr>
              <a:t>iVertex</a:t>
            </a:r>
            <a:r>
              <a:rPr lang="en-GB" i="1" dirty="0">
                <a:solidFill>
                  <a:srgbClr val="00007F"/>
                </a:solidFill>
              </a:rPr>
              <a:t>, </a:t>
            </a:r>
            <a:r>
              <a:rPr lang="en-GB" i="1" dirty="0" err="1">
                <a:solidFill>
                  <a:srgbClr val="00007F"/>
                </a:solidFill>
              </a:rPr>
              <a:t>particleID</a:t>
            </a:r>
            <a:endParaRPr lang="en-GB" i="1" dirty="0">
              <a:solidFill>
                <a:srgbClr val="00007F"/>
              </a:solidFill>
            </a:endParaRPr>
          </a:p>
          <a:p>
            <a:pPr lvl="1"/>
            <a:r>
              <a:rPr lang="en-GB" i="1" dirty="0" err="1">
                <a:solidFill>
                  <a:srgbClr val="00007F"/>
                </a:solidFill>
              </a:rPr>
              <a:t>particleName</a:t>
            </a:r>
            <a:r>
              <a:rPr lang="en-GB" i="1" dirty="0">
                <a:solidFill>
                  <a:srgbClr val="00007F"/>
                </a:solidFill>
              </a:rPr>
              <a:t>, </a:t>
            </a:r>
            <a:r>
              <a:rPr lang="en-GB" i="1" dirty="0" err="1">
                <a:solidFill>
                  <a:srgbClr val="00007F"/>
                </a:solidFill>
              </a:rPr>
              <a:t>PDGEncoding</a:t>
            </a:r>
            <a:r>
              <a:rPr lang="en-GB" i="1" dirty="0">
                <a:solidFill>
                  <a:srgbClr val="00007F"/>
                </a:solidFill>
              </a:rPr>
              <a:t>, Z, A, Q, excitation</a:t>
            </a:r>
          </a:p>
          <a:p>
            <a:pPr lvl="1"/>
            <a:r>
              <a:rPr lang="en-GB" i="1" dirty="0">
                <a:solidFill>
                  <a:srgbClr val="00007F"/>
                </a:solidFill>
              </a:rPr>
              <a:t>Statistical weight, KE, time, global &amp; local position, global momentum</a:t>
            </a:r>
          </a:p>
          <a:p>
            <a:pPr lvl="1"/>
            <a:r>
              <a:rPr lang="en-GB" i="1" dirty="0" err="1">
                <a:solidFill>
                  <a:srgbClr val="00007F"/>
                </a:solidFill>
              </a:rPr>
              <a:t>Edep</a:t>
            </a:r>
            <a:r>
              <a:rPr lang="en-GB" i="1" dirty="0">
                <a:solidFill>
                  <a:srgbClr val="00007F"/>
                </a:solidFill>
              </a:rPr>
              <a:t> in current volume</a:t>
            </a:r>
          </a:p>
          <a:p>
            <a:pPr lvl="1"/>
            <a:r>
              <a:rPr lang="en-GB" i="1" dirty="0">
                <a:solidFill>
                  <a:srgbClr val="00007F"/>
                </a:solidFill>
              </a:rPr>
              <a:t>Process which created particle</a:t>
            </a:r>
          </a:p>
          <a:p>
            <a:pPr lvl="1"/>
            <a:r>
              <a:rPr lang="en-GB" i="1" dirty="0">
                <a:solidFill>
                  <a:srgbClr val="00007F"/>
                </a:solidFill>
              </a:rPr>
              <a:t>Parent </a:t>
            </a:r>
            <a:r>
              <a:rPr lang="en-GB" i="1" dirty="0" err="1">
                <a:solidFill>
                  <a:srgbClr val="00007F"/>
                </a:solidFill>
              </a:rPr>
              <a:t>trackID</a:t>
            </a:r>
            <a:endParaRPr lang="en-GB" i="1" dirty="0">
              <a:solidFill>
                <a:srgbClr val="00007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C5BF1-EE0A-443E-A284-8DE2BAD43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B2D7B-B35B-475C-BBB2-D4125ED9B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DE361-D91F-45AD-BB74-EA801B19F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A3D23AD-3D57-47AC-ABFE-DF954CCA7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982" y="1484784"/>
            <a:ext cx="3356695" cy="2517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08543E3-2561-4951-B1B3-AE1E53450B01}"/>
              </a:ext>
            </a:extLst>
          </p:cNvPr>
          <p:cNvSpPr txBox="1">
            <a:spLocks/>
          </p:cNvSpPr>
          <p:nvPr/>
        </p:nvSpPr>
        <p:spPr>
          <a:xfrm>
            <a:off x="4978152" y="4437112"/>
            <a:ext cx="3838525" cy="190882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accent5">
                  <a:lumMod val="75000"/>
                </a:schemeClr>
              </a:buClr>
              <a:buSzPct val="95000"/>
              <a:buFont typeface="Wingdings"/>
              <a:buChar char=""/>
              <a:defRPr kumimoji="0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1"/>
            <a:r>
              <a:rPr lang="en-GB" i="1" dirty="0">
                <a:solidFill>
                  <a:srgbClr val="00007F"/>
                </a:solidFill>
              </a:rPr>
              <a:t>PV name, instance # and copy #</a:t>
            </a:r>
          </a:p>
          <a:p>
            <a:pPr lvl="1"/>
            <a:r>
              <a:rPr lang="en-GB" i="1" dirty="0">
                <a:solidFill>
                  <a:srgbClr val="00007F"/>
                </a:solidFill>
              </a:rPr>
              <a:t>Mother PV name, instance # and copy #</a:t>
            </a:r>
          </a:p>
          <a:p>
            <a:pPr lvl="1"/>
            <a:r>
              <a:rPr lang="en-GB" i="1" dirty="0">
                <a:solidFill>
                  <a:srgbClr val="00007F"/>
                </a:solidFill>
              </a:rPr>
              <a:t>All primary particle details</a:t>
            </a:r>
          </a:p>
          <a:p>
            <a:r>
              <a:rPr lang="en-GB" sz="1800" u="sng" dirty="0"/>
              <a:t>True analysis application</a:t>
            </a:r>
            <a:r>
              <a:rPr lang="en-GB" sz="1800" dirty="0"/>
              <a:t>, not Variance Reduction</a:t>
            </a:r>
          </a:p>
        </p:txBody>
      </p:sp>
    </p:spTree>
    <p:extLst>
      <p:ext uri="{BB962C8B-B14F-4D97-AF65-F5344CB8AC3E}">
        <p14:creationId xmlns:p14="http://schemas.microsoft.com/office/powerpoint/2010/main" val="3233345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FC65D-6515-4315-AAED-D49CD44F5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Storage and Commands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D5AA9-EEB0-4242-9659-CB94E8F66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124744"/>
            <a:ext cx="7772400" cy="1944216"/>
          </a:xfrm>
        </p:spPr>
        <p:txBody>
          <a:bodyPr/>
          <a:lstStyle/>
          <a:p>
            <a:r>
              <a:rPr lang="en-GB" dirty="0"/>
              <a:t>Data are first recorded by GRAS into a ROOT file</a:t>
            </a:r>
          </a:p>
          <a:p>
            <a:pPr lvl="1"/>
            <a:r>
              <a:rPr lang="en-GB" dirty="0"/>
              <a:t>Uses GRAS </a:t>
            </a:r>
            <a:r>
              <a:rPr lang="en-GB" dirty="0" err="1"/>
              <a:t>Histo</a:t>
            </a:r>
            <a:r>
              <a:rPr lang="en-GB" dirty="0"/>
              <a:t> classes to store as tuples of int, double and std::strings</a:t>
            </a:r>
          </a:p>
          <a:p>
            <a:r>
              <a:rPr lang="en-GB" dirty="0"/>
              <a:t>Converter to translate ROOT  PS data into one or more FITS files</a:t>
            </a:r>
          </a:p>
          <a:p>
            <a:pPr lvl="1"/>
            <a:r>
              <a:rPr lang="en-GB" dirty="0"/>
              <a:t>Some are post-processing using FITS, some using ROOT scripts</a:t>
            </a:r>
          </a:p>
          <a:p>
            <a:r>
              <a:rPr lang="en-GB" dirty="0"/>
              <a:t>Simple macro instruction format:</a:t>
            </a:r>
          </a:p>
          <a:p>
            <a:pPr marL="6858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C5811-A224-451D-920D-6BADD7B60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49DA6-9283-441C-BC7D-DB1A6FE85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63E8C-9926-4CB0-B117-7AD8B0CB4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54431B-609E-4EF0-8D70-CC9D99293332}"/>
              </a:ext>
            </a:extLst>
          </p:cNvPr>
          <p:cNvSpPr txBox="1"/>
          <p:nvPr/>
        </p:nvSpPr>
        <p:spPr>
          <a:xfrm>
            <a:off x="977519" y="3016111"/>
            <a:ext cx="774440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addModule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PST1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addVolume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vSiDetectors1_PV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-1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addVolume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vScintillators1_PV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-1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minEvent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maxEvent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10000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stepLength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vSiDetectors1_PV </a:t>
            </a:r>
            <a:r>
              <a:rPr lang="en-GB" sz="1600" b="1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100.0 nm</a:t>
            </a:r>
          </a:p>
          <a:p>
            <a:endParaRPr lang="en-GB" sz="1600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addModule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PST2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addVolume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vSiDetectors2_PV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-1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minEvent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3000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maxEvent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8000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saveModulo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2000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/analysis/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stepLength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vSiDetectors2_PV </a:t>
            </a:r>
            <a:r>
              <a:rPr lang="en-GB" sz="1600" b="1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 km</a:t>
            </a:r>
          </a:p>
        </p:txBody>
      </p:sp>
    </p:spTree>
    <p:extLst>
      <p:ext uri="{BB962C8B-B14F-4D97-AF65-F5344CB8AC3E}">
        <p14:creationId xmlns:p14="http://schemas.microsoft.com/office/powerpoint/2010/main" val="2044047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5AF2C-7958-48C4-8A65-510FE9D6A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Example Output in FITS File Viewer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29BE47-E89C-4953-A88E-72280D763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3AC2A7-A3FA-406C-BB11-881410301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90B5AA-AA02-45DF-952F-09E8A401EF74}"/>
              </a:ext>
            </a:extLst>
          </p:cNvPr>
          <p:cNvPicPr/>
          <p:nvPr/>
        </p:nvPicPr>
        <p:blipFill rotWithShape="1">
          <a:blip r:embed="rId2"/>
          <a:srcRect b="50000"/>
          <a:stretch/>
        </p:blipFill>
        <p:spPr>
          <a:xfrm>
            <a:off x="179512" y="1052735"/>
            <a:ext cx="8784976" cy="27363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4D9E9F-AD04-41FA-B886-1DEDC15BE402}"/>
              </a:ext>
            </a:extLst>
          </p:cNvPr>
          <p:cNvPicPr/>
          <p:nvPr/>
        </p:nvPicPr>
        <p:blipFill rotWithShape="1">
          <a:blip r:embed="rId3"/>
          <a:srcRect b="48377"/>
          <a:stretch/>
        </p:blipFill>
        <p:spPr>
          <a:xfrm>
            <a:off x="179512" y="3867524"/>
            <a:ext cx="8784976" cy="273171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CE7FD25-936C-4427-9B0B-43EF7980A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7101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EFFD8-7CFC-420C-BED8-2773BDDA2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Effectiveness of Magnetic Deflector in ATHENA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71565-E286-4D09-BB73-7FBB5E0B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49DFD7-818C-4397-84D6-57DDE860D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EF717-2F8A-409F-8685-E6A610E0D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7" name="Content Placeholder 5" descr="A picture containing light, sitting, wire, green&#10;&#10;Description automatically generated">
            <a:extLst>
              <a:ext uri="{FF2B5EF4-FFF2-40B4-BE49-F238E27FC236}">
                <a16:creationId xmlns:a16="http://schemas.microsoft.com/office/drawing/2014/main" id="{1C03FC61-7B95-4AE6-810E-B562D0029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97" y="1944261"/>
            <a:ext cx="3906903" cy="4365059"/>
          </a:xfrm>
          <a:prstGeom prst="rect">
            <a:avLst/>
          </a:prstGeom>
        </p:spPr>
      </p:pic>
      <p:pic>
        <p:nvPicPr>
          <p:cNvPr id="8" name="Immagine 1" descr="AREMBES_field_verification.png">
            <a:extLst>
              <a:ext uri="{FF2B5EF4-FFF2-40B4-BE49-F238E27FC236}">
                <a16:creationId xmlns:a16="http://schemas.microsoft.com/office/drawing/2014/main" id="{193B9FD9-ABE7-4612-9957-EE42F9590E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6599" r="51373" b="274"/>
          <a:stretch/>
        </p:blipFill>
        <p:spPr>
          <a:xfrm>
            <a:off x="4761475" y="1944261"/>
            <a:ext cx="3906903" cy="4257704"/>
          </a:xfrm>
          <a:prstGeom prst="rect">
            <a:avLst/>
          </a:prstGeom>
        </p:spPr>
      </p:pic>
      <p:sp>
        <p:nvSpPr>
          <p:cNvPr id="9" name="Arrow: Curved Down 8">
            <a:extLst>
              <a:ext uri="{FF2B5EF4-FFF2-40B4-BE49-F238E27FC236}">
                <a16:creationId xmlns:a16="http://schemas.microsoft.com/office/drawing/2014/main" id="{034193D9-C6B5-438A-825C-9C4F731AD289}"/>
              </a:ext>
            </a:extLst>
          </p:cNvPr>
          <p:cNvSpPr/>
          <p:nvPr/>
        </p:nvSpPr>
        <p:spPr>
          <a:xfrm>
            <a:off x="2771800" y="1858512"/>
            <a:ext cx="4047775" cy="99442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83B63B-4AB5-4294-9D92-A85B46F63C18}"/>
              </a:ext>
            </a:extLst>
          </p:cNvPr>
          <p:cNvSpPr txBox="1"/>
          <p:nvPr/>
        </p:nvSpPr>
        <p:spPr>
          <a:xfrm>
            <a:off x="658357" y="1044025"/>
            <a:ext cx="6233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 keV protons scattered through ATHENA mirrors, collimated by annular shield (red) then deflected by shielding magnet (plot courtesy of Valentina 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Fioretti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DF82C6-D0DD-4D9C-99D2-CADDC4CCE02D}"/>
              </a:ext>
            </a:extLst>
          </p:cNvPr>
          <p:cNvSpPr txBox="1"/>
          <p:nvPr/>
        </p:nvSpPr>
        <p:spPr>
          <a:xfrm>
            <a:off x="4761475" y="6086539"/>
            <a:ext cx="4163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Plot compares </a:t>
            </a:r>
            <a:r>
              <a:rPr lang="en-GB" sz="11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BoGEMMS</a:t>
            </a:r>
            <a:r>
              <a:rPr lang="en-GB" sz="11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AREMBES Simulation Framework results (latter using GRAS </a:t>
            </a:r>
            <a:r>
              <a:rPr lang="en-GB" sz="11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PSTrack</a:t>
            </a:r>
            <a:r>
              <a:rPr lang="en-GB" sz="11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analysis)</a:t>
            </a:r>
          </a:p>
        </p:txBody>
      </p:sp>
    </p:spTree>
    <p:extLst>
      <p:ext uri="{BB962C8B-B14F-4D97-AF65-F5344CB8AC3E}">
        <p14:creationId xmlns:p14="http://schemas.microsoft.com/office/powerpoint/2010/main" val="525693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A7ED3-B8D8-438E-BD62-F510F949E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Learned – Unique volume identification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6F4C95-6726-4C1C-B1BF-6CC98E350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124744"/>
            <a:ext cx="4017640" cy="3456384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n-GB" b="1" i="1" dirty="0"/>
              <a:t>Name and copy # of PV and parent PV do not uniquely identify volumes</a:t>
            </a:r>
          </a:p>
          <a:p>
            <a:r>
              <a:rPr lang="en-GB" dirty="0"/>
              <a:t>Problem for 3D parametrised volumes or cases where volume names reused by the user</a:t>
            </a:r>
          </a:p>
          <a:p>
            <a:r>
              <a:rPr lang="en-GB" dirty="0"/>
              <a:t>Inherent G4 problem including in GRAS for analysis</a:t>
            </a:r>
          </a:p>
          <a:p>
            <a:r>
              <a:rPr lang="en-GB" b="1" i="1" dirty="0" err="1">
                <a:solidFill>
                  <a:srgbClr val="C00000"/>
                </a:solidFill>
              </a:rPr>
              <a:t>GRASGeometryHierarchy</a:t>
            </a:r>
            <a:r>
              <a:rPr lang="en-GB" dirty="0"/>
              <a:t> and </a:t>
            </a:r>
            <a:r>
              <a:rPr lang="en-GB" b="1" i="1" dirty="0" err="1">
                <a:solidFill>
                  <a:srgbClr val="C00000"/>
                </a:solidFill>
              </a:rPr>
              <a:t>GRASGeometryHierarchyNode</a:t>
            </a:r>
            <a:r>
              <a:rPr lang="en-GB" dirty="0"/>
              <a:t> created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04D39-F2BA-40DE-BB7C-AB8EA4FC1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7DF2B-2234-4B6D-AE7C-8817655CD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84AE1-819F-4D7D-AF82-97B46B38B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9" name="Picture 2" descr="C:\Users\Pete\Documents\VMSharedFolder1\AREMBES\test1_screencaptureA.png">
            <a:extLst>
              <a:ext uri="{FF2B5EF4-FFF2-40B4-BE49-F238E27FC236}">
                <a16:creationId xmlns:a16="http://schemas.microsoft.com/office/drawing/2014/main" id="{797E3E35-B0B1-402F-A4F7-DED045EFF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268760"/>
            <a:ext cx="328888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A5D7F83-2DF1-450A-B92E-D87E816FA1BC}"/>
              </a:ext>
            </a:extLst>
          </p:cNvPr>
          <p:cNvSpPr txBox="1">
            <a:spLocks/>
          </p:cNvSpPr>
          <p:nvPr/>
        </p:nvSpPr>
        <p:spPr>
          <a:xfrm>
            <a:off x="914400" y="4509120"/>
            <a:ext cx="7742224" cy="18721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accent5">
                  <a:lumMod val="75000"/>
                </a:schemeClr>
              </a:buClr>
              <a:buSzPct val="95000"/>
              <a:buFont typeface="Wingdings"/>
              <a:buChar char=""/>
              <a:defRPr kumimoji="0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dirty="0"/>
              <a:t>Scans hierarchy of complete geometry structure</a:t>
            </a:r>
          </a:p>
          <a:p>
            <a:r>
              <a:rPr lang="en-GB" dirty="0"/>
              <a:t>Allows unique identification of a volume within a G4 geometry, and associated tag is stored in PS file</a:t>
            </a:r>
          </a:p>
          <a:p>
            <a:r>
              <a:rPr lang="en-GB" dirty="0"/>
              <a:t>Need to transplant the use of these methods back into other </a:t>
            </a:r>
            <a:r>
              <a:rPr lang="en-GB" b="1" i="1" dirty="0" err="1"/>
              <a:t>GRASAnalysisModule</a:t>
            </a:r>
            <a:r>
              <a:rPr lang="en-GB" dirty="0"/>
              <a:t> classes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2977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3583D-D350-49C1-A6A2-2B76D83B6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B24E7-3A4B-45DD-8F48-E790F53EA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Two-stage / multi-stage Geant4 simulations (CIRSOS)</a:t>
            </a:r>
          </a:p>
          <a:p>
            <a:r>
              <a:rPr lang="en-GB" dirty="0"/>
              <a:t>Use of phase space data retention for non-Geant4 post-processing (AREMBES)</a:t>
            </a:r>
          </a:p>
          <a:p>
            <a:r>
              <a:rPr lang="en-GB" dirty="0"/>
              <a:t>Lessons learned, discussion and recommendations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EE17A-79D2-4AA4-BB0A-463275BF4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EBC67-B8A5-430A-8179-6489DCA2C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CA8FE-2DE5-4CE4-9B5D-433BEE777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584430-9E9E-4EDB-B40E-8A4DB4F25212}"/>
              </a:ext>
            </a:extLst>
          </p:cNvPr>
          <p:cNvSpPr txBox="1"/>
          <p:nvPr/>
        </p:nvSpPr>
        <p:spPr>
          <a:xfrm>
            <a:off x="914400" y="3501878"/>
            <a:ext cx="75460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C00000"/>
                </a:solidFill>
              </a:rPr>
              <a:t>Some random thoughts based on experiences with implementing phase-space information retention in GRAS …</a:t>
            </a:r>
          </a:p>
        </p:txBody>
      </p:sp>
    </p:spTree>
    <p:extLst>
      <p:ext uri="{BB962C8B-B14F-4D97-AF65-F5344CB8AC3E}">
        <p14:creationId xmlns:p14="http://schemas.microsoft.com/office/powerpoint/2010/main" val="209659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D35C6-B0CF-44FF-B49F-694A99D5E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Learned /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39DF2-159B-4516-9629-FCAE1E1B0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468052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“Whoa! The files are too big!!”</a:t>
            </a:r>
          </a:p>
          <a:p>
            <a:pPr lvl="1"/>
            <a:r>
              <a:rPr lang="en-GB" dirty="0"/>
              <a:t>Flexible format to include only those parameters needed for post-processing</a:t>
            </a:r>
          </a:p>
          <a:p>
            <a:r>
              <a:rPr lang="en-GB" dirty="0"/>
              <a:t>Combine GRAS 2-stage and </a:t>
            </a:r>
            <a:r>
              <a:rPr lang="en-GB" dirty="0" err="1"/>
              <a:t>PSTrack</a:t>
            </a:r>
            <a:r>
              <a:rPr lang="en-GB" dirty="0"/>
              <a:t> functions into consistent but flexible file format</a:t>
            </a:r>
          </a:p>
          <a:p>
            <a:pPr lvl="1"/>
            <a:r>
              <a:rPr lang="en-GB" dirty="0"/>
              <a:t>Need to introduce possibility to kill particles in analysis or create analysis/bias overlap?</a:t>
            </a:r>
          </a:p>
          <a:p>
            <a:r>
              <a:rPr lang="en-GB" dirty="0"/>
              <a:t>Response function design (idea of Giovanni </a:t>
            </a:r>
            <a:r>
              <a:rPr lang="en-GB" dirty="0" err="1"/>
              <a:t>Santin</a:t>
            </a:r>
            <a:r>
              <a:rPr lang="en-GB" dirty="0"/>
              <a:t> / Martina </a:t>
            </a:r>
            <a:r>
              <a:rPr lang="en-GB" dirty="0" err="1"/>
              <a:t>Giraudo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Save PS results for each primary and a specific input spectrum</a:t>
            </a:r>
          </a:p>
          <a:p>
            <a:pPr lvl="1"/>
            <a:r>
              <a:rPr lang="en-GB" dirty="0"/>
              <a:t>Resample results of simulation for different primary spectra</a:t>
            </a:r>
          </a:p>
          <a:p>
            <a:r>
              <a:rPr lang="en-GB" dirty="0"/>
              <a:t>ROOT file interface for GRAS (Histo.cc) should be updated with improved/more-flexible design</a:t>
            </a:r>
          </a:p>
          <a:p>
            <a:r>
              <a:rPr lang="en-GB" dirty="0"/>
              <a:t>Need to consider wider range of output files types for PS persistency (HDF5, Python object files [Pickle], etc) which may be used for post-processing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55CDD-AAE1-4AB9-9E4F-4C0523720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C5F12-87BB-4A09-AA24-207399733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8152F-ED75-459C-8891-89609C69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788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&amp; General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24744"/>
            <a:ext cx="7772400" cy="5040560"/>
          </a:xfrm>
        </p:spPr>
        <p:txBody>
          <a:bodyPr>
            <a:normAutofit/>
          </a:bodyPr>
          <a:lstStyle/>
          <a:p>
            <a:r>
              <a:rPr lang="en-GB" dirty="0"/>
              <a:t>The conventional IAEA PS file definition is often too restrictive - better to seek more flexible approach to record PS information</a:t>
            </a:r>
          </a:p>
          <a:p>
            <a:r>
              <a:rPr lang="en-GB" b="1" i="1" dirty="0"/>
              <a:t>2-Stage Analysis </a:t>
            </a:r>
            <a:r>
              <a:rPr lang="en-GB" dirty="0"/>
              <a:t>developed for ESA CIRSOS Project in GRAS application</a:t>
            </a:r>
          </a:p>
          <a:p>
            <a:r>
              <a:rPr lang="en-GB" dirty="0"/>
              <a:t>Easily to:</a:t>
            </a:r>
          </a:p>
          <a:p>
            <a:pPr lvl="1"/>
            <a:r>
              <a:rPr lang="en-GB" dirty="0"/>
              <a:t>Record boundary-crossing events from one simulation</a:t>
            </a:r>
          </a:p>
          <a:p>
            <a:pPr lvl="1"/>
            <a:r>
              <a:rPr lang="en-GB" dirty="0"/>
              <a:t>Retrieve the events</a:t>
            </a:r>
          </a:p>
          <a:p>
            <a:pPr lvl="1"/>
            <a:r>
              <a:rPr lang="en-GB" dirty="0"/>
              <a:t>Displace to the same or another volume(s)</a:t>
            </a:r>
          </a:p>
          <a:p>
            <a:pPr lvl="1"/>
            <a:r>
              <a:rPr lang="en-GB" dirty="0"/>
              <a:t>Split and/or perturb (“dither”) in space and angle</a:t>
            </a:r>
          </a:p>
          <a:p>
            <a:r>
              <a:rPr lang="en-GB" dirty="0"/>
              <a:t>GRAS analysis class </a:t>
            </a:r>
            <a:r>
              <a:rPr lang="en-GB" b="1" i="1" dirty="0" err="1"/>
              <a:t>GRASPSTrackModule</a:t>
            </a:r>
            <a:r>
              <a:rPr lang="en-GB" dirty="0"/>
              <a:t> implements facilities to record PS information to ROOT and</a:t>
            </a:r>
            <a:r>
              <a:rPr lang="en-GB" dirty="0">
                <a:sym typeface="Wingdings" panose="05000000000000000000" pitchFamily="2" charset="2"/>
              </a:rPr>
              <a:t> FITS files</a:t>
            </a:r>
            <a:endParaRPr lang="en-GB" dirty="0"/>
          </a:p>
          <a:p>
            <a:pPr lvl="1"/>
            <a:r>
              <a:rPr lang="en-GB" dirty="0"/>
              <a:t>Used for repeated post-processing e.g. to optimise instrument settings</a:t>
            </a:r>
          </a:p>
          <a:p>
            <a:pPr marL="68580" indent="0">
              <a:buNone/>
            </a:pPr>
            <a:r>
              <a:rPr lang="en-GB" b="1" i="1" dirty="0">
                <a:solidFill>
                  <a:srgbClr val="C00000"/>
                </a:solidFill>
              </a:rPr>
              <a:t>Are some of these techniques/principles more generally useful within Geant4 toolkit, as a combined phase-space persistency option?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AD9BE-0F5B-43E6-8D1D-BAD8B1E84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2D32E-67FD-4079-903F-29D021EEB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114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BF7D8-8385-4D11-825D-96BC95559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2-Stage / Multi-Stage Analysis (“Matryoshka”)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B19D8-EDEF-43D7-9338-271DCC096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124744"/>
            <a:ext cx="4161656" cy="316835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Environment information needed by collaborators and subsystem developers</a:t>
            </a:r>
          </a:p>
          <a:p>
            <a:r>
              <a:rPr lang="en-GB" dirty="0"/>
              <a:t>Often defined  using 6-faces sector shielding approach (</a:t>
            </a:r>
            <a:r>
              <a:rPr lang="en-GB" i="1" dirty="0"/>
              <a:t>e.g. </a:t>
            </a:r>
            <a:r>
              <a:rPr lang="en-GB" dirty="0"/>
              <a:t>commercial COMSAT)</a:t>
            </a:r>
          </a:p>
          <a:p>
            <a:r>
              <a:rPr lang="en-GB" dirty="0"/>
              <a:t>Greater detail required without needing to pass on full spacecraft design or component-level design to commercial competitors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9C0AF-1137-43B2-A7E5-05F3151D9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7D9DB-24C4-4BFB-A1A4-ABFDD919D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E1591-37C4-48E2-B86F-6C16864D6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7AFBA08-A553-4E07-A201-14ACDED21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156" y="1251864"/>
            <a:ext cx="3371114" cy="230314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2E4DCD8-7649-4023-9EF0-F55535404B5A}"/>
              </a:ext>
            </a:extLst>
          </p:cNvPr>
          <p:cNvSpPr txBox="1">
            <a:spLocks/>
          </p:cNvSpPr>
          <p:nvPr/>
        </p:nvSpPr>
        <p:spPr>
          <a:xfrm>
            <a:off x="914401" y="4149080"/>
            <a:ext cx="7696200" cy="199796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accent5">
                  <a:lumMod val="75000"/>
                </a:schemeClr>
              </a:buClr>
              <a:buSzPct val="95000"/>
              <a:buFont typeface="Wingdings"/>
              <a:buChar char=""/>
              <a:defRPr kumimoji="0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dirty="0"/>
              <a:t>2-stage / multi-stage Geant4 simulation: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/>
              <a:t>Transport particles to surfaces of equipment boxes</a:t>
            </a:r>
          </a:p>
          <a:p>
            <a:pPr lvl="1"/>
            <a:r>
              <a:rPr lang="en-GB" dirty="0"/>
              <a:t>Store the phase-space information</a:t>
            </a:r>
          </a:p>
          <a:p>
            <a:pPr lvl="1"/>
            <a:r>
              <a:rPr lang="en-GB" dirty="0"/>
              <a:t>Use subsequent simulation to resample the particles too sub-box/board/component level</a:t>
            </a:r>
          </a:p>
          <a:p>
            <a:r>
              <a:rPr lang="en-GB" dirty="0">
                <a:sym typeface="Wingdings" panose="05000000000000000000" pitchFamily="2" charset="2"/>
              </a:rPr>
              <a:t>Improve statistics of simulations at component levels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61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Modules for 2-Stage Analysis in GRAS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411760" y="1124744"/>
            <a:ext cx="1944000" cy="864000"/>
          </a:xfrm>
          <a:prstGeom prst="rect">
            <a:avLst/>
          </a:prstGeom>
          <a:solidFill>
            <a:srgbClr val="00007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 err="1">
                <a:ea typeface="Times New Roman"/>
                <a:cs typeface="Times New Roman"/>
              </a:rPr>
              <a:t>GRASTwoStage</a:t>
            </a:r>
            <a:br>
              <a:rPr lang="en-GB" dirty="0">
                <a:ea typeface="Times New Roman"/>
                <a:cs typeface="Times New Roman"/>
              </a:rPr>
            </a:br>
            <a:r>
              <a:rPr lang="en-GB" dirty="0" err="1">
                <a:ea typeface="Times New Roman"/>
                <a:cs typeface="Times New Roman"/>
              </a:rPr>
              <a:t>DetectManager</a:t>
            </a:r>
            <a:endParaRPr lang="en-GB" dirty="0"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ea typeface="Times New Roman"/>
                <a:cs typeface="Times New Roman"/>
              </a:rPr>
              <a:t>(singleton)</a:t>
            </a:r>
            <a:endParaRPr lang="en-GB" sz="2800" dirty="0">
              <a:effectLst/>
              <a:ea typeface="Times New Roman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4008" y="1124744"/>
            <a:ext cx="1944216" cy="864000"/>
          </a:xfrm>
          <a:prstGeom prst="rect">
            <a:avLst/>
          </a:prstGeom>
          <a:solidFill>
            <a:srgbClr val="00007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 err="1">
                <a:ea typeface="Times New Roman"/>
                <a:cs typeface="Times New Roman"/>
              </a:rPr>
              <a:t>GRASTwoStage</a:t>
            </a:r>
            <a:br>
              <a:rPr lang="en-GB" dirty="0">
                <a:ea typeface="Times New Roman"/>
                <a:cs typeface="Times New Roman"/>
              </a:rPr>
            </a:br>
            <a:r>
              <a:rPr lang="en-GB" dirty="0" err="1">
                <a:ea typeface="Times New Roman"/>
                <a:cs typeface="Times New Roman"/>
              </a:rPr>
              <a:t>BiasingOperator</a:t>
            </a:r>
            <a:endParaRPr lang="en-GB" dirty="0">
              <a:ea typeface="Times New Roman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92280" y="1124840"/>
            <a:ext cx="1296000" cy="8640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ea typeface="Times New Roman"/>
                <a:cs typeface="Times New Roman"/>
              </a:rPr>
              <a:t>G4VBiasingOperator</a:t>
            </a:r>
            <a:endParaRPr lang="en-GB" sz="2800" dirty="0">
              <a:effectLst/>
              <a:ea typeface="Times New Roman"/>
              <a:cs typeface="Times New Roman"/>
            </a:endParaRPr>
          </a:p>
        </p:txBody>
      </p:sp>
      <p:cxnSp>
        <p:nvCxnSpPr>
          <p:cNvPr id="18" name="Elbow Connector 17"/>
          <p:cNvCxnSpPr>
            <a:stCxn id="13" idx="1"/>
            <a:endCxn id="10" idx="3"/>
          </p:cNvCxnSpPr>
          <p:nvPr/>
        </p:nvCxnSpPr>
        <p:spPr>
          <a:xfrm rot="10800000">
            <a:off x="6588224" y="1556744"/>
            <a:ext cx="504056" cy="96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99592" y="1124744"/>
            <a:ext cx="1440160" cy="72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400" b="1" dirty="0">
                <a:solidFill>
                  <a:schemeClr val="bg1"/>
                </a:solidFill>
                <a:ea typeface="Times New Roman"/>
                <a:cs typeface="Times New Roman"/>
              </a:rPr>
              <a:t>Stage  1:</a:t>
            </a:r>
            <a:endParaRPr lang="en-GB" sz="3600" b="1" dirty="0">
              <a:solidFill>
                <a:schemeClr val="bg1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44008" y="2420888"/>
            <a:ext cx="1944216" cy="864000"/>
          </a:xfrm>
          <a:prstGeom prst="rect">
            <a:avLst/>
          </a:prstGeom>
          <a:solidFill>
            <a:srgbClr val="00007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 err="1">
                <a:ea typeface="Times New Roman"/>
                <a:cs typeface="Times New Roman"/>
              </a:rPr>
              <a:t>GRASTwoStage</a:t>
            </a:r>
            <a:br>
              <a:rPr lang="en-GB" dirty="0">
                <a:ea typeface="Times New Roman"/>
                <a:cs typeface="Times New Roman"/>
              </a:rPr>
            </a:br>
            <a:r>
              <a:rPr lang="en-GB" dirty="0" err="1">
                <a:ea typeface="Times New Roman"/>
                <a:cs typeface="Times New Roman"/>
              </a:rPr>
              <a:t>BiasingOperation</a:t>
            </a:r>
            <a:endParaRPr lang="en-GB" dirty="0">
              <a:ea typeface="Times New Roman"/>
              <a:cs typeface="Times New Roman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092280" y="2420888"/>
            <a:ext cx="1296000" cy="8640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ea typeface="Times New Roman"/>
                <a:cs typeface="Times New Roman"/>
              </a:rPr>
              <a:t>G4VBiasingOperation</a:t>
            </a:r>
            <a:endParaRPr lang="en-GB" sz="2800" dirty="0">
              <a:effectLst/>
              <a:ea typeface="Times New Roman"/>
              <a:cs typeface="Times New Roman"/>
            </a:endParaRPr>
          </a:p>
        </p:txBody>
      </p:sp>
      <p:cxnSp>
        <p:nvCxnSpPr>
          <p:cNvPr id="34" name="Elbow Connector 33"/>
          <p:cNvCxnSpPr>
            <a:stCxn id="33" idx="1"/>
          </p:cNvCxnSpPr>
          <p:nvPr/>
        </p:nvCxnSpPr>
        <p:spPr>
          <a:xfrm rot="10800000">
            <a:off x="6588224" y="2852792"/>
            <a:ext cx="504056" cy="96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899592" y="5250782"/>
            <a:ext cx="1440160" cy="720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400" b="1" dirty="0">
                <a:solidFill>
                  <a:schemeClr val="bg1"/>
                </a:solidFill>
                <a:ea typeface="Times New Roman"/>
                <a:cs typeface="Times New Roman"/>
              </a:rPr>
              <a:t>Stage  2:</a:t>
            </a:r>
            <a:endParaRPr lang="en-GB" sz="3600" b="1" dirty="0">
              <a:solidFill>
                <a:schemeClr val="bg1"/>
              </a:solidFill>
              <a:effectLst/>
              <a:ea typeface="Times New Roman"/>
              <a:cs typeface="Times New Roman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339752" y="5178774"/>
            <a:ext cx="1944000" cy="864000"/>
          </a:xfrm>
          <a:prstGeom prst="rect">
            <a:avLst/>
          </a:prstGeom>
          <a:solidFill>
            <a:srgbClr val="00007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 err="1">
                <a:ea typeface="Times New Roman"/>
                <a:cs typeface="Times New Roman"/>
              </a:rPr>
              <a:t>GRASTwoStage</a:t>
            </a:r>
            <a:br>
              <a:rPr lang="en-GB" dirty="0">
                <a:ea typeface="Times New Roman"/>
                <a:cs typeface="Times New Roman"/>
              </a:rPr>
            </a:br>
            <a:r>
              <a:rPr lang="en-GB" dirty="0" err="1">
                <a:ea typeface="Times New Roman"/>
                <a:cs typeface="Times New Roman"/>
              </a:rPr>
              <a:t>SourceManager</a:t>
            </a:r>
            <a:endParaRPr lang="en-GB" dirty="0"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ea typeface="Times New Roman"/>
                <a:cs typeface="Times New Roman"/>
              </a:rPr>
              <a:t>(singleton)</a:t>
            </a:r>
            <a:endParaRPr lang="en-GB" sz="2800" dirty="0">
              <a:effectLst/>
              <a:ea typeface="Times New Roman"/>
              <a:cs typeface="Times New Roman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44008" y="1969095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bg1"/>
                </a:solidFill>
              </a:rPr>
              <a:t>(Associated with G4LV)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44008" y="3284984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bg1"/>
                </a:solidFill>
              </a:rPr>
              <a:t>(Function performed on particle which strike volume)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716016" y="5178678"/>
            <a:ext cx="1944216" cy="864000"/>
          </a:xfrm>
          <a:prstGeom prst="rect">
            <a:avLst/>
          </a:prstGeom>
          <a:solidFill>
            <a:srgbClr val="00007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 err="1">
                <a:ea typeface="Times New Roman"/>
                <a:cs typeface="Times New Roman"/>
              </a:rPr>
              <a:t>GRASTwoStage</a:t>
            </a:r>
            <a:br>
              <a:rPr lang="en-GB" dirty="0">
                <a:ea typeface="Times New Roman"/>
                <a:cs typeface="Times New Roman"/>
              </a:rPr>
            </a:br>
            <a:r>
              <a:rPr lang="en-GB" dirty="0" err="1">
                <a:ea typeface="Times New Roman"/>
                <a:cs typeface="Times New Roman"/>
              </a:rPr>
              <a:t>ParticleSource</a:t>
            </a:r>
            <a:endParaRPr lang="en-GB" dirty="0">
              <a:ea typeface="Times New Roman"/>
              <a:cs typeface="Times New Roman"/>
            </a:endParaRPr>
          </a:p>
        </p:txBody>
      </p:sp>
      <p:sp>
        <p:nvSpPr>
          <p:cNvPr id="43" name="Left Arrow 42"/>
          <p:cNvSpPr/>
          <p:nvPr/>
        </p:nvSpPr>
        <p:spPr>
          <a:xfrm rot="18160893">
            <a:off x="3156025" y="2524898"/>
            <a:ext cx="1838446" cy="72008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Left Arrow 43"/>
          <p:cNvSpPr/>
          <p:nvPr/>
        </p:nvSpPr>
        <p:spPr>
          <a:xfrm rot="2879520" flipH="1">
            <a:off x="4133193" y="4606862"/>
            <a:ext cx="767467" cy="72008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/>
          <p:cNvCxnSpPr/>
          <p:nvPr/>
        </p:nvCxnSpPr>
        <p:spPr>
          <a:xfrm>
            <a:off x="971600" y="4077072"/>
            <a:ext cx="7344816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339752" y="3645120"/>
            <a:ext cx="1944216" cy="864000"/>
          </a:xfrm>
          <a:prstGeom prst="rect">
            <a:avLst/>
          </a:prstGeom>
          <a:solidFill>
            <a:srgbClr val="00007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 err="1">
                <a:ea typeface="Times New Roman"/>
                <a:cs typeface="Times New Roman"/>
              </a:rPr>
              <a:t>GRASVPhase</a:t>
            </a:r>
            <a:br>
              <a:rPr lang="en-GB" dirty="0">
                <a:ea typeface="Times New Roman"/>
                <a:cs typeface="Times New Roman"/>
              </a:rPr>
            </a:br>
            <a:r>
              <a:rPr lang="en-GB" dirty="0" err="1">
                <a:ea typeface="Times New Roman"/>
                <a:cs typeface="Times New Roman"/>
              </a:rPr>
              <a:t>SpaceFile</a:t>
            </a:r>
            <a:endParaRPr lang="en-GB" dirty="0">
              <a:ea typeface="Times New Roman"/>
              <a:cs typeface="Times New Roman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44008" y="597076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bg1"/>
                </a:solidFill>
              </a:rPr>
              <a:t>(Associated with volume[s])</a:t>
            </a:r>
          </a:p>
        </p:txBody>
      </p:sp>
      <p:sp>
        <p:nvSpPr>
          <p:cNvPr id="41" name="Left Brace 40"/>
          <p:cNvSpPr/>
          <p:nvPr/>
        </p:nvSpPr>
        <p:spPr>
          <a:xfrm>
            <a:off x="4355976" y="1052736"/>
            <a:ext cx="288032" cy="237626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Curved Down Arrow 55"/>
          <p:cNvSpPr/>
          <p:nvPr/>
        </p:nvSpPr>
        <p:spPr>
          <a:xfrm rot="10800000" flipH="1">
            <a:off x="1403648" y="4509120"/>
            <a:ext cx="1440160" cy="720000"/>
          </a:xfrm>
          <a:prstGeom prst="curvedDownArrow">
            <a:avLst>
              <a:gd name="adj1" fmla="val 50000"/>
              <a:gd name="adj2" fmla="val 75106"/>
              <a:gd name="adj3" fmla="val 35583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headEnd type="none" w="lg" len="lg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9" name="Flowchart: Magnetic Disk 48"/>
          <p:cNvSpPr/>
          <p:nvPr/>
        </p:nvSpPr>
        <p:spPr>
          <a:xfrm>
            <a:off x="395536" y="3356992"/>
            <a:ext cx="1512168" cy="1512168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Persistency (ROOT, CSV or CSV-”zip”)</a:t>
            </a:r>
          </a:p>
        </p:txBody>
      </p:sp>
      <p:sp>
        <p:nvSpPr>
          <p:cNvPr id="53" name="Curved Down Arrow 52"/>
          <p:cNvSpPr/>
          <p:nvPr/>
        </p:nvSpPr>
        <p:spPr>
          <a:xfrm flipH="1">
            <a:off x="1403648" y="2853016"/>
            <a:ext cx="1440160" cy="720000"/>
          </a:xfrm>
          <a:prstGeom prst="curvedDownArrow">
            <a:avLst>
              <a:gd name="adj1" fmla="val 50000"/>
              <a:gd name="adj2" fmla="val 75106"/>
              <a:gd name="adj3" fmla="val 35583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headEnd type="none" w="lg" len="lg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AE0BD-6749-4C6C-A391-B3D2919EA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712C4-FC48-4311-91EE-27365BD69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9617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Features</a:t>
            </a:r>
            <a:endParaRPr lang="en-GB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80728"/>
            <a:ext cx="7772400" cy="2736304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en-GB" b="1" dirty="0"/>
              <a:t>Stage 1:</a:t>
            </a:r>
          </a:p>
          <a:p>
            <a:r>
              <a:rPr lang="en-GB" dirty="0"/>
              <a:t>Several Bias Operators can be created and allocated to one or more Phase-space files</a:t>
            </a:r>
          </a:p>
          <a:p>
            <a:r>
              <a:rPr lang="en-GB" dirty="0"/>
              <a:t>Each Bias Operator associated with one or more detection G4Logical volumes</a:t>
            </a:r>
          </a:p>
          <a:p>
            <a:r>
              <a:rPr lang="en-GB" dirty="0"/>
              <a:t>Particles are killed outright at surface (may introduce Russian Roulette in future developments)</a:t>
            </a:r>
          </a:p>
          <a:p>
            <a:r>
              <a:rPr lang="en-GB" dirty="0"/>
              <a:t>ROOT, CSV or compressed-CSV file outputs</a:t>
            </a:r>
          </a:p>
          <a:p>
            <a:endParaRPr lang="en-GB" dirty="0"/>
          </a:p>
          <a:p>
            <a:endParaRPr lang="en-GB" dirty="0"/>
          </a:p>
          <a:p>
            <a:pPr marL="6858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04060" y="3861048"/>
            <a:ext cx="77444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/detect/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addModule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mod1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/detect/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selectVolume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v1_out_PV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/detect/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selectVolume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v2_out_PV 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/detect/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addPSFile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PSFile1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test_mod1.csv CSV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/detect/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setPSFile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PSFile1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/detect/</a:t>
            </a:r>
            <a:r>
              <a:rPr lang="en-GB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PSFile1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dumpInterval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1000</a:t>
            </a:r>
          </a:p>
          <a:p>
            <a:endParaRPr lang="en-GB" sz="1600" i="1" dirty="0">
              <a:solidFill>
                <a:srgbClr val="0000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/detect/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addModule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mod2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/detect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/mod2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selectVolume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v3_out_PV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788024" y="3068960"/>
            <a:ext cx="3960440" cy="1728192"/>
            <a:chOff x="4788024" y="3068960"/>
            <a:chExt cx="3960440" cy="1728192"/>
          </a:xfrm>
        </p:grpSpPr>
        <p:sp>
          <p:nvSpPr>
            <p:cNvPr id="8" name="Oval 7"/>
            <p:cNvSpPr/>
            <p:nvPr/>
          </p:nvSpPr>
          <p:spPr>
            <a:xfrm>
              <a:off x="4788024" y="3861048"/>
              <a:ext cx="1584176" cy="93610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>
              <a:stCxn id="8" idx="6"/>
              <a:endCxn id="15" idx="2"/>
            </p:cNvCxnSpPr>
            <p:nvPr/>
          </p:nvCxnSpPr>
          <p:spPr>
            <a:xfrm flipV="1">
              <a:off x="6372200" y="3653735"/>
              <a:ext cx="1152128" cy="67536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300192" y="3068960"/>
              <a:ext cx="24482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</a:rPr>
                <a:t>Specify by PV, but bias operation applied to LV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AD0393-C4CA-4F4F-A763-3A6998EB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450D2-215E-424F-81BF-B0EC0AADA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5C61C-DD61-43A4-81F6-4529E4463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88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Features</a:t>
            </a:r>
            <a:endParaRPr lang="en-GB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80728"/>
            <a:ext cx="7772400" cy="273630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GB" b="1" dirty="0"/>
              <a:t>Stage 2:</a:t>
            </a:r>
          </a:p>
          <a:p>
            <a:r>
              <a:rPr lang="en-GB" dirty="0"/>
              <a:t>Can apply splitting to each event in the 1</a:t>
            </a:r>
            <a:r>
              <a:rPr lang="en-GB" baseline="30000" dirty="0"/>
              <a:t>st</a:t>
            </a:r>
            <a:r>
              <a:rPr lang="en-GB" dirty="0"/>
              <a:t> stage simulation </a:t>
            </a:r>
          </a:p>
          <a:p>
            <a:r>
              <a:rPr lang="en-GB" dirty="0"/>
              <a:t>To augment splitting there, there are options to “dither” position and angle of particles</a:t>
            </a:r>
          </a:p>
          <a:p>
            <a:r>
              <a:rPr lang="en-GB" dirty="0"/>
              <a:t>Can record events striking sub-volumes: 3-stage analysis, </a:t>
            </a:r>
            <a:r>
              <a:rPr lang="en-GB" i="1" dirty="0" err="1"/>
              <a:t>etc</a:t>
            </a:r>
            <a:endParaRPr lang="en-GB" i="1" dirty="0"/>
          </a:p>
          <a:p>
            <a:r>
              <a:rPr lang="en-GB" dirty="0"/>
              <a:t>Full management of normalisation back to original number of events in Stage 1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6858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3682767"/>
            <a:ext cx="77444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/source/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selectPSFile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PSFile1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test_mod1.csv CSV 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/source/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selectPSFile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PSFile2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test_mod2.root ROOT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/source/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addSource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sourceVol1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PSFile1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v1_out_PV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/source/</a:t>
            </a:r>
            <a:r>
              <a:rPr lang="en-GB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PSFile1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/split 10 1 true 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/source/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sourceVol1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/resample/position UNIFORM 1.0 cm</a:t>
            </a:r>
          </a:p>
          <a:p>
            <a:endParaRPr lang="en-GB" sz="1600" i="1" dirty="0">
              <a:solidFill>
                <a:srgbClr val="0000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/source/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addSource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sourceVol2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PSFile2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v3_out_PV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/source/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sourceVol2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targetVolume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v2_out_PV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</a:t>
            </a: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/source/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sourceVol2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/resample/angle uniform 5.0 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</a:t>
            </a:r>
            <a:endParaRPr lang="en-GB" sz="1600" i="1" dirty="0">
              <a:solidFill>
                <a:srgbClr val="0000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gras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600" i="1" dirty="0" err="1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twoStage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/source/</a:t>
            </a:r>
            <a:r>
              <a:rPr lang="en-GB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sourceVol2</a:t>
            </a:r>
            <a:r>
              <a:rPr lang="en-GB" sz="1600" i="1" dirty="0">
                <a:solidFill>
                  <a:srgbClr val="0000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/resample/grid 5 5 5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368FC7-B2CE-41FF-9DFF-E58427C0F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B06C1-2552-4C4D-B9D6-F2CE757AB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4E026-7BEA-415F-B895-A8258CDEB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788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“Dithering” Options for Position and Angle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28346"/>
            <a:ext cx="4665712" cy="4808966"/>
          </a:xfrm>
        </p:spPr>
        <p:txBody>
          <a:bodyPr>
            <a:normAutofit/>
          </a:bodyPr>
          <a:lstStyle/>
          <a:p>
            <a:r>
              <a:rPr lang="en-GB" dirty="0"/>
              <a:t>Position “dither” on grid (for G4Box, G4Tubs and G4Sphere):</a:t>
            </a:r>
          </a:p>
          <a:p>
            <a:endParaRPr lang="en-GB" dirty="0">
              <a:sym typeface="Symbol"/>
            </a:endParaRPr>
          </a:p>
          <a:p>
            <a:r>
              <a:rPr lang="en-GB" dirty="0">
                <a:sym typeface="Symbol"/>
              </a:rPr>
              <a:t>Position “dither” around point of entry (any volume type) </a:t>
            </a:r>
          </a:p>
          <a:p>
            <a:endParaRPr lang="en-GB" dirty="0">
              <a:sym typeface="Symbol"/>
            </a:endParaRPr>
          </a:p>
          <a:p>
            <a:r>
              <a:rPr lang="en-GB" dirty="0">
                <a:sym typeface="Symbol"/>
              </a:rPr>
              <a:t>Angle “dither” </a:t>
            </a:r>
            <a:r>
              <a:rPr lang="en-GB" dirty="0"/>
              <a:t>Uniformly sampled in solid angle within a cone of half-angle, </a:t>
            </a:r>
            <a:r>
              <a:rPr lang="en-GB" dirty="0">
                <a:sym typeface="Symbol"/>
              </a:rPr>
              <a:t>,</a:t>
            </a:r>
            <a:r>
              <a:rPr lang="en-GB" dirty="0"/>
              <a:t> defined by the user</a:t>
            </a:r>
          </a:p>
          <a:p>
            <a:endParaRPr lang="en-GB" dirty="0"/>
          </a:p>
        </p:txBody>
      </p:sp>
      <p:grpSp>
        <p:nvGrpSpPr>
          <p:cNvPr id="33" name="Group 32"/>
          <p:cNvGrpSpPr/>
          <p:nvPr/>
        </p:nvGrpSpPr>
        <p:grpSpPr>
          <a:xfrm>
            <a:off x="5868144" y="1506642"/>
            <a:ext cx="3025552" cy="2354406"/>
            <a:chOff x="5868144" y="1339776"/>
            <a:chExt cx="3025552" cy="2354406"/>
          </a:xfrm>
        </p:grpSpPr>
        <p:sp>
          <p:nvSpPr>
            <p:cNvPr id="5" name="Cube 4"/>
            <p:cNvSpPr/>
            <p:nvPr/>
          </p:nvSpPr>
          <p:spPr>
            <a:xfrm>
              <a:off x="5868144" y="1340768"/>
              <a:ext cx="2592288" cy="1944216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372200" y="1844824"/>
              <a:ext cx="0" cy="1440160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876256" y="1844328"/>
              <a:ext cx="0" cy="1440160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452320" y="1844328"/>
              <a:ext cx="0" cy="1440160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8316416" y="1477504"/>
              <a:ext cx="0" cy="1440160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162825" y="1628800"/>
              <a:ext cx="0" cy="1440160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endCxn id="5" idx="4"/>
            </p:cNvCxnSpPr>
            <p:nvPr/>
          </p:nvCxnSpPr>
          <p:spPr>
            <a:xfrm flipV="1">
              <a:off x="5868144" y="2555903"/>
              <a:ext cx="2106234" cy="16442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372200" y="1339776"/>
              <a:ext cx="496217" cy="504552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5" idx="0"/>
            </p:cNvCxnSpPr>
            <p:nvPr/>
          </p:nvCxnSpPr>
          <p:spPr>
            <a:xfrm flipH="1">
              <a:off x="6868417" y="1340768"/>
              <a:ext cx="538898" cy="503064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452320" y="1339776"/>
              <a:ext cx="504056" cy="503560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7974378" y="2052343"/>
              <a:ext cx="504056" cy="503560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053118" y="1629395"/>
              <a:ext cx="2106234" cy="16442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220902" y="1477504"/>
              <a:ext cx="2106234" cy="12324"/>
            </a:xfrm>
            <a:prstGeom prst="line">
              <a:avLst/>
            </a:prstGeom>
            <a:ln w="95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8159352" y="2917664"/>
              <a:ext cx="589112" cy="583344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7254915" y="3509516"/>
              <a:ext cx="904437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8603232" y="2917664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17840" y="332485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y</a:t>
              </a:r>
            </a:p>
          </p:txBody>
        </p:sp>
      </p:grpSp>
      <p:sp>
        <p:nvSpPr>
          <p:cNvPr id="32" name="Rectangle 31"/>
          <p:cNvSpPr/>
          <p:nvPr/>
        </p:nvSpPr>
        <p:spPr>
          <a:xfrm>
            <a:off x="2584816" y="1052736"/>
            <a:ext cx="628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chemeClr val="accent2"/>
                </a:solidFill>
              </a:rPr>
              <a:t>/</a:t>
            </a:r>
            <a:r>
              <a:rPr lang="en-GB" b="1" i="1" dirty="0" err="1">
                <a:solidFill>
                  <a:schemeClr val="accent2"/>
                </a:solidFill>
              </a:rPr>
              <a:t>gras</a:t>
            </a:r>
            <a:r>
              <a:rPr lang="en-GB" b="1" i="1" dirty="0">
                <a:solidFill>
                  <a:schemeClr val="accent2"/>
                </a:solidFill>
              </a:rPr>
              <a:t>/</a:t>
            </a:r>
            <a:r>
              <a:rPr lang="en-GB" b="1" i="1" dirty="0" err="1">
                <a:solidFill>
                  <a:schemeClr val="accent2"/>
                </a:solidFill>
              </a:rPr>
              <a:t>twoStage</a:t>
            </a:r>
            <a:r>
              <a:rPr lang="en-GB" b="1" i="1" dirty="0">
                <a:solidFill>
                  <a:schemeClr val="accent2"/>
                </a:solidFill>
              </a:rPr>
              <a:t>/source/&lt;</a:t>
            </a:r>
            <a:r>
              <a:rPr lang="en-GB" b="1" i="1" dirty="0" err="1">
                <a:solidFill>
                  <a:schemeClr val="accent2"/>
                </a:solidFill>
              </a:rPr>
              <a:t>source_module</a:t>
            </a:r>
            <a:r>
              <a:rPr lang="en-GB" b="1" i="1" dirty="0">
                <a:solidFill>
                  <a:schemeClr val="accent2"/>
                </a:solidFill>
              </a:rPr>
              <a:t>&gt;/resample/grid 3 4 2 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5004048" y="1422068"/>
            <a:ext cx="821958" cy="39063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cxnSpLocks/>
          </p:cNvCxnSpPr>
          <p:nvPr/>
        </p:nvCxnSpPr>
        <p:spPr>
          <a:xfrm>
            <a:off x="5220072" y="2996952"/>
            <a:ext cx="1152128" cy="15121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4E3AD-7391-4AB6-842E-904AB9ED4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43F10A-78F0-44E1-B453-4A3246865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FDA2E26-7558-4D40-B807-4FB8A4A2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7</a:t>
            </a:fld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95BD2BA-DE44-495D-A98A-73636513CD29}"/>
              </a:ext>
            </a:extLst>
          </p:cNvPr>
          <p:cNvCxnSpPr/>
          <p:nvPr/>
        </p:nvCxnSpPr>
        <p:spPr>
          <a:xfrm flipH="1" flipV="1">
            <a:off x="2305183" y="5289455"/>
            <a:ext cx="1872208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57D066-9E09-4161-B247-5C7D6151700F}"/>
              </a:ext>
            </a:extLst>
          </p:cNvPr>
          <p:cNvCxnSpPr>
            <a:endCxn id="42" idx="0"/>
          </p:cNvCxnSpPr>
          <p:nvPr/>
        </p:nvCxnSpPr>
        <p:spPr>
          <a:xfrm flipH="1" flipV="1">
            <a:off x="2410154" y="4812692"/>
            <a:ext cx="1767238" cy="1484876"/>
          </a:xfrm>
          <a:prstGeom prst="line">
            <a:avLst/>
          </a:prstGeom>
          <a:ln>
            <a:solidFill>
              <a:srgbClr val="0000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EBAE5F6-9A75-4111-8D8F-C06A540875D0}"/>
              </a:ext>
            </a:extLst>
          </p:cNvPr>
          <p:cNvCxnSpPr>
            <a:endCxn id="42" idx="4"/>
          </p:cNvCxnSpPr>
          <p:nvPr/>
        </p:nvCxnSpPr>
        <p:spPr>
          <a:xfrm flipH="1" flipV="1">
            <a:off x="1934258" y="5660346"/>
            <a:ext cx="2243134" cy="637222"/>
          </a:xfrm>
          <a:prstGeom prst="line">
            <a:avLst/>
          </a:prstGeom>
          <a:ln>
            <a:solidFill>
              <a:srgbClr val="0000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25C949F6-9662-457C-AD74-593634601101}"/>
              </a:ext>
            </a:extLst>
          </p:cNvPr>
          <p:cNvSpPr/>
          <p:nvPr/>
        </p:nvSpPr>
        <p:spPr>
          <a:xfrm rot="1758659">
            <a:off x="1884174" y="4750465"/>
            <a:ext cx="576064" cy="972108"/>
          </a:xfrm>
          <a:prstGeom prst="ellipse">
            <a:avLst/>
          </a:prstGeom>
          <a:solidFill>
            <a:schemeClr val="tx2"/>
          </a:solidFill>
          <a:ln>
            <a:solidFill>
              <a:srgbClr val="000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1060654-DBF9-45DD-97C8-C8453BBBC3E9}"/>
              </a:ext>
            </a:extLst>
          </p:cNvPr>
          <p:cNvCxnSpPr/>
          <p:nvPr/>
        </p:nvCxnSpPr>
        <p:spPr>
          <a:xfrm flipH="1" flipV="1">
            <a:off x="1441087" y="4868566"/>
            <a:ext cx="701957" cy="377977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51EAE1E-8476-4368-87F5-0EF833CD6E43}"/>
              </a:ext>
            </a:extLst>
          </p:cNvPr>
          <p:cNvSpPr txBox="1"/>
          <p:nvPr/>
        </p:nvSpPr>
        <p:spPr>
          <a:xfrm>
            <a:off x="2958198" y="53709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sym typeface="Symbol"/>
              </a:rPr>
              <a:t>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7" name="Arc 46">
            <a:extLst>
              <a:ext uri="{FF2B5EF4-FFF2-40B4-BE49-F238E27FC236}">
                <a16:creationId xmlns:a16="http://schemas.microsoft.com/office/drawing/2014/main" id="{7AB76325-66E5-4E18-AD59-A4E60D561194}"/>
              </a:ext>
            </a:extLst>
          </p:cNvPr>
          <p:cNvSpPr/>
          <p:nvPr/>
        </p:nvSpPr>
        <p:spPr>
          <a:xfrm flipH="1">
            <a:off x="2914819" y="5370900"/>
            <a:ext cx="417298" cy="504056"/>
          </a:xfrm>
          <a:prstGeom prst="arc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A1D2E01-D6D4-42EC-914B-9B7C649A9C4D}"/>
              </a:ext>
            </a:extLst>
          </p:cNvPr>
          <p:cNvGrpSpPr/>
          <p:nvPr/>
        </p:nvGrpSpPr>
        <p:grpSpPr>
          <a:xfrm>
            <a:off x="4759174" y="4927170"/>
            <a:ext cx="3203848" cy="2304256"/>
            <a:chOff x="5220072" y="1700808"/>
            <a:chExt cx="3203848" cy="2304256"/>
          </a:xfrm>
        </p:grpSpPr>
        <p:sp>
          <p:nvSpPr>
            <p:cNvPr id="63" name="Arc 62">
              <a:extLst>
                <a:ext uri="{FF2B5EF4-FFF2-40B4-BE49-F238E27FC236}">
                  <a16:creationId xmlns:a16="http://schemas.microsoft.com/office/drawing/2014/main" id="{6F48DD29-F3A4-46A8-9C1E-F9979ADAF5C2}"/>
                </a:ext>
              </a:extLst>
            </p:cNvPr>
            <p:cNvSpPr/>
            <p:nvPr/>
          </p:nvSpPr>
          <p:spPr>
            <a:xfrm>
              <a:off x="5580112" y="1700808"/>
              <a:ext cx="2843808" cy="1800200"/>
            </a:xfrm>
            <a:prstGeom prst="arc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Arc 63">
              <a:extLst>
                <a:ext uri="{FF2B5EF4-FFF2-40B4-BE49-F238E27FC236}">
                  <a16:creationId xmlns:a16="http://schemas.microsoft.com/office/drawing/2014/main" id="{E6D48F14-1037-45D6-8197-4714AE869594}"/>
                </a:ext>
              </a:extLst>
            </p:cNvPr>
            <p:cNvSpPr/>
            <p:nvPr/>
          </p:nvSpPr>
          <p:spPr>
            <a:xfrm>
              <a:off x="5220072" y="2204864"/>
              <a:ext cx="2843808" cy="1800200"/>
            </a:xfrm>
            <a:prstGeom prst="arc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BE103FC-EE01-458B-9893-D4C9BD453FD8}"/>
                </a:ext>
              </a:extLst>
            </p:cNvPr>
            <p:cNvCxnSpPr>
              <a:stCxn id="64" idx="0"/>
              <a:endCxn id="63" idx="0"/>
            </p:cNvCxnSpPr>
            <p:nvPr/>
          </p:nvCxnSpPr>
          <p:spPr>
            <a:xfrm flipV="1">
              <a:off x="6641976" y="1700808"/>
              <a:ext cx="360040" cy="504056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DB008AC-BC7D-41A1-8FA3-75F006D7E7C6}"/>
                </a:ext>
              </a:extLst>
            </p:cNvPr>
            <p:cNvCxnSpPr>
              <a:stCxn id="64" idx="2"/>
              <a:endCxn id="63" idx="2"/>
            </p:cNvCxnSpPr>
            <p:nvPr/>
          </p:nvCxnSpPr>
          <p:spPr>
            <a:xfrm flipV="1">
              <a:off x="8063880" y="2600908"/>
              <a:ext cx="360040" cy="504056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44219FD-7C90-4609-B2F4-6F2B6F00B723}"/>
              </a:ext>
            </a:extLst>
          </p:cNvPr>
          <p:cNvGrpSpPr/>
          <p:nvPr/>
        </p:nvGrpSpPr>
        <p:grpSpPr>
          <a:xfrm>
            <a:off x="5817834" y="4056828"/>
            <a:ext cx="2785398" cy="1664030"/>
            <a:chOff x="5817834" y="4056828"/>
            <a:chExt cx="2785398" cy="1664030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FC31BA2-9435-49A9-B1E4-BFF26AF0114F}"/>
                </a:ext>
              </a:extLst>
            </p:cNvPr>
            <p:cNvCxnSpPr/>
            <p:nvPr/>
          </p:nvCxnSpPr>
          <p:spPr>
            <a:xfrm>
              <a:off x="7362656" y="4238448"/>
              <a:ext cx="0" cy="129774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8F2A7895-E14D-43F5-ADA8-B02DCE2778C2}"/>
                </a:ext>
              </a:extLst>
            </p:cNvPr>
            <p:cNvSpPr/>
            <p:nvPr/>
          </p:nvSpPr>
          <p:spPr>
            <a:xfrm rot="189454">
              <a:off x="5896350" y="4886520"/>
              <a:ext cx="1662752" cy="649672"/>
            </a:xfrm>
            <a:prstGeom prst="ellipse">
              <a:avLst/>
            </a:prstGeom>
            <a:solidFill>
              <a:srgbClr val="FFF1CE">
                <a:alpha val="60000"/>
              </a:srgbClr>
            </a:solidFill>
            <a:ln>
              <a:solidFill>
                <a:srgbClr val="0000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6F5861F-DE29-4892-8BBF-64C7F87C0B59}"/>
                </a:ext>
              </a:extLst>
            </p:cNvPr>
            <p:cNvSpPr txBox="1"/>
            <p:nvPr/>
          </p:nvSpPr>
          <p:spPr>
            <a:xfrm>
              <a:off x="5817834" y="4471815"/>
              <a:ext cx="9012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original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1AF6EE3-8125-4D53-8A2F-FAEB974692FB}"/>
                </a:ext>
              </a:extLst>
            </p:cNvPr>
            <p:cNvSpPr txBox="1"/>
            <p:nvPr/>
          </p:nvSpPr>
          <p:spPr>
            <a:xfrm>
              <a:off x="7415086" y="5351526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resampled</a:t>
              </a: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04EF4765-FF8D-450D-B19D-F93D39327693}"/>
                </a:ext>
              </a:extLst>
            </p:cNvPr>
            <p:cNvCxnSpPr>
              <a:endCxn id="54" idx="2"/>
            </p:cNvCxnSpPr>
            <p:nvPr/>
          </p:nvCxnSpPr>
          <p:spPr>
            <a:xfrm flipH="1">
              <a:off x="5897612" y="5136948"/>
              <a:ext cx="841782" cy="28614"/>
            </a:xfrm>
            <a:prstGeom prst="straightConnector1">
              <a:avLst/>
            </a:prstGeom>
            <a:ln w="19050">
              <a:solidFill>
                <a:srgbClr val="00007F"/>
              </a:solidFill>
              <a:prstDash val="sysDash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B7CF6EF-209A-4E05-8613-7F0FB56ED682}"/>
                </a:ext>
              </a:extLst>
            </p:cNvPr>
            <p:cNvSpPr txBox="1"/>
            <p:nvPr/>
          </p:nvSpPr>
          <p:spPr>
            <a:xfrm>
              <a:off x="6146316" y="4855162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r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2770B1D7-D9E9-4FBB-8AC5-1B8A84F4F21D}"/>
                </a:ext>
              </a:extLst>
            </p:cNvPr>
            <p:cNvCxnSpPr/>
            <p:nvPr/>
          </p:nvCxnSpPr>
          <p:spPr>
            <a:xfrm>
              <a:off x="6739394" y="4056828"/>
              <a:ext cx="0" cy="115212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E965453-011B-4158-8846-5CB4D1805C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39394" y="4109787"/>
              <a:ext cx="79283" cy="1027161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F589F191-8B87-47C5-A7C7-47446DB13488}"/>
                </a:ext>
              </a:extLst>
            </p:cNvPr>
            <p:cNvCxnSpPr/>
            <p:nvPr/>
          </p:nvCxnSpPr>
          <p:spPr>
            <a:xfrm>
              <a:off x="7362656" y="4094432"/>
              <a:ext cx="0" cy="115212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01BA9B1-BB9C-4EB5-90ED-22DF5EC42488}"/>
                </a:ext>
              </a:extLst>
            </p:cNvPr>
            <p:cNvCxnSpPr/>
            <p:nvPr/>
          </p:nvCxnSpPr>
          <p:spPr>
            <a:xfrm flipV="1">
              <a:off x="7373875" y="4641069"/>
              <a:ext cx="268454" cy="89468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0462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te\Documents\VMSharedFolder\CIRSOS\test1_stage1_sol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37" y="1354989"/>
            <a:ext cx="3960000" cy="250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ete\Documents\VMSharedFolder\CIRSOS\test1_stag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395" y="1361872"/>
            <a:ext cx="3958085" cy="249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9036" y="404664"/>
            <a:ext cx="8073444" cy="830997"/>
          </a:xfrm>
          <a:prstGeom prst="rect">
            <a:avLst/>
          </a:prstGeom>
          <a:solidFill>
            <a:srgbClr val="00007F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Example 1</a:t>
            </a:r>
            <a:r>
              <a:rPr lang="en-GB" sz="1600" baseline="30000" dirty="0"/>
              <a:t>st</a:t>
            </a:r>
            <a:r>
              <a:rPr lang="en-GB" sz="1600" dirty="0"/>
              <a:t> Stage simulation: Four electronics boxes (200mm </a:t>
            </a:r>
            <a:r>
              <a:rPr lang="en-GB" sz="1600" dirty="0">
                <a:sym typeface="Symbol"/>
              </a:rPr>
              <a:t> 200mm  100mm) </a:t>
            </a:r>
            <a:r>
              <a:rPr lang="en-GB" sz="1600" dirty="0"/>
              <a:t>mounted on plate in satellite.  Two of these (in red) are irradiated.  In solid (A) and wireframe representation (B).</a:t>
            </a:r>
          </a:p>
        </p:txBody>
      </p:sp>
      <p:pic>
        <p:nvPicPr>
          <p:cNvPr id="1028" name="Picture 4" descr="C:\Users\Pete\Documents\VMSharedFolder\CIRSOS\test1_stage2A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36" y="3933057"/>
            <a:ext cx="3960000" cy="250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34395" y="3962743"/>
            <a:ext cx="3960000" cy="2308324"/>
          </a:xfrm>
          <a:prstGeom prst="rect">
            <a:avLst/>
          </a:prstGeom>
          <a:solidFill>
            <a:srgbClr val="00007F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(C)</a:t>
            </a:r>
            <a:r>
              <a:rPr lang="en-GB" sz="1600" dirty="0"/>
              <a:t>: Example 2</a:t>
            </a:r>
            <a:r>
              <a:rPr lang="en-GB" sz="1600" baseline="30000" dirty="0"/>
              <a:t>nd</a:t>
            </a:r>
            <a:r>
              <a:rPr lang="en-GB" sz="1600" dirty="0"/>
              <a:t> Stage simulation:  The source is generated on one of the original  red volumes with no position nor angular “dithering”, but split (</a:t>
            </a:r>
            <a:r>
              <a:rPr lang="en-GB" sz="1600" b="1" i="1" dirty="0"/>
              <a:t>samples</a:t>
            </a:r>
            <a:r>
              <a:rPr lang="en-GB" sz="1600" dirty="0"/>
              <a:t>=20).  The source is also used for one of the PVs irradiated in the first stage: grid resampling (gridded in 10x10x10), and angular dither with </a:t>
            </a:r>
            <a:r>
              <a:rPr lang="en-GB" sz="1600" b="1" i="1" dirty="0">
                <a:sym typeface="Symbol"/>
              </a:rPr>
              <a:t></a:t>
            </a:r>
            <a:r>
              <a:rPr lang="en-GB" sz="1600" dirty="0">
                <a:sym typeface="Symbol"/>
              </a:rPr>
              <a:t>=15</a:t>
            </a:r>
            <a:r>
              <a:rPr lang="en-GB" sz="1600" baseline="30000" dirty="0">
                <a:sym typeface="Symbol"/>
              </a:rPr>
              <a:t>o</a:t>
            </a:r>
            <a:r>
              <a:rPr lang="en-GB" sz="1600" dirty="0">
                <a:sym typeface="Symbol"/>
              </a:rPr>
              <a:t>, </a:t>
            </a:r>
            <a:r>
              <a:rPr lang="en-GB" sz="1600" b="1" i="1" dirty="0">
                <a:sym typeface="Symbol"/>
              </a:rPr>
              <a:t>samples</a:t>
            </a:r>
            <a:r>
              <a:rPr lang="en-GB" sz="1600" dirty="0">
                <a:sym typeface="Symbol"/>
              </a:rPr>
              <a:t>=20.  Only 2 of the original 1</a:t>
            </a:r>
            <a:r>
              <a:rPr lang="en-GB" sz="1600" baseline="30000" dirty="0">
                <a:sym typeface="Symbol"/>
              </a:rPr>
              <a:t>st</a:t>
            </a:r>
            <a:r>
              <a:rPr lang="en-GB" sz="1600" dirty="0">
                <a:sym typeface="Symbol"/>
              </a:rPr>
              <a:t> stage events are used for each PV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819037" y="1361872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(A)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48748" y="1391276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(B)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9037" y="3966747"/>
            <a:ext cx="45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(C)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76A192-9CE5-4EBE-8F63-0F423E72B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07CD3F-827D-4B1B-8049-50A0D0906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E4849F-D326-4DEA-B034-DB96ED9D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795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55758" y="627956"/>
            <a:ext cx="4036722" cy="2308324"/>
          </a:xfrm>
          <a:prstGeom prst="rect">
            <a:avLst/>
          </a:prstGeom>
          <a:solidFill>
            <a:srgbClr val="00007F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Example of  2</a:t>
            </a:r>
            <a:r>
              <a:rPr lang="en-GB" sz="1600" baseline="30000" dirty="0"/>
              <a:t>nd</a:t>
            </a:r>
            <a:r>
              <a:rPr lang="en-GB" sz="1600" dirty="0"/>
              <a:t> stage simulation: 2 1</a:t>
            </a:r>
            <a:r>
              <a:rPr lang="en-GB" sz="1600" baseline="30000" dirty="0"/>
              <a:t>st</a:t>
            </a:r>
            <a:r>
              <a:rPr lang="en-GB" sz="1600" dirty="0"/>
              <a:t>-stage events are sampled 20 times (</a:t>
            </a:r>
            <a:r>
              <a:rPr lang="en-GB" sz="1600" b="1" i="1" dirty="0"/>
              <a:t>samples</a:t>
            </a:r>
            <a:r>
              <a:rPr lang="en-GB" sz="1600" dirty="0"/>
              <a:t>=20).  For left box , events are sampled uniformly over disc radius 1cm, no angular dithering.  Right box, events are sampled  uniformly over disc radius 7cm, with </a:t>
            </a:r>
            <a:r>
              <a:rPr lang="en-GB" sz="1600" dirty="0">
                <a:sym typeface="Symbol"/>
              </a:rPr>
              <a:t>=</a:t>
            </a:r>
            <a:r>
              <a:rPr lang="en-GB" sz="1600" dirty="0"/>
              <a:t>5</a:t>
            </a:r>
            <a:r>
              <a:rPr lang="en-GB" sz="1600" baseline="30000" dirty="0"/>
              <a:t>o</a:t>
            </a:r>
            <a:r>
              <a:rPr lang="en-GB" sz="1600" dirty="0"/>
              <a:t> angular dithering. </a:t>
            </a:r>
          </a:p>
          <a:p>
            <a:r>
              <a:rPr lang="en-GB" sz="1600" dirty="0"/>
              <a:t>Sampling conditions and acceptance/ rejection criteria for the sampled particle are different</a:t>
            </a:r>
          </a:p>
        </p:txBody>
      </p:sp>
      <p:pic>
        <p:nvPicPr>
          <p:cNvPr id="2050" name="Picture 2" descr="C:\Users\Pete\Documents\VMSharedFolder\CIRSOS\test1_stage2A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288" y="627956"/>
            <a:ext cx="3960000" cy="250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ete\Documents\VMSharedFolder\CIRSOS\test1_stage2A_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76" y="3429000"/>
            <a:ext cx="3960000" cy="251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4476" y="62795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(A)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9288" y="342900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(B)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0BE621-3107-4B7A-82AC-CA11B3B15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21/10/2019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17A24C-A407-432E-BE0E-DBD6A51B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0E591-C941-45AC-B38A-756B23A74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86BE-265B-4E18-98CB-BDCE8D4E6494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6931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32710</TotalTime>
  <Words>2010</Words>
  <Application>Microsoft Office PowerPoint</Application>
  <PresentationFormat>On-screen Show (4:3)</PresentationFormat>
  <Paragraphs>234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Consolas</vt:lpstr>
      <vt:lpstr>Corbel</vt:lpstr>
      <vt:lpstr>Wingdings</vt:lpstr>
      <vt:lpstr>Wingdings 2</vt:lpstr>
      <vt:lpstr>Wingdings 3</vt:lpstr>
      <vt:lpstr>Metro</vt:lpstr>
      <vt:lpstr>Persistency of Geant4 Phase-Space Information for Radiation Effects and Instrument Background Analysis </vt:lpstr>
      <vt:lpstr>Outline</vt:lpstr>
      <vt:lpstr>2-Stage / Multi-Stage Analysis (“Matryoshka”)</vt:lpstr>
      <vt:lpstr>Basic Modules for 2-Stage Analysis in GRAS</vt:lpstr>
      <vt:lpstr>Key Features</vt:lpstr>
      <vt:lpstr>Key Features</vt:lpstr>
      <vt:lpstr>“Dithering” Options for Position and Angle</vt:lpstr>
      <vt:lpstr>PowerPoint Presentation</vt:lpstr>
      <vt:lpstr>PowerPoint Presentation</vt:lpstr>
      <vt:lpstr>Example</vt:lpstr>
      <vt:lpstr>PowerPoint Presentation</vt:lpstr>
      <vt:lpstr>PowerPoint Presentation</vt:lpstr>
      <vt:lpstr>Phase Space File Example Output (CSV)</vt:lpstr>
      <vt:lpstr>Phase Space Files</vt:lpstr>
      <vt:lpstr>Phase-Space Data Retention for AREMBES Project</vt:lpstr>
      <vt:lpstr>Data Storage and Commands</vt:lpstr>
      <vt:lpstr>Example Output in FITS File Viewer</vt:lpstr>
      <vt:lpstr>Effectiveness of Magnetic Deflector in ATHENA</vt:lpstr>
      <vt:lpstr>Lessons Learned – Unique volume identification</vt:lpstr>
      <vt:lpstr>Lessons Learned / Discussion</vt:lpstr>
      <vt:lpstr>Summary &amp; General 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CIRSOS Meeting Slides</dc:title>
  <dc:creator>Pete</dc:creator>
  <cp:lastModifiedBy>Pete Truscott</cp:lastModifiedBy>
  <cp:revision>801</cp:revision>
  <cp:lastPrinted>2019-10-18T11:14:30Z</cp:lastPrinted>
  <dcterms:created xsi:type="dcterms:W3CDTF">2012-07-23T10:25:33Z</dcterms:created>
  <dcterms:modified xsi:type="dcterms:W3CDTF">2019-10-21T14:23:11Z</dcterms:modified>
</cp:coreProperties>
</file>