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61" r:id="rId1"/>
  </p:sldMasterIdLst>
  <p:notesMasterIdLst>
    <p:notesMasterId r:id="rId12"/>
  </p:notesMasterIdLst>
  <p:sldIdLst>
    <p:sldId id="256" r:id="rId2"/>
    <p:sldId id="269" r:id="rId3"/>
    <p:sldId id="271" r:id="rId4"/>
    <p:sldId id="257" r:id="rId5"/>
    <p:sldId id="278" r:id="rId6"/>
    <p:sldId id="262" r:id="rId7"/>
    <p:sldId id="279" r:id="rId8"/>
    <p:sldId id="267" r:id="rId9"/>
    <p:sldId id="280" r:id="rId10"/>
    <p:sldId id="28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C9C9"/>
    <a:srgbClr val="C96500"/>
    <a:srgbClr val="277E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19"/>
    <p:restoredTop sz="86667"/>
  </p:normalViewPr>
  <p:slideViewPr>
    <p:cSldViewPr snapToGrid="0" snapToObjects="1">
      <p:cViewPr varScale="1">
        <p:scale>
          <a:sx n="77" d="100"/>
          <a:sy n="77" d="100"/>
        </p:scale>
        <p:origin x="6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72783-687D-8D47-AA5B-E2C8346DE9B8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16F5B-0770-8049-AB80-429897B3C5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878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16F5B-0770-8049-AB80-429897B3C57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508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16F5B-0770-8049-AB80-429897B3C57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955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16F5B-0770-8049-AB80-429897B3C57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889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11th February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ISOLDE Technical Meeting - E. Aubert, L. Di Giulio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21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11th February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ISOLDE Technical Meeting - E. Aubert, L. Di Giulio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60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11th February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ISOLDE Technical Meeting - E. Aubert, L. Di Giulio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102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11th February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ISOLDE Technical Meeting - E. Aubert, L. Di Giulio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005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11th February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ISOLDE Technical Meeting - E. Aubert, L. Di Giulio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233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11th February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ISOLDE Technical Meeting - E. Aubert, L. Di Giulio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23954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11th February 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ISOLDE Technical Meeting - E. Aubert, L. Di Giulio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83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11th February 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ISOLDE Technical Meeting - E. Aubert, L. Di Giulio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368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11th February 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ISOLDE Technical Meeting - E. Aubert, L. Di Giulio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979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11th February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ISOLDE Technical Meeting - E. Aubert, L. Di Giulio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99424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11th February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ISOLDE Technical Meeting - E. Aubert, L. Di Giulio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696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11th February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ISOLDE Technical Meeting - E. Aubert, L. Di Giulio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46D16-3D0F-274B-973A-98E31F5C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528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FB1D5-C9EE-654D-BE52-8146DA0DC4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GHM/GLM Consolidation Project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7E9DE0-8F65-D94B-AD33-4C2DE76F26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ISOLDE Hall – Building 170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FBFCE4-B3AB-4940-91F0-4B1144223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11th February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05568-02D5-C945-AC3A-E8B587F04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ISOLDE Technical Meeting - E. Aubert, L. Di Giulio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2CD174-09A4-4C41-BA45-DCA692DD4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1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6DD335-0932-0F42-88D6-75910F4CAAB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0" y="184945"/>
            <a:ext cx="1346200" cy="132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991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AF7D69-8287-E549-8BD6-E45951FD70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11th February 2020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81628D-0EAF-984A-A612-68D3CC835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/>
              <a:t>ISOLDE Technical Meeting - E. Aubert, L. Di Giulio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01B4C8-2A2C-DA42-972D-9141C86C0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10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4345C0-8B52-4341-BE58-FBA025E525E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8338" y="190586"/>
            <a:ext cx="858439" cy="842344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5D7FECF1-2EE4-EE42-920C-42A0D9B6E981}"/>
              </a:ext>
            </a:extLst>
          </p:cNvPr>
          <p:cNvSpPr txBox="1">
            <a:spLocks/>
          </p:cNvSpPr>
          <p:nvPr/>
        </p:nvSpPr>
        <p:spPr>
          <a:xfrm>
            <a:off x="169334" y="17427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Conclusion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A8E1D40-26B7-8A4E-A922-63D282A3994F}"/>
              </a:ext>
            </a:extLst>
          </p:cNvPr>
          <p:cNvCxnSpPr>
            <a:cxnSpLocks/>
          </p:cNvCxnSpPr>
          <p:nvPr/>
        </p:nvCxnSpPr>
        <p:spPr>
          <a:xfrm>
            <a:off x="543016" y="2055645"/>
            <a:ext cx="356347" cy="43678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50EE7E1-CE6B-AE4F-92B0-C99EB07C535F}"/>
              </a:ext>
            </a:extLst>
          </p:cNvPr>
          <p:cNvSpPr txBox="1"/>
          <p:nvPr/>
        </p:nvSpPr>
        <p:spPr>
          <a:xfrm>
            <a:off x="838200" y="1746735"/>
            <a:ext cx="1014152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ISOLDE Hall has numerous and various activities (multiple experiments, visits)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A consolidation project for the GHM/GLM area (higher radiation and contamination risks) is </a:t>
            </a:r>
            <a:r>
              <a:rPr lang="en-GB" sz="2800" b="1" dirty="0"/>
              <a:t>necessary</a:t>
            </a:r>
            <a:r>
              <a:rPr lang="en-GB" sz="2800" dirty="0"/>
              <a:t> </a:t>
            </a:r>
          </a:p>
          <a:p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“Compromise” between the Swiss ordinance and the feasibility on site/budget available for the moment </a:t>
            </a:r>
          </a:p>
        </p:txBody>
      </p:sp>
    </p:spTree>
    <p:extLst>
      <p:ext uri="{BB962C8B-B14F-4D97-AF65-F5344CB8AC3E}">
        <p14:creationId xmlns:p14="http://schemas.microsoft.com/office/powerpoint/2010/main" val="2887605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73B68-D3CF-6747-9933-9BE1B5821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334" y="174279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Activities on GHM/GLM beam lines</a:t>
            </a:r>
            <a:endParaRPr lang="en-GB" dirty="0"/>
          </a:p>
        </p:txBody>
      </p:sp>
      <p:sp>
        <p:nvSpPr>
          <p:cNvPr id="34" name="Date Placeholder 33">
            <a:extLst>
              <a:ext uri="{FF2B5EF4-FFF2-40B4-BE49-F238E27FC236}">
                <a16:creationId xmlns:a16="http://schemas.microsoft.com/office/drawing/2014/main" id="{AFC71FA8-F90A-4747-85AF-105AB9D3E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11th February 2020</a:t>
            </a:r>
            <a:endParaRPr lang="en-GB"/>
          </a:p>
        </p:txBody>
      </p:sp>
      <p:sp>
        <p:nvSpPr>
          <p:cNvPr id="35" name="Footer Placeholder 34">
            <a:extLst>
              <a:ext uri="{FF2B5EF4-FFF2-40B4-BE49-F238E27FC236}">
                <a16:creationId xmlns:a16="http://schemas.microsoft.com/office/drawing/2014/main" id="{61896043-270F-0243-BF8D-C1F18B31D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ISOLDE Technical Meeting - E. Aubert, L. Di Giulio</a:t>
            </a:r>
          </a:p>
        </p:txBody>
      </p:sp>
      <p:sp>
        <p:nvSpPr>
          <p:cNvPr id="36" name="Slide Number Placeholder 35">
            <a:extLst>
              <a:ext uri="{FF2B5EF4-FFF2-40B4-BE49-F238E27FC236}">
                <a16:creationId xmlns:a16="http://schemas.microsoft.com/office/drawing/2014/main" id="{07938F67-66AC-144E-974F-CA831022B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2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397235C-4B68-5E4F-AA23-BE25F5092B16}"/>
              </a:ext>
            </a:extLst>
          </p:cNvPr>
          <p:cNvSpPr/>
          <p:nvPr/>
        </p:nvSpPr>
        <p:spPr>
          <a:xfrm>
            <a:off x="1557223" y="4303230"/>
            <a:ext cx="1580131" cy="15988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Sample holder in the chamber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9EE2735-1912-B442-BA97-49178D82D304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>
            <a:off x="3137354" y="5102633"/>
            <a:ext cx="9203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0D660ACB-2153-884A-8F32-F6B551D7C031}"/>
              </a:ext>
            </a:extLst>
          </p:cNvPr>
          <p:cNvSpPr/>
          <p:nvPr/>
        </p:nvSpPr>
        <p:spPr>
          <a:xfrm>
            <a:off x="4057712" y="4303230"/>
            <a:ext cx="1603022" cy="15988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Implantation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F6DB87-0D23-A24D-904D-8E848C8BEEFB}"/>
              </a:ext>
            </a:extLst>
          </p:cNvPr>
          <p:cNvSpPr/>
          <p:nvPr/>
        </p:nvSpPr>
        <p:spPr>
          <a:xfrm>
            <a:off x="6467890" y="4325806"/>
            <a:ext cx="1603022" cy="15762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Samples taken from the chamber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B3DE0FD-0D19-3749-B104-FA45955B179B}"/>
              </a:ext>
            </a:extLst>
          </p:cNvPr>
          <p:cNvCxnSpPr>
            <a:cxnSpLocks/>
            <a:stCxn id="9" idx="3"/>
            <a:endCxn id="14" idx="1"/>
          </p:cNvCxnSpPr>
          <p:nvPr/>
        </p:nvCxnSpPr>
        <p:spPr>
          <a:xfrm>
            <a:off x="5660734" y="5102633"/>
            <a:ext cx="807156" cy="112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B34A5A31-9794-0945-8A2B-83063EE33806}"/>
              </a:ext>
            </a:extLst>
          </p:cNvPr>
          <p:cNvSpPr/>
          <p:nvPr/>
        </p:nvSpPr>
        <p:spPr>
          <a:xfrm>
            <a:off x="8878068" y="4303229"/>
            <a:ext cx="1676402" cy="1598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Shielded fume hood to sort the samples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21D24AE-4270-FE42-8F51-65D8AD0EFF2E}"/>
              </a:ext>
            </a:extLst>
          </p:cNvPr>
          <p:cNvCxnSpPr>
            <a:cxnSpLocks/>
            <a:stCxn id="14" idx="3"/>
            <a:endCxn id="23" idx="1"/>
          </p:cNvCxnSpPr>
          <p:nvPr/>
        </p:nvCxnSpPr>
        <p:spPr>
          <a:xfrm flipV="1">
            <a:off x="8070912" y="5102632"/>
            <a:ext cx="807156" cy="11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743D01C3-E1A8-E842-A258-22779772626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8338" y="190586"/>
            <a:ext cx="858439" cy="84234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582353F-A561-3542-A9AE-AEA8C47370C8}"/>
              </a:ext>
            </a:extLst>
          </p:cNvPr>
          <p:cNvSpPr/>
          <p:nvPr/>
        </p:nvSpPr>
        <p:spPr>
          <a:xfrm>
            <a:off x="1002648" y="1521528"/>
            <a:ext cx="99202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Regular collection and handling of </a:t>
            </a:r>
            <a:r>
              <a:rPr lang="en-GB" sz="2800" b="1" dirty="0"/>
              <a:t>unsealed</a:t>
            </a:r>
            <a:r>
              <a:rPr lang="en-GB" sz="2800" dirty="0"/>
              <a:t> radioactive sources at the GLM and GHM beam lines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About 10/15 experiments per year; average time per experiment is about one week</a:t>
            </a:r>
          </a:p>
        </p:txBody>
      </p:sp>
    </p:spTree>
    <p:extLst>
      <p:ext uri="{BB962C8B-B14F-4D97-AF65-F5344CB8AC3E}">
        <p14:creationId xmlns:p14="http://schemas.microsoft.com/office/powerpoint/2010/main" val="1931854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73B68-D3CF-6747-9933-9BE1B5821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334" y="174279"/>
            <a:ext cx="10515600" cy="1325563"/>
          </a:xfrm>
        </p:spPr>
        <p:txBody>
          <a:bodyPr/>
          <a:lstStyle/>
          <a:p>
            <a:r>
              <a:rPr lang="en-GB" dirty="0"/>
              <a:t>Why a consolidation project?</a:t>
            </a:r>
          </a:p>
        </p:txBody>
      </p:sp>
      <p:sp>
        <p:nvSpPr>
          <p:cNvPr id="34" name="Date Placeholder 33">
            <a:extLst>
              <a:ext uri="{FF2B5EF4-FFF2-40B4-BE49-F238E27FC236}">
                <a16:creationId xmlns:a16="http://schemas.microsoft.com/office/drawing/2014/main" id="{AFC71FA8-F90A-4747-85AF-105AB9D3E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11th February 2020</a:t>
            </a:r>
            <a:endParaRPr lang="en-GB"/>
          </a:p>
        </p:txBody>
      </p:sp>
      <p:sp>
        <p:nvSpPr>
          <p:cNvPr id="35" name="Footer Placeholder 34">
            <a:extLst>
              <a:ext uri="{FF2B5EF4-FFF2-40B4-BE49-F238E27FC236}">
                <a16:creationId xmlns:a16="http://schemas.microsoft.com/office/drawing/2014/main" id="{61896043-270F-0243-BF8D-C1F18B31D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ISOLDE Technical Meeting - E. Aubert, L. Di Giulio</a:t>
            </a:r>
          </a:p>
        </p:txBody>
      </p:sp>
      <p:sp>
        <p:nvSpPr>
          <p:cNvPr id="36" name="Slide Number Placeholder 35">
            <a:extLst>
              <a:ext uri="{FF2B5EF4-FFF2-40B4-BE49-F238E27FC236}">
                <a16:creationId xmlns:a16="http://schemas.microsoft.com/office/drawing/2014/main" id="{07938F67-66AC-144E-974F-CA831022B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3</a:t>
            </a:fld>
            <a:endParaRPr lang="en-GB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743D01C3-E1A8-E842-A258-22779772626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8338" y="190586"/>
            <a:ext cx="858439" cy="84234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3CFA05B-900B-1741-BF02-79BEE1E8980F}"/>
              </a:ext>
            </a:extLst>
          </p:cNvPr>
          <p:cNvSpPr/>
          <p:nvPr/>
        </p:nvSpPr>
        <p:spPr>
          <a:xfrm>
            <a:off x="701350" y="1710749"/>
            <a:ext cx="5134186" cy="4228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These activities &gt; 1 LA should be done in </a:t>
            </a:r>
            <a:r>
              <a:rPr lang="en-GB" sz="2800" b="1" dirty="0"/>
              <a:t>Work Sector Type 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ISOLDE Hall is classified as such, but it is </a:t>
            </a:r>
            <a:r>
              <a:rPr lang="en-GB" sz="2800" b="1" dirty="0"/>
              <a:t>not fully compliant </a:t>
            </a:r>
            <a:r>
              <a:rPr lang="en-GB" sz="2800" dirty="0"/>
              <a:t>with Swiss ordinances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Visit from OFSP in 2016 pointed out the weak points of this area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0E73310-0E32-C241-B45B-9060B0F50EA8}"/>
              </a:ext>
            </a:extLst>
          </p:cNvPr>
          <p:cNvSpPr/>
          <p:nvPr/>
        </p:nvSpPr>
        <p:spPr>
          <a:xfrm>
            <a:off x="6354003" y="1710749"/>
            <a:ext cx="5134186" cy="4228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 dirty="0"/>
              <a:t>Risk of coactivity</a:t>
            </a:r>
            <a:r>
              <a:rPr lang="en-GB" sz="2800" dirty="0"/>
              <a:t> with visitors and the other experiments present in the hall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 dirty="0"/>
              <a:t>Risk of contamination and radiation </a:t>
            </a:r>
            <a:r>
              <a:rPr lang="en-GB" sz="2800" dirty="0"/>
              <a:t>in the surrounding of the working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Ergonomics to be improved</a:t>
            </a:r>
          </a:p>
        </p:txBody>
      </p:sp>
    </p:spTree>
    <p:extLst>
      <p:ext uri="{BB962C8B-B14F-4D97-AF65-F5344CB8AC3E}">
        <p14:creationId xmlns:p14="http://schemas.microsoft.com/office/powerpoint/2010/main" val="2533620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AF7D69-8287-E549-8BD6-E45951FD7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11th February 2020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81628D-0EAF-984A-A612-68D3CC835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ISOLDE Technical Meeting - E. Aubert, L. Di Giulio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01B4C8-2A2C-DA42-972D-9141C86C0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4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4345C0-8B52-4341-BE58-FBA025E525E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8338" y="190586"/>
            <a:ext cx="858439" cy="84234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ED9F625-4594-ED45-9BCF-6BEC93AF24A1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2036" y="1371153"/>
            <a:ext cx="7094319" cy="548086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9AC7103-914B-684B-8348-9233C285917F}"/>
              </a:ext>
            </a:extLst>
          </p:cNvPr>
          <p:cNvSpPr/>
          <p:nvPr/>
        </p:nvSpPr>
        <p:spPr>
          <a:xfrm>
            <a:off x="3416808" y="4429092"/>
            <a:ext cx="621792" cy="451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GLM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A0CA2C-1025-014D-B856-19AB8D3DC5D8}"/>
              </a:ext>
            </a:extLst>
          </p:cNvPr>
          <p:cNvSpPr/>
          <p:nvPr/>
        </p:nvSpPr>
        <p:spPr>
          <a:xfrm>
            <a:off x="5711251" y="4509979"/>
            <a:ext cx="743713" cy="451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GHM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2541032-952A-0D4A-82F6-ED4A799F0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334" y="174279"/>
            <a:ext cx="10515600" cy="1325563"/>
          </a:xfrm>
        </p:spPr>
        <p:txBody>
          <a:bodyPr/>
          <a:lstStyle/>
          <a:p>
            <a:r>
              <a:rPr lang="en-GB" dirty="0"/>
              <a:t>Current layout of GHM and GLM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C8FCD4-B355-9B41-A0E6-DD23432F53CD}"/>
              </a:ext>
            </a:extLst>
          </p:cNvPr>
          <p:cNvSpPr/>
          <p:nvPr/>
        </p:nvSpPr>
        <p:spPr>
          <a:xfrm rot="4621614">
            <a:off x="7893486" y="4255026"/>
            <a:ext cx="498263" cy="256179"/>
          </a:xfrm>
          <a:prstGeom prst="rect">
            <a:avLst/>
          </a:prstGeom>
          <a:solidFill>
            <a:srgbClr val="277E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B6D372-8F45-6740-970C-88228465E2C0}"/>
              </a:ext>
            </a:extLst>
          </p:cNvPr>
          <p:cNvSpPr/>
          <p:nvPr/>
        </p:nvSpPr>
        <p:spPr>
          <a:xfrm>
            <a:off x="7027732" y="3849263"/>
            <a:ext cx="865909" cy="5246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Fume hood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0B19743-A396-2346-A50D-DC4E4A5C5800}"/>
              </a:ext>
            </a:extLst>
          </p:cNvPr>
          <p:cNvCxnSpPr>
            <a:cxnSpLocks/>
          </p:cNvCxnSpPr>
          <p:nvPr/>
        </p:nvCxnSpPr>
        <p:spPr>
          <a:xfrm flipV="1">
            <a:off x="5129292" y="3872677"/>
            <a:ext cx="107415" cy="53092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6EAFBA01-9E8B-1F45-9E2F-C3C72E0903C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7815" y="1809217"/>
            <a:ext cx="3280003" cy="4373336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E2CE55D-2E5C-184E-9589-0CC577A0D7BA}"/>
              </a:ext>
            </a:extLst>
          </p:cNvPr>
          <p:cNvSpPr/>
          <p:nvPr/>
        </p:nvSpPr>
        <p:spPr>
          <a:xfrm>
            <a:off x="8341190" y="5436518"/>
            <a:ext cx="3296628" cy="7481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Conform fume hood already implemented in 2018</a:t>
            </a:r>
          </a:p>
        </p:txBody>
      </p:sp>
    </p:spTree>
    <p:extLst>
      <p:ext uri="{BB962C8B-B14F-4D97-AF65-F5344CB8AC3E}">
        <p14:creationId xmlns:p14="http://schemas.microsoft.com/office/powerpoint/2010/main" val="1945360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73B68-D3CF-6747-9933-9BE1B5821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334" y="174279"/>
            <a:ext cx="10515600" cy="1325563"/>
          </a:xfrm>
        </p:spPr>
        <p:txBody>
          <a:bodyPr/>
          <a:lstStyle/>
          <a:p>
            <a:r>
              <a:rPr lang="en-GB" dirty="0"/>
              <a:t>Main expected improvements</a:t>
            </a:r>
          </a:p>
        </p:txBody>
      </p:sp>
      <p:sp>
        <p:nvSpPr>
          <p:cNvPr id="34" name="Date Placeholder 33">
            <a:extLst>
              <a:ext uri="{FF2B5EF4-FFF2-40B4-BE49-F238E27FC236}">
                <a16:creationId xmlns:a16="http://schemas.microsoft.com/office/drawing/2014/main" id="{AFC71FA8-F90A-4747-85AF-105AB9D3E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11th February 2020</a:t>
            </a:r>
            <a:endParaRPr lang="en-GB"/>
          </a:p>
        </p:txBody>
      </p:sp>
      <p:sp>
        <p:nvSpPr>
          <p:cNvPr id="35" name="Footer Placeholder 34">
            <a:extLst>
              <a:ext uri="{FF2B5EF4-FFF2-40B4-BE49-F238E27FC236}">
                <a16:creationId xmlns:a16="http://schemas.microsoft.com/office/drawing/2014/main" id="{61896043-270F-0243-BF8D-C1F18B31D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ISOLDE Technical Meeting - E. Aubert, L. Di Giulio</a:t>
            </a:r>
          </a:p>
        </p:txBody>
      </p:sp>
      <p:sp>
        <p:nvSpPr>
          <p:cNvPr id="36" name="Slide Number Placeholder 35">
            <a:extLst>
              <a:ext uri="{FF2B5EF4-FFF2-40B4-BE49-F238E27FC236}">
                <a16:creationId xmlns:a16="http://schemas.microsoft.com/office/drawing/2014/main" id="{07938F67-66AC-144E-974F-CA831022B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5</a:t>
            </a:fld>
            <a:endParaRPr lang="en-GB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743D01C3-E1A8-E842-A258-22779772626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8338" y="190586"/>
            <a:ext cx="858439" cy="8423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67D1B9F-9B1F-8343-8B8B-FC45B2DE90D8}"/>
              </a:ext>
            </a:extLst>
          </p:cNvPr>
          <p:cNvSpPr txBox="1"/>
          <p:nvPr/>
        </p:nvSpPr>
        <p:spPr>
          <a:xfrm>
            <a:off x="633462" y="1499842"/>
            <a:ext cx="751993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/>
              <a:t>Improve delimitation of the zone </a:t>
            </a:r>
            <a:r>
              <a:rPr lang="en-GB" sz="2800" dirty="0"/>
              <a:t>(lack of fully closed perimeter, no access control)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/>
              <a:t>Specific PPE might be required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/>
              <a:t>Classification as Limited Stay Controlled Area (IMPACT, DMC)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/>
              <a:t>Improve ergonomics of the zone </a:t>
            </a:r>
            <a:r>
              <a:rPr lang="en-GB" sz="2800" dirty="0"/>
              <a:t>(narrow working spaces and not easy access)</a:t>
            </a:r>
          </a:p>
        </p:txBody>
      </p:sp>
      <p:pic>
        <p:nvPicPr>
          <p:cNvPr id="10" name="Picture 4" descr="Attachment.jpeg">
            <a:extLst>
              <a:ext uri="{FF2B5EF4-FFF2-40B4-BE49-F238E27FC236}">
                <a16:creationId xmlns:a16="http://schemas.microsoft.com/office/drawing/2014/main" id="{0DD1A732-8B75-EF45-BE74-6E24EBFAF0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6942" y="1730674"/>
            <a:ext cx="2946858" cy="3927931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E2EB4E6-4AAB-344D-8410-C9B749E13E19}"/>
              </a:ext>
            </a:extLst>
          </p:cNvPr>
          <p:cNvCxnSpPr>
            <a:cxnSpLocks/>
          </p:cNvCxnSpPr>
          <p:nvPr/>
        </p:nvCxnSpPr>
        <p:spPr>
          <a:xfrm>
            <a:off x="10077621" y="2255961"/>
            <a:ext cx="0" cy="331470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15960A9-AD34-9E43-9F30-36E58B973E37}"/>
              </a:ext>
            </a:extLst>
          </p:cNvPr>
          <p:cNvSpPr txBox="1"/>
          <p:nvPr/>
        </p:nvSpPr>
        <p:spPr>
          <a:xfrm>
            <a:off x="10077621" y="2932990"/>
            <a:ext cx="833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160 cm</a:t>
            </a:r>
          </a:p>
        </p:txBody>
      </p:sp>
    </p:spTree>
    <p:extLst>
      <p:ext uri="{BB962C8B-B14F-4D97-AF65-F5344CB8AC3E}">
        <p14:creationId xmlns:p14="http://schemas.microsoft.com/office/powerpoint/2010/main" val="3019881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1D305CA-A10D-1447-B4CC-EFD1CEB38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11th February 2020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15A2596-7E43-C84F-9AF8-2A971D8FB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ISOLDE Technical Meeting - E. Aubert, L. Di Giulio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5431EAE-19BF-0144-8253-68F49A229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6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ECCCAA2-642E-9344-A45F-FE8DBEA4C8E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8338" y="190586"/>
            <a:ext cx="858439" cy="84234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E5EA609-182F-104E-B4D1-E9C2FB4424DE}"/>
              </a:ext>
            </a:extLst>
          </p:cNvPr>
          <p:cNvSpPr txBox="1"/>
          <p:nvPr/>
        </p:nvSpPr>
        <p:spPr>
          <a:xfrm>
            <a:off x="838200" y="1614721"/>
            <a:ext cx="105156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“Isolate” the collection and handling activities to </a:t>
            </a:r>
            <a:r>
              <a:rPr lang="en-GB" sz="2800" b="1" dirty="0"/>
              <a:t>protect the surrounding area </a:t>
            </a:r>
            <a:r>
              <a:rPr lang="en-GB" sz="2800" dirty="0"/>
              <a:t>(other experiments, visitors): fixed perimeter plus shielding blocks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 dirty="0"/>
              <a:t>Increase the working space </a:t>
            </a:r>
            <a:r>
              <a:rPr lang="en-GB" sz="2800" dirty="0"/>
              <a:t>inside the area (no permanent working area, only temporary activities)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0D884F3-A29B-724B-8A13-73FA70F137AD}"/>
              </a:ext>
            </a:extLst>
          </p:cNvPr>
          <p:cNvSpPr txBox="1">
            <a:spLocks/>
          </p:cNvSpPr>
          <p:nvPr/>
        </p:nvSpPr>
        <p:spPr>
          <a:xfrm>
            <a:off x="169334" y="17427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Consolidation project</a:t>
            </a: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142253D7-ECA6-D743-91B8-8D524DED5C66}"/>
              </a:ext>
            </a:extLst>
          </p:cNvPr>
          <p:cNvSpPr/>
          <p:nvPr/>
        </p:nvSpPr>
        <p:spPr>
          <a:xfrm>
            <a:off x="838200" y="4661709"/>
            <a:ext cx="1147997" cy="1091738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4E0612C-60F6-0643-8C3F-C81ED630F6C1}"/>
              </a:ext>
            </a:extLst>
          </p:cNvPr>
          <p:cNvSpPr/>
          <p:nvPr/>
        </p:nvSpPr>
        <p:spPr>
          <a:xfrm>
            <a:off x="2209800" y="4515080"/>
            <a:ext cx="919448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Enclose activities (GHM, GLM plus the fume hood) with highest contamination risk in a specific, safe, access controlled area, classified as Limited Stay and Work Sector Type C</a:t>
            </a:r>
          </a:p>
        </p:txBody>
      </p:sp>
    </p:spTree>
    <p:extLst>
      <p:ext uri="{BB962C8B-B14F-4D97-AF65-F5344CB8AC3E}">
        <p14:creationId xmlns:p14="http://schemas.microsoft.com/office/powerpoint/2010/main" val="1005494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1D305CA-A10D-1447-B4CC-EFD1CEB38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11th February 2020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15A2596-7E43-C84F-9AF8-2A971D8FB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ISOLDE Technical Meeting - E. Aubert, L. Di Giulio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5431EAE-19BF-0144-8253-68F49A229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7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ECCCAA2-642E-9344-A45F-FE8DBEA4C8E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8338" y="190586"/>
            <a:ext cx="858439" cy="84234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E5EA609-182F-104E-B4D1-E9C2FB4424DE}"/>
              </a:ext>
            </a:extLst>
          </p:cNvPr>
          <p:cNvSpPr txBox="1"/>
          <p:nvPr/>
        </p:nvSpPr>
        <p:spPr>
          <a:xfrm>
            <a:off x="2498465" y="1924925"/>
            <a:ext cx="867987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/>
              <a:t>Perimeter barriers</a:t>
            </a:r>
            <a:r>
              <a:rPr lang="en-GB" sz="2800" dirty="0"/>
              <a:t>: poles every 1.5 m, plates between two poles (possibility to open the perimeter)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Door with </a:t>
            </a:r>
            <a:r>
              <a:rPr lang="en-GB" sz="2800" b="1" dirty="0"/>
              <a:t>access control </a:t>
            </a:r>
            <a:r>
              <a:rPr lang="en-GB" sz="2800" dirty="0"/>
              <a:t>system (reading IMPACT + Training)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/>
              <a:t>Local shielding </a:t>
            </a:r>
            <a:r>
              <a:rPr lang="en-GB" sz="2800" dirty="0"/>
              <a:t>for the collection chambers and a </a:t>
            </a:r>
            <a:r>
              <a:rPr lang="en-GB" sz="2800" b="1" dirty="0"/>
              <a:t>general shielding of the area</a:t>
            </a:r>
            <a:r>
              <a:rPr lang="en-GB" sz="2800" dirty="0"/>
              <a:t> (concrete blocks)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FA3AFE6-589B-2749-9B45-7AD66671BF2F}"/>
              </a:ext>
            </a:extLst>
          </p:cNvPr>
          <p:cNvSpPr txBox="1">
            <a:spLocks/>
          </p:cNvSpPr>
          <p:nvPr/>
        </p:nvSpPr>
        <p:spPr>
          <a:xfrm>
            <a:off x="169334" y="17427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Consolidation project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78C36F-D3BC-BE47-AD0D-594E729E3AF5}"/>
              </a:ext>
            </a:extLst>
          </p:cNvPr>
          <p:cNvSpPr/>
          <p:nvPr/>
        </p:nvSpPr>
        <p:spPr>
          <a:xfrm rot="16200000">
            <a:off x="-347464" y="3229126"/>
            <a:ext cx="3734622" cy="9310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Installation of:</a:t>
            </a:r>
          </a:p>
        </p:txBody>
      </p:sp>
    </p:spTree>
    <p:extLst>
      <p:ext uri="{BB962C8B-B14F-4D97-AF65-F5344CB8AC3E}">
        <p14:creationId xmlns:p14="http://schemas.microsoft.com/office/powerpoint/2010/main" val="6424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BD334310-E69F-BB4D-9033-0EB083DCEC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35" t="7306" r="5730" b="6381"/>
          <a:stretch/>
        </p:blipFill>
        <p:spPr>
          <a:xfrm>
            <a:off x="975970" y="1363934"/>
            <a:ext cx="10262665" cy="5521436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AF7D69-8287-E549-8BD6-E45951FD7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11th February 2020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81628D-0EAF-984A-A612-68D3CC835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ISOLDE Technical Meeting - E. Aubert, L. Di Giulio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01B4C8-2A2C-DA42-972D-9141C86C0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8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4345C0-8B52-4341-BE58-FBA025E525E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8338" y="190586"/>
            <a:ext cx="858439" cy="842344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5D7FECF1-2EE4-EE42-920C-42A0D9B6E981}"/>
              </a:ext>
            </a:extLst>
          </p:cNvPr>
          <p:cNvSpPr txBox="1">
            <a:spLocks/>
          </p:cNvSpPr>
          <p:nvPr/>
        </p:nvSpPr>
        <p:spPr>
          <a:xfrm>
            <a:off x="169334" y="19058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Proposed layout of the area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F7D4B76-D734-CD4A-A6B5-838264188FDF}"/>
              </a:ext>
            </a:extLst>
          </p:cNvPr>
          <p:cNvSpPr/>
          <p:nvPr/>
        </p:nvSpPr>
        <p:spPr>
          <a:xfrm>
            <a:off x="4426872" y="2463945"/>
            <a:ext cx="621792" cy="451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GLM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C245805-611A-1D47-8112-C1675565E68D}"/>
              </a:ext>
            </a:extLst>
          </p:cNvPr>
          <p:cNvSpPr/>
          <p:nvPr/>
        </p:nvSpPr>
        <p:spPr>
          <a:xfrm>
            <a:off x="6534138" y="3264366"/>
            <a:ext cx="743713" cy="451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GHM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A831FD3-86AC-EB43-A061-90C145C6F600}"/>
              </a:ext>
            </a:extLst>
          </p:cNvPr>
          <p:cNvSpPr/>
          <p:nvPr/>
        </p:nvSpPr>
        <p:spPr>
          <a:xfrm>
            <a:off x="8332953" y="3335495"/>
            <a:ext cx="865909" cy="5246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Fume hood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A8E1D40-26B7-8A4E-A922-63D282A3994F}"/>
              </a:ext>
            </a:extLst>
          </p:cNvPr>
          <p:cNvCxnSpPr>
            <a:cxnSpLocks/>
          </p:cNvCxnSpPr>
          <p:nvPr/>
        </p:nvCxnSpPr>
        <p:spPr>
          <a:xfrm>
            <a:off x="543016" y="2055645"/>
            <a:ext cx="356347" cy="43678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AE4BD49-54D8-734D-AADD-3E17C2DDAB1E}"/>
              </a:ext>
            </a:extLst>
          </p:cNvPr>
          <p:cNvSpPr txBox="1"/>
          <p:nvPr/>
        </p:nvSpPr>
        <p:spPr>
          <a:xfrm>
            <a:off x="3739154" y="4756477"/>
            <a:ext cx="16879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Concrete blocks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7DB943-E319-2E47-9D21-9C27F17057F5}"/>
              </a:ext>
            </a:extLst>
          </p:cNvPr>
          <p:cNvSpPr txBox="1"/>
          <p:nvPr/>
        </p:nvSpPr>
        <p:spPr>
          <a:xfrm>
            <a:off x="9437697" y="5125809"/>
            <a:ext cx="151939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Door with access control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3BB42B0-83BC-BD44-9EB7-0D2EC7D04736}"/>
              </a:ext>
            </a:extLst>
          </p:cNvPr>
          <p:cNvSpPr txBox="1"/>
          <p:nvPr/>
        </p:nvSpPr>
        <p:spPr>
          <a:xfrm>
            <a:off x="6165883" y="5094748"/>
            <a:ext cx="143335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Hand and foot monitor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7412A15-F4FB-5149-9140-9D823F9C9851}"/>
              </a:ext>
            </a:extLst>
          </p:cNvPr>
          <p:cNvSpPr/>
          <p:nvPr/>
        </p:nvSpPr>
        <p:spPr>
          <a:xfrm flipH="1">
            <a:off x="9661222" y="3715470"/>
            <a:ext cx="1185483" cy="673650"/>
          </a:xfrm>
          <a:prstGeom prst="rect">
            <a:avLst/>
          </a:prstGeom>
          <a:solidFill>
            <a:srgbClr val="C9C9C9"/>
          </a:solidFill>
          <a:ln>
            <a:solidFill>
              <a:srgbClr val="C9C9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5020129-E750-B949-B81C-5E5A3FFADC20}"/>
              </a:ext>
            </a:extLst>
          </p:cNvPr>
          <p:cNvSpPr/>
          <p:nvPr/>
        </p:nvSpPr>
        <p:spPr>
          <a:xfrm flipH="1">
            <a:off x="8828117" y="3912924"/>
            <a:ext cx="497280" cy="533381"/>
          </a:xfrm>
          <a:prstGeom prst="rect">
            <a:avLst/>
          </a:prstGeom>
          <a:solidFill>
            <a:srgbClr val="C9C9C9"/>
          </a:solidFill>
          <a:ln>
            <a:solidFill>
              <a:srgbClr val="C9C9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F7FED5D-FBD1-5F40-B8F0-040BA097EC6F}"/>
              </a:ext>
            </a:extLst>
          </p:cNvPr>
          <p:cNvSpPr/>
          <p:nvPr/>
        </p:nvSpPr>
        <p:spPr>
          <a:xfrm flipH="1">
            <a:off x="9358647" y="3860142"/>
            <a:ext cx="285950" cy="533381"/>
          </a:xfrm>
          <a:prstGeom prst="rect">
            <a:avLst/>
          </a:prstGeom>
          <a:solidFill>
            <a:srgbClr val="C96500"/>
          </a:solidFill>
          <a:ln>
            <a:solidFill>
              <a:srgbClr val="C96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734B401-BAA4-7544-B769-42602D860613}"/>
              </a:ext>
            </a:extLst>
          </p:cNvPr>
          <p:cNvSpPr txBox="1"/>
          <p:nvPr/>
        </p:nvSpPr>
        <p:spPr>
          <a:xfrm>
            <a:off x="2573354" y="3471664"/>
            <a:ext cx="199887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Metallic plates (decontamination)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393B5D-6BB5-AD44-9AB4-69223E78843E}"/>
              </a:ext>
            </a:extLst>
          </p:cNvPr>
          <p:cNvSpPr txBox="1"/>
          <p:nvPr/>
        </p:nvSpPr>
        <p:spPr>
          <a:xfrm>
            <a:off x="5461253" y="3915774"/>
            <a:ext cx="199887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Floor painting (decontamination)</a:t>
            </a:r>
          </a:p>
        </p:txBody>
      </p:sp>
    </p:spTree>
    <p:extLst>
      <p:ext uri="{BB962C8B-B14F-4D97-AF65-F5344CB8AC3E}">
        <p14:creationId xmlns:p14="http://schemas.microsoft.com/office/powerpoint/2010/main" val="710729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AF7D69-8287-E549-8BD6-E45951FD70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11th February 2020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81628D-0EAF-984A-A612-68D3CC835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/>
              <a:t>ISOLDE Technical Meeting - E. Aubert, L. Di Giulio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01B4C8-2A2C-DA42-972D-9141C86C0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9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4345C0-8B52-4341-BE58-FBA025E525E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8338" y="190586"/>
            <a:ext cx="858439" cy="842344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5D7FECF1-2EE4-EE42-920C-42A0D9B6E981}"/>
              </a:ext>
            </a:extLst>
          </p:cNvPr>
          <p:cNvSpPr txBox="1">
            <a:spLocks/>
          </p:cNvSpPr>
          <p:nvPr/>
        </p:nvSpPr>
        <p:spPr>
          <a:xfrm>
            <a:off x="169334" y="17427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The new stairs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A8E1D40-26B7-8A4E-A922-63D282A3994F}"/>
              </a:ext>
            </a:extLst>
          </p:cNvPr>
          <p:cNvCxnSpPr>
            <a:cxnSpLocks/>
          </p:cNvCxnSpPr>
          <p:nvPr/>
        </p:nvCxnSpPr>
        <p:spPr>
          <a:xfrm>
            <a:off x="543016" y="2055645"/>
            <a:ext cx="356347" cy="43678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BB8B0C73-28B9-AD46-9056-508BA27D60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437" t="24503" r="17694" b="6598"/>
          <a:stretch/>
        </p:blipFill>
        <p:spPr>
          <a:xfrm>
            <a:off x="2016268" y="1328058"/>
            <a:ext cx="7172327" cy="5529942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53B30D1-1A88-764E-99BE-3358A548D5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8044" y="421303"/>
            <a:ext cx="4018619" cy="5358158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51534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4135</TotalTime>
  <Words>582</Words>
  <Application>Microsoft Macintosh PowerPoint</Application>
  <PresentationFormat>Widescreen</PresentationFormat>
  <Paragraphs>95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GHM/GLM Consolidation Project</vt:lpstr>
      <vt:lpstr>Activities on GHM/GLM beam lines</vt:lpstr>
      <vt:lpstr>Why a consolidation project?</vt:lpstr>
      <vt:lpstr>Current layout of GHM and GLM</vt:lpstr>
      <vt:lpstr>Main expected improvements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GHM/GLM Consolidation Project</dc:title>
  <dc:creator>Microsoft Office User</dc:creator>
  <cp:lastModifiedBy>Microsoft Office User</cp:lastModifiedBy>
  <cp:revision>82</cp:revision>
  <cp:lastPrinted>2020-01-17T14:31:39Z</cp:lastPrinted>
  <dcterms:created xsi:type="dcterms:W3CDTF">2019-05-31T08:50:24Z</dcterms:created>
  <dcterms:modified xsi:type="dcterms:W3CDTF">2020-02-11T11:47:07Z</dcterms:modified>
</cp:coreProperties>
</file>