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5"/>
  </p:notesMasterIdLst>
  <p:handoutMasterIdLst>
    <p:handoutMasterId r:id="rId16"/>
  </p:handoutMasterIdLst>
  <p:sldIdLst>
    <p:sldId id="294" r:id="rId2"/>
    <p:sldId id="298" r:id="rId3"/>
    <p:sldId id="312" r:id="rId4"/>
    <p:sldId id="275" r:id="rId5"/>
    <p:sldId id="315" r:id="rId6"/>
    <p:sldId id="311" r:id="rId7"/>
    <p:sldId id="316" r:id="rId8"/>
    <p:sldId id="317" r:id="rId9"/>
    <p:sldId id="299" r:id="rId10"/>
    <p:sldId id="320" r:id="rId11"/>
    <p:sldId id="318" r:id="rId12"/>
    <p:sldId id="319" r:id="rId13"/>
    <p:sldId id="301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38" autoAdjust="0"/>
    <p:restoredTop sz="92167"/>
  </p:normalViewPr>
  <p:slideViewPr>
    <p:cSldViewPr snapToGrid="0" snapToObjects="1" showGuides="1">
      <p:cViewPr varScale="1">
        <p:scale>
          <a:sx n="57" d="100"/>
          <a:sy n="57" d="100"/>
        </p:scale>
        <p:origin x="968" y="17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5/5/20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024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Fellows workshop previously planned to work on how we could enhance in-person workshops; now focused on helping centers transition to online.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19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538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43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dirty="0"/>
              <a:t>Activities based on exhibits at the LSC</a:t>
            </a:r>
          </a:p>
          <a:p>
            <a:pPr lvl="2"/>
            <a:r>
              <a:rPr lang="en-US" dirty="0"/>
              <a:t>Online quizzes based on Fermilab physics, prairie science, architecture, and art</a:t>
            </a:r>
          </a:p>
          <a:p>
            <a:pPr lvl="2"/>
            <a:r>
              <a:rPr lang="en-US" dirty="0"/>
              <a:t>A video tour of the exhibits</a:t>
            </a:r>
          </a:p>
          <a:p>
            <a:pPr lvl="2"/>
            <a:r>
              <a:rPr lang="en-US" dirty="0"/>
              <a:t>A series of short videos on neutrinos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9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2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63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Mark added the </a:t>
            </a:r>
            <a:r>
              <a:rPr lang="en-US" dirty="0" err="1"/>
              <a:t>cosmics</a:t>
            </a:r>
            <a:r>
              <a:rPr lang="en-US" dirty="0"/>
              <a:t> page</a:t>
            </a:r>
          </a:p>
          <a:p>
            <a:r>
              <a:rPr lang="en-US" dirty="0"/>
              <a:t>Also a central page of data portfolio comments</a:t>
            </a:r>
          </a:p>
          <a:p>
            <a:r>
              <a:rPr lang="en-US" dirty="0"/>
              <a:t>And online simulation of Rolling with Rutherford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9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Mark added the </a:t>
            </a:r>
            <a:r>
              <a:rPr lang="en-US" dirty="0" err="1"/>
              <a:t>cosmics</a:t>
            </a:r>
            <a:r>
              <a:rPr lang="en-US" dirty="0"/>
              <a:t> page – and has a detector running at home to continually add data</a:t>
            </a:r>
          </a:p>
          <a:p>
            <a:r>
              <a:rPr lang="en-US" dirty="0"/>
              <a:t>Also a central page of data portfolio comments</a:t>
            </a:r>
          </a:p>
          <a:p>
            <a:r>
              <a:rPr lang="en-US" dirty="0"/>
              <a:t>And online simulation of Rolling with Rutherford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53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Fellows workshop previously planned to work on how we could enhance in-person workshops; now focused on helping centers transition to online.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2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t>5/5/20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t>5/5/20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t>5/5/20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t>5/5/20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3C7E1B65-1920-CF40-87B8-818D6517E0EA}" type="datetime1">
              <a:rPr lang="en-US" smtClean="0"/>
              <a:t>5/5/20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5/5/20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t>5/5/20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Rebecca Thompson and Spencer </a:t>
            </a:r>
            <a:r>
              <a:rPr lang="en-US" dirty="0" err="1"/>
              <a:t>Pasero</a:t>
            </a:r>
            <a:r>
              <a:rPr lang="en-US" dirty="0"/>
              <a:t>	</a:t>
            </a:r>
          </a:p>
          <a:p>
            <a:r>
              <a:rPr lang="en-US" dirty="0"/>
              <a:t>International Particle Physics Outreach Group Collaboration Meeting</a:t>
            </a:r>
          </a:p>
          <a:p>
            <a:r>
              <a:rPr lang="en-US" dirty="0"/>
              <a:t>7 May 2020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Fermilab &amp; </a:t>
            </a:r>
            <a:r>
              <a:rPr lang="en-US" dirty="0" err="1"/>
              <a:t>QuarkNet</a:t>
            </a:r>
            <a:r>
              <a:rPr lang="en-US" dirty="0"/>
              <a:t>:</a:t>
            </a:r>
          </a:p>
          <a:p>
            <a:r>
              <a:rPr lang="en-US" dirty="0"/>
              <a:t>Remote Learning in Action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QuarkNet’s</a:t>
            </a:r>
            <a:r>
              <a:rPr lang="en-US" dirty="0"/>
              <a:t> audience is primarily high school physics teachers, so the </a:t>
            </a:r>
            <a:r>
              <a:rPr lang="en-US" dirty="0" err="1"/>
              <a:t>QuarkNet</a:t>
            </a:r>
            <a:r>
              <a:rPr lang="en-US" dirty="0"/>
              <a:t> program is focusing on providing them resources to enhance their teaching:</a:t>
            </a:r>
          </a:p>
          <a:p>
            <a:r>
              <a:rPr lang="en-US" dirty="0"/>
              <a:t>Added a page of resources to help teachers and students do cosmic ray analyses online and another for CMS data</a:t>
            </a:r>
          </a:p>
          <a:p>
            <a:r>
              <a:rPr lang="en-US" dirty="0"/>
              <a:t>Encouraging teachers to share</a:t>
            </a:r>
            <a:br>
              <a:rPr lang="en-US" dirty="0"/>
            </a:br>
            <a:r>
              <a:rPr lang="en-US" dirty="0"/>
              <a:t>ideas in the Data Activities</a:t>
            </a:r>
            <a:br>
              <a:rPr lang="en-US" dirty="0"/>
            </a:br>
            <a:r>
              <a:rPr lang="en-US" dirty="0"/>
              <a:t>Portfolio for adapting activities</a:t>
            </a:r>
            <a:br>
              <a:rPr lang="en-US" dirty="0"/>
            </a:br>
            <a:r>
              <a:rPr lang="en-US" dirty="0"/>
              <a:t>for online use</a:t>
            </a:r>
          </a:p>
          <a:p>
            <a:pPr lvl="1"/>
            <a:r>
              <a:rPr lang="en-US" dirty="0"/>
              <a:t>Staff wrote up their own ideas</a:t>
            </a:r>
          </a:p>
          <a:p>
            <a:pPr lvl="1"/>
            <a:r>
              <a:rPr lang="en-US" dirty="0"/>
              <a:t>Added comments in the portfolio</a:t>
            </a:r>
          </a:p>
          <a:p>
            <a:pPr lvl="1"/>
            <a:r>
              <a:rPr lang="en-US" dirty="0"/>
              <a:t>Made a centralized page to collect</a:t>
            </a:r>
            <a:br>
              <a:rPr lang="en-US" dirty="0"/>
            </a:br>
            <a:r>
              <a:rPr lang="en-US" dirty="0"/>
              <a:t>it all and make it public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QuarkNet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8B1F3001-E25E-A64C-A6ED-0E01F2B4A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E6682CE-EEA3-A94F-8F76-3B83D4116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1734B1-9E4B-A445-A9B5-B0FEDFB3A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438" y="3007895"/>
            <a:ext cx="3611962" cy="302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900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290102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QuarkNet’s</a:t>
            </a:r>
            <a:r>
              <a:rPr lang="en-US" dirty="0"/>
              <a:t> audience is primarily high school physics teachers, so the </a:t>
            </a:r>
            <a:r>
              <a:rPr lang="en-US" dirty="0" err="1"/>
              <a:t>QuarkNet</a:t>
            </a:r>
            <a:r>
              <a:rPr lang="en-US" dirty="0"/>
              <a:t> program is focusing on providing them resources to enhance their teaching:</a:t>
            </a:r>
          </a:p>
          <a:p>
            <a:r>
              <a:rPr lang="en-US" dirty="0"/>
              <a:t>Have modified the focus of the Friday Flyer:</a:t>
            </a:r>
          </a:p>
          <a:p>
            <a:pPr lvl="1"/>
            <a:r>
              <a:rPr lang="en-US" dirty="0"/>
              <a:t>”Spotlight” section has moved away from focus on </a:t>
            </a:r>
            <a:r>
              <a:rPr lang="en-US" dirty="0" err="1"/>
              <a:t>QuarkNet</a:t>
            </a:r>
            <a:r>
              <a:rPr lang="en-US" dirty="0"/>
              <a:t> centers to more topical items</a:t>
            </a:r>
          </a:p>
          <a:p>
            <a:pPr lvl="1"/>
            <a:r>
              <a:rPr lang="en-US" dirty="0"/>
              <a:t>”Resources” section points to</a:t>
            </a:r>
            <a:br>
              <a:rPr lang="en-US" dirty="0"/>
            </a:br>
            <a:r>
              <a:rPr lang="en-US" dirty="0"/>
              <a:t>external items of interest</a:t>
            </a:r>
          </a:p>
          <a:p>
            <a:r>
              <a:rPr lang="en-US" dirty="0"/>
              <a:t>BAMC – covered in IMC talk</a:t>
            </a:r>
          </a:p>
          <a:p>
            <a:r>
              <a:rPr lang="en-US" dirty="0"/>
              <a:t>Kicked off QW2 this week: a</a:t>
            </a:r>
            <a:br>
              <a:rPr lang="en-US" dirty="0"/>
            </a:br>
            <a:r>
              <a:rPr lang="en-US" dirty="0"/>
              <a:t>webinar series for teachers and</a:t>
            </a:r>
            <a:br>
              <a:rPr lang="en-US" dirty="0"/>
            </a:br>
            <a:r>
              <a:rPr lang="en-US" dirty="0"/>
              <a:t>students about particle physics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QuarkNet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8B1F3001-E25E-A64C-A6ED-0E01F2B4A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E6682CE-EEA3-A94F-8F76-3B83D4116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66515A-B286-CA45-AB4E-5320EE210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7374" y="3270624"/>
            <a:ext cx="3573739" cy="299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013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290102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QuarkNet’s</a:t>
            </a:r>
            <a:r>
              <a:rPr lang="en-US" dirty="0"/>
              <a:t> audience is primarily high school physics teachers, so the </a:t>
            </a:r>
            <a:r>
              <a:rPr lang="en-US" dirty="0" err="1"/>
              <a:t>QuarkNet</a:t>
            </a:r>
            <a:r>
              <a:rPr lang="en-US" dirty="0"/>
              <a:t> program is focusing on providing them resources to enhance their professional development:</a:t>
            </a:r>
          </a:p>
          <a:p>
            <a:r>
              <a:rPr lang="en-US" dirty="0"/>
              <a:t>Retooled an upcoming workshop for </a:t>
            </a:r>
            <a:r>
              <a:rPr lang="en-US" dirty="0" err="1"/>
              <a:t>QuarkNet</a:t>
            </a:r>
            <a:r>
              <a:rPr lang="en-US" dirty="0"/>
              <a:t> fellows:</a:t>
            </a:r>
          </a:p>
          <a:p>
            <a:pPr lvl="1"/>
            <a:r>
              <a:rPr lang="en-US" dirty="0"/>
              <a:t>Initially planned to help fellows better support in-person workshops at centers this summer</a:t>
            </a:r>
          </a:p>
          <a:p>
            <a:pPr lvl="1"/>
            <a:r>
              <a:rPr lang="en-US" dirty="0"/>
              <a:t>Now focused on working with fellows to help them help centers transition to remote workshops</a:t>
            </a:r>
          </a:p>
          <a:p>
            <a:r>
              <a:rPr lang="en-US" dirty="0"/>
              <a:t>Creating an online</a:t>
            </a:r>
            <a:br>
              <a:rPr lang="en-US" dirty="0"/>
            </a:br>
            <a:r>
              <a:rPr lang="en-US"/>
              <a:t>summer program </a:t>
            </a:r>
            <a:r>
              <a:rPr lang="en-US" dirty="0"/>
              <a:t>on</a:t>
            </a:r>
            <a:br>
              <a:rPr lang="en-US" dirty="0"/>
            </a:br>
            <a:r>
              <a:rPr lang="en-US" dirty="0"/>
              <a:t>particle physics</a:t>
            </a:r>
            <a:br>
              <a:rPr lang="en-US" dirty="0"/>
            </a:br>
            <a:r>
              <a:rPr lang="en-US" dirty="0"/>
              <a:t>topics for teachers</a:t>
            </a:r>
            <a:br>
              <a:rPr lang="en-US" dirty="0"/>
            </a:br>
            <a:r>
              <a:rPr lang="en-US" dirty="0"/>
              <a:t>led by a Fermilab</a:t>
            </a:r>
            <a:br>
              <a:rPr lang="en-US" dirty="0"/>
            </a:br>
            <a:r>
              <a:rPr lang="en-US" dirty="0"/>
              <a:t>physicist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QuarkNet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8B1F3001-E25E-A64C-A6ED-0E01F2B4A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E6682CE-EEA3-A94F-8F76-3B83D4116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B9486C-92F0-EF49-88BF-07B3C05CA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574" y="4231042"/>
            <a:ext cx="5402539" cy="203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762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Fermilab and </a:t>
            </a:r>
            <a:r>
              <a:rPr lang="en-US" dirty="0" err="1"/>
              <a:t>QuarkNet</a:t>
            </a:r>
            <a:r>
              <a:rPr lang="en-US" dirty="0"/>
              <a:t> both adding and expanding online and remote learning resources rapidly.</a:t>
            </a:r>
          </a:p>
          <a:p>
            <a:r>
              <a:rPr lang="en-US" dirty="0"/>
              <a:t>Both serving as both resources and hubs for different audiences (with some overlap).</a:t>
            </a:r>
          </a:p>
          <a:p>
            <a:r>
              <a:rPr lang="en-US" dirty="0"/>
              <a:t>Continuing to create, and always looking for more to share with teachers and students!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A5248EAE-0FBB-3B48-A23E-4AC92A336B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25191344-E45F-9447-B7CF-52DCD78D6F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240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the transition to the current remote learning environment, the Fermilab Education and Outreach office and </a:t>
            </a:r>
            <a:r>
              <a:rPr lang="en-US" dirty="0" err="1"/>
              <a:t>QuarkNet</a:t>
            </a:r>
            <a:r>
              <a:rPr lang="en-US" dirty="0"/>
              <a:t> determined:</a:t>
            </a:r>
          </a:p>
          <a:p>
            <a:r>
              <a:rPr lang="en-US" dirty="0"/>
              <a:t>We were already well-placed</a:t>
            </a:r>
            <a:br>
              <a:rPr lang="en-US" dirty="0"/>
            </a:br>
            <a:r>
              <a:rPr lang="en-US" dirty="0"/>
              <a:t>to start supporting teachers</a:t>
            </a:r>
            <a:br>
              <a:rPr lang="en-US" dirty="0"/>
            </a:br>
            <a:r>
              <a:rPr lang="en-US" dirty="0"/>
              <a:t>and parents in the work of</a:t>
            </a:r>
            <a:br>
              <a:rPr lang="en-US" dirty="0"/>
            </a:br>
            <a:r>
              <a:rPr lang="en-US" dirty="0"/>
              <a:t>remote learning, and</a:t>
            </a:r>
          </a:p>
          <a:p>
            <a:r>
              <a:rPr lang="en-US" dirty="0"/>
              <a:t>We would be expanding our</a:t>
            </a:r>
            <a:br>
              <a:rPr lang="en-US" dirty="0"/>
            </a:br>
            <a:r>
              <a:rPr lang="en-US" dirty="0"/>
              <a:t>online offerings.</a:t>
            </a:r>
          </a:p>
          <a:p>
            <a:r>
              <a:rPr lang="en-US" dirty="0"/>
              <a:t>Teachers have long seen </a:t>
            </a:r>
            <a:br>
              <a:rPr lang="en-US" dirty="0"/>
            </a:br>
            <a:r>
              <a:rPr lang="en-US" dirty="0"/>
              <a:t>us as a reputable resource.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Helping Teachers and Parents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A646DE-F9CC-734A-BD6F-4A5D51E0A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762" y="2047461"/>
            <a:ext cx="4331352" cy="398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00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Both Fermilab and </a:t>
            </a:r>
            <a:r>
              <a:rPr lang="en-US" dirty="0" err="1"/>
              <a:t>QuarkNet</a:t>
            </a:r>
            <a:r>
              <a:rPr lang="en-US" dirty="0"/>
              <a:t> have rolled out new remote support for teachers, students, and parents.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this talk, we’ll describe new </a:t>
            </a:r>
            <a:br>
              <a:rPr lang="en-US" dirty="0"/>
            </a:br>
            <a:r>
              <a:rPr lang="en-US" dirty="0"/>
              <a:t>and expanded efforts rolled out</a:t>
            </a:r>
            <a:br>
              <a:rPr lang="en-US" dirty="0"/>
            </a:br>
            <a:r>
              <a:rPr lang="en-US" dirty="0"/>
              <a:t>over recent months and some</a:t>
            </a:r>
            <a:br>
              <a:rPr lang="en-US" dirty="0"/>
            </a:br>
            <a:r>
              <a:rPr lang="en-US" dirty="0"/>
              <a:t>future plans.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Helping Teachers and Parents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AF9A7D9F-4064-4346-8DB5-3E4AB8837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E21D73B1-B216-3146-8B4E-9BF7B9A818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CDDBF7-2B7B-1845-BED2-6A01D4FC1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407678"/>
            <a:ext cx="4329114" cy="362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3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5326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Who have been the Fermilab education office’s core audiences and how have we reached them?</a:t>
            </a:r>
          </a:p>
          <a:p>
            <a:pPr lvl="1"/>
            <a:r>
              <a:rPr lang="en-US" dirty="0"/>
              <a:t>Teachers bringing students for field trips and attending teacher workshops</a:t>
            </a:r>
          </a:p>
          <a:p>
            <a:pPr lvl="1"/>
            <a:r>
              <a:rPr lang="en-US" dirty="0"/>
              <a:t>High school students attending like the STEM Career Expo and Saturday Morning Physics</a:t>
            </a:r>
          </a:p>
          <a:p>
            <a:pPr lvl="1"/>
            <a:r>
              <a:rPr lang="en-US" dirty="0"/>
              <a:t>Young students who come for Science Adventure classes</a:t>
            </a:r>
          </a:p>
          <a:p>
            <a:pPr lvl="2"/>
            <a:r>
              <a:rPr lang="en-US" dirty="0"/>
              <a:t>And their parents!</a:t>
            </a:r>
          </a:p>
          <a:p>
            <a:pPr lvl="1"/>
            <a:r>
              <a:rPr lang="en-US" dirty="0"/>
              <a:t>The general public interested in learning</a:t>
            </a:r>
            <a:br>
              <a:rPr lang="en-US" dirty="0"/>
            </a:br>
            <a:r>
              <a:rPr lang="en-US" dirty="0"/>
              <a:t>more physics or about Fermilab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AF44AD-E3D7-6449-8DEE-58ED37F06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92" y="3925229"/>
            <a:ext cx="2833621" cy="2211553"/>
          </a:xfrm>
          <a:prstGeom prst="rect">
            <a:avLst/>
          </a:prstGeom>
        </p:spPr>
      </p:pic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E60F6176-7C5E-914D-A70A-964FBDD89F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4C38C030-B6D4-8446-8500-D26A021499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5326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are the best ways to reach those audiences virtually and what new audiences might we now have?</a:t>
            </a:r>
          </a:p>
          <a:p>
            <a:pPr lvl="1"/>
            <a:r>
              <a:rPr lang="en-US" dirty="0"/>
              <a:t>Teachers: Looking for high quality online content for students learning from home</a:t>
            </a:r>
          </a:p>
          <a:p>
            <a:pPr lvl="1"/>
            <a:r>
              <a:rPr lang="en-US" dirty="0"/>
              <a:t>High school students: Virtual learning opportunities like those previously available in person</a:t>
            </a:r>
          </a:p>
          <a:p>
            <a:pPr lvl="1"/>
            <a:r>
              <a:rPr lang="en-US" dirty="0"/>
              <a:t>Young students and their parents: Fun and engaging at home science and information on how to help kids learn. </a:t>
            </a:r>
          </a:p>
          <a:p>
            <a:pPr lvl="1"/>
            <a:r>
              <a:rPr lang="en-US" dirty="0"/>
              <a:t>Everyone: Use of social media and looking for interactive educational opportunities.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CEF0AFAB-13C6-7743-8D2E-371D71C16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F6385D67-1E4C-B74D-B210-A961C0C4F8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747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New ways to virtually connect to the lab</a:t>
            </a:r>
          </a:p>
          <a:p>
            <a:r>
              <a:rPr lang="en-US" dirty="0"/>
              <a:t>Resources gathered at our new “Families” webpage:</a:t>
            </a:r>
          </a:p>
          <a:p>
            <a:pPr lvl="1"/>
            <a:r>
              <a:rPr lang="en-US" dirty="0"/>
              <a:t>Grid of activities for students from grades 3–12, using the 5E education model to connect them into coherent strands. Helpful for those learning from home. </a:t>
            </a:r>
          </a:p>
          <a:p>
            <a:pPr lvl="1"/>
            <a:r>
              <a:rPr lang="en-US" dirty="0"/>
              <a:t>Recreating in person experience with virtual resources from the Lederman Science Center</a:t>
            </a:r>
          </a:p>
          <a:p>
            <a:pPr lvl="1"/>
            <a:r>
              <a:rPr lang="en-US" dirty="0"/>
              <a:t>Guidance for parents new to working with</a:t>
            </a:r>
            <a:br>
              <a:rPr lang="en-US" dirty="0"/>
            </a:br>
            <a:r>
              <a:rPr lang="en-US" dirty="0"/>
              <a:t>students at home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Fermilab offering?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8BDE9C14-59A8-DD40-A252-8A9D3ED4F0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294B5725-097A-7748-A556-CF9CFE184D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  <p:pic>
        <p:nvPicPr>
          <p:cNvPr id="11" name="Picture 10" descr="A black and silver text on a screen&#10;&#10;Description automatically generated">
            <a:extLst>
              <a:ext uri="{FF2B5EF4-FFF2-40B4-BE49-F238E27FC236}">
                <a16:creationId xmlns:a16="http://schemas.microsoft.com/office/drawing/2014/main" id="{0E3A694F-45ED-6341-86D4-79E85A841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" y="4303107"/>
            <a:ext cx="4688567" cy="1909185"/>
          </a:xfrm>
          <a:prstGeom prst="rect">
            <a:avLst/>
          </a:prstGeom>
        </p:spPr>
      </p:pic>
      <p:pic>
        <p:nvPicPr>
          <p:cNvPr id="3" name="Picture 2" descr="A picture containing outdoor, group, different, large&#10;&#10;Description automatically generated">
            <a:extLst>
              <a:ext uri="{FF2B5EF4-FFF2-40B4-BE49-F238E27FC236}">
                <a16:creationId xmlns:a16="http://schemas.microsoft.com/office/drawing/2014/main" id="{07D4B459-96EB-8542-AEC3-1CDD8DD4F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156" y="3955877"/>
            <a:ext cx="4257207" cy="236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96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Online versions of Fermilab Education Office events:</a:t>
            </a:r>
          </a:p>
          <a:p>
            <a:r>
              <a:rPr lang="en-US" dirty="0"/>
              <a:t>The remaining classes from the Winter Saturday Morning Physics session were held on later dates as online events</a:t>
            </a:r>
          </a:p>
          <a:p>
            <a:r>
              <a:rPr lang="en-US" dirty="0"/>
              <a:t>The STEM Career Expo for</a:t>
            </a:r>
            <a:br>
              <a:rPr lang="en-US" dirty="0"/>
            </a:br>
            <a:r>
              <a:rPr lang="en-US" dirty="0"/>
              <a:t>high school students will be </a:t>
            </a:r>
            <a:br>
              <a:rPr lang="en-US" dirty="0"/>
            </a:br>
            <a:r>
              <a:rPr lang="en-US" dirty="0"/>
              <a:t>held virtually; the office has</a:t>
            </a:r>
            <a:br>
              <a:rPr lang="en-US" dirty="0"/>
            </a:br>
            <a:r>
              <a:rPr lang="en-US" dirty="0"/>
              <a:t>recorded five panels to date</a:t>
            </a:r>
            <a:br>
              <a:rPr lang="en-US" dirty="0"/>
            </a:br>
            <a:r>
              <a:rPr lang="en-US" dirty="0"/>
              <a:t>and will be posting them soon.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Fermilab offering?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80A18E19-16C2-5C4D-B7AD-88AB3A47F0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950D0F67-2322-3B49-823D-6280E3491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018D1F-D652-6341-A051-286BDA37B0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85789" y="2639147"/>
            <a:ext cx="4315324" cy="337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871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Social media engagement:</a:t>
            </a:r>
          </a:p>
          <a:p>
            <a:r>
              <a:rPr lang="en-US" dirty="0"/>
              <a:t>We have ramped up our Twitter</a:t>
            </a:r>
            <a:br>
              <a:rPr lang="en-US" dirty="0"/>
            </a:br>
            <a:r>
              <a:rPr lang="en-US" dirty="0"/>
              <a:t>offerings to include the very popular</a:t>
            </a:r>
            <a:br>
              <a:rPr lang="en-US" dirty="0"/>
            </a:br>
            <a:r>
              <a:rPr lang="en-US" dirty="0"/>
              <a:t>“#</a:t>
            </a:r>
            <a:r>
              <a:rPr lang="en-US" dirty="0" err="1"/>
              <a:t>CanYouGuess</a:t>
            </a:r>
            <a:r>
              <a:rPr lang="en-US" dirty="0"/>
              <a:t>” feature, in which we</a:t>
            </a:r>
            <a:br>
              <a:rPr lang="en-US" dirty="0"/>
            </a:br>
            <a:r>
              <a:rPr lang="en-US" dirty="0"/>
              <a:t>ask our followers a question about</a:t>
            </a:r>
            <a:br>
              <a:rPr lang="en-US" dirty="0"/>
            </a:br>
            <a:r>
              <a:rPr lang="en-US" dirty="0"/>
              <a:t>particle physics, as well as:</a:t>
            </a:r>
          </a:p>
          <a:p>
            <a:pPr lvl="1"/>
            <a:r>
              <a:rPr lang="en-US" dirty="0"/>
              <a:t>#</a:t>
            </a:r>
            <a:r>
              <a:rPr lang="en-US" dirty="0" err="1"/>
              <a:t>FNALFieldFinds</a:t>
            </a:r>
            <a:r>
              <a:rPr lang="en-US" dirty="0"/>
              <a:t> and #</a:t>
            </a:r>
            <a:r>
              <a:rPr lang="en-US" dirty="0" err="1"/>
              <a:t>FNALTreeID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natural science features captured in</a:t>
            </a:r>
            <a:br>
              <a:rPr lang="en-US" dirty="0"/>
            </a:br>
            <a:r>
              <a:rPr lang="en-US" dirty="0"/>
              <a:t>our backyards</a:t>
            </a:r>
          </a:p>
          <a:p>
            <a:pPr lvl="1"/>
            <a:r>
              <a:rPr lang="en-US" dirty="0"/>
              <a:t>#</a:t>
            </a:r>
            <a:r>
              <a:rPr lang="en-US" dirty="0" err="1"/>
              <a:t>FNALatHome</a:t>
            </a:r>
            <a:r>
              <a:rPr lang="en-US" dirty="0"/>
              <a:t>: activities for parents</a:t>
            </a:r>
            <a:br>
              <a:rPr lang="en-US" dirty="0"/>
            </a:br>
            <a:r>
              <a:rPr lang="en-US" dirty="0"/>
              <a:t>and kids to do together</a:t>
            </a:r>
          </a:p>
          <a:p>
            <a:pPr lvl="1"/>
            <a:r>
              <a:rPr lang="en-US" dirty="0"/>
              <a:t>#</a:t>
            </a:r>
            <a:r>
              <a:rPr lang="en-US" dirty="0" err="1"/>
              <a:t>DidYouKnow</a:t>
            </a:r>
            <a:r>
              <a:rPr lang="en-US" dirty="0"/>
              <a:t>: facts about Fermilab</a:t>
            </a:r>
            <a:br>
              <a:rPr lang="en-US" dirty="0"/>
            </a:br>
            <a:r>
              <a:rPr lang="en-US" dirty="0"/>
              <a:t>science and education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Fermilab offering?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A705871-736B-5C4A-8DDE-6207389C7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2FF9A1B0-FA30-304F-A264-16197990A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584072-30B8-B845-BD62-288A1F4F0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088" y="1441000"/>
            <a:ext cx="3037026" cy="465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99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1642" y="1049371"/>
            <a:ext cx="8672513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QuarkNet’s</a:t>
            </a:r>
            <a:r>
              <a:rPr lang="en-US" dirty="0"/>
              <a:t> audience is primarily high school physics teachers; the </a:t>
            </a:r>
            <a:r>
              <a:rPr lang="en-US" dirty="0" err="1"/>
              <a:t>QuarkNet</a:t>
            </a:r>
            <a:r>
              <a:rPr lang="en-US" dirty="0"/>
              <a:t> program is focusing on providing them resources to enhance their teaching:</a:t>
            </a:r>
          </a:p>
          <a:p>
            <a:r>
              <a:rPr lang="en-US" dirty="0"/>
              <a:t>Created a central page of resources from </a:t>
            </a:r>
            <a:r>
              <a:rPr lang="en-US" dirty="0" err="1"/>
              <a:t>QuarkNet</a:t>
            </a:r>
            <a:r>
              <a:rPr lang="en-US" dirty="0"/>
              <a:t>, Fermilab, and a wide variety of organizations dedicated to physics education; updated often:</a:t>
            </a:r>
          </a:p>
          <a:p>
            <a:pPr lvl="1"/>
            <a:r>
              <a:rPr lang="en-US" dirty="0"/>
              <a:t>General Resources for Online</a:t>
            </a:r>
            <a:br>
              <a:rPr lang="en-US" dirty="0"/>
            </a:br>
            <a:r>
              <a:rPr lang="en-US" dirty="0"/>
              <a:t>Physics</a:t>
            </a:r>
          </a:p>
          <a:p>
            <a:pPr lvl="1"/>
            <a:r>
              <a:rPr lang="en-US" dirty="0"/>
              <a:t>Resources from Fermilab</a:t>
            </a:r>
          </a:p>
          <a:p>
            <a:pPr lvl="1"/>
            <a:r>
              <a:rPr lang="en-US" dirty="0"/>
              <a:t>Particle Physics Resources</a:t>
            </a:r>
          </a:p>
          <a:p>
            <a:pPr lvl="1"/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QuarkNet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8B1F3001-E25E-A64C-A6ED-0E01F2B4A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37285"/>
          </a:xfrm>
        </p:spPr>
        <p:txBody>
          <a:bodyPr/>
          <a:lstStyle/>
          <a:p>
            <a:pPr>
              <a:defRPr/>
            </a:pPr>
            <a:r>
              <a:rPr lang="en-US" dirty="0"/>
              <a:t>7 May 2020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E6682CE-EEA3-A94F-8F76-3B83D4116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4771" y="6504213"/>
            <a:ext cx="626211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Thompson and </a:t>
            </a:r>
            <a:r>
              <a:rPr lang="en-US" dirty="0" err="1"/>
              <a:t>Pasero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5FE572-1C4B-D643-B835-7909529585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0964" y="2941983"/>
            <a:ext cx="3691394" cy="308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963742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7" id="{285F4042-6EA7-8F44-928B-5165BA25E877}" vid="{0278D07A-815E-F04E-A2F7-13F54A5F02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Fermilab_PPT_090815</Template>
  <TotalTime>5425</TotalTime>
  <Words>1087</Words>
  <Application>Microsoft Macintosh PowerPoint</Application>
  <PresentationFormat>On-screen Show (4:3)</PresentationFormat>
  <Paragraphs>131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Helvetica</vt:lpstr>
      <vt:lpstr>Fermilab_PPT_090815</vt:lpstr>
      <vt:lpstr>PowerPoint Presentation</vt:lpstr>
      <vt:lpstr>Helping Teachers and Parents</vt:lpstr>
      <vt:lpstr>Helping Teachers and Parents</vt:lpstr>
      <vt:lpstr>Fermilab</vt:lpstr>
      <vt:lpstr>Fermilab</vt:lpstr>
      <vt:lpstr>What is Fermilab offering?</vt:lpstr>
      <vt:lpstr>What is Fermilab offering?</vt:lpstr>
      <vt:lpstr>What is Fermilab offering?</vt:lpstr>
      <vt:lpstr>QuarkNet</vt:lpstr>
      <vt:lpstr>QuarkNet</vt:lpstr>
      <vt:lpstr>QuarkNet</vt:lpstr>
      <vt:lpstr>QuarkNet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 Pasero</dc:creator>
  <cp:lastModifiedBy>Spencer Pasero</cp:lastModifiedBy>
  <cp:revision>51</cp:revision>
  <cp:lastPrinted>2014-01-20T19:40:21Z</cp:lastPrinted>
  <dcterms:created xsi:type="dcterms:W3CDTF">2019-05-21T15:17:02Z</dcterms:created>
  <dcterms:modified xsi:type="dcterms:W3CDTF">2020-05-06T12:40:12Z</dcterms:modified>
</cp:coreProperties>
</file>