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285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449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62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36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76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349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611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0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169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984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98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567E0-3619-495D-B86C-EC4143D4EEEE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F1A96-37CD-4CEB-9872-E146A30F3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26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69397" y="3328103"/>
            <a:ext cx="1914666" cy="120032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PS MPC </a:t>
            </a:r>
          </a:p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Machine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b="1" dirty="0" smtClean="0">
                <a:solidFill>
                  <a:srgbClr val="FF0000"/>
                </a:solidFill>
              </a:rPr>
              <a:t>Performance Coordination meeting</a:t>
            </a:r>
          </a:p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(merge of Beam Dynamics, Commissioning and Tech. Coordination)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50109" y="1800640"/>
            <a:ext cx="2293049" cy="276999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IEFC - LMC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53527" y="1256477"/>
            <a:ext cx="229304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ATS Director</a:t>
            </a:r>
            <a:endParaRPr lang="en-GB" sz="12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393214" y="2716332"/>
            <a:ext cx="3419" cy="620964"/>
          </a:xfrm>
          <a:prstGeom prst="straightConnector1">
            <a:avLst/>
          </a:prstGeom>
          <a:ln>
            <a:solidFill>
              <a:srgbClr val="99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5" idx="2"/>
          </p:cNvCxnSpPr>
          <p:nvPr/>
        </p:nvCxnSpPr>
        <p:spPr>
          <a:xfrm flipV="1">
            <a:off x="6393539" y="1533476"/>
            <a:ext cx="6513" cy="261733"/>
          </a:xfrm>
          <a:prstGeom prst="straightConnector1">
            <a:avLst/>
          </a:prstGeom>
          <a:ln>
            <a:solidFill>
              <a:srgbClr val="0055A0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6393214" y="2087319"/>
            <a:ext cx="6838" cy="186252"/>
          </a:xfrm>
          <a:prstGeom prst="straightConnector1">
            <a:avLst/>
          </a:prstGeom>
          <a:ln>
            <a:solidFill>
              <a:srgbClr val="0055A0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11323" y="2273533"/>
            <a:ext cx="177274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Injectors Performance </a:t>
            </a:r>
            <a:r>
              <a:rPr lang="en-GB" sz="1200" b="1" dirty="0" smtClean="0">
                <a:solidFill>
                  <a:srgbClr val="FF0000"/>
                </a:solidFill>
              </a:rPr>
              <a:t>Panel IPP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794095" y="4551484"/>
            <a:ext cx="0" cy="479224"/>
          </a:xfrm>
          <a:prstGeom prst="straightConnector1">
            <a:avLst/>
          </a:prstGeom>
          <a:ln>
            <a:solidFill>
              <a:srgbClr val="99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3"/>
            <a:endCxn id="4" idx="1"/>
          </p:cNvCxnSpPr>
          <p:nvPr/>
        </p:nvCxnSpPr>
        <p:spPr>
          <a:xfrm flipV="1">
            <a:off x="2939611" y="1939140"/>
            <a:ext cx="2310498" cy="15689"/>
          </a:xfrm>
          <a:prstGeom prst="straightConnector1">
            <a:avLst/>
          </a:prstGeom>
          <a:ln>
            <a:solidFill>
              <a:srgbClr val="1888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30379" y="3596983"/>
            <a:ext cx="1077837" cy="646331"/>
          </a:xfrm>
          <a:prstGeom prst="rect">
            <a:avLst/>
          </a:prstGeom>
          <a:noFill/>
          <a:ln w="12700">
            <a:solidFill>
              <a:srgbClr val="188833"/>
            </a:solidFill>
          </a:ln>
        </p:spPr>
        <p:txBody>
          <a:bodyPr wrap="square" lIns="72000" rIns="7200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88833"/>
                </a:solidFill>
              </a:rPr>
              <a:t>Weekly PS </a:t>
            </a:r>
            <a:r>
              <a:rPr lang="en-GB" sz="1200" dirty="0" smtClean="0">
                <a:solidFill>
                  <a:srgbClr val="188833"/>
                </a:solidFill>
              </a:rPr>
              <a:t>Coordinator</a:t>
            </a:r>
            <a:r>
              <a:rPr lang="en-GB" sz="1200" dirty="0" smtClean="0">
                <a:solidFill>
                  <a:srgbClr val="188833"/>
                </a:solidFill>
              </a:rPr>
              <a:t>s </a:t>
            </a:r>
            <a:r>
              <a:rPr lang="en-GB" sz="1200" dirty="0" smtClean="0">
                <a:solidFill>
                  <a:srgbClr val="188833"/>
                </a:solidFill>
              </a:rPr>
              <a:t>Meeting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27027" y="5030708"/>
            <a:ext cx="1857036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C377B"/>
                </a:solidFill>
              </a:rPr>
              <a:t>Beam </a:t>
            </a:r>
            <a:r>
              <a:rPr lang="en-GB" sz="1200" dirty="0">
                <a:solidFill>
                  <a:srgbClr val="0C377B"/>
                </a:solidFill>
              </a:rPr>
              <a:t>dynamics, Equipment </a:t>
            </a:r>
            <a:r>
              <a:rPr lang="en-GB" sz="1200" dirty="0" smtClean="0">
                <a:solidFill>
                  <a:srgbClr val="0C377B"/>
                </a:solidFill>
              </a:rPr>
              <a:t>groups, Services, Controls groups, ABP, OP, </a:t>
            </a:r>
            <a:r>
              <a:rPr lang="mr-IN" sz="1200" dirty="0" smtClean="0">
                <a:solidFill>
                  <a:srgbClr val="0C377B"/>
                </a:solidFill>
              </a:rPr>
              <a:t>…</a:t>
            </a:r>
            <a:endParaRPr lang="en-GB" sz="1200" dirty="0" smtClean="0">
              <a:solidFill>
                <a:srgbClr val="0C377B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6371" y="4584904"/>
            <a:ext cx="1385855" cy="830997"/>
          </a:xfrm>
          <a:prstGeom prst="rect">
            <a:avLst/>
          </a:prstGeom>
          <a:noFill/>
          <a:ln w="12700">
            <a:solidFill>
              <a:srgbClr val="1888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88833"/>
                </a:solidFill>
              </a:rPr>
              <a:t>8:30 daily PS OP meeting</a:t>
            </a:r>
          </a:p>
          <a:p>
            <a:pPr algn="ctr"/>
            <a:r>
              <a:rPr lang="en-US" sz="1200" dirty="0" smtClean="0">
                <a:solidFill>
                  <a:srgbClr val="188833"/>
                </a:solidFill>
              </a:rPr>
              <a:t>(phase out once in stable operation)</a:t>
            </a:r>
            <a:endParaRPr lang="en-GB" sz="1200" dirty="0" smtClean="0">
              <a:solidFill>
                <a:srgbClr val="18883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8409" y="2875631"/>
            <a:ext cx="1341781" cy="276999"/>
          </a:xfrm>
          <a:prstGeom prst="rect">
            <a:avLst/>
          </a:prstGeom>
          <a:noFill/>
          <a:ln w="12700">
            <a:solidFill>
              <a:srgbClr val="1888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88833"/>
                </a:solidFill>
              </a:rPr>
              <a:t>FOM</a:t>
            </a:r>
            <a:endParaRPr lang="en-GB" sz="1200" dirty="0">
              <a:solidFill>
                <a:srgbClr val="18883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58458" y="2371764"/>
            <a:ext cx="1224850" cy="276999"/>
          </a:xfrm>
          <a:prstGeom prst="rect">
            <a:avLst/>
          </a:prstGeom>
          <a:noFill/>
          <a:ln w="12700">
            <a:solidFill>
              <a:srgbClr val="1888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88833"/>
                </a:solidFill>
              </a:rPr>
              <a:t>OP GL, IEFC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98987" y="1816329"/>
            <a:ext cx="940624" cy="276999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BE DH</a:t>
            </a:r>
          </a:p>
        </p:txBody>
      </p:sp>
      <p:cxnSp>
        <p:nvCxnSpPr>
          <p:cNvPr id="19" name="Straight Arrow Connector 18"/>
          <p:cNvCxnSpPr>
            <a:stCxn id="16" idx="0"/>
            <a:endCxn id="17" idx="2"/>
          </p:cNvCxnSpPr>
          <p:nvPr/>
        </p:nvCxnSpPr>
        <p:spPr>
          <a:xfrm flipV="1">
            <a:off x="2469300" y="2648763"/>
            <a:ext cx="1583" cy="226868"/>
          </a:xfrm>
          <a:prstGeom prst="straightConnector1">
            <a:avLst/>
          </a:prstGeom>
          <a:ln>
            <a:solidFill>
              <a:srgbClr val="1888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7" idx="0"/>
            <a:endCxn id="18" idx="2"/>
          </p:cNvCxnSpPr>
          <p:nvPr/>
        </p:nvCxnSpPr>
        <p:spPr>
          <a:xfrm flipH="1" flipV="1">
            <a:off x="2469299" y="2093328"/>
            <a:ext cx="1584" cy="278436"/>
          </a:xfrm>
          <a:prstGeom prst="straightConnector1">
            <a:avLst/>
          </a:prstGeom>
          <a:ln>
            <a:solidFill>
              <a:srgbClr val="1888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0"/>
            <a:endCxn id="16" idx="2"/>
          </p:cNvCxnSpPr>
          <p:nvPr/>
        </p:nvCxnSpPr>
        <p:spPr>
          <a:xfrm flipV="1">
            <a:off x="2469298" y="3152630"/>
            <a:ext cx="2" cy="444353"/>
          </a:xfrm>
          <a:prstGeom prst="straightConnector1">
            <a:avLst/>
          </a:prstGeom>
          <a:ln>
            <a:solidFill>
              <a:srgbClr val="1888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044773" y="4551484"/>
            <a:ext cx="0" cy="479224"/>
          </a:xfrm>
          <a:prstGeom prst="straightConnector1">
            <a:avLst/>
          </a:prstGeom>
          <a:ln>
            <a:solidFill>
              <a:srgbClr val="99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3"/>
            <a:endCxn id="3" idx="1"/>
          </p:cNvCxnSpPr>
          <p:nvPr/>
        </p:nvCxnSpPr>
        <p:spPr>
          <a:xfrm>
            <a:off x="3008216" y="3920149"/>
            <a:ext cx="2461181" cy="8119"/>
          </a:xfrm>
          <a:prstGeom prst="straightConnector1">
            <a:avLst/>
          </a:prstGeom>
          <a:ln w="12700">
            <a:solidFill>
              <a:srgbClr val="0C377B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5" idx="0"/>
          </p:cNvCxnSpPr>
          <p:nvPr/>
        </p:nvCxnSpPr>
        <p:spPr>
          <a:xfrm flipV="1">
            <a:off x="2469299" y="4243316"/>
            <a:ext cx="0" cy="341588"/>
          </a:xfrm>
          <a:prstGeom prst="straightConnector1">
            <a:avLst/>
          </a:prstGeom>
          <a:ln>
            <a:solidFill>
              <a:srgbClr val="1888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071730" y="3643403"/>
            <a:ext cx="2214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Coordinators are members of PSMPC</a:t>
            </a:r>
            <a:endParaRPr lang="en-GB" sz="1050" dirty="0"/>
          </a:p>
        </p:txBody>
      </p:sp>
      <p:sp>
        <p:nvSpPr>
          <p:cNvPr id="33" name="Rounded Rectangle 32"/>
          <p:cNvSpPr/>
          <p:nvPr/>
        </p:nvSpPr>
        <p:spPr>
          <a:xfrm>
            <a:off x="1632402" y="2227427"/>
            <a:ext cx="1805748" cy="34814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 rot="5400000">
            <a:off x="7428080" y="3282473"/>
            <a:ext cx="1134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LIU driven</a:t>
            </a:r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97530" y="3678171"/>
            <a:ext cx="1102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OP driven</a:t>
            </a:r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102198" y="2166898"/>
            <a:ext cx="2689412" cy="26894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1448803" y="161900"/>
            <a:ext cx="6219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</a:rPr>
              <a:t>Remainder of 2020 and Post-LIU</a:t>
            </a:r>
            <a:endParaRPr lang="en-GB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5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274" t="27589" r="28077" b="25300"/>
          <a:stretch/>
        </p:blipFill>
        <p:spPr>
          <a:xfrm>
            <a:off x="644709" y="745351"/>
            <a:ext cx="7892253" cy="54486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0343" y="161900"/>
            <a:ext cx="3455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</a:rPr>
              <a:t>PS-MPC Mandate</a:t>
            </a:r>
            <a:endParaRPr lang="en-GB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5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0343" y="161900"/>
            <a:ext cx="3109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</a:rPr>
              <a:t>PS-MPC Format</a:t>
            </a:r>
            <a:endParaRPr lang="en-GB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4991" y="1167162"/>
            <a:ext cx="781355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Chairs: Klaus, co-chairs, Heiko, Alexander, Alexandre, Matthew, Frank, Denis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Secretary: new OP fellow once he arrives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Membership: new mailing list, merge of the existing mailing lists cleaned up; attendance according to the agenda; machine coordinators list is nested in the new mailing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Specialists invited as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Slot Tuesday 15:30 J. Adams room (advanced by 30 min!) to start with…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Place and time can be re-discussed later during the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Agenda: can be any technical or beam physics topic, detailed 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Attendance: dynamic according to agenda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9159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191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Mangal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Klaus Hanke</dc:creator>
  <cp:lastModifiedBy>Klaus Hanke</cp:lastModifiedBy>
  <cp:revision>9</cp:revision>
  <dcterms:created xsi:type="dcterms:W3CDTF">2020-02-17T14:57:55Z</dcterms:created>
  <dcterms:modified xsi:type="dcterms:W3CDTF">2020-02-18T13:21:11Z</dcterms:modified>
</cp:coreProperties>
</file>