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11"/>
  </p:notesMasterIdLst>
  <p:handoutMasterIdLst>
    <p:handoutMasterId r:id="rId12"/>
  </p:handoutMasterIdLst>
  <p:sldIdLst>
    <p:sldId id="257" r:id="rId2"/>
    <p:sldId id="335" r:id="rId3"/>
    <p:sldId id="336" r:id="rId4"/>
    <p:sldId id="337" r:id="rId5"/>
    <p:sldId id="338" r:id="rId6"/>
    <p:sldId id="339" r:id="rId7"/>
    <p:sldId id="340" r:id="rId8"/>
    <p:sldId id="341" r:id="rId9"/>
    <p:sldId id="313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clrMru>
    <a:srgbClr val="000000"/>
    <a:srgbClr val="FF6600"/>
    <a:srgbClr val="800080"/>
    <a:srgbClr val="FFFFFF"/>
    <a:srgbClr val="99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1433" autoAdjust="0"/>
  </p:normalViewPr>
  <p:slideViewPr>
    <p:cSldViewPr snapToGrid="0" snapToObjects="1">
      <p:cViewPr varScale="1">
        <p:scale>
          <a:sx n="113" d="100"/>
          <a:sy n="113" d="100"/>
        </p:scale>
        <p:origin x="400" y="168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86D45A7-1453-C741-B7C4-B9BFA4B07C7E}" type="datetimeFigureOut">
              <a:rPr lang="en-US" smtClean="0"/>
              <a:t>2/18/20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56402F0-3EC4-D447-956F-C7DAF3C3AA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954017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32C23B1-0E10-40BB-A339-5D281BD48A12}" type="datetimeFigureOut">
              <a:rPr lang="en-GB" smtClean="0"/>
              <a:t>18/02/2020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A66FE3A-A63C-4B8C-80BC-5AAF52E2536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06170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A66FE3A-A63C-4B8C-80BC-5AAF52E25367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090733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Fro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2015-01-13_CERN_ENdept 36% h32mm 300dpi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8001" y="5471818"/>
            <a:ext cx="4100713" cy="1152182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575733" y="2121291"/>
            <a:ext cx="11021312" cy="1826363"/>
          </a:xfrm>
        </p:spPr>
        <p:txBody>
          <a:bodyPr tIns="0" bIns="0" anchor="b">
            <a:normAutofit/>
          </a:bodyPr>
          <a:lstStyle>
            <a:lvl1pPr algn="l">
              <a:lnSpc>
                <a:spcPct val="90000"/>
              </a:lnSpc>
              <a:spcBef>
                <a:spcPts val="0"/>
              </a:spcBef>
              <a:buNone/>
              <a:defRPr kumimoji="0" lang="en-US" sz="4000" b="1" i="0" kern="1200" cap="none" spc="0" baseline="0" dirty="0">
                <a:ln w="12700">
                  <a:noFill/>
                  <a:prstDash val="solid"/>
                </a:ln>
                <a:solidFill>
                  <a:schemeClr val="accent1"/>
                </a:solidFill>
                <a:effectLst/>
                <a:latin typeface="+mj-lt"/>
                <a:ea typeface="+mj-ea"/>
                <a:cs typeface="Ubuntu"/>
              </a:defRPr>
            </a:lvl1pPr>
          </a:lstStyle>
          <a:p>
            <a:r>
              <a:rPr kumimoji="0" lang="x-none" dirty="0"/>
              <a:t>Presentation Title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575733" y="4171952"/>
            <a:ext cx="11021312" cy="1066688"/>
          </a:xfrm>
        </p:spPr>
        <p:txBody>
          <a:bodyPr lIns="45720" tIns="0" rIns="45720" bIns="0" anchor="t">
            <a:norm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 sz="2800" b="0" i="0">
                <a:solidFill>
                  <a:schemeClr val="accent4"/>
                </a:solidFill>
                <a:effectLst/>
                <a:latin typeface="+mn-lt"/>
                <a:cs typeface="Ubuntu Light"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x-none" dirty="0"/>
              <a:t>Author and Affiliation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/>
              <a:t>Slide Title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16-Nov-2018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LS2 Master Schedule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 hasCustomPrompt="1"/>
          </p:nvPr>
        </p:nvSpPr>
        <p:spPr>
          <a:xfrm>
            <a:off x="609601" y="1260000"/>
            <a:ext cx="10968567" cy="5016068"/>
          </a:xfrm>
        </p:spPr>
        <p:txBody>
          <a:bodyPr/>
          <a:lstStyle>
            <a:lvl2pPr>
              <a:defRPr baseline="0"/>
            </a:lvl2pPr>
          </a:lstStyle>
          <a:p>
            <a:pPr lvl="0"/>
            <a:r>
              <a:rPr lang="x-none" dirty="0"/>
              <a:t>Slide text first level</a:t>
            </a:r>
          </a:p>
          <a:p>
            <a:pPr lvl="1"/>
            <a:r>
              <a:rPr lang="x-none" dirty="0"/>
              <a:t>Slide text second level</a:t>
            </a:r>
          </a:p>
          <a:p>
            <a:pPr lvl="2"/>
            <a:r>
              <a:rPr lang="x-none" dirty="0"/>
              <a:t>Slide text third level</a:t>
            </a:r>
          </a:p>
          <a:p>
            <a:pPr lvl="3"/>
            <a:r>
              <a:rPr lang="x-none" dirty="0"/>
              <a:t>Slide text fourth level</a:t>
            </a:r>
          </a:p>
          <a:p>
            <a:pPr lvl="4"/>
            <a:r>
              <a:rPr lang="x-none" dirty="0"/>
              <a:t>Slide text 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886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 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/>
              <a:t>Slide Title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16-Nov-2018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LS2 Master Schedule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 hasCustomPrompt="1"/>
          </p:nvPr>
        </p:nvSpPr>
        <p:spPr>
          <a:xfrm>
            <a:off x="609601" y="1245522"/>
            <a:ext cx="10968567" cy="5028279"/>
          </a:xfrm>
        </p:spPr>
        <p:txBody>
          <a:bodyPr/>
          <a:lstStyle>
            <a:lvl2pPr>
              <a:defRPr sz="2400" baseline="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x-none" dirty="0"/>
              <a:t>Slide text first level</a:t>
            </a:r>
          </a:p>
          <a:p>
            <a:pPr lvl="1"/>
            <a:r>
              <a:rPr lang="x-none" dirty="0"/>
              <a:t>Slide text second level</a:t>
            </a:r>
          </a:p>
          <a:p>
            <a:pPr lvl="2"/>
            <a:r>
              <a:rPr lang="x-none" dirty="0"/>
              <a:t>Slide text third level</a:t>
            </a:r>
          </a:p>
          <a:p>
            <a:pPr lvl="3"/>
            <a:r>
              <a:rPr lang="x-none" dirty="0"/>
              <a:t>Slide text fourth level</a:t>
            </a:r>
          </a:p>
          <a:p>
            <a:pPr lvl="4"/>
            <a:r>
              <a:rPr lang="x-none" dirty="0"/>
              <a:t>Slide text 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55348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ust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/>
              <a:t>Slide Title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16-Nov-2018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LS2 Master Schedule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19744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16-Nov-2018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LS2 Master Schedule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02000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Very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989009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as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1752600" y="4214814"/>
            <a:ext cx="8714317" cy="1609725"/>
          </a:xfrm>
        </p:spPr>
        <p:txBody>
          <a:bodyPr anchor="ctr"/>
          <a:lstStyle>
            <a:lvl1pPr marL="0" indent="0" algn="ctr">
              <a:buNone/>
              <a:defRPr>
                <a:solidFill>
                  <a:schemeClr val="accent4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pic>
        <p:nvPicPr>
          <p:cNvPr id="5" name="Picture 4" descr="2015-01-13_CERN_ENdept 36% h32mm 300dpi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24534" y="2796780"/>
            <a:ext cx="4100713" cy="11521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214742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2015-01-13_CERN_ENdept 13% h12mm 300dpi.png"/>
          <p:cNvPicPr>
            <a:picLocks noChangeAspect="1"/>
          </p:cNvPicPr>
          <p:nvPr userDrawn="1"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8000" y="6335170"/>
            <a:ext cx="1536243" cy="43283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3060435" y="6356351"/>
            <a:ext cx="182814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 i="0">
                <a:solidFill>
                  <a:srgbClr val="729FCF"/>
                </a:solidFill>
                <a:latin typeface="+mn-lt"/>
                <a:cs typeface="Ubuntu Light"/>
              </a:defRPr>
            </a:lvl1pPr>
          </a:lstStyle>
          <a:p>
            <a:r>
              <a:rPr lang="en-US"/>
              <a:t>16-Nov-2018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888579" y="6356351"/>
            <a:ext cx="57206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rgbClr val="729FCF"/>
                </a:solidFill>
                <a:latin typeface="+mn-lt"/>
                <a:cs typeface="Ubuntu Light"/>
              </a:defRPr>
            </a:lvl1pPr>
          </a:lstStyle>
          <a:p>
            <a:r>
              <a:rPr lang="en-US"/>
              <a:t>LS2 Master Schedule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609232" y="6356351"/>
            <a:ext cx="97316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 i="0">
                <a:solidFill>
                  <a:srgbClr val="729FCF"/>
                </a:solidFill>
                <a:latin typeface="+mn-lt"/>
                <a:cs typeface="Ubuntu Light"/>
              </a:defRPr>
            </a:lvl1pPr>
          </a:lstStyle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609600" y="1260001"/>
            <a:ext cx="10969139" cy="502803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Slide text first level</a:t>
            </a:r>
          </a:p>
          <a:p>
            <a:pPr lvl="1" eaLnBrk="1" latinLnBrk="0" hangingPunct="1"/>
            <a:r>
              <a:rPr kumimoji="0" lang="fr-CH" dirty="0"/>
              <a:t>Slide text second level</a:t>
            </a:r>
          </a:p>
          <a:p>
            <a:pPr lvl="2" eaLnBrk="1" latinLnBrk="0" hangingPunct="1"/>
            <a:r>
              <a:rPr kumimoji="0" lang="fr-CH" dirty="0"/>
              <a:t>Slide text third level</a:t>
            </a:r>
          </a:p>
          <a:p>
            <a:pPr lvl="3" eaLnBrk="1" latinLnBrk="0" hangingPunct="1"/>
            <a:r>
              <a:rPr kumimoji="0" lang="fr-CH" dirty="0"/>
              <a:t>Slide text fourth level</a:t>
            </a:r>
          </a:p>
          <a:p>
            <a:pPr lvl="4" eaLnBrk="1" latinLnBrk="0" hangingPunct="1"/>
            <a:r>
              <a:rPr kumimoji="0" lang="fr-CH" dirty="0"/>
              <a:t>Slide text fifth level</a:t>
            </a:r>
            <a:endParaRPr kumimoji="0" lang="en-US" dirty="0"/>
          </a:p>
        </p:txBody>
      </p:sp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609600" y="233493"/>
            <a:ext cx="10969139" cy="71584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GB" noProof="0" dirty="0"/>
              <a:t>Slide Title</a:t>
            </a:r>
          </a:p>
        </p:txBody>
      </p:sp>
      <p:cxnSp>
        <p:nvCxnSpPr>
          <p:cNvPr id="8" name="Straight Connector 7"/>
          <p:cNvCxnSpPr/>
          <p:nvPr/>
        </p:nvCxnSpPr>
        <p:spPr>
          <a:xfrm>
            <a:off x="609600" y="6285763"/>
            <a:ext cx="10969139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81" r:id="rId2"/>
    <p:sldLayoutId id="2147483685" r:id="rId3"/>
    <p:sldLayoutId id="2147483682" r:id="rId4"/>
    <p:sldLayoutId id="2147483684" r:id="rId5"/>
    <p:sldLayoutId id="2147483680" r:id="rId6"/>
    <p:sldLayoutId id="2147483676" r:id="rId7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3600" b="1" i="0" kern="1200">
          <a:solidFill>
            <a:srgbClr val="0C377B"/>
          </a:solidFill>
          <a:latin typeface="+mj-lt"/>
          <a:ea typeface="+mj-ea"/>
          <a:cs typeface="Ubuntu Light"/>
        </a:defRPr>
      </a:lvl1pPr>
    </p:titleStyle>
    <p:bodyStyle>
      <a:lvl1pPr marL="225425" indent="-225425" algn="l" rtl="0" eaLnBrk="1" latinLnBrk="0" hangingPunct="1">
        <a:lnSpc>
          <a:spcPct val="100000"/>
        </a:lnSpc>
        <a:spcBef>
          <a:spcPts val="900"/>
        </a:spcBef>
        <a:buClr>
          <a:schemeClr val="accent1"/>
        </a:buClr>
        <a:buSzPct val="100000"/>
        <a:buFont typeface="Arial"/>
        <a:buChar char="•"/>
        <a:defRPr kumimoji="0" sz="2400" b="0" i="0" kern="1200">
          <a:solidFill>
            <a:srgbClr val="0C377B"/>
          </a:solidFill>
          <a:latin typeface="+mn-lt"/>
          <a:ea typeface="+mn-ea"/>
          <a:cs typeface="Ubuntu Light"/>
        </a:defRPr>
      </a:lvl1pPr>
      <a:lvl2pPr marL="460375" indent="-228600" algn="l" rtl="0" eaLnBrk="1" latinLnBrk="0" hangingPunct="1">
        <a:lnSpc>
          <a:spcPct val="100000"/>
        </a:lnSpc>
        <a:spcBef>
          <a:spcPts val="900"/>
        </a:spcBef>
        <a:buClr>
          <a:schemeClr val="bg2"/>
        </a:buClr>
        <a:buSzPct val="100000"/>
        <a:buFont typeface="Arial"/>
        <a:buChar char="•"/>
        <a:defRPr kumimoji="0" sz="2000" b="0" i="0" kern="1200">
          <a:solidFill>
            <a:srgbClr val="0C377B"/>
          </a:solidFill>
          <a:latin typeface="+mn-lt"/>
          <a:ea typeface="+mn-ea"/>
          <a:cs typeface="Ubuntu Light"/>
        </a:defRPr>
      </a:lvl2pPr>
      <a:lvl3pPr marL="685800" indent="-225425" algn="l" rtl="0" eaLnBrk="1" latinLnBrk="0" hangingPunct="1">
        <a:lnSpc>
          <a:spcPct val="100000"/>
        </a:lnSpc>
        <a:spcBef>
          <a:spcPts val="900"/>
        </a:spcBef>
        <a:buClr>
          <a:schemeClr val="accent2"/>
        </a:buClr>
        <a:buSzPct val="100000"/>
        <a:buFont typeface="Arial"/>
        <a:buChar char="•"/>
        <a:defRPr kumimoji="0" sz="1600" b="0" i="0" kern="1200">
          <a:solidFill>
            <a:srgbClr val="0C377B"/>
          </a:solidFill>
          <a:latin typeface="+mn-lt"/>
          <a:ea typeface="+mn-ea"/>
          <a:cs typeface="Ubuntu Light"/>
        </a:defRPr>
      </a:lvl3pPr>
      <a:lvl4pPr marL="909638" indent="-223838" algn="l" rtl="0" eaLnBrk="1" latinLnBrk="0" hangingPunct="1">
        <a:lnSpc>
          <a:spcPct val="100000"/>
        </a:lnSpc>
        <a:spcBef>
          <a:spcPts val="900"/>
        </a:spcBef>
        <a:buClr>
          <a:schemeClr val="accent3"/>
        </a:buClr>
        <a:buSzPct val="100000"/>
        <a:buFont typeface="Arial"/>
        <a:buChar char="•"/>
        <a:defRPr kumimoji="0" sz="1200" b="0" i="0" kern="1200">
          <a:solidFill>
            <a:srgbClr val="0C377B"/>
          </a:solidFill>
          <a:latin typeface="+mn-lt"/>
          <a:ea typeface="+mn-ea"/>
          <a:cs typeface="Ubuntu Light"/>
        </a:defRPr>
      </a:lvl4pPr>
      <a:lvl5pPr marL="1146175" indent="-236538" algn="l" rtl="0" eaLnBrk="1" latinLnBrk="0" hangingPunct="1">
        <a:lnSpc>
          <a:spcPct val="100000"/>
        </a:lnSpc>
        <a:spcBef>
          <a:spcPts val="900"/>
        </a:spcBef>
        <a:buClr>
          <a:schemeClr val="accent4"/>
        </a:buClr>
        <a:buSzPct val="100000"/>
        <a:buFont typeface="Arial"/>
        <a:buChar char="•"/>
        <a:defRPr kumimoji="0" sz="1050" b="0" i="0" kern="1200" baseline="0">
          <a:solidFill>
            <a:srgbClr val="0C377B"/>
          </a:solidFill>
          <a:latin typeface="+mn-lt"/>
          <a:ea typeface="+mn-ea"/>
          <a:cs typeface="Ubuntu Light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PS SWY IST </a:t>
            </a:r>
            <a:r>
              <a:rPr lang="en-US" dirty="0"/>
              <a:t>Planning</a:t>
            </a:r>
            <a:endParaRPr lang="en-US" sz="4400" b="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Fernando Pedrosa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19012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Approved Master schedule (version 2.4) </a:t>
            </a:r>
          </a:p>
        </p:txBody>
      </p:sp>
      <p:sp>
        <p:nvSpPr>
          <p:cNvPr id="6" name="Date Placeholder 2"/>
          <p:cNvSpPr>
            <a:spLocks noGrp="1"/>
          </p:cNvSpPr>
          <p:nvPr>
            <p:ph type="dt" sz="half" idx="10"/>
          </p:nvPr>
        </p:nvSpPr>
        <p:spPr>
          <a:xfrm>
            <a:off x="3060435" y="6356351"/>
            <a:ext cx="1828144" cy="365125"/>
          </a:xfrm>
        </p:spPr>
        <p:txBody>
          <a:bodyPr/>
          <a:lstStyle/>
          <a:p>
            <a:r>
              <a:rPr lang="en-US" dirty="0"/>
              <a:t>18-Feb-2020</a:t>
            </a:r>
          </a:p>
        </p:txBody>
      </p:sp>
      <p:pic>
        <p:nvPicPr>
          <p:cNvPr id="9" name="Picture 8" descr="A screenshot of a video game&#10;&#10;Description automatically generated">
            <a:extLst>
              <a:ext uri="{FF2B5EF4-FFF2-40B4-BE49-F238E27FC236}">
                <a16:creationId xmlns:a16="http://schemas.microsoft.com/office/drawing/2014/main" id="{BC22E8AF-9B5F-8148-ABB5-30CC3554AA9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801"/>
          <a:stretch/>
        </p:blipFill>
        <p:spPr>
          <a:xfrm>
            <a:off x="1812428" y="2045954"/>
            <a:ext cx="8676000" cy="3287063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C0DB8341-ABA1-6540-B083-19C953AD1D09}"/>
              </a:ext>
            </a:extLst>
          </p:cNvPr>
          <p:cNvSpPr txBox="1"/>
          <p:nvPr/>
        </p:nvSpPr>
        <p:spPr>
          <a:xfrm>
            <a:off x="2111892" y="1264141"/>
            <a:ext cx="55495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00" b="1" dirty="0"/>
              <a:t>Week 46</a:t>
            </a:r>
          </a:p>
          <a:p>
            <a:pPr algn="ctr"/>
            <a:r>
              <a:rPr lang="en-US" sz="600" dirty="0"/>
              <a:t>12/11/2018</a:t>
            </a:r>
            <a:endParaRPr lang="en-GB" sz="600" dirty="0"/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173901B3-CBA5-A84B-8074-097476DB7DE7}"/>
              </a:ext>
            </a:extLst>
          </p:cNvPr>
          <p:cNvCxnSpPr>
            <a:stCxn id="11" idx="2"/>
          </p:cNvCxnSpPr>
          <p:nvPr/>
        </p:nvCxnSpPr>
        <p:spPr>
          <a:xfrm>
            <a:off x="2389372" y="1571918"/>
            <a:ext cx="0" cy="730706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80F4C64C-E131-2D4E-8A1F-81ECB199094C}"/>
              </a:ext>
            </a:extLst>
          </p:cNvPr>
          <p:cNvSpPr txBox="1"/>
          <p:nvPr/>
        </p:nvSpPr>
        <p:spPr>
          <a:xfrm>
            <a:off x="9167585" y="1139392"/>
            <a:ext cx="910827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00" b="1" dirty="0">
                <a:solidFill>
                  <a:srgbClr val="FF0000"/>
                </a:solidFill>
              </a:rPr>
              <a:t>LHCPROBE beam</a:t>
            </a:r>
          </a:p>
          <a:p>
            <a:pPr algn="ctr"/>
            <a:r>
              <a:rPr lang="en-US" sz="800" b="1" dirty="0">
                <a:solidFill>
                  <a:srgbClr val="FF0000"/>
                </a:solidFill>
              </a:rPr>
              <a:t>available for LHC</a:t>
            </a:r>
          </a:p>
          <a:p>
            <a:pPr algn="ctr"/>
            <a:r>
              <a:rPr lang="en-US" sz="800" b="1" dirty="0">
                <a:solidFill>
                  <a:srgbClr val="FF0000"/>
                </a:solidFill>
              </a:rPr>
              <a:t>Week 9</a:t>
            </a:r>
          </a:p>
          <a:p>
            <a:pPr algn="ctr"/>
            <a:r>
              <a:rPr lang="en-US" sz="600" dirty="0">
                <a:solidFill>
                  <a:srgbClr val="FF0000"/>
                </a:solidFill>
              </a:rPr>
              <a:t>04/03/2021</a:t>
            </a:r>
            <a:endParaRPr lang="en-GB" sz="600" dirty="0">
              <a:solidFill>
                <a:srgbClr val="FF0000"/>
              </a:solidFill>
            </a:endParaRP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47EFC8F2-48EB-A644-A20C-4CD4A830F9E1}"/>
              </a:ext>
            </a:extLst>
          </p:cNvPr>
          <p:cNvCxnSpPr>
            <a:stCxn id="13" idx="2"/>
          </p:cNvCxnSpPr>
          <p:nvPr/>
        </p:nvCxnSpPr>
        <p:spPr>
          <a:xfrm>
            <a:off x="9622999" y="1693390"/>
            <a:ext cx="1" cy="609234"/>
          </a:xfrm>
          <a:prstGeom prst="line">
            <a:avLst/>
          </a:prstGeom>
          <a:ln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913C19DE-5053-7D44-BADE-7B5805339FD3}"/>
              </a:ext>
            </a:extLst>
          </p:cNvPr>
          <p:cNvSpPr txBox="1"/>
          <p:nvPr/>
        </p:nvSpPr>
        <p:spPr>
          <a:xfrm>
            <a:off x="6563815" y="5596722"/>
            <a:ext cx="551114" cy="276999"/>
          </a:xfrm>
          <a:prstGeom prst="rect">
            <a:avLst/>
          </a:prstGeom>
          <a:solidFill>
            <a:srgbClr val="FFFFFF">
              <a:alpha val="50196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600" b="1" dirty="0"/>
              <a:t>Week 15</a:t>
            </a:r>
          </a:p>
          <a:p>
            <a:pPr algn="ctr"/>
            <a:r>
              <a:rPr lang="en-US" sz="600" dirty="0"/>
              <a:t>10/04/2020</a:t>
            </a:r>
            <a:endParaRPr lang="en-GB" sz="600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71DE21C-0E4B-0943-A836-EF8EE6648260}"/>
              </a:ext>
            </a:extLst>
          </p:cNvPr>
          <p:cNvSpPr txBox="1"/>
          <p:nvPr/>
        </p:nvSpPr>
        <p:spPr>
          <a:xfrm>
            <a:off x="7589853" y="5876363"/>
            <a:ext cx="551114" cy="276999"/>
          </a:xfrm>
          <a:prstGeom prst="rect">
            <a:avLst/>
          </a:prstGeom>
          <a:solidFill>
            <a:srgbClr val="FFFFFF">
              <a:alpha val="50196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600" b="1" dirty="0"/>
              <a:t>Week 32</a:t>
            </a:r>
          </a:p>
          <a:p>
            <a:pPr algn="ctr"/>
            <a:r>
              <a:rPr lang="en-US" sz="600" dirty="0"/>
              <a:t>07/08/2020</a:t>
            </a:r>
            <a:endParaRPr lang="en-GB" sz="600" dirty="0"/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D5C11DED-6512-7F4F-A189-9D1F5E13F719}"/>
              </a:ext>
            </a:extLst>
          </p:cNvPr>
          <p:cNvCxnSpPr>
            <a:cxnSpLocks/>
            <a:stCxn id="16" idx="0"/>
          </p:cNvCxnSpPr>
          <p:nvPr/>
        </p:nvCxnSpPr>
        <p:spPr>
          <a:xfrm flipV="1">
            <a:off x="7865410" y="5207147"/>
            <a:ext cx="0" cy="669216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52D4DEC9-0457-144F-ACA7-69518B7F9E91}"/>
              </a:ext>
            </a:extLst>
          </p:cNvPr>
          <p:cNvSpPr txBox="1"/>
          <p:nvPr/>
        </p:nvSpPr>
        <p:spPr>
          <a:xfrm>
            <a:off x="7948720" y="5596722"/>
            <a:ext cx="551114" cy="276999"/>
          </a:xfrm>
          <a:prstGeom prst="rect">
            <a:avLst/>
          </a:prstGeom>
          <a:solidFill>
            <a:srgbClr val="FFFFFF">
              <a:alpha val="50196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600" b="1" dirty="0"/>
              <a:t>Week 38</a:t>
            </a:r>
          </a:p>
          <a:p>
            <a:pPr algn="ctr"/>
            <a:r>
              <a:rPr lang="en-US" sz="600" dirty="0"/>
              <a:t>18/09/2020</a:t>
            </a:r>
            <a:endParaRPr lang="en-GB" sz="600" dirty="0"/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3D4B6D99-95FA-CA48-973B-8292D9A8F355}"/>
              </a:ext>
            </a:extLst>
          </p:cNvPr>
          <p:cNvCxnSpPr>
            <a:cxnSpLocks/>
            <a:stCxn id="18" idx="0"/>
          </p:cNvCxnSpPr>
          <p:nvPr/>
        </p:nvCxnSpPr>
        <p:spPr>
          <a:xfrm flipV="1">
            <a:off x="8224277" y="5207147"/>
            <a:ext cx="0" cy="389575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55E51922-7E4C-0741-9C36-E28EB1618C3E}"/>
              </a:ext>
            </a:extLst>
          </p:cNvPr>
          <p:cNvSpPr txBox="1"/>
          <p:nvPr/>
        </p:nvSpPr>
        <p:spPr>
          <a:xfrm>
            <a:off x="6797237" y="5345553"/>
            <a:ext cx="551114" cy="276999"/>
          </a:xfrm>
          <a:prstGeom prst="rect">
            <a:avLst/>
          </a:prstGeom>
          <a:solidFill>
            <a:srgbClr val="FFFFFF">
              <a:alpha val="50196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600" b="1" dirty="0"/>
              <a:t>Week 19</a:t>
            </a:r>
          </a:p>
          <a:p>
            <a:pPr algn="ctr"/>
            <a:r>
              <a:rPr lang="en-US" sz="600" dirty="0"/>
              <a:t>08/05/2020</a:t>
            </a:r>
            <a:endParaRPr lang="en-GB" sz="600" dirty="0"/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C24A0913-E9D9-5143-86ED-3193F861F5F6}"/>
              </a:ext>
            </a:extLst>
          </p:cNvPr>
          <p:cNvCxnSpPr>
            <a:cxnSpLocks/>
            <a:stCxn id="20" idx="0"/>
          </p:cNvCxnSpPr>
          <p:nvPr/>
        </p:nvCxnSpPr>
        <p:spPr>
          <a:xfrm flipV="1">
            <a:off x="7072794" y="5207147"/>
            <a:ext cx="0" cy="138406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63865190-5EEB-1A42-A26B-80CB7B830905}"/>
              </a:ext>
            </a:extLst>
          </p:cNvPr>
          <p:cNvCxnSpPr>
            <a:cxnSpLocks/>
            <a:stCxn id="23" idx="0"/>
          </p:cNvCxnSpPr>
          <p:nvPr/>
        </p:nvCxnSpPr>
        <p:spPr>
          <a:xfrm flipV="1">
            <a:off x="7794780" y="5207147"/>
            <a:ext cx="0" cy="143611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3D3325E7-05F3-144F-9CC1-45CE445AAB12}"/>
              </a:ext>
            </a:extLst>
          </p:cNvPr>
          <p:cNvSpPr txBox="1"/>
          <p:nvPr/>
        </p:nvSpPr>
        <p:spPr>
          <a:xfrm>
            <a:off x="7519223" y="5350758"/>
            <a:ext cx="551114" cy="276999"/>
          </a:xfrm>
          <a:prstGeom prst="rect">
            <a:avLst/>
          </a:prstGeom>
          <a:solidFill>
            <a:srgbClr val="FFFFFF">
              <a:alpha val="50196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600" b="1" dirty="0"/>
              <a:t>Week 31</a:t>
            </a:r>
          </a:p>
          <a:p>
            <a:pPr algn="ctr"/>
            <a:r>
              <a:rPr lang="en-US" sz="600" dirty="0"/>
              <a:t>31/07/2020</a:t>
            </a:r>
            <a:endParaRPr lang="en-GB" sz="600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E1146FA5-FD5D-B549-8EC1-740463F7605D}"/>
              </a:ext>
            </a:extLst>
          </p:cNvPr>
          <p:cNvSpPr txBox="1"/>
          <p:nvPr/>
        </p:nvSpPr>
        <p:spPr>
          <a:xfrm>
            <a:off x="9319612" y="5547081"/>
            <a:ext cx="551114" cy="276999"/>
          </a:xfrm>
          <a:prstGeom prst="rect">
            <a:avLst/>
          </a:prstGeom>
          <a:solidFill>
            <a:srgbClr val="FFFFFF">
              <a:alpha val="50196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600" b="1" dirty="0"/>
              <a:t>Week 8</a:t>
            </a:r>
          </a:p>
          <a:p>
            <a:pPr algn="ctr"/>
            <a:r>
              <a:rPr lang="en-US" sz="600" dirty="0"/>
              <a:t>26/02/2021</a:t>
            </a:r>
            <a:endParaRPr lang="en-GB" sz="600" dirty="0"/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4DF1F186-68FC-224E-A1F4-F781506871F8}"/>
              </a:ext>
            </a:extLst>
          </p:cNvPr>
          <p:cNvCxnSpPr>
            <a:cxnSpLocks/>
          </p:cNvCxnSpPr>
          <p:nvPr/>
        </p:nvCxnSpPr>
        <p:spPr>
          <a:xfrm>
            <a:off x="9595169" y="5345553"/>
            <a:ext cx="0" cy="188992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6EEC737A-03B7-E346-A415-C93AFCF0B5AB}"/>
              </a:ext>
            </a:extLst>
          </p:cNvPr>
          <p:cNvCxnSpPr>
            <a:cxnSpLocks/>
            <a:stCxn id="27" idx="0"/>
          </p:cNvCxnSpPr>
          <p:nvPr/>
        </p:nvCxnSpPr>
        <p:spPr>
          <a:xfrm flipV="1">
            <a:off x="8516586" y="5174750"/>
            <a:ext cx="0" cy="14361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7B067F50-497F-E147-9ED6-913AF353E183}"/>
              </a:ext>
            </a:extLst>
          </p:cNvPr>
          <p:cNvSpPr txBox="1"/>
          <p:nvPr/>
        </p:nvSpPr>
        <p:spPr>
          <a:xfrm>
            <a:off x="8241029" y="5318360"/>
            <a:ext cx="551114" cy="276999"/>
          </a:xfrm>
          <a:prstGeom prst="rect">
            <a:avLst/>
          </a:prstGeom>
          <a:solidFill>
            <a:srgbClr val="FFFFFF">
              <a:alpha val="50196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600" b="1" dirty="0"/>
              <a:t>Week 43</a:t>
            </a:r>
          </a:p>
          <a:p>
            <a:pPr algn="ctr"/>
            <a:r>
              <a:rPr lang="en-US" sz="600" dirty="0"/>
              <a:t>23/10/2020</a:t>
            </a:r>
            <a:endParaRPr lang="en-GB" sz="600" dirty="0"/>
          </a:p>
        </p:txBody>
      </p: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DBFCC9D7-044F-8B4A-9497-774F8BF60EAD}"/>
              </a:ext>
            </a:extLst>
          </p:cNvPr>
          <p:cNvCxnSpPr>
            <a:cxnSpLocks/>
            <a:stCxn id="15" idx="0"/>
          </p:cNvCxnSpPr>
          <p:nvPr/>
        </p:nvCxnSpPr>
        <p:spPr>
          <a:xfrm flipV="1">
            <a:off x="6839372" y="5135139"/>
            <a:ext cx="0" cy="461583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752778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6" name="Date Placeholder 2"/>
          <p:cNvSpPr>
            <a:spLocks noGrp="1"/>
          </p:cNvSpPr>
          <p:nvPr>
            <p:ph type="dt" sz="half" idx="10"/>
          </p:nvPr>
        </p:nvSpPr>
        <p:spPr>
          <a:xfrm>
            <a:off x="3060435" y="6356351"/>
            <a:ext cx="1828144" cy="365125"/>
          </a:xfrm>
        </p:spPr>
        <p:txBody>
          <a:bodyPr/>
          <a:lstStyle/>
          <a:p>
            <a:r>
              <a:rPr lang="en-US" dirty="0"/>
              <a:t>18-Feb-2020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9E75CC5E-991B-B54C-9464-D47936CF21DB}"/>
              </a:ext>
            </a:extLst>
          </p:cNvPr>
          <p:cNvGrpSpPr/>
          <p:nvPr/>
        </p:nvGrpSpPr>
        <p:grpSpPr>
          <a:xfrm>
            <a:off x="1121229" y="775162"/>
            <a:ext cx="10112828" cy="5407018"/>
            <a:chOff x="29958" y="0"/>
            <a:chExt cx="9114042" cy="4908061"/>
          </a:xfrm>
        </p:grpSpPr>
        <p:pic>
          <p:nvPicPr>
            <p:cNvPr id="8" name="Picture 7" descr="LS2_Master_v.2.5.2_Accelerators (PROPOSAL - Montreux).PNG">
              <a:extLst>
                <a:ext uri="{FF2B5EF4-FFF2-40B4-BE49-F238E27FC236}">
                  <a16:creationId xmlns:a16="http://schemas.microsoft.com/office/drawing/2014/main" id="{5473CD9E-F0A5-9E45-BDA0-ED91833ED36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9958" y="0"/>
              <a:ext cx="9114042" cy="4908061"/>
            </a:xfrm>
            <a:prstGeom prst="rect">
              <a:avLst/>
            </a:prstGeom>
          </p:spPr>
        </p:pic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FF679A6F-55C3-D347-975C-833F4D1930D3}"/>
                </a:ext>
              </a:extLst>
            </p:cNvPr>
            <p:cNvSpPr/>
            <p:nvPr/>
          </p:nvSpPr>
          <p:spPr>
            <a:xfrm>
              <a:off x="3092825" y="2604156"/>
              <a:ext cx="252000" cy="252000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2F2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0E4309D9-84D1-2F4C-8C05-A9D9FF47F2EC}"/>
                </a:ext>
              </a:extLst>
            </p:cNvPr>
            <p:cNvSpPr/>
            <p:nvPr/>
          </p:nvSpPr>
          <p:spPr>
            <a:xfrm>
              <a:off x="3374367" y="2604156"/>
              <a:ext cx="143999" cy="252000"/>
            </a:xfrm>
            <a:prstGeom prst="rect">
              <a:avLst/>
            </a:prstGeom>
            <a:solidFill>
              <a:srgbClr val="660066"/>
            </a:solidFill>
            <a:ln>
              <a:solidFill>
                <a:srgbClr val="660066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ounded Rectangular Callout 10">
              <a:extLst>
                <a:ext uri="{FF2B5EF4-FFF2-40B4-BE49-F238E27FC236}">
                  <a16:creationId xmlns:a16="http://schemas.microsoft.com/office/drawing/2014/main" id="{EE458DD6-5C32-9244-8098-AC8922A62D00}"/>
                </a:ext>
              </a:extLst>
            </p:cNvPr>
            <p:cNvSpPr/>
            <p:nvPr/>
          </p:nvSpPr>
          <p:spPr>
            <a:xfrm>
              <a:off x="985233" y="3677041"/>
              <a:ext cx="2951884" cy="547630"/>
            </a:xfrm>
            <a:prstGeom prst="wedgeRoundRectCallout">
              <a:avLst>
                <a:gd name="adj1" fmla="val 33135"/>
                <a:gd name="adj2" fmla="val -200594"/>
                <a:gd name="adj3" fmla="val 16667"/>
              </a:avLst>
            </a:prstGeom>
            <a:ln>
              <a:solidFill>
                <a:srgbClr val="FF2F2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>
                  <a:solidFill>
                    <a:schemeClr val="bg1"/>
                  </a:solidFill>
                </a:rPr>
                <a:t>TE-EPC tests with current to the magnets (15/04 to 24/04) </a:t>
              </a:r>
              <a:r>
                <a:rPr lang="mr-IN" sz="1200" dirty="0">
                  <a:solidFill>
                    <a:schemeClr val="bg1"/>
                  </a:solidFill>
                </a:rPr>
                <a:t>–</a:t>
              </a:r>
              <a:r>
                <a:rPr lang="en-US" sz="1200" dirty="0">
                  <a:solidFill>
                    <a:schemeClr val="bg1"/>
                  </a:solidFill>
                </a:rPr>
                <a:t> NO ACCESS to the PS SWY with the exception of TE-MSC</a:t>
              </a:r>
            </a:p>
          </p:txBody>
        </p: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80076475-8EA7-7A4A-BA7A-7F3C4DD4A9CE}"/>
                </a:ext>
              </a:extLst>
            </p:cNvPr>
            <p:cNvCxnSpPr/>
            <p:nvPr/>
          </p:nvCxnSpPr>
          <p:spPr>
            <a:xfrm>
              <a:off x="3707431" y="2604156"/>
              <a:ext cx="5695" cy="448485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Rounded Rectangular Callout 12">
              <a:extLst>
                <a:ext uri="{FF2B5EF4-FFF2-40B4-BE49-F238E27FC236}">
                  <a16:creationId xmlns:a16="http://schemas.microsoft.com/office/drawing/2014/main" id="{35DE1FF1-6043-D54B-B5D7-8B75B5E35DE1}"/>
                </a:ext>
              </a:extLst>
            </p:cNvPr>
            <p:cNvSpPr/>
            <p:nvPr/>
          </p:nvSpPr>
          <p:spPr>
            <a:xfrm>
              <a:off x="3997661" y="3677041"/>
              <a:ext cx="1572028" cy="547630"/>
            </a:xfrm>
            <a:prstGeom prst="wedgeRoundRectCallout">
              <a:avLst>
                <a:gd name="adj1" fmla="val -69266"/>
                <a:gd name="adj2" fmla="val -166675"/>
                <a:gd name="adj3" fmla="val 16667"/>
              </a:avLst>
            </a:prstGeom>
            <a:ln>
              <a:solidFill>
                <a:srgbClr val="FF2F2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>
                  <a:solidFill>
                    <a:schemeClr val="bg1"/>
                  </a:solidFill>
                </a:rPr>
                <a:t>PS Main Units HV tests (29/05)</a:t>
              </a:r>
              <a:r>
                <a:rPr lang="mr-IN" sz="1200" dirty="0">
                  <a:solidFill>
                    <a:schemeClr val="bg1"/>
                  </a:solidFill>
                </a:rPr>
                <a:t>–</a:t>
              </a:r>
              <a:r>
                <a:rPr lang="en-US" sz="1200" dirty="0">
                  <a:solidFill>
                    <a:schemeClr val="bg1"/>
                  </a:solidFill>
                </a:rPr>
                <a:t> NO ACCESS to the all PS</a:t>
              </a:r>
            </a:p>
          </p:txBody>
        </p:sp>
        <p:sp>
          <p:nvSpPr>
            <p:cNvPr id="14" name="Rounded Rectangular Callout 13">
              <a:extLst>
                <a:ext uri="{FF2B5EF4-FFF2-40B4-BE49-F238E27FC236}">
                  <a16:creationId xmlns:a16="http://schemas.microsoft.com/office/drawing/2014/main" id="{E1EE8D9A-252D-224A-A2F2-DA79B2E85A0B}"/>
                </a:ext>
              </a:extLst>
            </p:cNvPr>
            <p:cNvSpPr/>
            <p:nvPr/>
          </p:nvSpPr>
          <p:spPr>
            <a:xfrm>
              <a:off x="4605659" y="3109768"/>
              <a:ext cx="2023295" cy="547630"/>
            </a:xfrm>
            <a:prstGeom prst="wedgeRoundRectCallout">
              <a:avLst>
                <a:gd name="adj1" fmla="val -68088"/>
                <a:gd name="adj2" fmla="val -64757"/>
                <a:gd name="adj3" fmla="val 16667"/>
              </a:avLst>
            </a:prstGeom>
            <a:ln>
              <a:solidFill>
                <a:srgbClr val="FF2F2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>
                  <a:solidFill>
                    <a:schemeClr val="bg1"/>
                  </a:solidFill>
                </a:rPr>
                <a:t>PS Main Units POPS tests (15/06 to 19/06) </a:t>
              </a:r>
              <a:r>
                <a:rPr lang="mr-IN" sz="1200" dirty="0">
                  <a:solidFill>
                    <a:schemeClr val="bg1"/>
                  </a:solidFill>
                </a:rPr>
                <a:t>–</a:t>
              </a:r>
              <a:r>
                <a:rPr lang="en-US" sz="1200" dirty="0">
                  <a:solidFill>
                    <a:schemeClr val="bg1"/>
                  </a:solidFill>
                </a:rPr>
                <a:t> NO ACCESS to the all PS</a:t>
              </a: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0CA1D1AD-B43E-9D47-99A6-DC1498DF73CE}"/>
                </a:ext>
              </a:extLst>
            </p:cNvPr>
            <p:cNvSpPr/>
            <p:nvPr/>
          </p:nvSpPr>
          <p:spPr>
            <a:xfrm>
              <a:off x="3032334" y="2604155"/>
              <a:ext cx="45719" cy="448485"/>
            </a:xfrm>
            <a:prstGeom prst="rect">
              <a:avLst/>
            </a:prstGeom>
            <a:solidFill>
              <a:srgbClr val="92D050"/>
            </a:solidFill>
            <a:ln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highlight>
                  <a:srgbClr val="00FF00"/>
                </a:highlight>
              </a:endParaRPr>
            </a:p>
          </p:txBody>
        </p:sp>
        <p:sp>
          <p:nvSpPr>
            <p:cNvPr id="16" name="Rounded Rectangular Callout 15">
              <a:extLst>
                <a:ext uri="{FF2B5EF4-FFF2-40B4-BE49-F238E27FC236}">
                  <a16:creationId xmlns:a16="http://schemas.microsoft.com/office/drawing/2014/main" id="{2C61437E-2281-E34C-8C97-D06CD53208C1}"/>
                </a:ext>
              </a:extLst>
            </p:cNvPr>
            <p:cNvSpPr/>
            <p:nvPr/>
          </p:nvSpPr>
          <p:spPr>
            <a:xfrm>
              <a:off x="29958" y="2422511"/>
              <a:ext cx="2149622" cy="547630"/>
            </a:xfrm>
            <a:prstGeom prst="wedgeRoundRectCallout">
              <a:avLst>
                <a:gd name="adj1" fmla="val 88743"/>
                <a:gd name="adj2" fmla="val 15387"/>
                <a:gd name="adj3" fmla="val 16667"/>
              </a:avLst>
            </a:prstGeom>
            <a:ln>
              <a:solidFill>
                <a:srgbClr val="FF2F2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>
                  <a:solidFill>
                    <a:schemeClr val="bg1"/>
                  </a:solidFill>
                </a:rPr>
                <a:t>Access system tests + patrol + DSO tests  (19/03 to 24/03) </a:t>
              </a:r>
              <a:r>
                <a:rPr lang="mr-IN" sz="1200" dirty="0">
                  <a:solidFill>
                    <a:schemeClr val="bg1"/>
                  </a:solidFill>
                </a:rPr>
                <a:t>–</a:t>
              </a:r>
              <a:r>
                <a:rPr lang="en-US" sz="1200" dirty="0">
                  <a:solidFill>
                    <a:schemeClr val="bg1"/>
                  </a:solidFill>
                </a:rPr>
                <a:t> NO ACCESS to the all PS</a:t>
              </a:r>
            </a:p>
          </p:txBody>
        </p:sp>
        <p:sp>
          <p:nvSpPr>
            <p:cNvPr id="17" name="Rounded Rectangular Callout 16">
              <a:extLst>
                <a:ext uri="{FF2B5EF4-FFF2-40B4-BE49-F238E27FC236}">
                  <a16:creationId xmlns:a16="http://schemas.microsoft.com/office/drawing/2014/main" id="{C65F2B55-E6C0-D24C-8B0F-D65321152A79}"/>
                </a:ext>
              </a:extLst>
            </p:cNvPr>
            <p:cNvSpPr/>
            <p:nvPr/>
          </p:nvSpPr>
          <p:spPr>
            <a:xfrm>
              <a:off x="513698" y="3085347"/>
              <a:ext cx="2213444" cy="547630"/>
            </a:xfrm>
            <a:prstGeom prst="wedgeRoundRectCallout">
              <a:avLst>
                <a:gd name="adj1" fmla="val 69107"/>
                <a:gd name="adj2" fmla="val -92837"/>
                <a:gd name="adj3" fmla="val 16667"/>
              </a:avLst>
            </a:prstGeom>
            <a:ln>
              <a:solidFill>
                <a:srgbClr val="FF2F2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>
                  <a:solidFill>
                    <a:schemeClr val="bg1"/>
                  </a:solidFill>
                </a:rPr>
                <a:t>TE-EPC tests with current to the magnets (25/03 to 13/04) </a:t>
              </a:r>
              <a:r>
                <a:rPr lang="mr-IN" sz="1200" dirty="0">
                  <a:solidFill>
                    <a:schemeClr val="bg1"/>
                  </a:solidFill>
                </a:rPr>
                <a:t>–</a:t>
              </a:r>
              <a:r>
                <a:rPr lang="en-US" sz="1200" dirty="0">
                  <a:solidFill>
                    <a:schemeClr val="bg1"/>
                  </a:solidFill>
                </a:rPr>
                <a:t> NO ACCESS to the PS SWY</a:t>
              </a:r>
            </a:p>
          </p:txBody>
        </p:sp>
      </p:grpSp>
      <p:sp>
        <p:nvSpPr>
          <p:cNvPr id="18" name="Rounded Rectangular Callout 17">
            <a:extLst>
              <a:ext uri="{FF2B5EF4-FFF2-40B4-BE49-F238E27FC236}">
                <a16:creationId xmlns:a16="http://schemas.microsoft.com/office/drawing/2014/main" id="{DB604A80-DAFD-5A44-BCEF-CCF1B5AB758C}"/>
              </a:ext>
            </a:extLst>
          </p:cNvPr>
          <p:cNvSpPr/>
          <p:nvPr/>
        </p:nvSpPr>
        <p:spPr>
          <a:xfrm>
            <a:off x="7268046" y="2437586"/>
            <a:ext cx="2245023" cy="603302"/>
          </a:xfrm>
          <a:prstGeom prst="wedgeRoundRectCallout">
            <a:avLst>
              <a:gd name="adj1" fmla="val -74876"/>
              <a:gd name="adj2" fmla="val 146353"/>
              <a:gd name="adj3" fmla="val 16667"/>
            </a:avLst>
          </a:prstGeom>
          <a:ln>
            <a:solidFill>
              <a:srgbClr val="FF2F2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bg1"/>
                </a:solidFill>
              </a:rPr>
              <a:t>New PS HC start date – 03/08/2020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Changes to the Master Schedule</a:t>
            </a:r>
          </a:p>
        </p:txBody>
      </p:sp>
    </p:spTree>
    <p:extLst>
      <p:ext uri="{BB962C8B-B14F-4D97-AF65-F5344CB8AC3E}">
        <p14:creationId xmlns:p14="http://schemas.microsoft.com/office/powerpoint/2010/main" val="41243683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Check results - BE-RF </a:t>
            </a:r>
          </a:p>
        </p:txBody>
      </p:sp>
      <p:sp>
        <p:nvSpPr>
          <p:cNvPr id="6" name="Date Placeholder 2"/>
          <p:cNvSpPr>
            <a:spLocks noGrp="1"/>
          </p:cNvSpPr>
          <p:nvPr>
            <p:ph type="dt" sz="half" idx="10"/>
          </p:nvPr>
        </p:nvSpPr>
        <p:spPr>
          <a:xfrm>
            <a:off x="3060435" y="6356351"/>
            <a:ext cx="1828144" cy="365125"/>
          </a:xfrm>
        </p:spPr>
        <p:txBody>
          <a:bodyPr/>
          <a:lstStyle/>
          <a:p>
            <a:r>
              <a:rPr lang="en-US" dirty="0"/>
              <a:t>18-Feb-2020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8A447B7F-859F-A246-A7EF-3BB5EAA59434}"/>
              </a:ext>
            </a:extLst>
          </p:cNvPr>
          <p:cNvSpPr txBox="1"/>
          <p:nvPr/>
        </p:nvSpPr>
        <p:spPr>
          <a:xfrm>
            <a:off x="609600" y="1231404"/>
            <a:ext cx="458288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ISTs planning re-worked with Carlo for the 10, 20, 40, 80, 200 MHz and Longitudinal Damper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Only the PSC10 SS36 is in the PS SWY, but we revised the full planning </a:t>
            </a:r>
          </a:p>
        </p:txBody>
      </p:sp>
      <p:pic>
        <p:nvPicPr>
          <p:cNvPr id="31" name="Picture 30">
            <a:extLst>
              <a:ext uri="{FF2B5EF4-FFF2-40B4-BE49-F238E27FC236}">
                <a16:creationId xmlns:a16="http://schemas.microsoft.com/office/drawing/2014/main" id="{C2ADC255-43FB-0749-991D-E6B73D7C4A9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60571" y="224554"/>
            <a:ext cx="6459726" cy="5925928"/>
          </a:xfrm>
          <a:prstGeom prst="rect">
            <a:avLst/>
          </a:prstGeom>
        </p:spPr>
      </p:pic>
      <p:sp>
        <p:nvSpPr>
          <p:cNvPr id="32" name="Rectangle 31">
            <a:extLst>
              <a:ext uri="{FF2B5EF4-FFF2-40B4-BE49-F238E27FC236}">
                <a16:creationId xmlns:a16="http://schemas.microsoft.com/office/drawing/2014/main" id="{E69578CC-523F-9846-9E83-F4110B83847E}"/>
              </a:ext>
            </a:extLst>
          </p:cNvPr>
          <p:cNvSpPr/>
          <p:nvPr/>
        </p:nvSpPr>
        <p:spPr>
          <a:xfrm>
            <a:off x="5850584" y="1567071"/>
            <a:ext cx="6269713" cy="1524471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824213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Check results - TE-ABT </a:t>
            </a:r>
          </a:p>
        </p:txBody>
      </p:sp>
      <p:sp>
        <p:nvSpPr>
          <p:cNvPr id="6" name="Date Placeholder 2"/>
          <p:cNvSpPr>
            <a:spLocks noGrp="1"/>
          </p:cNvSpPr>
          <p:nvPr>
            <p:ph type="dt" sz="half" idx="10"/>
          </p:nvPr>
        </p:nvSpPr>
        <p:spPr>
          <a:xfrm>
            <a:off x="3060435" y="6356351"/>
            <a:ext cx="1828144" cy="365125"/>
          </a:xfrm>
        </p:spPr>
        <p:txBody>
          <a:bodyPr/>
          <a:lstStyle/>
          <a:p>
            <a:r>
              <a:rPr lang="en-US" dirty="0"/>
              <a:t>18-Feb-2020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EBA639D-EF9D-6949-B40A-5D6A478560D6}"/>
              </a:ext>
            </a:extLst>
          </p:cNvPr>
          <p:cNvSpPr txBox="1"/>
          <p:nvPr/>
        </p:nvSpPr>
        <p:spPr>
          <a:xfrm>
            <a:off x="344589" y="1205626"/>
            <a:ext cx="115861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ISTs planning checked with Luis and Mike for the Kickers and Septum – No changes required for the PS SWY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FC450213-64AE-D447-87B9-D3CFE6112E2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57352" y="1787707"/>
            <a:ext cx="9635045" cy="4309199"/>
          </a:xfrm>
          <a:prstGeom prst="rect">
            <a:avLst/>
          </a:prstGeom>
        </p:spPr>
      </p:pic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003A5811-A7A0-014B-A746-097D58F72E27}"/>
              </a:ext>
            </a:extLst>
          </p:cNvPr>
          <p:cNvCxnSpPr>
            <a:cxnSpLocks/>
          </p:cNvCxnSpPr>
          <p:nvPr/>
        </p:nvCxnSpPr>
        <p:spPr>
          <a:xfrm>
            <a:off x="2307490" y="2653426"/>
            <a:ext cx="388694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B2645D2B-7E96-764A-9F0A-6CE4FABE3EE7}"/>
              </a:ext>
            </a:extLst>
          </p:cNvPr>
          <p:cNvCxnSpPr>
            <a:cxnSpLocks/>
          </p:cNvCxnSpPr>
          <p:nvPr/>
        </p:nvCxnSpPr>
        <p:spPr>
          <a:xfrm>
            <a:off x="2293408" y="4972085"/>
            <a:ext cx="388694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27165D4B-F68A-ED4F-A8AB-CCADB777DEA5}"/>
              </a:ext>
            </a:extLst>
          </p:cNvPr>
          <p:cNvSpPr txBox="1"/>
          <p:nvPr/>
        </p:nvSpPr>
        <p:spPr>
          <a:xfrm>
            <a:off x="609600" y="2837189"/>
            <a:ext cx="1411111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No Access required, unless there is a problem, so we have decided to maintain the tests as they were</a:t>
            </a:r>
          </a:p>
        </p:txBody>
      </p:sp>
    </p:spTree>
    <p:extLst>
      <p:ext uri="{BB962C8B-B14F-4D97-AF65-F5344CB8AC3E}">
        <p14:creationId xmlns:p14="http://schemas.microsoft.com/office/powerpoint/2010/main" val="374703670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Check results – TE-MSC </a:t>
            </a:r>
          </a:p>
        </p:txBody>
      </p:sp>
      <p:sp>
        <p:nvSpPr>
          <p:cNvPr id="6" name="Date Placeholder 2"/>
          <p:cNvSpPr>
            <a:spLocks noGrp="1"/>
          </p:cNvSpPr>
          <p:nvPr>
            <p:ph type="dt" sz="half" idx="10"/>
          </p:nvPr>
        </p:nvSpPr>
        <p:spPr>
          <a:xfrm>
            <a:off x="3060435" y="6356351"/>
            <a:ext cx="1828144" cy="365125"/>
          </a:xfrm>
        </p:spPr>
        <p:txBody>
          <a:bodyPr/>
          <a:lstStyle/>
          <a:p>
            <a:r>
              <a:rPr lang="en-US" dirty="0"/>
              <a:t>18-Feb-2020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0C775D2-8564-914B-A90A-970968DB8054}"/>
              </a:ext>
            </a:extLst>
          </p:cNvPr>
          <p:cNvSpPr txBox="1"/>
          <p:nvPr/>
        </p:nvSpPr>
        <p:spPr>
          <a:xfrm>
            <a:off x="214489" y="1120419"/>
            <a:ext cx="2845946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ISTs planning revised with Dominique (new version is only 2 days anticipated with respect to the baseline)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FF6600"/>
                </a:solidFill>
              </a:rPr>
              <a:t>Warning: </a:t>
            </a:r>
            <a:r>
              <a:rPr lang="en-GB" dirty="0"/>
              <a:t>BI and BTP are the only transfer lines in the PS SWY that the ISTs are not managed by the PS Coordinator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ADD830B-1C22-194C-A968-9119485236D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99493" y="952966"/>
            <a:ext cx="8914380" cy="51351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867800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Still to be checked</a:t>
            </a:r>
          </a:p>
        </p:txBody>
      </p:sp>
      <p:sp>
        <p:nvSpPr>
          <p:cNvPr id="6" name="Date Placeholder 2"/>
          <p:cNvSpPr>
            <a:spLocks noGrp="1"/>
          </p:cNvSpPr>
          <p:nvPr>
            <p:ph type="dt" sz="half" idx="10"/>
          </p:nvPr>
        </p:nvSpPr>
        <p:spPr>
          <a:xfrm>
            <a:off x="3060435" y="6356351"/>
            <a:ext cx="1828144" cy="365125"/>
          </a:xfrm>
        </p:spPr>
        <p:txBody>
          <a:bodyPr/>
          <a:lstStyle/>
          <a:p>
            <a:r>
              <a:rPr lang="en-US" dirty="0"/>
              <a:t>18-Feb-2020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2A86F84-F542-6947-B937-1D0C0D8D529F}"/>
              </a:ext>
            </a:extLst>
          </p:cNvPr>
          <p:cNvSpPr txBox="1"/>
          <p:nvPr/>
        </p:nvSpPr>
        <p:spPr>
          <a:xfrm>
            <a:off x="214489" y="1120419"/>
            <a:ext cx="11716254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Power converters that cannot be tested before closing the PS SWY and that will have to be teste during the PS HC (equipment in series between different access zones) </a:t>
            </a: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GB" dirty="0"/>
              <a:t>BE-BI ISTs</a:t>
            </a: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GB" dirty="0"/>
              <a:t>BE-RF transverse feedback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/>
              <a:t>Note really due to the TE-EPC change request but rather due to the fact that some tests should have been already started and probably new dates will have to be found</a:t>
            </a:r>
          </a:p>
        </p:txBody>
      </p:sp>
    </p:spTree>
    <p:extLst>
      <p:ext uri="{BB962C8B-B14F-4D97-AF65-F5344CB8AC3E}">
        <p14:creationId xmlns:p14="http://schemas.microsoft.com/office/powerpoint/2010/main" val="318232991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Other ongoing discussions</a:t>
            </a:r>
          </a:p>
        </p:txBody>
      </p:sp>
      <p:sp>
        <p:nvSpPr>
          <p:cNvPr id="6" name="Date Placeholder 2"/>
          <p:cNvSpPr>
            <a:spLocks noGrp="1"/>
          </p:cNvSpPr>
          <p:nvPr>
            <p:ph type="dt" sz="half" idx="10"/>
          </p:nvPr>
        </p:nvSpPr>
        <p:spPr>
          <a:xfrm>
            <a:off x="3060435" y="6356351"/>
            <a:ext cx="1828144" cy="365125"/>
          </a:xfrm>
        </p:spPr>
        <p:txBody>
          <a:bodyPr/>
          <a:lstStyle/>
          <a:p>
            <a:r>
              <a:rPr lang="en-US" dirty="0"/>
              <a:t>18-Feb-2020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2A86F84-F542-6947-B937-1D0C0D8D529F}"/>
              </a:ext>
            </a:extLst>
          </p:cNvPr>
          <p:cNvSpPr txBox="1"/>
          <p:nvPr/>
        </p:nvSpPr>
        <p:spPr>
          <a:xfrm>
            <a:off x="214489" y="1120419"/>
            <a:ext cx="11716254" cy="4438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GB" dirty="0"/>
              <a:t>Readiness for the Access System tests and DSO tests</a:t>
            </a: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GB" dirty="0" err="1"/>
              <a:t>n_TOF</a:t>
            </a:r>
            <a:r>
              <a:rPr lang="en-GB" dirty="0"/>
              <a:t> possible impact on the access system and DSO test</a:t>
            </a: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GB" dirty="0"/>
              <a:t>Hand-over between EN-EL and TE-EPC</a:t>
            </a: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GB" dirty="0"/>
              <a:t>HSE inspections</a:t>
            </a: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GB" dirty="0"/>
              <a:t>East Area WIC installation</a:t>
            </a: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GB" dirty="0"/>
              <a:t>BE-CO cabling</a:t>
            </a: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GB" dirty="0"/>
              <a:t>EN-EL network availability check</a:t>
            </a: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GB" dirty="0"/>
              <a:t>…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B6FD402-E12C-7D4E-A89D-BC61B50C357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18668" y="2485667"/>
            <a:ext cx="6112328" cy="3441257"/>
          </a:xfrm>
          <a:prstGeom prst="rect">
            <a:avLst/>
          </a:prstGeom>
          <a:ln>
            <a:solidFill>
              <a:srgbClr val="000000"/>
            </a:solidFill>
          </a:ln>
        </p:spPr>
      </p:pic>
    </p:spTree>
    <p:extLst>
      <p:ext uri="{BB962C8B-B14F-4D97-AF65-F5344CB8AC3E}">
        <p14:creationId xmlns:p14="http://schemas.microsoft.com/office/powerpoint/2010/main" val="324635360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83933672"/>
      </p:ext>
    </p:extLst>
  </p:cSld>
  <p:clrMapOvr>
    <a:masterClrMapping/>
  </p:clrMapOvr>
</p:sld>
</file>

<file path=ppt/theme/theme1.xml><?xml version="1.0" encoding="utf-8"?>
<a:theme xmlns:a="http://schemas.openxmlformats.org/drawingml/2006/main" name="CERN_ENdept_Presentation_ArialFont copy">
  <a:themeElements>
    <a:clrScheme name="CERN">
      <a:dk1>
        <a:srgbClr val="0C377B"/>
      </a:dk1>
      <a:lt1>
        <a:srgbClr val="FFFFFF"/>
      </a:lt1>
      <a:dk2>
        <a:srgbClr val="333333"/>
      </a:dk2>
      <a:lt2>
        <a:srgbClr val="999999"/>
      </a:lt2>
      <a:accent1>
        <a:srgbClr val="0C377B"/>
      </a:accent1>
      <a:accent2>
        <a:srgbClr val="A40000"/>
      </a:accent2>
      <a:accent3>
        <a:srgbClr val="4F9A06"/>
      </a:accent3>
      <a:accent4>
        <a:srgbClr val="5197CC"/>
      </a:accent4>
      <a:accent5>
        <a:srgbClr val="EF2929"/>
      </a:accent5>
      <a:accent6>
        <a:srgbClr val="8AE234"/>
      </a:accent6>
      <a:hlink>
        <a:srgbClr val="3465A4"/>
      </a:hlink>
      <a:folHlink>
        <a:srgbClr val="3465A4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CERN_ENdept_Presentation_ArialFont</Template>
  <TotalTime>77368</TotalTime>
  <Words>412</Words>
  <Application>Microsoft Macintosh PowerPoint</Application>
  <PresentationFormat>Widescreen</PresentationFormat>
  <Paragraphs>73</Paragraphs>
  <Slides>9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2" baseType="lpstr">
      <vt:lpstr>Arial</vt:lpstr>
      <vt:lpstr>Calibri</vt:lpstr>
      <vt:lpstr>CERN_ENdept_Presentation_ArialFont copy</vt:lpstr>
      <vt:lpstr>PS SWY IST Planning</vt:lpstr>
      <vt:lpstr>Approved Master schedule (version 2.4) </vt:lpstr>
      <vt:lpstr>Changes to the Master Schedule</vt:lpstr>
      <vt:lpstr>Check results - BE-RF </vt:lpstr>
      <vt:lpstr>Check results - TE-ABT </vt:lpstr>
      <vt:lpstr>Check results – TE-MSC </vt:lpstr>
      <vt:lpstr>Still to be checked</vt:lpstr>
      <vt:lpstr>Other ongoing discussions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David Hay</dc:creator>
  <cp:lastModifiedBy>Fernando Baltasar Dos Santos Pedrosa</cp:lastModifiedBy>
  <cp:revision>721</cp:revision>
  <cp:lastPrinted>2019-12-16T09:00:11Z</cp:lastPrinted>
  <dcterms:created xsi:type="dcterms:W3CDTF">2018-09-18T12:32:41Z</dcterms:created>
  <dcterms:modified xsi:type="dcterms:W3CDTF">2020-02-18T14:31:08Z</dcterms:modified>
</cp:coreProperties>
</file>