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44"/>
  </p:notesMasterIdLst>
  <p:handoutMasterIdLst>
    <p:handoutMasterId r:id="rId45"/>
  </p:handoutMasterIdLst>
  <p:sldIdLst>
    <p:sldId id="256" r:id="rId3"/>
    <p:sldId id="459" r:id="rId4"/>
    <p:sldId id="460" r:id="rId5"/>
    <p:sldId id="440" r:id="rId6"/>
    <p:sldId id="461" r:id="rId7"/>
    <p:sldId id="462" r:id="rId8"/>
    <p:sldId id="441" r:id="rId9"/>
    <p:sldId id="463" r:id="rId10"/>
    <p:sldId id="464" r:id="rId11"/>
    <p:sldId id="465" r:id="rId12"/>
    <p:sldId id="466" r:id="rId13"/>
    <p:sldId id="467" r:id="rId14"/>
    <p:sldId id="468" r:id="rId15"/>
    <p:sldId id="470" r:id="rId16"/>
    <p:sldId id="471" r:id="rId17"/>
    <p:sldId id="475" r:id="rId18"/>
    <p:sldId id="438" r:id="rId19"/>
    <p:sldId id="414" r:id="rId20"/>
    <p:sldId id="415" r:id="rId21"/>
    <p:sldId id="444" r:id="rId22"/>
    <p:sldId id="447" r:id="rId23"/>
    <p:sldId id="448" r:id="rId24"/>
    <p:sldId id="449" r:id="rId25"/>
    <p:sldId id="450" r:id="rId26"/>
    <p:sldId id="424" r:id="rId27"/>
    <p:sldId id="420" r:id="rId28"/>
    <p:sldId id="451" r:id="rId29"/>
    <p:sldId id="406" r:id="rId30"/>
    <p:sldId id="452" r:id="rId31"/>
    <p:sldId id="453" r:id="rId32"/>
    <p:sldId id="425" r:id="rId33"/>
    <p:sldId id="454" r:id="rId34"/>
    <p:sldId id="455" r:id="rId35"/>
    <p:sldId id="416" r:id="rId36"/>
    <p:sldId id="456" r:id="rId37"/>
    <p:sldId id="457" r:id="rId38"/>
    <p:sldId id="476" r:id="rId39"/>
    <p:sldId id="445" r:id="rId40"/>
    <p:sldId id="429" r:id="rId41"/>
    <p:sldId id="419" r:id="rId42"/>
    <p:sldId id="405" r:id="rId43"/>
  </p:sldIdLst>
  <p:sldSz cx="9906000" cy="6858000" type="A4"/>
  <p:notesSz cx="6797675" cy="9926638"/>
  <p:defaultTextStyle>
    <a:defPPr>
      <a:defRPr lang="en-US"/>
    </a:defPPr>
    <a:lvl1pPr algn="l" rtl="0" fontAlgn="base">
      <a:spcBef>
        <a:spcPct val="0"/>
      </a:spcBef>
      <a:spcAft>
        <a:spcPct val="0"/>
      </a:spcAft>
      <a:defRPr b="1" kern="1200">
        <a:solidFill>
          <a:srgbClr val="800000"/>
        </a:solidFill>
        <a:latin typeface="Arial" charset="0"/>
        <a:ea typeface="+mn-ea"/>
        <a:cs typeface="Arial" charset="0"/>
      </a:defRPr>
    </a:lvl1pPr>
    <a:lvl2pPr marL="457200" algn="l" rtl="0" fontAlgn="base">
      <a:spcBef>
        <a:spcPct val="0"/>
      </a:spcBef>
      <a:spcAft>
        <a:spcPct val="0"/>
      </a:spcAft>
      <a:defRPr b="1" kern="1200">
        <a:solidFill>
          <a:srgbClr val="800000"/>
        </a:solidFill>
        <a:latin typeface="Arial" charset="0"/>
        <a:ea typeface="+mn-ea"/>
        <a:cs typeface="Arial" charset="0"/>
      </a:defRPr>
    </a:lvl2pPr>
    <a:lvl3pPr marL="914400" algn="l" rtl="0" fontAlgn="base">
      <a:spcBef>
        <a:spcPct val="0"/>
      </a:spcBef>
      <a:spcAft>
        <a:spcPct val="0"/>
      </a:spcAft>
      <a:defRPr b="1" kern="1200">
        <a:solidFill>
          <a:srgbClr val="800000"/>
        </a:solidFill>
        <a:latin typeface="Arial" charset="0"/>
        <a:ea typeface="+mn-ea"/>
        <a:cs typeface="Arial" charset="0"/>
      </a:defRPr>
    </a:lvl3pPr>
    <a:lvl4pPr marL="1371600" algn="l" rtl="0" fontAlgn="base">
      <a:spcBef>
        <a:spcPct val="0"/>
      </a:spcBef>
      <a:spcAft>
        <a:spcPct val="0"/>
      </a:spcAft>
      <a:defRPr b="1" kern="1200">
        <a:solidFill>
          <a:srgbClr val="800000"/>
        </a:solidFill>
        <a:latin typeface="Arial" charset="0"/>
        <a:ea typeface="+mn-ea"/>
        <a:cs typeface="Arial" charset="0"/>
      </a:defRPr>
    </a:lvl4pPr>
    <a:lvl5pPr marL="1828800" algn="l" rtl="0" fontAlgn="base">
      <a:spcBef>
        <a:spcPct val="0"/>
      </a:spcBef>
      <a:spcAft>
        <a:spcPct val="0"/>
      </a:spcAft>
      <a:defRPr b="1" kern="1200">
        <a:solidFill>
          <a:srgbClr val="800000"/>
        </a:solidFill>
        <a:latin typeface="Arial" charset="0"/>
        <a:ea typeface="+mn-ea"/>
        <a:cs typeface="Arial" charset="0"/>
      </a:defRPr>
    </a:lvl5pPr>
    <a:lvl6pPr marL="2286000" algn="l" defTabSz="914400" rtl="0" eaLnBrk="1" latinLnBrk="0" hangingPunct="1">
      <a:defRPr b="1" kern="1200">
        <a:solidFill>
          <a:srgbClr val="800000"/>
        </a:solidFill>
        <a:latin typeface="Arial" charset="0"/>
        <a:ea typeface="+mn-ea"/>
        <a:cs typeface="Arial" charset="0"/>
      </a:defRPr>
    </a:lvl6pPr>
    <a:lvl7pPr marL="2743200" algn="l" defTabSz="914400" rtl="0" eaLnBrk="1" latinLnBrk="0" hangingPunct="1">
      <a:defRPr b="1" kern="1200">
        <a:solidFill>
          <a:srgbClr val="800000"/>
        </a:solidFill>
        <a:latin typeface="Arial" charset="0"/>
        <a:ea typeface="+mn-ea"/>
        <a:cs typeface="Arial" charset="0"/>
      </a:defRPr>
    </a:lvl7pPr>
    <a:lvl8pPr marL="3200400" algn="l" defTabSz="914400" rtl="0" eaLnBrk="1" latinLnBrk="0" hangingPunct="1">
      <a:defRPr b="1" kern="1200">
        <a:solidFill>
          <a:srgbClr val="800000"/>
        </a:solidFill>
        <a:latin typeface="Arial" charset="0"/>
        <a:ea typeface="+mn-ea"/>
        <a:cs typeface="Arial" charset="0"/>
      </a:defRPr>
    </a:lvl8pPr>
    <a:lvl9pPr marL="3657600" algn="l" defTabSz="914400" rtl="0" eaLnBrk="1" latinLnBrk="0" hangingPunct="1">
      <a:defRPr b="1" kern="1200">
        <a:solidFill>
          <a:srgbClr val="800000"/>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FCFB"/>
    <a:srgbClr val="0000CC"/>
    <a:srgbClr val="FFFF00"/>
    <a:srgbClr val="800000"/>
    <a:srgbClr val="FA4D00"/>
    <a:srgbClr val="000099"/>
    <a:srgbClr val="FFFFFF"/>
    <a:srgbClr val="FFFF43"/>
    <a:srgbClr val="0000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21" autoAdjust="0"/>
    <p:restoredTop sz="86111" autoAdjust="0"/>
  </p:normalViewPr>
  <p:slideViewPr>
    <p:cSldViewPr>
      <p:cViewPr>
        <p:scale>
          <a:sx n="66" d="100"/>
          <a:sy n="66" d="100"/>
        </p:scale>
        <p:origin x="-163" y="-173"/>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gridSpacing cx="39327138" cy="3932713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b="0">
                <a:solidFill>
                  <a:schemeClr val="tx1"/>
                </a:solidFill>
                <a:latin typeface="Arial" pitchFamily="34" charset="0"/>
                <a:cs typeface="Arial" pitchFamily="34" charset="0"/>
              </a:defRPr>
            </a:lvl1pPr>
          </a:lstStyle>
          <a:p>
            <a:pPr>
              <a:defRPr/>
            </a:pPr>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b="0">
                <a:solidFill>
                  <a:schemeClr val="tx1"/>
                </a:solidFill>
                <a:latin typeface="Arial" pitchFamily="34" charset="0"/>
                <a:cs typeface="Arial" pitchFamily="34" charset="0"/>
              </a:defRPr>
            </a:lvl1pPr>
          </a:lstStyle>
          <a:p>
            <a:pPr>
              <a:defRPr/>
            </a:pPr>
            <a:fld id="{D5BCA3FC-EE37-4196-8CCF-74A4F6932431}" type="datetimeFigureOut">
              <a:rPr lang="en-US"/>
              <a:pPr>
                <a:defRPr/>
              </a:pPr>
              <a:t>6/9/2010</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b="0">
                <a:solidFill>
                  <a:schemeClr val="tx1"/>
                </a:solidFill>
                <a:latin typeface="Arial" pitchFamily="34" charset="0"/>
                <a:cs typeface="Arial" pitchFamily="34" charset="0"/>
              </a:defRPr>
            </a:lvl1pPr>
          </a:lstStyle>
          <a:p>
            <a:pPr>
              <a:defRPr/>
            </a:pPr>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b="0">
                <a:solidFill>
                  <a:schemeClr val="tx1"/>
                </a:solidFill>
                <a:latin typeface="Arial" pitchFamily="34" charset="0"/>
                <a:cs typeface="Arial" pitchFamily="34" charset="0"/>
              </a:defRPr>
            </a:lvl1pPr>
          </a:lstStyle>
          <a:p>
            <a:pPr>
              <a:defRPr/>
            </a:pPr>
            <a:fld id="{0954B55B-E6B0-43CA-91D1-5B1E7A46482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b="0">
                <a:solidFill>
                  <a:schemeClr val="tx1"/>
                </a:solidFill>
                <a:latin typeface="Arial" pitchFamily="34" charset="0"/>
                <a:cs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b="0">
                <a:solidFill>
                  <a:schemeClr val="tx1"/>
                </a:solidFill>
                <a:latin typeface="Arial" pitchFamily="34" charset="0"/>
                <a:cs typeface="Arial" pitchFamily="34" charset="0"/>
              </a:defRPr>
            </a:lvl1pPr>
          </a:lstStyle>
          <a:p>
            <a:pPr>
              <a:defRPr/>
            </a:pPr>
            <a:fld id="{F9D16EA1-ADDB-4A75-9B58-3708EDE4B75E}" type="datetimeFigureOut">
              <a:rPr lang="en-US"/>
              <a:pPr>
                <a:defRPr/>
              </a:pPr>
              <a:t>6/9/2010</a:t>
            </a:fld>
            <a:endParaRPr lang="en-US"/>
          </a:p>
        </p:txBody>
      </p:sp>
      <p:sp>
        <p:nvSpPr>
          <p:cNvPr id="4" name="Slide Image Placeholder 3"/>
          <p:cNvSpPr>
            <a:spLocks noGrp="1" noRot="1" noChangeAspect="1"/>
          </p:cNvSpPr>
          <p:nvPr>
            <p:ph type="sldImg" idx="2"/>
          </p:nvPr>
        </p:nvSpPr>
        <p:spPr>
          <a:xfrm>
            <a:off x="711200" y="744538"/>
            <a:ext cx="5376863"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6463"/>
            <a:ext cx="5438775" cy="446563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b="0">
                <a:solidFill>
                  <a:schemeClr val="tx1"/>
                </a:solidFill>
                <a:latin typeface="Arial" pitchFamily="34" charset="0"/>
                <a:cs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b="0">
                <a:solidFill>
                  <a:schemeClr val="tx1"/>
                </a:solidFill>
                <a:latin typeface="Arial" pitchFamily="34" charset="0"/>
                <a:cs typeface="Arial" pitchFamily="34" charset="0"/>
              </a:defRPr>
            </a:lvl1pPr>
          </a:lstStyle>
          <a:p>
            <a:pPr>
              <a:defRPr/>
            </a:pPr>
            <a:fld id="{CB70937D-6F92-4FCF-B54E-77FEA84CBB2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83B0C6-4FD6-401A-91A8-E8C16E3193FA}" type="slidenum">
              <a:rPr lang="en-US" smtClean="0">
                <a:latin typeface="Arial" charset="0"/>
                <a:cs typeface="Arial" charset="0"/>
              </a:rPr>
              <a:pPr/>
              <a:t>1</a:t>
            </a:fld>
            <a:endParaRPr lang="en-US"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plot shows the bandwidth utilization</a:t>
            </a:r>
            <a:r>
              <a:rPr lang="en-US" baseline="0" dirty="0" smtClean="0"/>
              <a:t> in US LHCNet during the past 3 months, which includes the LHC startup at 7 TeV. Indicated are the major steps in luminosity increase. Clearly visible is the correlation between luminosity and data rates. (The period after 10</a:t>
            </a:r>
            <a:r>
              <a:rPr lang="en-US" sz="1400" baseline="26000" dirty="0" smtClean="0"/>
              <a:t>29</a:t>
            </a:r>
            <a:r>
              <a:rPr lang="en-US" baseline="0" dirty="0" smtClean="0"/>
              <a:t> includes unfortunately extended down time of the accelerator, hence shows less </a:t>
            </a:r>
            <a:r>
              <a:rPr lang="en-US" baseline="0" dirty="0" err="1" smtClean="0"/>
              <a:t>utilisation</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a zoom-in to on of the longer periods of high </a:t>
            </a:r>
            <a:r>
              <a:rPr lang="en-US" baseline="0" dirty="0" err="1" smtClean="0"/>
              <a:t>utilisation</a:t>
            </a:r>
            <a:r>
              <a:rPr lang="en-US" baseline="0" dirty="0" smtClean="0"/>
              <a:t> on the BNL primary (blue) and secondary (yellow-green), the average throughput between CERN and BNL was 6.7 Gbps during 4 days.</a:t>
            </a:r>
          </a:p>
          <a:p>
            <a:r>
              <a:rPr lang="en-US" baseline="0" dirty="0" smtClean="0"/>
              <a:t>&lt;click&gt; </a:t>
            </a:r>
          </a:p>
          <a:p>
            <a:r>
              <a:rPr lang="en-US" baseline="0" dirty="0" smtClean="0"/>
              <a:t>On several occasions we observe the ceiling reached at ~11 Gbps, like in these 4 hours with an average network throughput of 9.6 Gbps.</a:t>
            </a:r>
          </a:p>
          <a:p>
            <a:r>
              <a:rPr lang="en-US" baseline="0" dirty="0" smtClean="0"/>
              <a:t>(The theoretical network limitation in this case, potentially reachable with additional </a:t>
            </a:r>
            <a:br>
              <a:rPr lang="en-US" baseline="0" dirty="0" smtClean="0"/>
            </a:br>
            <a:r>
              <a:rPr lang="en-US" baseline="0" dirty="0" smtClean="0"/>
              <a:t> end-system tuning, is ~14 Gbps.)</a:t>
            </a:r>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Looking</a:t>
            </a:r>
            <a:r>
              <a:rPr lang="en-US" baseline="0" dirty="0" smtClean="0"/>
              <a:t> at the broader picture of the LHCOPN, we see already today higher overall network </a:t>
            </a:r>
            <a:r>
              <a:rPr lang="en-US" baseline="0" dirty="0" err="1" smtClean="0"/>
              <a:t>utilzsation</a:t>
            </a:r>
            <a:r>
              <a:rPr lang="en-US" baseline="0" dirty="0" smtClean="0"/>
              <a:t> than expected from the STEP’09 challenge, previously believed (by some) to be a realistic representation of data movements during LHC operation.</a:t>
            </a:r>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original US LHCNet bandwidth roadmap was designed to</a:t>
            </a:r>
            <a:r>
              <a:rPr lang="en-US" baseline="0" dirty="0" smtClean="0"/>
              <a:t> match the evolution of the storage </a:t>
            </a:r>
            <a:br>
              <a:rPr lang="en-US" baseline="0" dirty="0" smtClean="0"/>
            </a:br>
            <a:r>
              <a:rPr lang="en-US" baseline="0" dirty="0" smtClean="0"/>
              <a:t> and CPU resources at the WLCG sites. With the delay in LHC startup, we have shifted </a:t>
            </a:r>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0385" y="4714517"/>
            <a:ext cx="5436906" cy="4468261"/>
          </a:xfrm>
          <a:prstGeom prst="rect">
            <a:avLst/>
          </a:prstGeom>
        </p:spPr>
        <p:txBody>
          <a:bodyPr>
            <a:normAutofit/>
          </a:bodyPr>
          <a:lstStyle/>
          <a:p>
            <a:r>
              <a:rPr lang="en-US" dirty="0" smtClean="0"/>
              <a:t>As visible in this plots, resource</a:t>
            </a:r>
            <a:r>
              <a:rPr lang="en-US" baseline="0" dirty="0" smtClean="0"/>
              <a:t> growth rate is stronger at remote sites. This indicates higher reliance on high performance networking to support the experiments’ operation. It is an indicator that the network resources deployment should not lag behind storage, in order to avoid the </a:t>
            </a:r>
            <a:br>
              <a:rPr lang="en-US" baseline="0" dirty="0" smtClean="0"/>
            </a:br>
            <a:r>
              <a:rPr lang="en-US" baseline="0" dirty="0" smtClean="0"/>
              <a:t> network to become a bottleneck in operations. </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particular,</a:t>
            </a:r>
            <a:r>
              <a:rPr lang="en-US" baseline="0" dirty="0" smtClean="0"/>
              <a:t> comparing the US Tier2’s traffic between US and non-US sites, we observe that about 44% of the data comes from non-US sources, most of them located in Europe. We can therefore expect more transatlantic network </a:t>
            </a:r>
            <a:r>
              <a:rPr lang="en-US" baseline="0" dirty="0" err="1" smtClean="0"/>
              <a:t>utilisation</a:t>
            </a:r>
            <a:r>
              <a:rPr lang="en-US" baseline="0" dirty="0" smtClean="0"/>
              <a:t> related to Tier2 operation.</a:t>
            </a:r>
          </a:p>
          <a:p>
            <a:r>
              <a:rPr lang="en-US" baseline="0" dirty="0" smtClean="0"/>
              <a:t>We hope to get a better understanding in this respect during this workshop.</a:t>
            </a:r>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Several components playing</a:t>
            </a:r>
            <a:r>
              <a:rPr lang="en-US" baseline="0" dirty="0" smtClean="0"/>
              <a:t> a role in managed end-to-end bulk data transfers: </a:t>
            </a:r>
          </a:p>
          <a:p>
            <a:pPr>
              <a:buFontTx/>
              <a:buChar char="-"/>
            </a:pPr>
            <a:r>
              <a:rPr lang="en-US" baseline="0" dirty="0" smtClean="0"/>
              <a:t>Distributed file system + high performance transfer tools result in high performance data movement</a:t>
            </a:r>
          </a:p>
          <a:p>
            <a:pPr>
              <a:buFontTx/>
              <a:buChar char="-"/>
            </a:pPr>
            <a:r>
              <a:rPr lang="en-US" baseline="0" dirty="0" smtClean="0"/>
              <a:t> For true manageability, proper hardware awareness is necessary, through monitoring of all components (including network and storage elements), as well as user-control over resource allocation.</a:t>
            </a:r>
          </a:p>
          <a:p>
            <a:pPr>
              <a:buFontTx/>
              <a:buNone/>
            </a:pPr>
            <a:r>
              <a:rPr lang="en-US" baseline="0" dirty="0" smtClean="0"/>
              <a:t>US LHCNet approaches this challenge in a systematic way through components like </a:t>
            </a:r>
            <a:r>
              <a:rPr lang="en-US" baseline="0" dirty="0" err="1" smtClean="0"/>
              <a:t>Hadoop</a:t>
            </a:r>
            <a:r>
              <a:rPr lang="en-US" baseline="0" dirty="0" smtClean="0"/>
              <a:t>, FDT and </a:t>
            </a:r>
            <a:r>
              <a:rPr lang="en-US" baseline="0" dirty="0" err="1" smtClean="0"/>
              <a:t>MonALISA</a:t>
            </a:r>
            <a:r>
              <a:rPr lang="en-US" baseline="0" dirty="0" smtClean="0"/>
              <a:t> (developed by Caltech) and the DCN software (developed by ESnet and Internet2) for network resource control.</a:t>
            </a:r>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24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DYNES is a proposal submitted to the NSF as reply to the MRI solicitation</a:t>
            </a:r>
            <a:r>
              <a:rPr lang="en-US" baseline="0" dirty="0" smtClean="0"/>
              <a:t> in 2009, </a:t>
            </a:r>
          </a:p>
          <a:p>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26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There’s several technology</a:t>
            </a:r>
            <a:r>
              <a:rPr lang="en-US" baseline="0" dirty="0" smtClean="0"/>
              <a:t> directions we are currently investigating for the potential next generation platform. The higher the level of operation, the higher the associated costs as well as power consumption, as nicely summarized in this slide from Tony Breach’s presentation at the TNC2010 last week. E.g. to </a:t>
            </a:r>
            <a:r>
              <a:rPr lang="en-US" baseline="0" dirty="0" err="1" smtClean="0"/>
              <a:t>optimise</a:t>
            </a:r>
            <a:r>
              <a:rPr lang="en-US" baseline="0" dirty="0" smtClean="0"/>
              <a:t> on costs as well as performance, switching (at as low level as possible) is preferred to routing.</a:t>
            </a:r>
          </a:p>
          <a:p>
            <a:r>
              <a:rPr lang="en-US" baseline="0" dirty="0" smtClean="0"/>
              <a:t>DWDM and below is not applicable for US </a:t>
            </a:r>
            <a:r>
              <a:rPr lang="en-US" baseline="0" dirty="0" err="1" smtClean="0"/>
              <a:t>LHCNet’s</a:t>
            </a:r>
            <a:r>
              <a:rPr lang="en-US" baseline="0" dirty="0" smtClean="0"/>
              <a:t> services, while with most services provided at Layer 2, routing becomes expensive solution.</a:t>
            </a:r>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331FA5-70A3-4EEF-968B-91D104266713}" type="slidenum">
              <a:rPr lang="en-US" smtClean="0"/>
              <a:pPr/>
              <a:t>3</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4" name="Rectangle 2"/>
          <p:cNvSpPr>
            <a:spLocks noGrp="1" noRot="1" noChangeAspect="1" noChangeArrowheads="1" noTextEdit="1"/>
          </p:cNvSpPr>
          <p:nvPr>
            <p:ph type="sldImg"/>
          </p:nvPr>
        </p:nvSpPr>
        <p:spPr>
          <a:xfrm>
            <a:off x="708025" y="739775"/>
            <a:ext cx="5383213" cy="3727450"/>
          </a:xfrm>
        </p:spPr>
      </p:sp>
      <p:sp>
        <p:nvSpPr>
          <p:cNvPr id="515075" name="Rectangle 3"/>
          <p:cNvSpPr>
            <a:spLocks noGrp="1" noChangeArrowheads="1"/>
          </p:cNvSpPr>
          <p:nvPr>
            <p:ph type="body" idx="1"/>
          </p:nvPr>
        </p:nvSpPr>
        <p:spPr bwMode="auto">
          <a:xfrm>
            <a:off x="910265" y="4714516"/>
            <a:ext cx="4977145" cy="4471658"/>
          </a:xfrm>
          <a:prstGeom prst="rect">
            <a:avLst/>
          </a:prstGeom>
          <a:solidFill>
            <a:srgbClr val="FFFFFF"/>
          </a:solidFill>
          <a:ln>
            <a:solidFill>
              <a:srgbClr val="000000"/>
            </a:solidFill>
            <a:miter lim="800000"/>
            <a:headEnd/>
            <a:tailEnd/>
          </a:ln>
        </p:spPr>
        <p:txBody>
          <a:bodyPr lIns="92977" tIns="46490" rIns="92977" bIns="46490"/>
          <a:lstStyle/>
          <a:p>
            <a:r>
              <a:rPr lang="en-US" dirty="0" smtClean="0">
                <a:latin typeface="Times New Roman" pitchFamily="16" charset="0"/>
              </a:rPr>
              <a:t>By 2014, potentially earlier depending on</a:t>
            </a:r>
            <a:r>
              <a:rPr lang="en-US" baseline="0" dirty="0" smtClean="0">
                <a:latin typeface="Times New Roman" pitchFamily="16" charset="0"/>
              </a:rPr>
              <a:t> deployment status and cost factors, US LHCNet will use 100G throughout its core, and 40/100GE as client interfaces. A possible layout is shown in this picture.</a:t>
            </a:r>
            <a:endParaRPr lang="en-US" dirty="0" smtClean="0">
              <a:latin typeface="Times New Roman" pitchFamily="16"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 LHCNet is more than just a carrier used by the HEP community. Added</a:t>
            </a:r>
            <a:r>
              <a:rPr lang="en-US" baseline="0" dirty="0" smtClean="0"/>
              <a:t> value comes from the close collaboration with the LHC experiments, and with other research and education networks. US LHCNet collaborates on implementation of major advanced networking concepts, tailored to the needs of the LHC community. </a:t>
            </a:r>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35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Networking</a:t>
            </a:r>
            <a:r>
              <a:rPr lang="en-US" baseline="0" dirty="0" smtClean="0"/>
              <a:t> to Tier2s seem to be playing an increasing role, as indicated by the steep raise in throughput to Tier2s in CMS. In particular the Tier2-Tier2 traffic has seen a steep increase by a factor of 6.7 since mid-April, as compared to earlier period.</a:t>
            </a:r>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38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39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single well tuned Tier2 is capable of</a:t>
            </a:r>
            <a:r>
              <a:rPr lang="en-US" baseline="0" dirty="0" smtClean="0"/>
              <a:t> transferring data at rates saturating its 10Gbps connection</a:t>
            </a:r>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40</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if</a:t>
            </a:r>
            <a:r>
              <a:rPr lang="en-US" baseline="0" dirty="0" smtClean="0"/>
              <a:t> equipped with multiple WAN uplinks can reach very high throughput rates, </a:t>
            </a:r>
            <a:br>
              <a:rPr lang="en-US" baseline="0" dirty="0" smtClean="0"/>
            </a:br>
            <a:r>
              <a:rPr lang="en-US" baseline="0" dirty="0" smtClean="0"/>
              <a:t>   as demonstrated during the SC09 conference (and previous conferences).</a:t>
            </a:r>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41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working methodology combines</a:t>
            </a:r>
            <a:r>
              <a:rPr lang="en-US" baseline="0" dirty="0" smtClean="0"/>
              <a:t> R&amp;D efforts tailored for the specific needs of the HEP community, </a:t>
            </a:r>
            <a:br>
              <a:rPr lang="en-US" baseline="0" dirty="0" smtClean="0"/>
            </a:br>
            <a:r>
              <a:rPr lang="en-US" baseline="0" dirty="0" smtClean="0"/>
              <a:t>    with direct feed-back into the high-performance production network.</a:t>
            </a:r>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70" name="Rectangle 2"/>
          <p:cNvSpPr>
            <a:spLocks noGrp="1" noRot="1" noChangeAspect="1" noChangeArrowheads="1" noTextEdit="1"/>
          </p:cNvSpPr>
          <p:nvPr>
            <p:ph type="sldImg"/>
          </p:nvPr>
        </p:nvSpPr>
        <p:spPr>
          <a:xfrm>
            <a:off x="711200" y="744538"/>
            <a:ext cx="5375275" cy="3722687"/>
          </a:xfrm>
        </p:spPr>
      </p:sp>
      <p:sp>
        <p:nvSpPr>
          <p:cNvPr id="519171" name="Rectangle 3"/>
          <p:cNvSpPr>
            <a:spLocks noGrp="1" noChangeArrowheads="1"/>
          </p:cNvSpPr>
          <p:nvPr>
            <p:ph type="body" idx="1"/>
          </p:nvPr>
        </p:nvSpPr>
        <p:spPr bwMode="auto">
          <a:xfrm>
            <a:off x="680385" y="4714517"/>
            <a:ext cx="5436906" cy="4468261"/>
          </a:xfrm>
          <a:prstGeom prst="rect">
            <a:avLst/>
          </a:prstGeom>
          <a:solidFill>
            <a:srgbClr val="FFFFFF"/>
          </a:solidFill>
          <a:ln>
            <a:solidFill>
              <a:srgbClr val="000000"/>
            </a:solidFill>
            <a:miter lim="800000"/>
            <a:headEnd/>
            <a:tailEnd/>
          </a:ln>
        </p:spPr>
        <p:txBody>
          <a:bodyPr/>
          <a:lstStyle/>
          <a:p>
            <a:r>
              <a:rPr lang="en-US" dirty="0" smtClean="0">
                <a:latin typeface="Times New Roman" pitchFamily="16" charset="0"/>
              </a:rPr>
              <a:t>US LHCNet topology;</a:t>
            </a:r>
            <a:r>
              <a:rPr lang="en-US" baseline="0" dirty="0" smtClean="0">
                <a:latin typeface="Times New Roman" pitchFamily="16" charset="0"/>
              </a:rPr>
              <a:t> 4 strategically located </a:t>
            </a:r>
            <a:r>
              <a:rPr lang="en-US" baseline="0" dirty="0" err="1" smtClean="0">
                <a:latin typeface="Times New Roman" pitchFamily="16" charset="0"/>
              </a:rPr>
              <a:t>PoPs</a:t>
            </a:r>
            <a:r>
              <a:rPr lang="en-US" baseline="0" dirty="0" smtClean="0">
                <a:latin typeface="Times New Roman" pitchFamily="16" charset="0"/>
              </a:rPr>
              <a:t>.</a:t>
            </a:r>
          </a:p>
          <a:p>
            <a:r>
              <a:rPr lang="en-US" dirty="0" smtClean="0">
                <a:latin typeface="Times New Roman" pitchFamily="16" charset="0"/>
              </a:rPr>
              <a:t>Network core is based on optical multi-service switches,</a:t>
            </a:r>
            <a:r>
              <a:rPr lang="en-US" baseline="0" dirty="0" smtClean="0">
                <a:latin typeface="Times New Roman" pitchFamily="16" charset="0"/>
              </a:rPr>
              <a:t> providing resiliency </a:t>
            </a:r>
            <a:br>
              <a:rPr lang="en-US" baseline="0" dirty="0" smtClean="0">
                <a:latin typeface="Times New Roman" pitchFamily="16" charset="0"/>
              </a:rPr>
            </a:br>
            <a:r>
              <a:rPr lang="en-US" baseline="0" dirty="0" smtClean="0">
                <a:latin typeface="Times New Roman" pitchFamily="16" charset="0"/>
              </a:rPr>
              <a:t> and fast protection-switching for mission critical circuits.</a:t>
            </a:r>
          </a:p>
          <a:p>
            <a:r>
              <a:rPr lang="en-US" baseline="0" dirty="0" smtClean="0">
                <a:latin typeface="Times New Roman" pitchFamily="16" charset="0"/>
              </a:rPr>
              <a:t>The core devices support dynamic resource allocation. </a:t>
            </a:r>
            <a:endParaRPr lang="en-US" dirty="0" smtClean="0">
              <a:latin typeface="Times New Roman" pitchFamily="16"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 LHCNet is an</a:t>
            </a:r>
            <a:r>
              <a:rPr lang="en-US" baseline="0" dirty="0" smtClean="0"/>
              <a:t> integral part of the LHCOPN. </a:t>
            </a:r>
          </a:p>
          <a:p>
            <a:r>
              <a:rPr lang="en-US" baseline="0" dirty="0" smtClean="0"/>
              <a:t>According to the LHCOPN </a:t>
            </a:r>
            <a:r>
              <a:rPr lang="en-US" baseline="0" dirty="0" err="1" smtClean="0"/>
              <a:t>MoU</a:t>
            </a:r>
            <a:r>
              <a:rPr lang="en-US" baseline="0" dirty="0" smtClean="0"/>
              <a:t>, US LHCNet provides Layer 2 connections </a:t>
            </a:r>
            <a:br>
              <a:rPr lang="en-US" baseline="0" dirty="0" smtClean="0"/>
            </a:br>
            <a:r>
              <a:rPr lang="en-US" baseline="0" dirty="0" smtClean="0"/>
              <a:t>   between CERN and the US Tier1s. </a:t>
            </a:r>
          </a:p>
          <a:p>
            <a:r>
              <a:rPr lang="en-US" baseline="0" dirty="0" smtClean="0"/>
              <a:t>Due to the specific need to satisfy the availability requirements on transatlantic </a:t>
            </a:r>
            <a:br>
              <a:rPr lang="en-US" baseline="0" dirty="0" smtClean="0"/>
            </a:br>
            <a:r>
              <a:rPr lang="en-US" baseline="0" dirty="0" smtClean="0"/>
              <a:t>routes, it is constructed as an autonomous network within the LHCOPN network. </a:t>
            </a:r>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06" name="Rectangle 7"/>
          <p:cNvSpPr txBox="1">
            <a:spLocks noGrp="1" noChangeArrowheads="1"/>
          </p:cNvSpPr>
          <p:nvPr/>
        </p:nvSpPr>
        <p:spPr bwMode="auto">
          <a:xfrm>
            <a:off x="3850885" y="9429032"/>
            <a:ext cx="2945248" cy="495907"/>
          </a:xfrm>
          <a:prstGeom prst="rect">
            <a:avLst/>
          </a:prstGeom>
          <a:noFill/>
          <a:ln w="9525">
            <a:noFill/>
            <a:miter lim="800000"/>
            <a:headEnd/>
            <a:tailEnd/>
          </a:ln>
        </p:spPr>
        <p:txBody>
          <a:bodyPr lIns="91186" tIns="45595" rIns="91186" bIns="45595" anchor="b"/>
          <a:lstStyle/>
          <a:p>
            <a:pPr algn="r" defTabSz="912813"/>
            <a:fld id="{3F14F6E6-ADD4-4C82-8917-1A560A493AAF}" type="slidenum">
              <a:rPr lang="en-US" sz="1200" b="0">
                <a:solidFill>
                  <a:prstClr val="black"/>
                </a:solidFill>
              </a:rPr>
              <a:pPr algn="r" defTabSz="912813"/>
              <a:t>9</a:t>
            </a:fld>
            <a:endParaRPr lang="en-US" sz="1200" b="0">
              <a:solidFill>
                <a:prstClr val="black"/>
              </a:solidFill>
            </a:endParaRPr>
          </a:p>
        </p:txBody>
      </p:sp>
      <p:sp>
        <p:nvSpPr>
          <p:cNvPr id="507907" name="Rectangle 2"/>
          <p:cNvSpPr>
            <a:spLocks noGrp="1" noRot="1" noChangeAspect="1" noChangeArrowheads="1" noTextEdit="1"/>
          </p:cNvSpPr>
          <p:nvPr>
            <p:ph type="sldImg"/>
          </p:nvPr>
        </p:nvSpPr>
        <p:spPr>
          <a:xfrm>
            <a:off x="722313" y="742950"/>
            <a:ext cx="5381625" cy="3727450"/>
          </a:xfrm>
        </p:spPr>
      </p:sp>
      <p:sp>
        <p:nvSpPr>
          <p:cNvPr id="507908" name="Rectangle 3"/>
          <p:cNvSpPr>
            <a:spLocks noGrp="1" noChangeArrowheads="1"/>
          </p:cNvSpPr>
          <p:nvPr>
            <p:ph type="body" idx="1"/>
          </p:nvPr>
        </p:nvSpPr>
        <p:spPr bwMode="auto">
          <a:xfrm>
            <a:off x="680385" y="4714516"/>
            <a:ext cx="5436906" cy="4469959"/>
          </a:xfrm>
          <a:prstGeom prst="rect">
            <a:avLst/>
          </a:prstGeom>
          <a:solidFill>
            <a:srgbClr val="FFFFFF"/>
          </a:solidFill>
          <a:ln>
            <a:solidFill>
              <a:srgbClr val="000000"/>
            </a:solidFill>
            <a:miter lim="800000"/>
            <a:headEnd/>
            <a:tailEnd/>
          </a:ln>
        </p:spPr>
        <p:txBody>
          <a:bodyPr lIns="91186" tIns="45595" rIns="91186" bIns="45595"/>
          <a:lstStyle/>
          <a:p>
            <a:pPr defTabSz="914400"/>
            <a:r>
              <a:rPr lang="en-US" dirty="0" smtClean="0">
                <a:latin typeface="Times New Roman" pitchFamily="16" charset="0"/>
              </a:rPr>
              <a:t>While the US LHCNet segments of each CERN-US</a:t>
            </a:r>
            <a:r>
              <a:rPr lang="en-US" baseline="0" dirty="0" smtClean="0">
                <a:latin typeface="Times New Roman" pitchFamily="16" charset="0"/>
              </a:rPr>
              <a:t> Tier1 circuit are protected within US LHCNet, additional dedicated backup circuits are constructed in collaboration with ESnet, CERN and the Tier1 sites. To protect against device or even facility outages, US LHCNet and ESnet guarantee the backup circuits to be completely path, device and facility diverse.</a:t>
            </a:r>
            <a:endParaRPr lang="en-US" dirty="0" smtClean="0">
              <a:latin typeface="Times New Roman" pitchFamily="16"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BD011C9-723F-40C4-8A0A-5B8822ED9ACC}" type="slidenum">
              <a:rPr lang="en-US" smtClean="0"/>
              <a:pPr/>
              <a:t>11</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US LHCNet provided connections</a:t>
            </a:r>
            <a:r>
              <a:rPr lang="en-US" baseline="0" dirty="0" smtClean="0"/>
              <a:t> are constructed as virtual circuits within our domain. While all our WAN links are OC-192, in each Virtual circuit, </a:t>
            </a:r>
            <a:r>
              <a:rPr lang="en-US" dirty="0" smtClean="0"/>
              <a:t>US LHCNet is offering bandwidth granularity finer than a full</a:t>
            </a:r>
            <a:r>
              <a:rPr lang="en-US" baseline="0" dirty="0" smtClean="0"/>
              <a:t> OC-192 link’s capacity. This provides the necessary flexibility in bandwidth allocation for each requested virtual circuit. </a:t>
            </a:r>
          </a:p>
          <a:p>
            <a:r>
              <a:rPr lang="en-US" baseline="0" dirty="0" smtClean="0"/>
              <a:t>Please note that less than one OC-192 link is available for protection of the entire transatlantic capacity. This is very efficient, as compared to standard SONET 1:1 protection scheme, which leaves 50% of capacity unused.</a:t>
            </a:r>
            <a:br>
              <a:rPr lang="en-US" baseline="0" dirty="0" smtClean="0"/>
            </a:br>
            <a:r>
              <a:rPr lang="en-US" baseline="0" dirty="0" smtClean="0"/>
              <a:t>Note that in our current topology, with 2 OC-192 links between pairs of </a:t>
            </a:r>
            <a:r>
              <a:rPr lang="en-US" baseline="0" dirty="0" err="1" smtClean="0"/>
              <a:t>PoPs</a:t>
            </a:r>
            <a:r>
              <a:rPr lang="en-US" baseline="0" dirty="0" smtClean="0"/>
              <a:t>, SONET N:1 cannot be used without additional costs.</a:t>
            </a:r>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small amount of protection capacity in US LHCNet is enough to protect against single outages on any of the transatlantic routes. A single outage goes unnoticed by the end-sites.</a:t>
            </a:r>
          </a:p>
          <a:p>
            <a:r>
              <a:rPr lang="en-US" baseline="0" dirty="0" smtClean="0"/>
              <a:t>Concurrent outages on more than one link lead only to service degradation: with 2 outages, US LHCNet will still provide at least the capacity of a full OC-192 circuit to each of the Tier1s (depending on which circuits are affected, the symmetry between Tier1s might not be maintained). </a:t>
            </a:r>
          </a:p>
          <a:p>
            <a:r>
              <a:rPr lang="en-US" baseline="0" dirty="0" smtClean="0"/>
              <a:t>With only 3 links operational, we guarantee each of the US Tier1s will have at least one primary circuit operational. This condition is highly unlikely to last for an extended period of time.</a:t>
            </a:r>
            <a:endParaRPr lang="en-US" dirty="0"/>
          </a:p>
        </p:txBody>
      </p:sp>
      <p:sp>
        <p:nvSpPr>
          <p:cNvPr id="4" name="Slide Number Placeholder 3"/>
          <p:cNvSpPr>
            <a:spLocks noGrp="1"/>
          </p:cNvSpPr>
          <p:nvPr>
            <p:ph type="sldNum" sz="quarter" idx="10"/>
          </p:nvPr>
        </p:nvSpPr>
        <p:spPr/>
        <p:txBody>
          <a:bodyPr/>
          <a:lstStyle/>
          <a:p>
            <a:pPr>
              <a:defRPr/>
            </a:pPr>
            <a:fld id="{CB70937D-6F92-4FCF-B54E-77FEA84CBB2D}" type="slidenum">
              <a:rPr lang="en-US" smtClean="0"/>
              <a:pPr>
                <a:defRPr/>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0"/>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a:t>US LHNet DOE review</a:t>
            </a:r>
          </a:p>
        </p:txBody>
      </p:sp>
      <p:sp>
        <p:nvSpPr>
          <p:cNvPr id="5"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6" name="Slide Number Placeholder 5"/>
          <p:cNvSpPr>
            <a:spLocks noGrp="1"/>
          </p:cNvSpPr>
          <p:nvPr>
            <p:ph type="sldNum" sz="quarter" idx="12"/>
          </p:nvPr>
        </p:nvSpPr>
        <p:spPr/>
        <p:txBody>
          <a:bodyPr/>
          <a:lstStyle>
            <a:lvl1pPr>
              <a:defRPr/>
            </a:lvl1pPr>
          </a:lstStyle>
          <a:p>
            <a:pPr>
              <a:defRPr/>
            </a:pPr>
            <a:fld id="{F4FA4F1F-82AF-43E1-9E59-08BAE6922B2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3"/>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43"/>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US LHNet DOE review</a:t>
            </a:r>
          </a:p>
        </p:txBody>
      </p:sp>
      <p:sp>
        <p:nvSpPr>
          <p:cNvPr id="5"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6" name="Slide Number Placeholder 5"/>
          <p:cNvSpPr>
            <a:spLocks noGrp="1"/>
          </p:cNvSpPr>
          <p:nvPr>
            <p:ph type="sldNum" sz="quarter" idx="12"/>
          </p:nvPr>
        </p:nvSpPr>
        <p:spPr/>
        <p:txBody>
          <a:bodyPr/>
          <a:lstStyle>
            <a:lvl1pPr>
              <a:defRPr/>
            </a:lvl1pPr>
          </a:lstStyle>
          <a:p>
            <a:pPr>
              <a:defRPr/>
            </a:pPr>
            <a:fld id="{3D662DF2-9651-4E88-93A5-15593588391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77888" y="152400"/>
            <a:ext cx="7847012" cy="762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990600"/>
            <a:ext cx="466725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2050" y="990600"/>
            <a:ext cx="466725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a:t>US LHNet DOE review</a:t>
            </a:r>
          </a:p>
        </p:txBody>
      </p:sp>
      <p:sp>
        <p:nvSpPr>
          <p:cNvPr id="6"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7" name="Slide Number Placeholder 5"/>
          <p:cNvSpPr>
            <a:spLocks noGrp="1"/>
          </p:cNvSpPr>
          <p:nvPr>
            <p:ph type="sldNum" sz="quarter" idx="12"/>
          </p:nvPr>
        </p:nvSpPr>
        <p:spPr/>
        <p:txBody>
          <a:bodyPr/>
          <a:lstStyle>
            <a:lvl1pPr>
              <a:defRPr/>
            </a:lvl1pPr>
          </a:lstStyle>
          <a:p>
            <a:pPr>
              <a:defRPr/>
            </a:pPr>
            <a:fld id="{0E3CF39D-28B8-408E-98C2-7164C6413E6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77888" y="152400"/>
            <a:ext cx="7847012"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2400" y="990600"/>
            <a:ext cx="4667250" cy="533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2050" y="990600"/>
            <a:ext cx="4667250" cy="533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a:t>US LHNet DOE review</a:t>
            </a:r>
          </a:p>
        </p:txBody>
      </p:sp>
      <p:sp>
        <p:nvSpPr>
          <p:cNvPr id="6"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7" name="Slide Number Placeholder 5"/>
          <p:cNvSpPr>
            <a:spLocks noGrp="1"/>
          </p:cNvSpPr>
          <p:nvPr>
            <p:ph type="sldNum" sz="quarter" idx="12"/>
          </p:nvPr>
        </p:nvSpPr>
        <p:spPr/>
        <p:txBody>
          <a:bodyPr/>
          <a:lstStyle>
            <a:lvl1pPr>
              <a:defRPr/>
            </a:lvl1pPr>
          </a:lstStyle>
          <a:p>
            <a:pPr>
              <a:defRPr/>
            </a:pPr>
            <a:fld id="{55F4FB2F-1D61-4C9E-B0EF-DABD895DED61}"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877888" y="152400"/>
            <a:ext cx="7847012"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2400" y="990600"/>
            <a:ext cx="9486900" cy="259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2400" y="3733800"/>
            <a:ext cx="9486900" cy="259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a:t>US LHNet DOE review</a:t>
            </a:r>
          </a:p>
        </p:txBody>
      </p:sp>
      <p:sp>
        <p:nvSpPr>
          <p:cNvPr id="6"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7" name="Slide Number Placeholder 5"/>
          <p:cNvSpPr>
            <a:spLocks noGrp="1"/>
          </p:cNvSpPr>
          <p:nvPr>
            <p:ph type="sldNum" sz="quarter" idx="12"/>
          </p:nvPr>
        </p:nvSpPr>
        <p:spPr/>
        <p:txBody>
          <a:bodyPr/>
          <a:lstStyle>
            <a:lvl1pPr>
              <a:defRPr/>
            </a:lvl1pPr>
          </a:lstStyle>
          <a:p>
            <a:pPr>
              <a:defRPr/>
            </a:pPr>
            <a:fld id="{50562F9B-6BA2-426D-BC56-4B5D94C861C1}"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0"/>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6" name="Slide Number Placeholder 5"/>
          <p:cNvSpPr>
            <a:spLocks noGrp="1"/>
          </p:cNvSpPr>
          <p:nvPr>
            <p:ph type="sldNum" sz="quarter" idx="12"/>
          </p:nvPr>
        </p:nvSpPr>
        <p:spPr/>
        <p:txBody>
          <a:bodyPr/>
          <a:lstStyle>
            <a:lvl1pPr>
              <a:defRPr/>
            </a:lvl1pPr>
          </a:lstStyle>
          <a:p>
            <a:pPr>
              <a:defRPr/>
            </a:pPr>
            <a:fld id="{F4FA4F1F-82AF-43E1-9E59-08BAE6922B2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effectLst/>
                <a:latin typeface="Arial" pitchFamily="34" charset="0"/>
                <a:cs typeface="Arial" pitchFamily="34" charset="0"/>
              </a:defRPr>
            </a:lvl1pPr>
            <a:lvl2pPr>
              <a:defRPr>
                <a:effectLst/>
                <a:latin typeface="Arial" pitchFamily="34" charset="0"/>
                <a:cs typeface="Arial" pitchFamily="34" charset="0"/>
              </a:defRPr>
            </a:lvl2pPr>
            <a:lvl3pPr>
              <a:defRPr>
                <a:effectLst/>
                <a:latin typeface="Arial" pitchFamily="34" charset="0"/>
                <a:cs typeface="Arial" pitchFamily="34" charset="0"/>
              </a:defRPr>
            </a:lvl3pPr>
            <a:lvl4pPr>
              <a:defRPr sz="1800">
                <a:effectLst/>
                <a:latin typeface="Arial" pitchFamily="34" charset="0"/>
                <a:cs typeface="Arial" pitchFamily="34" charset="0"/>
              </a:defRPr>
            </a:lvl4pPr>
            <a:lvl5pPr>
              <a:defRPr sz="1800">
                <a:effectLst/>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6" name="Slide Number Placeholder 5"/>
          <p:cNvSpPr>
            <a:spLocks noGrp="1"/>
          </p:cNvSpPr>
          <p:nvPr>
            <p:ph type="sldNum" sz="quarter" idx="12"/>
          </p:nvPr>
        </p:nvSpPr>
        <p:spPr/>
        <p:txBody>
          <a:bodyPr/>
          <a:lstStyle>
            <a:lvl1pPr>
              <a:defRPr/>
            </a:lvl1pPr>
          </a:lstStyle>
          <a:p>
            <a:pPr>
              <a:defRPr/>
            </a:pPr>
            <a:fld id="{D49AE5E0-A433-4B46-A895-E9C4A2C31AFE}"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5"/>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6" name="Slide Number Placeholder 5"/>
          <p:cNvSpPr>
            <a:spLocks noGrp="1"/>
          </p:cNvSpPr>
          <p:nvPr>
            <p:ph type="sldNum" sz="quarter" idx="12"/>
          </p:nvPr>
        </p:nvSpPr>
        <p:spPr/>
        <p:txBody>
          <a:bodyPr/>
          <a:lstStyle>
            <a:lvl1pPr>
              <a:defRPr/>
            </a:lvl1pPr>
          </a:lstStyle>
          <a:p>
            <a:pPr>
              <a:defRPr/>
            </a:pPr>
            <a:fld id="{85206D46-4758-47F4-A57A-4E10218BA6C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3"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3"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8"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9" name="Slide Number Placeholder 5"/>
          <p:cNvSpPr>
            <a:spLocks noGrp="1"/>
          </p:cNvSpPr>
          <p:nvPr>
            <p:ph type="sldNum" sz="quarter" idx="12"/>
          </p:nvPr>
        </p:nvSpPr>
        <p:spPr/>
        <p:txBody>
          <a:bodyPr/>
          <a:lstStyle>
            <a:lvl1pPr>
              <a:defRPr/>
            </a:lvl1pPr>
          </a:lstStyle>
          <a:p>
            <a:pPr>
              <a:defRPr/>
            </a:pPr>
            <a:fld id="{60A7C889-2DF8-40D4-8194-A8D09F5CF6BD}"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path path="circle">
              <a:fillToRect l="50000" t="50000" r="50000" b="50000"/>
            </a:path>
            <a:tileRect/>
          </a:gradFill>
        </p:spPr>
        <p:txBody>
          <a:body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4"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5" name="Slide Number Placeholder 5"/>
          <p:cNvSpPr>
            <a:spLocks noGrp="1"/>
          </p:cNvSpPr>
          <p:nvPr>
            <p:ph type="sldNum" sz="quarter" idx="12"/>
          </p:nvPr>
        </p:nvSpPr>
        <p:spPr/>
        <p:txBody>
          <a:bodyPr/>
          <a:lstStyle>
            <a:lvl1pPr>
              <a:defRPr/>
            </a:lvl1pPr>
          </a:lstStyle>
          <a:p>
            <a:pPr>
              <a:defRPr/>
            </a:pPr>
            <a:fld id="{265A7457-32C8-40B7-9938-8BAD1349B358}"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3"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4" name="Slide Number Placeholder 5"/>
          <p:cNvSpPr>
            <a:spLocks noGrp="1"/>
          </p:cNvSpPr>
          <p:nvPr>
            <p:ph type="sldNum" sz="quarter" idx="12"/>
          </p:nvPr>
        </p:nvSpPr>
        <p:spPr/>
        <p:txBody>
          <a:bodyPr/>
          <a:lstStyle>
            <a:lvl1pPr>
              <a:defRPr/>
            </a:lvl1pPr>
          </a:lstStyle>
          <a:p>
            <a:pPr>
              <a:defRPr/>
            </a:pPr>
            <a:fld id="{384897E1-E4A9-4506-B0BE-3B3D63680DC8}"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effectLst/>
                <a:latin typeface="Arial" pitchFamily="34" charset="0"/>
                <a:cs typeface="Arial" pitchFamily="34" charset="0"/>
              </a:defRPr>
            </a:lvl1pPr>
            <a:lvl2pPr>
              <a:defRPr>
                <a:effectLst/>
                <a:latin typeface="Arial" pitchFamily="34" charset="0"/>
                <a:cs typeface="Arial" pitchFamily="34" charset="0"/>
              </a:defRPr>
            </a:lvl2pPr>
            <a:lvl3pPr>
              <a:defRPr>
                <a:effectLst/>
                <a:latin typeface="Arial" pitchFamily="34" charset="0"/>
                <a:cs typeface="Arial" pitchFamily="34" charset="0"/>
              </a:defRPr>
            </a:lvl3pPr>
            <a:lvl4pPr>
              <a:defRPr sz="1800">
                <a:effectLst/>
                <a:latin typeface="Arial" pitchFamily="34" charset="0"/>
                <a:cs typeface="Arial" pitchFamily="34" charset="0"/>
              </a:defRPr>
            </a:lvl4pPr>
            <a:lvl5pPr>
              <a:defRPr sz="1800">
                <a:effectLst/>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a:t>US LHNet DOE review</a:t>
            </a:r>
          </a:p>
        </p:txBody>
      </p:sp>
      <p:sp>
        <p:nvSpPr>
          <p:cNvPr id="5"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6" name="Slide Number Placeholder 5"/>
          <p:cNvSpPr>
            <a:spLocks noGrp="1"/>
          </p:cNvSpPr>
          <p:nvPr>
            <p:ph type="sldNum" sz="quarter" idx="12"/>
          </p:nvPr>
        </p:nvSpPr>
        <p:spPr/>
        <p:txBody>
          <a:bodyPr/>
          <a:lstStyle>
            <a:lvl1pPr>
              <a:defRPr/>
            </a:lvl1pPr>
          </a:lstStyle>
          <a:p>
            <a:pPr>
              <a:defRPr/>
            </a:pPr>
            <a:fld id="{D49AE5E0-A433-4B46-A895-E9C4A2C31AFE}"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055"/>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7" name="Slide Number Placeholder 5"/>
          <p:cNvSpPr>
            <a:spLocks noGrp="1"/>
          </p:cNvSpPr>
          <p:nvPr>
            <p:ph type="sldNum" sz="quarter" idx="12"/>
          </p:nvPr>
        </p:nvSpPr>
        <p:spPr/>
        <p:txBody>
          <a:bodyPr/>
          <a:lstStyle>
            <a:lvl1pPr>
              <a:defRPr/>
            </a:lvl1pPr>
          </a:lstStyle>
          <a:p>
            <a:pPr>
              <a:defRPr/>
            </a:pPr>
            <a:fld id="{8106E596-DD86-47C9-8C9F-9D7DDF95AF5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7" name="Slide Number Placeholder 5"/>
          <p:cNvSpPr>
            <a:spLocks noGrp="1"/>
          </p:cNvSpPr>
          <p:nvPr>
            <p:ph type="sldNum" sz="quarter" idx="12"/>
          </p:nvPr>
        </p:nvSpPr>
        <p:spPr/>
        <p:txBody>
          <a:bodyPr/>
          <a:lstStyle>
            <a:lvl1pPr>
              <a:defRPr/>
            </a:lvl1pPr>
          </a:lstStyle>
          <a:p>
            <a:pPr>
              <a:defRPr/>
            </a:pPr>
            <a:fld id="{BD696BBA-603F-4FEB-8BA4-05A0933FEA68}"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6" name="Slide Number Placeholder 5"/>
          <p:cNvSpPr>
            <a:spLocks noGrp="1"/>
          </p:cNvSpPr>
          <p:nvPr>
            <p:ph type="sldNum" sz="quarter" idx="12"/>
          </p:nvPr>
        </p:nvSpPr>
        <p:spPr/>
        <p:txBody>
          <a:bodyPr/>
          <a:lstStyle>
            <a:lvl1pPr>
              <a:defRPr/>
            </a:lvl1pPr>
          </a:lstStyle>
          <a:p>
            <a:pPr>
              <a:defRPr/>
            </a:pPr>
            <a:fld id="{EB52EC2E-C2AF-451C-A201-12489944D9AA}"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3"/>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43"/>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6" name="Slide Number Placeholder 5"/>
          <p:cNvSpPr>
            <a:spLocks noGrp="1"/>
          </p:cNvSpPr>
          <p:nvPr>
            <p:ph type="sldNum" sz="quarter" idx="12"/>
          </p:nvPr>
        </p:nvSpPr>
        <p:spPr/>
        <p:txBody>
          <a:bodyPr/>
          <a:lstStyle>
            <a:lvl1pPr>
              <a:defRPr/>
            </a:lvl1pPr>
          </a:lstStyle>
          <a:p>
            <a:pPr>
              <a:defRPr/>
            </a:pPr>
            <a:fld id="{3D662DF2-9651-4E88-93A5-15593588391D}"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77888" y="152400"/>
            <a:ext cx="7847012" cy="762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990600"/>
            <a:ext cx="466725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2050" y="990600"/>
            <a:ext cx="466725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7" name="Slide Number Placeholder 5"/>
          <p:cNvSpPr>
            <a:spLocks noGrp="1"/>
          </p:cNvSpPr>
          <p:nvPr>
            <p:ph type="sldNum" sz="quarter" idx="12"/>
          </p:nvPr>
        </p:nvSpPr>
        <p:spPr/>
        <p:txBody>
          <a:bodyPr/>
          <a:lstStyle>
            <a:lvl1pPr>
              <a:defRPr/>
            </a:lvl1pPr>
          </a:lstStyle>
          <a:p>
            <a:pPr>
              <a:defRPr/>
            </a:pPr>
            <a:fld id="{0E3CF39D-28B8-408E-98C2-7164C6413E6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77888" y="152400"/>
            <a:ext cx="7847012"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2400" y="990600"/>
            <a:ext cx="4667250" cy="533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2050" y="990600"/>
            <a:ext cx="4667250" cy="533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7" name="Slide Number Placeholder 5"/>
          <p:cNvSpPr>
            <a:spLocks noGrp="1"/>
          </p:cNvSpPr>
          <p:nvPr>
            <p:ph type="sldNum" sz="quarter" idx="12"/>
          </p:nvPr>
        </p:nvSpPr>
        <p:spPr/>
        <p:txBody>
          <a:bodyPr/>
          <a:lstStyle>
            <a:lvl1pPr>
              <a:defRPr/>
            </a:lvl1pPr>
          </a:lstStyle>
          <a:p>
            <a:pPr>
              <a:defRPr/>
            </a:pPr>
            <a:fld id="{55F4FB2F-1D61-4C9E-B0EF-DABD895DED61}"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877888" y="152400"/>
            <a:ext cx="7847012"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2400" y="990600"/>
            <a:ext cx="9486900" cy="259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2400" y="3733800"/>
            <a:ext cx="9486900" cy="259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a:solidFill>
                  <a:prstClr val="black">
                    <a:tint val="75000"/>
                  </a:prstClr>
                </a:solidFill>
              </a:rPr>
              <a:t>US LHNet DOE review</a:t>
            </a: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Artur Barczyk, 01/16/2008</a:t>
            </a:r>
          </a:p>
        </p:txBody>
      </p:sp>
      <p:sp>
        <p:nvSpPr>
          <p:cNvPr id="7" name="Slide Number Placeholder 5"/>
          <p:cNvSpPr>
            <a:spLocks noGrp="1"/>
          </p:cNvSpPr>
          <p:nvPr>
            <p:ph type="sldNum" sz="quarter" idx="12"/>
          </p:nvPr>
        </p:nvSpPr>
        <p:spPr/>
        <p:txBody>
          <a:bodyPr/>
          <a:lstStyle>
            <a:lvl1pPr>
              <a:defRPr/>
            </a:lvl1pPr>
          </a:lstStyle>
          <a:p>
            <a:pPr>
              <a:defRPr/>
            </a:pPr>
            <a:fld id="{50562F9B-6BA2-426D-BC56-4B5D94C861C1}"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5"/>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US LHNet DOE review</a:t>
            </a:r>
          </a:p>
        </p:txBody>
      </p:sp>
      <p:sp>
        <p:nvSpPr>
          <p:cNvPr id="5"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6" name="Slide Number Placeholder 5"/>
          <p:cNvSpPr>
            <a:spLocks noGrp="1"/>
          </p:cNvSpPr>
          <p:nvPr>
            <p:ph type="sldNum" sz="quarter" idx="12"/>
          </p:nvPr>
        </p:nvSpPr>
        <p:spPr/>
        <p:txBody>
          <a:bodyPr/>
          <a:lstStyle>
            <a:lvl1pPr>
              <a:defRPr/>
            </a:lvl1pPr>
          </a:lstStyle>
          <a:p>
            <a:pPr>
              <a:defRPr/>
            </a:pPr>
            <a:fld id="{85206D46-4758-47F4-A57A-4E10218BA6C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3"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3"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a:t>US LHNet DOE review</a:t>
            </a:r>
          </a:p>
        </p:txBody>
      </p:sp>
      <p:sp>
        <p:nvSpPr>
          <p:cNvPr id="8"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9" name="Slide Number Placeholder 5"/>
          <p:cNvSpPr>
            <a:spLocks noGrp="1"/>
          </p:cNvSpPr>
          <p:nvPr>
            <p:ph type="sldNum" sz="quarter" idx="12"/>
          </p:nvPr>
        </p:nvSpPr>
        <p:spPr/>
        <p:txBody>
          <a:bodyPr/>
          <a:lstStyle>
            <a:lvl1pPr>
              <a:defRPr/>
            </a:lvl1pPr>
          </a:lstStyle>
          <a:p>
            <a:pPr>
              <a:defRPr/>
            </a:pPr>
            <a:fld id="{60A7C889-2DF8-40D4-8194-A8D09F5CF6B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a:t>US LHNet DOE review</a:t>
            </a:r>
          </a:p>
        </p:txBody>
      </p:sp>
      <p:sp>
        <p:nvSpPr>
          <p:cNvPr id="4"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5" name="Slide Number Placeholder 5"/>
          <p:cNvSpPr>
            <a:spLocks noGrp="1"/>
          </p:cNvSpPr>
          <p:nvPr>
            <p:ph type="sldNum" sz="quarter" idx="12"/>
          </p:nvPr>
        </p:nvSpPr>
        <p:spPr/>
        <p:txBody>
          <a:bodyPr/>
          <a:lstStyle>
            <a:lvl1pPr>
              <a:defRPr/>
            </a:lvl1pPr>
          </a:lstStyle>
          <a:p>
            <a:pPr>
              <a:defRPr/>
            </a:pPr>
            <a:fld id="{265A7457-32C8-40B7-9938-8BAD1349B35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US LHNet DOE review</a:t>
            </a:r>
          </a:p>
        </p:txBody>
      </p:sp>
      <p:sp>
        <p:nvSpPr>
          <p:cNvPr id="3"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4" name="Slide Number Placeholder 5"/>
          <p:cNvSpPr>
            <a:spLocks noGrp="1"/>
          </p:cNvSpPr>
          <p:nvPr>
            <p:ph type="sldNum" sz="quarter" idx="12"/>
          </p:nvPr>
        </p:nvSpPr>
        <p:spPr/>
        <p:txBody>
          <a:bodyPr/>
          <a:lstStyle>
            <a:lvl1pPr>
              <a:defRPr/>
            </a:lvl1pPr>
          </a:lstStyle>
          <a:p>
            <a:pPr>
              <a:defRPr/>
            </a:pPr>
            <a:fld id="{384897E1-E4A9-4506-B0BE-3B3D63680DC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055"/>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US LHNet DOE review</a:t>
            </a:r>
          </a:p>
        </p:txBody>
      </p:sp>
      <p:sp>
        <p:nvSpPr>
          <p:cNvPr id="6"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7" name="Slide Number Placeholder 5"/>
          <p:cNvSpPr>
            <a:spLocks noGrp="1"/>
          </p:cNvSpPr>
          <p:nvPr>
            <p:ph type="sldNum" sz="quarter" idx="12"/>
          </p:nvPr>
        </p:nvSpPr>
        <p:spPr/>
        <p:txBody>
          <a:bodyPr/>
          <a:lstStyle>
            <a:lvl1pPr>
              <a:defRPr/>
            </a:lvl1pPr>
          </a:lstStyle>
          <a:p>
            <a:pPr>
              <a:defRPr/>
            </a:pPr>
            <a:fld id="{8106E596-DD86-47C9-8C9F-9D7DDF95AF5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US LHNet DOE review</a:t>
            </a:r>
          </a:p>
        </p:txBody>
      </p:sp>
      <p:sp>
        <p:nvSpPr>
          <p:cNvPr id="6"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7" name="Slide Number Placeholder 5"/>
          <p:cNvSpPr>
            <a:spLocks noGrp="1"/>
          </p:cNvSpPr>
          <p:nvPr>
            <p:ph type="sldNum" sz="quarter" idx="12"/>
          </p:nvPr>
        </p:nvSpPr>
        <p:spPr/>
        <p:txBody>
          <a:bodyPr/>
          <a:lstStyle>
            <a:lvl1pPr>
              <a:defRPr/>
            </a:lvl1pPr>
          </a:lstStyle>
          <a:p>
            <a:pPr>
              <a:defRPr/>
            </a:pPr>
            <a:fld id="{BD696BBA-603F-4FEB-8BA4-05A0933FEA6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US LHNet DOE review</a:t>
            </a:r>
          </a:p>
        </p:txBody>
      </p:sp>
      <p:sp>
        <p:nvSpPr>
          <p:cNvPr id="5" name="Footer Placeholder 4"/>
          <p:cNvSpPr>
            <a:spLocks noGrp="1"/>
          </p:cNvSpPr>
          <p:nvPr>
            <p:ph type="ftr" sz="quarter" idx="11"/>
          </p:nvPr>
        </p:nvSpPr>
        <p:spPr/>
        <p:txBody>
          <a:bodyPr/>
          <a:lstStyle>
            <a:lvl1pPr>
              <a:defRPr/>
            </a:lvl1pPr>
          </a:lstStyle>
          <a:p>
            <a:pPr>
              <a:defRPr/>
            </a:pPr>
            <a:r>
              <a:rPr lang="en-US"/>
              <a:t>Artur Barczyk, 01/16/2008</a:t>
            </a:r>
          </a:p>
        </p:txBody>
      </p:sp>
      <p:sp>
        <p:nvSpPr>
          <p:cNvPr id="6" name="Slide Number Placeholder 5"/>
          <p:cNvSpPr>
            <a:spLocks noGrp="1"/>
          </p:cNvSpPr>
          <p:nvPr>
            <p:ph type="sldNum" sz="quarter" idx="12"/>
          </p:nvPr>
        </p:nvSpPr>
        <p:spPr/>
        <p:txBody>
          <a:bodyPr/>
          <a:lstStyle>
            <a:lvl1pPr>
              <a:defRPr/>
            </a:lvl1pPr>
          </a:lstStyle>
          <a:p>
            <a:pPr>
              <a:defRPr/>
            </a:pPr>
            <a:fld id="{EB52EC2E-C2AF-451C-A201-12489944D9A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2.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77888" y="152400"/>
            <a:ext cx="7427912" cy="762000"/>
          </a:xfrm>
          <a:prstGeom prst="rect">
            <a:avLst/>
          </a:prstGeom>
          <a:gradFill>
            <a:gsLst>
              <a:gs pos="0">
                <a:schemeClr val="bg1">
                  <a:tint val="80000"/>
                  <a:satMod val="300000"/>
                </a:schemeClr>
              </a:gs>
              <a:gs pos="100000">
                <a:schemeClr val="bg1">
                  <a:shade val="30000"/>
                  <a:satMod val="200000"/>
                </a:schemeClr>
              </a:gs>
            </a:gsLst>
            <a:lin ang="13500000" scaled="1"/>
          </a:gra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4099" name="Text Placeholder 2"/>
          <p:cNvSpPr>
            <a:spLocks noGrp="1"/>
          </p:cNvSpPr>
          <p:nvPr>
            <p:ph type="body" idx="1"/>
          </p:nvPr>
        </p:nvSpPr>
        <p:spPr bwMode="auto">
          <a:xfrm>
            <a:off x="152400" y="990600"/>
            <a:ext cx="94869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fontAlgn="auto">
              <a:spcBef>
                <a:spcPts val="0"/>
              </a:spcBef>
              <a:spcAft>
                <a:spcPts val="0"/>
              </a:spcAft>
              <a:defRPr sz="1200" b="0">
                <a:solidFill>
                  <a:schemeClr val="tx1">
                    <a:tint val="75000"/>
                  </a:schemeClr>
                </a:solidFill>
                <a:latin typeface="+mn-lt"/>
                <a:cs typeface="+mn-cs"/>
              </a:defRPr>
            </a:lvl1pPr>
          </a:lstStyle>
          <a:p>
            <a:pPr>
              <a:defRPr/>
            </a:pPr>
            <a:r>
              <a:rPr lang="en-US"/>
              <a:t>US LHNet DOE review</a:t>
            </a:r>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fontAlgn="auto">
              <a:spcBef>
                <a:spcPts val="0"/>
              </a:spcBef>
              <a:spcAft>
                <a:spcPts val="0"/>
              </a:spcAft>
              <a:defRPr sz="1200" b="0">
                <a:solidFill>
                  <a:schemeClr val="tx1">
                    <a:tint val="75000"/>
                  </a:schemeClr>
                </a:solidFill>
                <a:latin typeface="+mn-lt"/>
                <a:cs typeface="+mn-cs"/>
              </a:defRPr>
            </a:lvl1pPr>
          </a:lstStyle>
          <a:p>
            <a:pPr>
              <a:defRPr/>
            </a:pPr>
            <a:r>
              <a:rPr lang="en-US"/>
              <a:t>Artur Barczyk, 01/16/2008</a:t>
            </a:r>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fontAlgn="auto">
              <a:spcBef>
                <a:spcPts val="0"/>
              </a:spcBef>
              <a:spcAft>
                <a:spcPts val="0"/>
              </a:spcAft>
              <a:defRPr sz="1200" b="0">
                <a:solidFill>
                  <a:schemeClr val="tx1">
                    <a:tint val="75000"/>
                  </a:schemeClr>
                </a:solidFill>
                <a:latin typeface="+mn-lt"/>
                <a:cs typeface="+mn-cs"/>
              </a:defRPr>
            </a:lvl1pPr>
          </a:lstStyle>
          <a:p>
            <a:pPr>
              <a:defRPr/>
            </a:pPr>
            <a:fld id="{8A937CD6-6876-4BCE-9780-B2763BF6BC2B}" type="slidenum">
              <a:rPr lang="en-US"/>
              <a:pPr>
                <a:defRPr/>
              </a:pPr>
              <a:t>‹#›</a:t>
            </a:fld>
            <a:endParaRPr lang="en-US"/>
          </a:p>
        </p:txBody>
      </p:sp>
      <p:pic>
        <p:nvPicPr>
          <p:cNvPr id="2055" name="Picture 6" descr="tinycitlogo.gif"/>
          <p:cNvPicPr>
            <a:picLocks noChangeAspect="1"/>
          </p:cNvPicPr>
          <p:nvPr userDrawn="1"/>
        </p:nvPicPr>
        <p:blipFill>
          <a:blip r:embed="rId15" cstate="print"/>
          <a:srcRect/>
          <a:stretch>
            <a:fillRect/>
          </a:stretch>
        </p:blipFill>
        <p:spPr bwMode="auto">
          <a:xfrm>
            <a:off x="123825" y="157163"/>
            <a:ext cx="754063" cy="752475"/>
          </a:xfrm>
          <a:prstGeom prst="rect">
            <a:avLst/>
          </a:prstGeom>
          <a:solidFill>
            <a:srgbClr val="0066FF"/>
          </a:solidFill>
          <a:ln w="9525">
            <a:noFill/>
            <a:miter lim="800000"/>
            <a:headEnd/>
            <a:tailEnd/>
          </a:ln>
        </p:spPr>
      </p:pic>
      <p:pic>
        <p:nvPicPr>
          <p:cNvPr id="10" name="Picture 9" descr="USLHCNet1.png"/>
          <p:cNvPicPr>
            <a:picLocks noChangeAspect="1"/>
          </p:cNvPicPr>
          <p:nvPr userDrawn="1"/>
        </p:nvPicPr>
        <p:blipFill>
          <a:blip r:embed="rId16" cstate="print"/>
          <a:stretch>
            <a:fillRect/>
          </a:stretch>
        </p:blipFill>
        <p:spPr>
          <a:xfrm>
            <a:off x="8343900" y="138642"/>
            <a:ext cx="1562100" cy="73765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rtl="0" eaLnBrk="0" fontAlgn="base" hangingPunct="0">
        <a:spcBef>
          <a:spcPct val="0"/>
        </a:spcBef>
        <a:spcAft>
          <a:spcPct val="0"/>
        </a:spcAft>
        <a:defRPr sz="3200" b="1" kern="1200">
          <a:solidFill>
            <a:schemeClr val="tx1"/>
          </a:solidFill>
          <a:effectLst>
            <a:outerShdw blurRad="38100" dist="38100" dir="2700000" algn="tl">
              <a:srgbClr val="000000">
                <a:alpha val="43137"/>
              </a:srgbClr>
            </a:outerShdw>
          </a:effectLst>
          <a:latin typeface="Verdana" pitchFamily="34" charset="0"/>
          <a:ea typeface="Verdana" pitchFamily="34" charset="0"/>
          <a:cs typeface="Verdana" pitchFamily="34" charset="0"/>
        </a:defRPr>
      </a:lvl1pPr>
      <a:lvl2pPr algn="ctr" rtl="0" eaLnBrk="0" fontAlgn="base" hangingPunct="0">
        <a:spcBef>
          <a:spcPct val="0"/>
        </a:spcBef>
        <a:spcAft>
          <a:spcPct val="0"/>
        </a:spcAft>
        <a:defRPr sz="3200" b="1">
          <a:solidFill>
            <a:schemeClr val="tx1"/>
          </a:solidFill>
          <a:latin typeface="Verdana" pitchFamily="34" charset="0"/>
          <a:ea typeface="Verdana" pitchFamily="34" charset="0"/>
          <a:cs typeface="Verdana" pitchFamily="34" charset="0"/>
        </a:defRPr>
      </a:lvl2pPr>
      <a:lvl3pPr algn="ctr" rtl="0" eaLnBrk="0" fontAlgn="base" hangingPunct="0">
        <a:spcBef>
          <a:spcPct val="0"/>
        </a:spcBef>
        <a:spcAft>
          <a:spcPct val="0"/>
        </a:spcAft>
        <a:defRPr sz="3200" b="1">
          <a:solidFill>
            <a:schemeClr val="tx1"/>
          </a:solidFill>
          <a:latin typeface="Verdana" pitchFamily="34" charset="0"/>
          <a:ea typeface="Verdana" pitchFamily="34" charset="0"/>
          <a:cs typeface="Verdana" pitchFamily="34" charset="0"/>
        </a:defRPr>
      </a:lvl3pPr>
      <a:lvl4pPr algn="ctr" rtl="0" eaLnBrk="0" fontAlgn="base" hangingPunct="0">
        <a:spcBef>
          <a:spcPct val="0"/>
        </a:spcBef>
        <a:spcAft>
          <a:spcPct val="0"/>
        </a:spcAft>
        <a:defRPr sz="3200" b="1">
          <a:solidFill>
            <a:schemeClr val="tx1"/>
          </a:solidFill>
          <a:latin typeface="Verdana" pitchFamily="34" charset="0"/>
          <a:ea typeface="Verdana" pitchFamily="34" charset="0"/>
          <a:cs typeface="Verdana" pitchFamily="34" charset="0"/>
        </a:defRPr>
      </a:lvl4pPr>
      <a:lvl5pPr algn="ctr" rtl="0" eaLnBrk="0" fontAlgn="base" hangingPunct="0">
        <a:spcBef>
          <a:spcPct val="0"/>
        </a:spcBef>
        <a:spcAft>
          <a:spcPct val="0"/>
        </a:spcAft>
        <a:defRPr sz="3200" b="1">
          <a:solidFill>
            <a:schemeClr val="tx1"/>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800000"/>
        </a:buClr>
        <a:buSzPct val="90000"/>
        <a:buFont typeface="Wingdings 2" pitchFamily="18" charset="2"/>
        <a:buChar char=""/>
        <a:defRPr sz="2400" b="1" kern="1200">
          <a:solidFill>
            <a:srgbClr val="800000"/>
          </a:solidFill>
          <a:effectLst>
            <a:outerShdw blurRad="38100" dist="38100" dir="2700000" algn="tl">
              <a:srgbClr val="000000">
                <a:alpha val="43137"/>
              </a:srgbClr>
            </a:outerShdw>
          </a:effectLst>
          <a:latin typeface="Arial" pitchFamily="34" charset="0"/>
          <a:ea typeface="+mn-ea"/>
          <a:cs typeface="Arial" pitchFamily="34" charset="0"/>
        </a:defRPr>
      </a:lvl1pPr>
      <a:lvl2pPr marL="742950" indent="-285750" algn="l" rtl="0" eaLnBrk="0" fontAlgn="base" hangingPunct="0">
        <a:spcBef>
          <a:spcPct val="20000"/>
        </a:spcBef>
        <a:spcAft>
          <a:spcPct val="0"/>
        </a:spcAft>
        <a:buClr>
          <a:srgbClr val="800000"/>
        </a:buClr>
        <a:buSzPct val="90000"/>
        <a:buFont typeface="Wingdings" pitchFamily="2" charset="2"/>
        <a:buChar char=""/>
        <a:defRPr sz="2000" b="1" kern="1200">
          <a:solidFill>
            <a:srgbClr val="000099"/>
          </a:solidFill>
          <a:effectLst>
            <a:outerShdw blurRad="38100" dist="38100" dir="2700000" algn="tl">
              <a:srgbClr val="000000">
                <a:alpha val="43137"/>
              </a:srgbClr>
            </a:outerShdw>
          </a:effectLst>
          <a:latin typeface="Arial" pitchFamily="34" charset="0"/>
          <a:ea typeface="+mn-ea"/>
          <a:cs typeface="Arial" pitchFamily="34" charset="0"/>
        </a:defRPr>
      </a:lvl2pPr>
      <a:lvl3pPr marL="1143000" indent="-228600" algn="l" rtl="0" eaLnBrk="0" fontAlgn="base" hangingPunct="0">
        <a:spcBef>
          <a:spcPct val="20000"/>
        </a:spcBef>
        <a:spcAft>
          <a:spcPct val="0"/>
        </a:spcAft>
        <a:buClr>
          <a:srgbClr val="800000"/>
        </a:buClr>
        <a:buSzPct val="90000"/>
        <a:buFont typeface="Wingdings" pitchFamily="2" charset="2"/>
        <a:buChar char=""/>
        <a:defRPr sz="2000" b="1" kern="1200">
          <a:solidFill>
            <a:srgbClr val="000099"/>
          </a:solidFill>
          <a:effectLst>
            <a:outerShdw blurRad="38100" dist="38100" dir="2700000" algn="tl">
              <a:srgbClr val="000000">
                <a:alpha val="43137"/>
              </a:srgbClr>
            </a:outerShdw>
          </a:effectLst>
          <a:latin typeface="Arial" pitchFamily="34" charset="0"/>
          <a:ea typeface="+mn-ea"/>
          <a:cs typeface="Arial" pitchFamily="34" charset="0"/>
        </a:defRPr>
      </a:lvl3pPr>
      <a:lvl4pPr marL="1600200" indent="-228600" algn="l" rtl="0" eaLnBrk="0" fontAlgn="base" hangingPunct="0">
        <a:spcBef>
          <a:spcPct val="20000"/>
        </a:spcBef>
        <a:spcAft>
          <a:spcPct val="0"/>
        </a:spcAft>
        <a:buClr>
          <a:srgbClr val="800000"/>
        </a:buClr>
        <a:buFont typeface="Arial" charset="0"/>
        <a:buChar char="●"/>
        <a:defRPr sz="2000" b="1" kern="1200">
          <a:solidFill>
            <a:schemeClr val="tx1"/>
          </a:solidFill>
          <a:effectLst>
            <a:outerShdw blurRad="38100" dist="38100" dir="2700000" algn="tl">
              <a:srgbClr val="000000">
                <a:alpha val="43137"/>
              </a:srgbClr>
            </a:outerShdw>
          </a:effectLst>
          <a:latin typeface="Arial" pitchFamily="34" charset="0"/>
          <a:ea typeface="+mn-ea"/>
          <a:cs typeface="Arial" pitchFamily="34" charset="0"/>
        </a:defRPr>
      </a:lvl4pPr>
      <a:lvl5pPr marL="2057400" indent="-228600" algn="l" rtl="0" eaLnBrk="0" fontAlgn="base" hangingPunct="0">
        <a:spcBef>
          <a:spcPct val="20000"/>
        </a:spcBef>
        <a:spcAft>
          <a:spcPct val="0"/>
        </a:spcAft>
        <a:buClr>
          <a:srgbClr val="800000"/>
        </a:buClr>
        <a:buFont typeface="Wingdings" pitchFamily="2" charset="2"/>
        <a:buChar char=""/>
        <a:defRPr sz="2000" kern="1200">
          <a:solidFill>
            <a:schemeClr val="tx1"/>
          </a:solidFill>
          <a:effectLst>
            <a:outerShdw blurRad="38100" dist="38100" dir="2700000" algn="tl">
              <a:srgbClr val="000000">
                <a:alpha val="43137"/>
              </a:srgbClr>
            </a:outerShdw>
          </a:effectLst>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77888" y="152400"/>
            <a:ext cx="7427912" cy="762000"/>
          </a:xfrm>
          <a:prstGeom prst="rect">
            <a:avLst/>
          </a:prstGeom>
          <a:gradFill>
            <a:gsLst>
              <a:gs pos="0">
                <a:schemeClr val="bg1">
                  <a:tint val="80000"/>
                  <a:satMod val="300000"/>
                </a:schemeClr>
              </a:gs>
              <a:gs pos="100000">
                <a:schemeClr val="bg1">
                  <a:shade val="30000"/>
                  <a:satMod val="200000"/>
                </a:schemeClr>
              </a:gs>
            </a:gsLst>
            <a:lin ang="13500000" scaled="1"/>
          </a:gra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4099" name="Text Placeholder 2"/>
          <p:cNvSpPr>
            <a:spLocks noGrp="1"/>
          </p:cNvSpPr>
          <p:nvPr>
            <p:ph type="body" idx="1"/>
          </p:nvPr>
        </p:nvSpPr>
        <p:spPr bwMode="auto">
          <a:xfrm>
            <a:off x="152400" y="990600"/>
            <a:ext cx="94869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fontAlgn="auto">
              <a:spcBef>
                <a:spcPts val="0"/>
              </a:spcBef>
              <a:spcAft>
                <a:spcPts val="0"/>
              </a:spcAft>
              <a:defRPr sz="1200" b="0">
                <a:solidFill>
                  <a:schemeClr val="tx1">
                    <a:tint val="75000"/>
                  </a:schemeClr>
                </a:solidFill>
                <a:latin typeface="+mn-lt"/>
                <a:cs typeface="+mn-cs"/>
              </a:defRPr>
            </a:lvl1pPr>
          </a:lstStyle>
          <a:p>
            <a:pPr>
              <a:defRPr/>
            </a:pPr>
            <a:r>
              <a:rPr lang="en-US">
                <a:solidFill>
                  <a:prstClr val="black">
                    <a:tint val="75000"/>
                  </a:prstClr>
                </a:solidFill>
              </a:rPr>
              <a:t>US LHNet DOE review</a:t>
            </a:r>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fontAlgn="auto">
              <a:spcBef>
                <a:spcPts val="0"/>
              </a:spcBef>
              <a:spcAft>
                <a:spcPts val="0"/>
              </a:spcAft>
              <a:defRPr sz="1200" b="0">
                <a:solidFill>
                  <a:schemeClr val="tx1">
                    <a:tint val="75000"/>
                  </a:schemeClr>
                </a:solidFill>
                <a:latin typeface="+mn-lt"/>
                <a:cs typeface="+mn-cs"/>
              </a:defRPr>
            </a:lvl1pPr>
          </a:lstStyle>
          <a:p>
            <a:pPr>
              <a:defRPr/>
            </a:pPr>
            <a:r>
              <a:rPr lang="en-US">
                <a:solidFill>
                  <a:prstClr val="black">
                    <a:tint val="75000"/>
                  </a:prstClr>
                </a:solidFill>
              </a:rPr>
              <a:t>Artur Barczyk, 01/16/2008</a:t>
            </a:r>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fontAlgn="auto">
              <a:spcBef>
                <a:spcPts val="0"/>
              </a:spcBef>
              <a:spcAft>
                <a:spcPts val="0"/>
              </a:spcAft>
              <a:defRPr sz="1200" b="0">
                <a:solidFill>
                  <a:schemeClr val="tx1">
                    <a:tint val="75000"/>
                  </a:schemeClr>
                </a:solidFill>
                <a:latin typeface="+mn-lt"/>
                <a:cs typeface="+mn-cs"/>
              </a:defRPr>
            </a:lvl1pPr>
          </a:lstStyle>
          <a:p>
            <a:pPr>
              <a:defRPr/>
            </a:pPr>
            <a:fld id="{8A937CD6-6876-4BCE-9780-B2763BF6BC2B}" type="slidenum">
              <a:rPr lang="en-US">
                <a:solidFill>
                  <a:prstClr val="black">
                    <a:tint val="75000"/>
                  </a:prstClr>
                </a:solidFill>
              </a:rPr>
              <a:pPr>
                <a:defRPr/>
              </a:pPr>
              <a:t>‹#›</a:t>
            </a:fld>
            <a:endParaRPr lang="en-US">
              <a:solidFill>
                <a:prstClr val="black">
                  <a:tint val="75000"/>
                </a:prstClr>
              </a:solidFill>
            </a:endParaRPr>
          </a:p>
        </p:txBody>
      </p:sp>
      <p:pic>
        <p:nvPicPr>
          <p:cNvPr id="2055" name="Picture 6" descr="tinycitlogo.gif"/>
          <p:cNvPicPr>
            <a:picLocks noChangeAspect="1"/>
          </p:cNvPicPr>
          <p:nvPr userDrawn="1"/>
        </p:nvPicPr>
        <p:blipFill>
          <a:blip r:embed="rId15" cstate="print"/>
          <a:srcRect/>
          <a:stretch>
            <a:fillRect/>
          </a:stretch>
        </p:blipFill>
        <p:spPr bwMode="auto">
          <a:xfrm>
            <a:off x="123825" y="157163"/>
            <a:ext cx="754063" cy="752475"/>
          </a:xfrm>
          <a:prstGeom prst="rect">
            <a:avLst/>
          </a:prstGeom>
          <a:solidFill>
            <a:srgbClr val="0066FF"/>
          </a:solidFill>
          <a:ln w="9525">
            <a:noFill/>
            <a:miter lim="800000"/>
            <a:headEnd/>
            <a:tailEnd/>
          </a:ln>
        </p:spPr>
      </p:pic>
      <p:pic>
        <p:nvPicPr>
          <p:cNvPr id="10" name="Picture 9" descr="USLHCNet1.png"/>
          <p:cNvPicPr>
            <a:picLocks noChangeAspect="1"/>
          </p:cNvPicPr>
          <p:nvPr userDrawn="1"/>
        </p:nvPicPr>
        <p:blipFill>
          <a:blip r:embed="rId16" cstate="print"/>
          <a:stretch>
            <a:fillRect/>
          </a:stretch>
        </p:blipFill>
        <p:spPr>
          <a:xfrm>
            <a:off x="8343900" y="138642"/>
            <a:ext cx="1562100" cy="737658"/>
          </a:xfrm>
          <a:prstGeom prst="rect">
            <a:avLst/>
          </a:prstGeom>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sldNum="0" hdr="0" ftr="0" dt="0"/>
  <p:txStyles>
    <p:titleStyle>
      <a:lvl1pPr algn="ctr" rtl="0" eaLnBrk="0" fontAlgn="base" hangingPunct="0">
        <a:spcBef>
          <a:spcPct val="0"/>
        </a:spcBef>
        <a:spcAft>
          <a:spcPct val="0"/>
        </a:spcAft>
        <a:defRPr sz="3200" b="1" kern="1200">
          <a:solidFill>
            <a:schemeClr val="tx1"/>
          </a:solidFill>
          <a:effectLst>
            <a:outerShdw blurRad="38100" dist="38100" dir="2700000" algn="tl">
              <a:srgbClr val="000000">
                <a:alpha val="43137"/>
              </a:srgbClr>
            </a:outerShdw>
          </a:effectLst>
          <a:latin typeface="Verdana" pitchFamily="34" charset="0"/>
          <a:ea typeface="Verdana" pitchFamily="34" charset="0"/>
          <a:cs typeface="Verdana" pitchFamily="34" charset="0"/>
        </a:defRPr>
      </a:lvl1pPr>
      <a:lvl2pPr algn="ctr" rtl="0" eaLnBrk="0" fontAlgn="base" hangingPunct="0">
        <a:spcBef>
          <a:spcPct val="0"/>
        </a:spcBef>
        <a:spcAft>
          <a:spcPct val="0"/>
        </a:spcAft>
        <a:defRPr sz="3200" b="1">
          <a:solidFill>
            <a:schemeClr val="tx1"/>
          </a:solidFill>
          <a:latin typeface="Verdana" pitchFamily="34" charset="0"/>
          <a:ea typeface="Verdana" pitchFamily="34" charset="0"/>
          <a:cs typeface="Verdana" pitchFamily="34" charset="0"/>
        </a:defRPr>
      </a:lvl2pPr>
      <a:lvl3pPr algn="ctr" rtl="0" eaLnBrk="0" fontAlgn="base" hangingPunct="0">
        <a:spcBef>
          <a:spcPct val="0"/>
        </a:spcBef>
        <a:spcAft>
          <a:spcPct val="0"/>
        </a:spcAft>
        <a:defRPr sz="3200" b="1">
          <a:solidFill>
            <a:schemeClr val="tx1"/>
          </a:solidFill>
          <a:latin typeface="Verdana" pitchFamily="34" charset="0"/>
          <a:ea typeface="Verdana" pitchFamily="34" charset="0"/>
          <a:cs typeface="Verdana" pitchFamily="34" charset="0"/>
        </a:defRPr>
      </a:lvl3pPr>
      <a:lvl4pPr algn="ctr" rtl="0" eaLnBrk="0" fontAlgn="base" hangingPunct="0">
        <a:spcBef>
          <a:spcPct val="0"/>
        </a:spcBef>
        <a:spcAft>
          <a:spcPct val="0"/>
        </a:spcAft>
        <a:defRPr sz="3200" b="1">
          <a:solidFill>
            <a:schemeClr val="tx1"/>
          </a:solidFill>
          <a:latin typeface="Verdana" pitchFamily="34" charset="0"/>
          <a:ea typeface="Verdana" pitchFamily="34" charset="0"/>
          <a:cs typeface="Verdana" pitchFamily="34" charset="0"/>
        </a:defRPr>
      </a:lvl4pPr>
      <a:lvl5pPr algn="ctr" rtl="0" eaLnBrk="0" fontAlgn="base" hangingPunct="0">
        <a:spcBef>
          <a:spcPct val="0"/>
        </a:spcBef>
        <a:spcAft>
          <a:spcPct val="0"/>
        </a:spcAft>
        <a:defRPr sz="3200" b="1">
          <a:solidFill>
            <a:schemeClr val="tx1"/>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800000"/>
        </a:buClr>
        <a:buSzPct val="90000"/>
        <a:buFont typeface="Wingdings 2" pitchFamily="18" charset="2"/>
        <a:buChar char=""/>
        <a:defRPr sz="2400" b="1" kern="1200">
          <a:solidFill>
            <a:srgbClr val="800000"/>
          </a:solidFill>
          <a:effectLst>
            <a:outerShdw blurRad="38100" dist="38100" dir="2700000" algn="tl">
              <a:srgbClr val="000000">
                <a:alpha val="43137"/>
              </a:srgbClr>
            </a:outerShdw>
          </a:effectLst>
          <a:latin typeface="Arial" pitchFamily="34" charset="0"/>
          <a:ea typeface="+mn-ea"/>
          <a:cs typeface="Arial" pitchFamily="34" charset="0"/>
        </a:defRPr>
      </a:lvl1pPr>
      <a:lvl2pPr marL="742950" indent="-285750" algn="l" rtl="0" eaLnBrk="0" fontAlgn="base" hangingPunct="0">
        <a:spcBef>
          <a:spcPct val="20000"/>
        </a:spcBef>
        <a:spcAft>
          <a:spcPct val="0"/>
        </a:spcAft>
        <a:buClr>
          <a:srgbClr val="800000"/>
        </a:buClr>
        <a:buSzPct val="90000"/>
        <a:buFont typeface="Wingdings" pitchFamily="2" charset="2"/>
        <a:buChar char=""/>
        <a:defRPr sz="2000" b="1" kern="1200">
          <a:solidFill>
            <a:srgbClr val="000099"/>
          </a:solidFill>
          <a:effectLst>
            <a:outerShdw blurRad="38100" dist="38100" dir="2700000" algn="tl">
              <a:srgbClr val="000000">
                <a:alpha val="43137"/>
              </a:srgbClr>
            </a:outerShdw>
          </a:effectLst>
          <a:latin typeface="Arial" pitchFamily="34" charset="0"/>
          <a:ea typeface="+mn-ea"/>
          <a:cs typeface="Arial" pitchFamily="34" charset="0"/>
        </a:defRPr>
      </a:lvl2pPr>
      <a:lvl3pPr marL="1143000" indent="-228600" algn="l" rtl="0" eaLnBrk="0" fontAlgn="base" hangingPunct="0">
        <a:spcBef>
          <a:spcPct val="20000"/>
        </a:spcBef>
        <a:spcAft>
          <a:spcPct val="0"/>
        </a:spcAft>
        <a:buClr>
          <a:srgbClr val="800000"/>
        </a:buClr>
        <a:buSzPct val="90000"/>
        <a:buFont typeface="Wingdings" pitchFamily="2" charset="2"/>
        <a:buChar char=""/>
        <a:defRPr sz="2000" b="1" kern="1200">
          <a:solidFill>
            <a:srgbClr val="000099"/>
          </a:solidFill>
          <a:effectLst>
            <a:outerShdw blurRad="38100" dist="38100" dir="2700000" algn="tl">
              <a:srgbClr val="000000">
                <a:alpha val="43137"/>
              </a:srgbClr>
            </a:outerShdw>
          </a:effectLst>
          <a:latin typeface="Arial" pitchFamily="34" charset="0"/>
          <a:ea typeface="+mn-ea"/>
          <a:cs typeface="Arial" pitchFamily="34" charset="0"/>
        </a:defRPr>
      </a:lvl3pPr>
      <a:lvl4pPr marL="1600200" indent="-228600" algn="l" rtl="0" eaLnBrk="0" fontAlgn="base" hangingPunct="0">
        <a:spcBef>
          <a:spcPct val="20000"/>
        </a:spcBef>
        <a:spcAft>
          <a:spcPct val="0"/>
        </a:spcAft>
        <a:buClr>
          <a:srgbClr val="800000"/>
        </a:buClr>
        <a:buFont typeface="Arial" charset="0"/>
        <a:buChar char="●"/>
        <a:defRPr sz="2000" b="1" kern="1200">
          <a:solidFill>
            <a:schemeClr val="tx1"/>
          </a:solidFill>
          <a:effectLst>
            <a:outerShdw blurRad="38100" dist="38100" dir="2700000" algn="tl">
              <a:srgbClr val="000000">
                <a:alpha val="43137"/>
              </a:srgbClr>
            </a:outerShdw>
          </a:effectLst>
          <a:latin typeface="Arial" pitchFamily="34" charset="0"/>
          <a:ea typeface="+mn-ea"/>
          <a:cs typeface="Arial" pitchFamily="34" charset="0"/>
        </a:defRPr>
      </a:lvl4pPr>
      <a:lvl5pPr marL="2057400" indent="-228600" algn="l" rtl="0" eaLnBrk="0" fontAlgn="base" hangingPunct="0">
        <a:spcBef>
          <a:spcPct val="20000"/>
        </a:spcBef>
        <a:spcAft>
          <a:spcPct val="0"/>
        </a:spcAft>
        <a:buClr>
          <a:srgbClr val="800000"/>
        </a:buClr>
        <a:buFont typeface="Wingdings" pitchFamily="2" charset="2"/>
        <a:buChar char=""/>
        <a:defRPr sz="2000" kern="1200">
          <a:solidFill>
            <a:schemeClr val="tx1"/>
          </a:solidFill>
          <a:effectLst>
            <a:outerShdw blurRad="38100" dist="38100" dir="2700000" algn="tl">
              <a:srgbClr val="000000">
                <a:alpha val="43137"/>
              </a:srgbClr>
            </a:outerShdw>
          </a:effectLst>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8.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ll_us_sites"/>
          <p:cNvPicPr>
            <a:picLocks noChangeAspect="1" noChangeArrowheads="1"/>
          </p:cNvPicPr>
          <p:nvPr/>
        </p:nvPicPr>
        <p:blipFill>
          <a:blip r:embed="rId3" cstate="print"/>
          <a:srcRect l="5387" t="9948" b="9948"/>
          <a:stretch>
            <a:fillRect/>
          </a:stretch>
        </p:blipFill>
        <p:spPr bwMode="auto">
          <a:xfrm>
            <a:off x="152400" y="914399"/>
            <a:ext cx="9678394" cy="5943489"/>
          </a:xfrm>
          <a:prstGeom prst="rect">
            <a:avLst/>
          </a:prstGeom>
          <a:noFill/>
          <a:ln w="9525">
            <a:solidFill>
              <a:srgbClr val="FFCC00"/>
            </a:solidFill>
            <a:miter lim="800000"/>
            <a:headEnd/>
            <a:tailEnd/>
          </a:ln>
        </p:spPr>
      </p:pic>
      <p:sp>
        <p:nvSpPr>
          <p:cNvPr id="2" name="Title 1"/>
          <p:cNvSpPr>
            <a:spLocks noGrp="1"/>
          </p:cNvSpPr>
          <p:nvPr>
            <p:ph type="ctrTitle"/>
          </p:nvPr>
        </p:nvSpPr>
        <p:spPr>
          <a:xfrm>
            <a:off x="876300" y="190501"/>
            <a:ext cx="7467600" cy="723900"/>
          </a:xfrm>
          <a:solidFill>
            <a:srgbClr val="FFFFCC"/>
          </a:solidFill>
          <a:ln w="25400">
            <a:solidFill>
              <a:srgbClr val="000099"/>
            </a:solidFill>
          </a:ln>
          <a:effectLst>
            <a:outerShdw blurRad="50800" dist="38100" dir="2700000" algn="tl" rotWithShape="0">
              <a:prstClr val="black">
                <a:alpha val="40000"/>
              </a:prstClr>
            </a:outerShdw>
          </a:effectLst>
        </p:spPr>
        <p:txBody>
          <a:bodyPr lIns="36576" rIns="36576"/>
          <a:lstStyle/>
          <a:p>
            <a:pPr eaLnBrk="1" hangingPunct="1">
              <a:defRPr/>
            </a:pPr>
            <a:r>
              <a:rPr lang="en-US" sz="3600" dirty="0" smtClean="0">
                <a:solidFill>
                  <a:srgbClr val="800000"/>
                </a:solidFill>
                <a:effectLst>
                  <a:outerShdw blurRad="38100" dist="38100" dir="2700000" algn="tl">
                    <a:srgbClr val="000000"/>
                  </a:outerShdw>
                </a:effectLst>
                <a:latin typeface="Arial" charset="0"/>
              </a:rPr>
              <a:t>US LHCNet</a:t>
            </a:r>
            <a:endParaRPr lang="en-US" sz="3000" dirty="0" smtClean="0">
              <a:solidFill>
                <a:srgbClr val="800000"/>
              </a:solidFill>
              <a:effectLst>
                <a:outerShdw blurRad="38100" dist="38100" dir="2700000" algn="tl">
                  <a:srgbClr val="000000"/>
                </a:outerShdw>
              </a:effectLst>
              <a:latin typeface="Arial" charset="0"/>
            </a:endParaRPr>
          </a:p>
        </p:txBody>
      </p:sp>
      <p:sp>
        <p:nvSpPr>
          <p:cNvPr id="3" name="Subtitle 2"/>
          <p:cNvSpPr>
            <a:spLocks noGrp="1"/>
          </p:cNvSpPr>
          <p:nvPr>
            <p:ph type="subTitle" idx="1"/>
          </p:nvPr>
        </p:nvSpPr>
        <p:spPr>
          <a:xfrm>
            <a:off x="2438400" y="914400"/>
            <a:ext cx="5029200" cy="1676400"/>
          </a:xfrm>
          <a:solidFill>
            <a:srgbClr val="FFFFCC"/>
          </a:solidFill>
          <a:ln w="38100">
            <a:solidFill>
              <a:srgbClr val="000066"/>
            </a:solidFill>
          </a:ln>
        </p:spPr>
        <p:txBody>
          <a:bodyPr anchor="ctr" anchorCtr="1"/>
          <a:lstStyle/>
          <a:p>
            <a:pPr eaLnBrk="1" hangingPunct="1">
              <a:lnSpc>
                <a:spcPct val="80000"/>
              </a:lnSpc>
              <a:spcBef>
                <a:spcPts val="900"/>
              </a:spcBef>
              <a:defRPr/>
            </a:pPr>
            <a:r>
              <a:rPr lang="en-US" dirty="0" smtClean="0">
                <a:solidFill>
                  <a:srgbClr val="000099"/>
                </a:solidFill>
                <a:effectLst>
                  <a:outerShdw blurRad="38100" dist="38100" dir="2700000" algn="tl">
                    <a:srgbClr val="000000"/>
                  </a:outerShdw>
                </a:effectLst>
                <a:latin typeface="Arial" charset="0"/>
                <a:cs typeface="Arial" charset="0"/>
              </a:rPr>
              <a:t>Harvey Newman</a:t>
            </a:r>
          </a:p>
          <a:p>
            <a:pPr eaLnBrk="1" hangingPunct="1">
              <a:lnSpc>
                <a:spcPct val="80000"/>
              </a:lnSpc>
              <a:spcBef>
                <a:spcPts val="900"/>
              </a:spcBef>
              <a:defRPr/>
            </a:pPr>
            <a:r>
              <a:rPr lang="en-US" dirty="0" smtClean="0">
                <a:solidFill>
                  <a:srgbClr val="000099"/>
                </a:solidFill>
                <a:effectLst>
                  <a:outerShdw blurRad="38100" dist="38100" dir="2700000" algn="tl">
                    <a:srgbClr val="000000"/>
                  </a:outerShdw>
                </a:effectLst>
                <a:latin typeface="Arial" charset="0"/>
                <a:cs typeface="Arial" charset="0"/>
              </a:rPr>
              <a:t>California Institute of Technology</a:t>
            </a:r>
          </a:p>
          <a:p>
            <a:pPr eaLnBrk="1" hangingPunct="1">
              <a:lnSpc>
                <a:spcPct val="80000"/>
              </a:lnSpc>
              <a:spcBef>
                <a:spcPts val="900"/>
              </a:spcBef>
              <a:defRPr/>
            </a:pPr>
            <a:r>
              <a:rPr lang="en-US" dirty="0" smtClean="0">
                <a:solidFill>
                  <a:srgbClr val="000099"/>
                </a:solidFill>
                <a:effectLst>
                  <a:outerShdw blurRad="38100" dist="38100" dir="2700000" algn="tl">
                    <a:srgbClr val="000000"/>
                  </a:outerShdw>
                </a:effectLst>
                <a:latin typeface="Arial" charset="0"/>
                <a:cs typeface="Arial" charset="0"/>
              </a:rPr>
              <a:t>Transatlantic Network Workshop</a:t>
            </a:r>
          </a:p>
          <a:p>
            <a:pPr eaLnBrk="1" hangingPunct="1">
              <a:lnSpc>
                <a:spcPct val="80000"/>
              </a:lnSpc>
              <a:spcBef>
                <a:spcPts val="900"/>
              </a:spcBef>
              <a:defRPr/>
            </a:pPr>
            <a:r>
              <a:rPr lang="en-US" dirty="0" smtClean="0">
                <a:solidFill>
                  <a:srgbClr val="000099"/>
                </a:solidFill>
                <a:effectLst>
                  <a:outerShdw blurRad="38100" dist="38100" dir="2700000" algn="tl">
                    <a:srgbClr val="000000"/>
                  </a:outerShdw>
                </a:effectLst>
                <a:latin typeface="Arial" charset="0"/>
                <a:cs typeface="Arial" charset="0"/>
              </a:rPr>
              <a:t>CERN, June 10,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94000"/>
                </a:schemeClr>
              </a:gs>
              <a:gs pos="100000">
                <a:schemeClr val="bg1">
                  <a:shade val="30000"/>
                  <a:satMod val="200000"/>
                </a:schemeClr>
              </a:gs>
            </a:gsLst>
            <a:path path="circle">
              <a:fillToRect l="50000" t="50000" r="50000" b="50000"/>
            </a:path>
            <a:tileRect/>
          </a:gradFill>
        </p:spPr>
        <p:txBody>
          <a:bodyPr/>
          <a:lstStyle/>
          <a:p>
            <a:pPr>
              <a:lnSpc>
                <a:spcPct val="90000"/>
              </a:lnSpc>
            </a:pPr>
            <a:r>
              <a:rPr lang="en-US" sz="2800" dirty="0" smtClean="0">
                <a:solidFill>
                  <a:srgbClr val="000099"/>
                </a:solidFill>
              </a:rPr>
              <a:t>Increasing Efficiency:</a:t>
            </a:r>
            <a:br>
              <a:rPr lang="en-US" sz="2800" dirty="0" smtClean="0">
                <a:solidFill>
                  <a:srgbClr val="000099"/>
                </a:solidFill>
              </a:rPr>
            </a:br>
            <a:r>
              <a:rPr lang="en-US" sz="2800" dirty="0" smtClean="0">
                <a:solidFill>
                  <a:srgbClr val="000099"/>
                </a:solidFill>
              </a:rPr>
              <a:t>Advanced protocol features</a:t>
            </a:r>
            <a:endParaRPr lang="en-US" sz="2800" dirty="0">
              <a:solidFill>
                <a:srgbClr val="000099"/>
              </a:solidFill>
            </a:endParaRPr>
          </a:p>
        </p:txBody>
      </p:sp>
      <p:sp>
        <p:nvSpPr>
          <p:cNvPr id="3" name="Content Placeholder 2"/>
          <p:cNvSpPr>
            <a:spLocks noGrp="1"/>
          </p:cNvSpPr>
          <p:nvPr>
            <p:ph idx="1"/>
          </p:nvPr>
        </p:nvSpPr>
        <p:spPr>
          <a:xfrm>
            <a:off x="152400" y="952500"/>
            <a:ext cx="9486900" cy="5334000"/>
          </a:xfrm>
        </p:spPr>
        <p:txBody>
          <a:bodyPr/>
          <a:lstStyle/>
          <a:p>
            <a:r>
              <a:rPr lang="en-US" sz="2500" dirty="0" smtClean="0"/>
              <a:t>Mesh protection using </a:t>
            </a:r>
            <a:r>
              <a:rPr lang="en-US" sz="2500" dirty="0" err="1" smtClean="0"/>
              <a:t>Ciena</a:t>
            </a:r>
            <a:r>
              <a:rPr lang="en-US" sz="2500" dirty="0" smtClean="0"/>
              <a:t> OSRP</a:t>
            </a:r>
          </a:p>
          <a:p>
            <a:endParaRPr lang="en-US" dirty="0" smtClean="0"/>
          </a:p>
          <a:p>
            <a:r>
              <a:rPr lang="en-US" sz="2500" dirty="0" smtClean="0"/>
              <a:t>VCAT: Virtual Circuits Across </a:t>
            </a:r>
            <a:br>
              <a:rPr lang="en-US" sz="2500" dirty="0" smtClean="0"/>
            </a:br>
            <a:r>
              <a:rPr lang="en-US" sz="2500" dirty="0" smtClean="0"/>
              <a:t>Multiple Links </a:t>
            </a:r>
          </a:p>
          <a:p>
            <a:pPr lvl="1"/>
            <a:r>
              <a:rPr lang="en-US" sz="2400" dirty="0" smtClean="0"/>
              <a:t>Only a fraction of a virtual circuit</a:t>
            </a:r>
            <a:br>
              <a:rPr lang="en-US" sz="2400" dirty="0" smtClean="0"/>
            </a:br>
            <a:r>
              <a:rPr lang="en-US" sz="2400" dirty="0" smtClean="0"/>
              <a:t> is affected by an outage</a:t>
            </a:r>
          </a:p>
          <a:p>
            <a:pPr lvl="1"/>
            <a:r>
              <a:rPr lang="en-US" sz="2400" dirty="0" smtClean="0"/>
              <a:t> End-sites see only lower capacity </a:t>
            </a:r>
            <a:br>
              <a:rPr lang="en-US" sz="2400" dirty="0" smtClean="0"/>
            </a:br>
            <a:r>
              <a:rPr lang="en-US" sz="2400" dirty="0" smtClean="0"/>
              <a:t> in case of a link outage</a:t>
            </a:r>
            <a:endParaRPr lang="en-US" sz="1000" dirty="0" smtClean="0"/>
          </a:p>
          <a:p>
            <a:pPr lvl="1"/>
            <a:endParaRPr lang="en-US" sz="1000" dirty="0" smtClean="0"/>
          </a:p>
          <a:p>
            <a:pPr lvl="1">
              <a:buNone/>
            </a:pPr>
            <a:endParaRPr lang="en-US" sz="2400" dirty="0" smtClean="0"/>
          </a:p>
          <a:p>
            <a:r>
              <a:rPr lang="en-US" sz="2500" dirty="0" smtClean="0"/>
              <a:t>LCAS: Dynamic VC Adjustment</a:t>
            </a:r>
          </a:p>
          <a:p>
            <a:pPr lvl="1"/>
            <a:r>
              <a:rPr lang="en-US" sz="2400" dirty="0" smtClean="0"/>
              <a:t>VC capacity-adjustment leads to a </a:t>
            </a:r>
            <a:br>
              <a:rPr lang="en-US" sz="2400" dirty="0" smtClean="0"/>
            </a:br>
            <a:r>
              <a:rPr lang="en-US" sz="2400" dirty="0" smtClean="0"/>
              <a:t>“smaller hit” during extended outages</a:t>
            </a:r>
          </a:p>
          <a:p>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6019800" y="1273245"/>
            <a:ext cx="3695700" cy="4441755"/>
          </a:xfrm>
          <a:prstGeom prst="rect">
            <a:avLst/>
          </a:prstGeom>
          <a:noFill/>
          <a:ln w="9525">
            <a:noFill/>
            <a:miter lim="800000"/>
            <a:headEnd/>
            <a:tailEnd/>
          </a:ln>
        </p:spPr>
      </p:pic>
      <p:sp>
        <p:nvSpPr>
          <p:cNvPr id="5" name="TextBox 4"/>
          <p:cNvSpPr txBox="1"/>
          <p:nvPr/>
        </p:nvSpPr>
        <p:spPr>
          <a:xfrm>
            <a:off x="6362700" y="1923990"/>
            <a:ext cx="876300" cy="400110"/>
          </a:xfrm>
          <a:prstGeom prst="rect">
            <a:avLst/>
          </a:prstGeom>
          <a:solidFill>
            <a:srgbClr val="FFFFCC"/>
          </a:solidFill>
          <a:ln w="28575">
            <a:noFill/>
          </a:ln>
          <a:effectLst>
            <a:outerShdw blurRad="50800" dist="38100" dir="2700000" algn="tl" rotWithShape="0">
              <a:prstClr val="black">
                <a:alpha val="40000"/>
              </a:prstClr>
            </a:outerShdw>
          </a:effectLst>
        </p:spPr>
        <p:txBody>
          <a:bodyPr wrap="square">
            <a:spAutoFit/>
          </a:bodyPr>
          <a:lstStyle/>
          <a:p>
            <a:pPr algn="ctr">
              <a:defRPr/>
            </a:pPr>
            <a:r>
              <a:rPr lang="en-US" sz="2000" dirty="0" smtClean="0">
                <a:solidFill>
                  <a:srgbClr val="000099"/>
                </a:solidFill>
              </a:rPr>
              <a:t>CHI</a:t>
            </a:r>
            <a:endParaRPr lang="en-US" sz="2000" dirty="0">
              <a:solidFill>
                <a:srgbClr val="000099"/>
              </a:solidFill>
            </a:endParaRPr>
          </a:p>
        </p:txBody>
      </p:sp>
      <p:sp>
        <p:nvSpPr>
          <p:cNvPr id="6" name="TextBox 5"/>
          <p:cNvSpPr txBox="1"/>
          <p:nvPr/>
        </p:nvSpPr>
        <p:spPr>
          <a:xfrm>
            <a:off x="8397912" y="1971152"/>
            <a:ext cx="762000" cy="400110"/>
          </a:xfrm>
          <a:prstGeom prst="rect">
            <a:avLst/>
          </a:prstGeom>
          <a:solidFill>
            <a:srgbClr val="FFFFCC"/>
          </a:solidFill>
          <a:ln w="28575">
            <a:noFill/>
          </a:ln>
          <a:effectLst>
            <a:outerShdw blurRad="50800" dist="38100" dir="2700000" algn="tl" rotWithShape="0">
              <a:prstClr val="black">
                <a:alpha val="40000"/>
              </a:prstClr>
            </a:outerShdw>
          </a:effectLst>
        </p:spPr>
        <p:txBody>
          <a:bodyPr wrap="square">
            <a:spAutoFit/>
          </a:bodyPr>
          <a:lstStyle/>
          <a:p>
            <a:pPr algn="ctr">
              <a:defRPr/>
            </a:pPr>
            <a:r>
              <a:rPr lang="en-US" sz="2000" dirty="0" smtClean="0">
                <a:solidFill>
                  <a:srgbClr val="000099"/>
                </a:solidFill>
              </a:rPr>
              <a:t>AMS</a:t>
            </a:r>
            <a:endParaRPr lang="en-US" sz="2000" dirty="0">
              <a:solidFill>
                <a:srgbClr val="000099"/>
              </a:solidFill>
            </a:endParaRPr>
          </a:p>
        </p:txBody>
      </p:sp>
      <p:sp>
        <p:nvSpPr>
          <p:cNvPr id="7" name="TextBox 6"/>
          <p:cNvSpPr txBox="1"/>
          <p:nvPr/>
        </p:nvSpPr>
        <p:spPr>
          <a:xfrm>
            <a:off x="6324600" y="5029200"/>
            <a:ext cx="876300" cy="400110"/>
          </a:xfrm>
          <a:prstGeom prst="rect">
            <a:avLst/>
          </a:prstGeom>
          <a:solidFill>
            <a:srgbClr val="FFFFCC"/>
          </a:solidFill>
          <a:ln w="28575">
            <a:noFill/>
          </a:ln>
          <a:effectLst>
            <a:outerShdw blurRad="50800" dist="38100" dir="2700000" algn="tl" rotWithShape="0">
              <a:prstClr val="black">
                <a:alpha val="40000"/>
              </a:prstClr>
            </a:outerShdw>
          </a:effectLst>
        </p:spPr>
        <p:txBody>
          <a:bodyPr wrap="square">
            <a:spAutoFit/>
          </a:bodyPr>
          <a:lstStyle/>
          <a:p>
            <a:pPr algn="ctr">
              <a:defRPr/>
            </a:pPr>
            <a:r>
              <a:rPr lang="en-US" sz="2000" dirty="0" smtClean="0">
                <a:solidFill>
                  <a:srgbClr val="000099"/>
                </a:solidFill>
              </a:rPr>
              <a:t>NYC</a:t>
            </a:r>
            <a:endParaRPr lang="en-US" sz="2000" dirty="0">
              <a:solidFill>
                <a:srgbClr val="000099"/>
              </a:solidFill>
            </a:endParaRPr>
          </a:p>
        </p:txBody>
      </p:sp>
      <p:sp>
        <p:nvSpPr>
          <p:cNvPr id="8" name="TextBox 7"/>
          <p:cNvSpPr txBox="1"/>
          <p:nvPr/>
        </p:nvSpPr>
        <p:spPr>
          <a:xfrm>
            <a:off x="8267700" y="5048190"/>
            <a:ext cx="762000" cy="400110"/>
          </a:xfrm>
          <a:prstGeom prst="rect">
            <a:avLst/>
          </a:prstGeom>
          <a:solidFill>
            <a:srgbClr val="FFFFCC"/>
          </a:solidFill>
          <a:ln w="28575">
            <a:noFill/>
          </a:ln>
          <a:effectLst>
            <a:outerShdw blurRad="50800" dist="38100" dir="2700000" algn="tl" rotWithShape="0">
              <a:prstClr val="black">
                <a:alpha val="40000"/>
              </a:prstClr>
            </a:outerShdw>
          </a:effectLst>
        </p:spPr>
        <p:txBody>
          <a:bodyPr wrap="square">
            <a:spAutoFit/>
          </a:bodyPr>
          <a:lstStyle/>
          <a:p>
            <a:pPr algn="ctr">
              <a:defRPr/>
            </a:pPr>
            <a:r>
              <a:rPr lang="en-US" sz="2000" dirty="0" smtClean="0">
                <a:solidFill>
                  <a:srgbClr val="000099"/>
                </a:solidFill>
              </a:rPr>
              <a:t>GVA</a:t>
            </a:r>
            <a:endParaRPr lang="en-US" sz="2000" dirty="0">
              <a:solidFill>
                <a:srgbClr val="000099"/>
              </a:solidFill>
            </a:endParaRPr>
          </a:p>
        </p:txBody>
      </p:sp>
      <p:sp>
        <p:nvSpPr>
          <p:cNvPr id="9" name="TextBox 8"/>
          <p:cNvSpPr txBox="1"/>
          <p:nvPr/>
        </p:nvSpPr>
        <p:spPr>
          <a:xfrm>
            <a:off x="6743700" y="1466790"/>
            <a:ext cx="2247900" cy="400110"/>
          </a:xfrm>
          <a:prstGeom prst="rect">
            <a:avLst/>
          </a:prstGeom>
          <a:solidFill>
            <a:srgbClr val="FFFFCC"/>
          </a:solidFill>
          <a:ln w="28575">
            <a:noFill/>
          </a:ln>
          <a:effectLst>
            <a:outerShdw blurRad="50800" dist="38100" dir="2700000" algn="tl" rotWithShape="0">
              <a:prstClr val="black">
                <a:alpha val="40000"/>
              </a:prstClr>
            </a:outerShdw>
          </a:effectLst>
        </p:spPr>
        <p:txBody>
          <a:bodyPr wrap="square">
            <a:spAutoFit/>
          </a:bodyPr>
          <a:lstStyle/>
          <a:p>
            <a:pPr algn="ctr">
              <a:defRPr/>
            </a:pPr>
            <a:r>
              <a:rPr lang="en-US" sz="2000" dirty="0" smtClean="0">
                <a:solidFill>
                  <a:srgbClr val="000099"/>
                </a:solidFill>
              </a:rPr>
              <a:t>FNAL Primary </a:t>
            </a:r>
            <a:endParaRPr lang="en-US" sz="2000" dirty="0">
              <a:solidFill>
                <a:srgbClr val="000099"/>
              </a:solidFill>
            </a:endParaRPr>
          </a:p>
        </p:txBody>
      </p:sp>
      <p:sp>
        <p:nvSpPr>
          <p:cNvPr id="10" name="TextBox 9"/>
          <p:cNvSpPr txBox="1"/>
          <p:nvPr/>
        </p:nvSpPr>
        <p:spPr>
          <a:xfrm>
            <a:off x="7239000" y="5143500"/>
            <a:ext cx="952500" cy="369332"/>
          </a:xfrm>
          <a:prstGeom prst="rect">
            <a:avLst/>
          </a:prstGeom>
          <a:solidFill>
            <a:schemeClr val="bg1"/>
          </a:solid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87000"/>
                </a:schemeClr>
              </a:gs>
              <a:gs pos="100000">
                <a:schemeClr val="bg1">
                  <a:shade val="30000"/>
                  <a:satMod val="200000"/>
                </a:schemeClr>
              </a:gs>
            </a:gsLst>
            <a:path path="circle">
              <a:fillToRect l="50000" t="50000" r="50000" b="50000"/>
            </a:path>
            <a:tileRect/>
          </a:gradFill>
        </p:spPr>
        <p:txBody>
          <a:bodyPr/>
          <a:lstStyle/>
          <a:p>
            <a:pPr>
              <a:defRPr/>
            </a:pPr>
            <a:r>
              <a:rPr lang="en-US" dirty="0" smtClean="0">
                <a:solidFill>
                  <a:srgbClr val="000099"/>
                </a:solidFill>
              </a:rPr>
              <a:t>VCAT/LCAS in use</a:t>
            </a:r>
            <a:endParaRPr lang="en-US" dirty="0">
              <a:solidFill>
                <a:srgbClr val="000099"/>
              </a:solidFill>
            </a:endParaRPr>
          </a:p>
        </p:txBody>
      </p:sp>
      <p:sp>
        <p:nvSpPr>
          <p:cNvPr id="3" name="Content Placeholder 2"/>
          <p:cNvSpPr>
            <a:spLocks noGrp="1"/>
          </p:cNvSpPr>
          <p:nvPr>
            <p:ph idx="1"/>
          </p:nvPr>
        </p:nvSpPr>
        <p:spPr/>
        <p:txBody>
          <a:bodyPr/>
          <a:lstStyle/>
          <a:p>
            <a:pPr>
              <a:defRPr/>
            </a:pPr>
            <a:r>
              <a:rPr lang="en-US" dirty="0" smtClean="0"/>
              <a:t>Provides hit-less capacity adjustment</a:t>
            </a:r>
          </a:p>
          <a:p>
            <a:pPr>
              <a:defRPr/>
            </a:pPr>
            <a:endParaRPr lang="en-US" sz="2000" dirty="0" smtClean="0"/>
          </a:p>
          <a:p>
            <a:pPr>
              <a:defRPr/>
            </a:pPr>
            <a:endParaRPr lang="en-US" sz="2000" dirty="0" smtClean="0"/>
          </a:p>
        </p:txBody>
      </p:sp>
      <p:pic>
        <p:nvPicPr>
          <p:cNvPr id="5" name="Picture 4" descr="operational slots.png"/>
          <p:cNvPicPr>
            <a:picLocks noChangeAspect="1"/>
          </p:cNvPicPr>
          <p:nvPr/>
        </p:nvPicPr>
        <p:blipFill>
          <a:blip r:embed="rId3" cstate="print"/>
          <a:stretch>
            <a:fillRect/>
          </a:stretch>
        </p:blipFill>
        <p:spPr>
          <a:xfrm>
            <a:off x="228600" y="1779333"/>
            <a:ext cx="9220200" cy="4888167"/>
          </a:xfrm>
          <a:prstGeom prst="rect">
            <a:avLst/>
          </a:prstGeom>
        </p:spPr>
      </p:pic>
      <p:sp>
        <p:nvSpPr>
          <p:cNvPr id="7" name="Rounded Rectangular Callout 6"/>
          <p:cNvSpPr/>
          <p:nvPr/>
        </p:nvSpPr>
        <p:spPr>
          <a:xfrm>
            <a:off x="4610100" y="4267200"/>
            <a:ext cx="2857500" cy="1219200"/>
          </a:xfrm>
          <a:prstGeom prst="wedgeRoundRectCallout">
            <a:avLst>
              <a:gd name="adj1" fmla="val -69101"/>
              <a:gd name="adj2" fmla="val -93291"/>
              <a:gd name="adj3" fmla="val 16667"/>
            </a:avLst>
          </a:prstGeom>
          <a:solidFill>
            <a:schemeClr val="accent1">
              <a:lumMod val="75000"/>
            </a:schemeClr>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pPr>
            <a:r>
              <a:rPr lang="en-US" sz="2100" dirty="0" smtClean="0">
                <a:solidFill>
                  <a:srgbClr val="FFFF00"/>
                </a:solidFill>
              </a:rPr>
              <a:t>Operator intervention, adjusting “blue” and “red” circuits’ capacity</a:t>
            </a:r>
            <a:endParaRPr lang="en-US" sz="2100" dirty="0">
              <a:solidFill>
                <a:srgbClr val="FFFF00"/>
              </a:solidFill>
            </a:endParaRPr>
          </a:p>
        </p:txBody>
      </p:sp>
      <p:sp>
        <p:nvSpPr>
          <p:cNvPr id="14" name="Rectangle 13"/>
          <p:cNvSpPr/>
          <p:nvPr/>
        </p:nvSpPr>
        <p:spPr>
          <a:xfrm>
            <a:off x="342900" y="1981200"/>
            <a:ext cx="495300" cy="4000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prstClr val="white"/>
              </a:solidFill>
            </a:endParaRPr>
          </a:p>
        </p:txBody>
      </p:sp>
      <p:sp>
        <p:nvSpPr>
          <p:cNvPr id="17" name="Text Box 18"/>
          <p:cNvSpPr txBox="1">
            <a:spLocks noChangeArrowheads="1"/>
          </p:cNvSpPr>
          <p:nvPr/>
        </p:nvSpPr>
        <p:spPr bwMode="auto">
          <a:xfrm>
            <a:off x="76200" y="1714500"/>
            <a:ext cx="1104900" cy="384721"/>
          </a:xfrm>
          <a:prstGeom prst="rect">
            <a:avLst/>
          </a:prstGeom>
          <a:solidFill>
            <a:schemeClr val="bg1"/>
          </a:solidFill>
          <a:ln w="22225">
            <a:noFill/>
            <a:miter lim="800000"/>
            <a:headEnd/>
            <a:tailEnd/>
          </a:ln>
        </p:spPr>
        <p:txBody>
          <a:bodyPr wrap="square" lIns="0" rIns="0">
            <a:spAutoFit/>
          </a:bodyPr>
          <a:lstStyle/>
          <a:p>
            <a:pPr>
              <a:lnSpc>
                <a:spcPct val="95000"/>
              </a:lnSpc>
              <a:spcBef>
                <a:spcPct val="10000"/>
              </a:spcBef>
            </a:pPr>
            <a:r>
              <a:rPr lang="en-US" sz="2000" dirty="0" smtClean="0">
                <a:solidFill>
                  <a:srgbClr val="000066"/>
                </a:solidFill>
                <a:latin typeface="Verdana" pitchFamily="34" charset="0"/>
              </a:rPr>
              <a:t>[Gbps]</a:t>
            </a:r>
            <a:endParaRPr lang="en-US" sz="2000" dirty="0">
              <a:solidFill>
                <a:srgbClr val="000066"/>
              </a:solidFill>
              <a:latin typeface="Verdana" pitchFamily="34" charset="0"/>
            </a:endParaRPr>
          </a:p>
        </p:txBody>
      </p:sp>
      <p:sp>
        <p:nvSpPr>
          <p:cNvPr id="18" name="Rounded Rectangular Callout 17"/>
          <p:cNvSpPr/>
          <p:nvPr/>
        </p:nvSpPr>
        <p:spPr>
          <a:xfrm>
            <a:off x="1181100" y="3924300"/>
            <a:ext cx="2209800" cy="1524000"/>
          </a:xfrm>
          <a:prstGeom prst="wedgeRoundRectCallout">
            <a:avLst>
              <a:gd name="adj1" fmla="val 53217"/>
              <a:gd name="adj2" fmla="val -87250"/>
              <a:gd name="adj3" fmla="val 16667"/>
            </a:avLst>
          </a:prstGeom>
          <a:solidFill>
            <a:schemeClr val="accent1">
              <a:lumMod val="75000"/>
            </a:schemeClr>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sz="2100" dirty="0" smtClean="0">
                <a:solidFill>
                  <a:srgbClr val="FFFF00"/>
                </a:solidFill>
              </a:rPr>
              <a:t>Double cut,</a:t>
            </a:r>
          </a:p>
          <a:p>
            <a:pPr algn="ctr">
              <a:lnSpc>
                <a:spcPct val="90000"/>
              </a:lnSpc>
            </a:pPr>
            <a:r>
              <a:rPr lang="en-US" sz="2100" dirty="0" smtClean="0">
                <a:solidFill>
                  <a:srgbClr val="FFFF00"/>
                </a:solidFill>
              </a:rPr>
              <a:t>Virtual circuits automatically </a:t>
            </a:r>
            <a:br>
              <a:rPr lang="en-US" sz="2100" dirty="0" smtClean="0">
                <a:solidFill>
                  <a:srgbClr val="FFFF00"/>
                </a:solidFill>
              </a:rPr>
            </a:br>
            <a:r>
              <a:rPr lang="en-US" sz="2100" dirty="0" smtClean="0">
                <a:solidFill>
                  <a:srgbClr val="FFFF00"/>
                </a:solidFill>
              </a:rPr>
              <a:t>re-routed and resized</a:t>
            </a:r>
            <a:endParaRPr lang="en-US" sz="2100" dirty="0">
              <a:solidFill>
                <a:srgbClr val="FFFF00"/>
              </a:solidFill>
            </a:endParaRPr>
          </a:p>
        </p:txBody>
      </p:sp>
      <p:sp>
        <p:nvSpPr>
          <p:cNvPr id="11" name="Text Box 18"/>
          <p:cNvSpPr txBox="1">
            <a:spLocks noChangeArrowheads="1"/>
          </p:cNvSpPr>
          <p:nvPr/>
        </p:nvSpPr>
        <p:spPr bwMode="auto">
          <a:xfrm>
            <a:off x="571500" y="2590498"/>
            <a:ext cx="228600" cy="384721"/>
          </a:xfrm>
          <a:prstGeom prst="rect">
            <a:avLst/>
          </a:prstGeom>
          <a:solidFill>
            <a:schemeClr val="bg1"/>
          </a:solidFill>
          <a:ln w="22225">
            <a:noFill/>
            <a:miter lim="800000"/>
            <a:headEnd/>
            <a:tailEnd/>
          </a:ln>
        </p:spPr>
        <p:txBody>
          <a:bodyPr wrap="square" lIns="0" rIns="0">
            <a:spAutoFit/>
          </a:bodyPr>
          <a:lstStyle/>
          <a:p>
            <a:pPr>
              <a:lnSpc>
                <a:spcPct val="95000"/>
              </a:lnSpc>
              <a:spcBef>
                <a:spcPct val="10000"/>
              </a:spcBef>
            </a:pPr>
            <a:r>
              <a:rPr lang="en-US" sz="2000" dirty="0" smtClean="0">
                <a:solidFill>
                  <a:srgbClr val="000066"/>
                </a:solidFill>
                <a:latin typeface="Verdana" pitchFamily="34" charset="0"/>
              </a:rPr>
              <a:t>8</a:t>
            </a:r>
            <a:endParaRPr lang="en-US" sz="2000" dirty="0">
              <a:solidFill>
                <a:srgbClr val="000066"/>
              </a:solidFill>
              <a:latin typeface="Verdana" pitchFamily="34" charset="0"/>
            </a:endParaRPr>
          </a:p>
        </p:txBody>
      </p:sp>
      <p:sp>
        <p:nvSpPr>
          <p:cNvPr id="12" name="Text Box 18"/>
          <p:cNvSpPr txBox="1">
            <a:spLocks noChangeArrowheads="1"/>
          </p:cNvSpPr>
          <p:nvPr/>
        </p:nvSpPr>
        <p:spPr bwMode="auto">
          <a:xfrm>
            <a:off x="571500" y="3886200"/>
            <a:ext cx="266700" cy="384721"/>
          </a:xfrm>
          <a:prstGeom prst="rect">
            <a:avLst/>
          </a:prstGeom>
          <a:solidFill>
            <a:schemeClr val="bg1"/>
          </a:solidFill>
          <a:ln w="22225">
            <a:noFill/>
            <a:miter lim="800000"/>
            <a:headEnd/>
            <a:tailEnd/>
          </a:ln>
        </p:spPr>
        <p:txBody>
          <a:bodyPr wrap="square" lIns="0" rIns="0">
            <a:spAutoFit/>
          </a:bodyPr>
          <a:lstStyle/>
          <a:p>
            <a:pPr>
              <a:lnSpc>
                <a:spcPct val="95000"/>
              </a:lnSpc>
              <a:spcBef>
                <a:spcPct val="10000"/>
              </a:spcBef>
            </a:pPr>
            <a:r>
              <a:rPr lang="en-US" sz="2000" dirty="0" smtClean="0">
                <a:solidFill>
                  <a:srgbClr val="000066"/>
                </a:solidFill>
                <a:latin typeface="Verdana" pitchFamily="34" charset="0"/>
              </a:rPr>
              <a:t>5</a:t>
            </a:r>
            <a:endParaRPr lang="en-US" sz="2000" dirty="0">
              <a:solidFill>
                <a:srgbClr val="000066"/>
              </a:solidFill>
              <a:latin typeface="Verdana" pitchFamily="34" charset="0"/>
            </a:endParaRPr>
          </a:p>
        </p:txBody>
      </p:sp>
      <p:sp>
        <p:nvSpPr>
          <p:cNvPr id="13" name="Text Box 18"/>
          <p:cNvSpPr txBox="1">
            <a:spLocks noChangeArrowheads="1"/>
          </p:cNvSpPr>
          <p:nvPr/>
        </p:nvSpPr>
        <p:spPr bwMode="auto">
          <a:xfrm>
            <a:off x="571500" y="3009598"/>
            <a:ext cx="190500" cy="384721"/>
          </a:xfrm>
          <a:prstGeom prst="rect">
            <a:avLst/>
          </a:prstGeom>
          <a:solidFill>
            <a:schemeClr val="bg1"/>
          </a:solidFill>
          <a:ln w="22225">
            <a:noFill/>
            <a:miter lim="800000"/>
            <a:headEnd/>
            <a:tailEnd/>
          </a:ln>
        </p:spPr>
        <p:txBody>
          <a:bodyPr wrap="square" lIns="0" rIns="0">
            <a:spAutoFit/>
          </a:bodyPr>
          <a:lstStyle/>
          <a:p>
            <a:pPr>
              <a:lnSpc>
                <a:spcPct val="95000"/>
              </a:lnSpc>
              <a:spcBef>
                <a:spcPct val="10000"/>
              </a:spcBef>
            </a:pPr>
            <a:r>
              <a:rPr lang="en-US" sz="2000" dirty="0" smtClean="0">
                <a:solidFill>
                  <a:srgbClr val="000066"/>
                </a:solidFill>
                <a:latin typeface="Verdana" pitchFamily="34" charset="0"/>
              </a:rPr>
              <a:t>7</a:t>
            </a:r>
            <a:endParaRPr lang="en-US" sz="2000" dirty="0">
              <a:solidFill>
                <a:srgbClr val="000066"/>
              </a:solidFill>
              <a:latin typeface="Verdana" pitchFamily="34" charset="0"/>
            </a:endParaRPr>
          </a:p>
        </p:txBody>
      </p:sp>
      <p:sp>
        <p:nvSpPr>
          <p:cNvPr id="15" name="Text Box 18"/>
          <p:cNvSpPr txBox="1">
            <a:spLocks noChangeArrowheads="1"/>
          </p:cNvSpPr>
          <p:nvPr/>
        </p:nvSpPr>
        <p:spPr bwMode="auto">
          <a:xfrm>
            <a:off x="571500" y="3466798"/>
            <a:ext cx="266700" cy="384721"/>
          </a:xfrm>
          <a:prstGeom prst="rect">
            <a:avLst/>
          </a:prstGeom>
          <a:solidFill>
            <a:schemeClr val="bg1"/>
          </a:solidFill>
          <a:ln w="22225">
            <a:noFill/>
            <a:miter lim="800000"/>
            <a:headEnd/>
            <a:tailEnd/>
          </a:ln>
        </p:spPr>
        <p:txBody>
          <a:bodyPr wrap="square" lIns="0" rIns="0">
            <a:spAutoFit/>
          </a:bodyPr>
          <a:lstStyle/>
          <a:p>
            <a:pPr>
              <a:lnSpc>
                <a:spcPct val="95000"/>
              </a:lnSpc>
              <a:spcBef>
                <a:spcPct val="10000"/>
              </a:spcBef>
            </a:pPr>
            <a:r>
              <a:rPr lang="en-US" sz="2000" dirty="0" smtClean="0">
                <a:solidFill>
                  <a:srgbClr val="000066"/>
                </a:solidFill>
                <a:latin typeface="Verdana" pitchFamily="34" charset="0"/>
              </a:rPr>
              <a:t>6</a:t>
            </a:r>
            <a:endParaRPr lang="en-US" sz="2000" dirty="0">
              <a:solidFill>
                <a:srgbClr val="000066"/>
              </a:solidFill>
              <a:latin typeface="Verdana" pitchFamily="34" charset="0"/>
            </a:endParaRPr>
          </a:p>
        </p:txBody>
      </p:sp>
      <p:sp>
        <p:nvSpPr>
          <p:cNvPr id="16" name="Text Box 18"/>
          <p:cNvSpPr txBox="1">
            <a:spLocks noChangeArrowheads="1"/>
          </p:cNvSpPr>
          <p:nvPr/>
        </p:nvSpPr>
        <p:spPr bwMode="auto">
          <a:xfrm>
            <a:off x="571500" y="2133600"/>
            <a:ext cx="266700" cy="384721"/>
          </a:xfrm>
          <a:prstGeom prst="rect">
            <a:avLst/>
          </a:prstGeom>
          <a:solidFill>
            <a:schemeClr val="bg1"/>
          </a:solidFill>
          <a:ln w="22225">
            <a:noFill/>
            <a:miter lim="800000"/>
            <a:headEnd/>
            <a:tailEnd/>
          </a:ln>
        </p:spPr>
        <p:txBody>
          <a:bodyPr wrap="square" lIns="0" rIns="0">
            <a:spAutoFit/>
          </a:bodyPr>
          <a:lstStyle/>
          <a:p>
            <a:pPr>
              <a:lnSpc>
                <a:spcPct val="95000"/>
              </a:lnSpc>
              <a:spcBef>
                <a:spcPct val="10000"/>
              </a:spcBef>
            </a:pPr>
            <a:r>
              <a:rPr lang="en-US" sz="2000" dirty="0" smtClean="0">
                <a:solidFill>
                  <a:srgbClr val="000066"/>
                </a:solidFill>
                <a:latin typeface="Verdana" pitchFamily="34" charset="0"/>
              </a:rPr>
              <a:t>9</a:t>
            </a:r>
            <a:endParaRPr lang="en-US" sz="2000" dirty="0">
              <a:solidFill>
                <a:srgbClr val="000066"/>
              </a:solidFill>
              <a:latin typeface="Verdana" pitchFamily="34" charset="0"/>
            </a:endParaRPr>
          </a:p>
        </p:txBody>
      </p:sp>
      <p:sp>
        <p:nvSpPr>
          <p:cNvPr id="19" name="Text Box 18"/>
          <p:cNvSpPr txBox="1">
            <a:spLocks noChangeArrowheads="1"/>
          </p:cNvSpPr>
          <p:nvPr/>
        </p:nvSpPr>
        <p:spPr bwMode="auto">
          <a:xfrm>
            <a:off x="571500" y="4343098"/>
            <a:ext cx="266700" cy="384721"/>
          </a:xfrm>
          <a:prstGeom prst="rect">
            <a:avLst/>
          </a:prstGeom>
          <a:solidFill>
            <a:schemeClr val="bg1"/>
          </a:solidFill>
          <a:ln w="22225">
            <a:noFill/>
            <a:miter lim="800000"/>
            <a:headEnd/>
            <a:tailEnd/>
          </a:ln>
        </p:spPr>
        <p:txBody>
          <a:bodyPr wrap="square" lIns="0" rIns="0">
            <a:spAutoFit/>
          </a:bodyPr>
          <a:lstStyle/>
          <a:p>
            <a:pPr>
              <a:lnSpc>
                <a:spcPct val="95000"/>
              </a:lnSpc>
              <a:spcBef>
                <a:spcPct val="10000"/>
              </a:spcBef>
            </a:pPr>
            <a:r>
              <a:rPr lang="en-US" sz="2000" dirty="0" smtClean="0">
                <a:solidFill>
                  <a:srgbClr val="000066"/>
                </a:solidFill>
                <a:latin typeface="Verdana" pitchFamily="34" charset="0"/>
              </a:rPr>
              <a:t>4</a:t>
            </a:r>
            <a:endParaRPr lang="en-US" sz="2000" dirty="0">
              <a:solidFill>
                <a:srgbClr val="000066"/>
              </a:solidFill>
              <a:latin typeface="Verdana" pitchFamily="34" charset="0"/>
            </a:endParaRPr>
          </a:p>
        </p:txBody>
      </p:sp>
      <p:sp>
        <p:nvSpPr>
          <p:cNvPr id="20" name="Text Box 18"/>
          <p:cNvSpPr txBox="1">
            <a:spLocks noChangeArrowheads="1"/>
          </p:cNvSpPr>
          <p:nvPr/>
        </p:nvSpPr>
        <p:spPr bwMode="auto">
          <a:xfrm>
            <a:off x="571500" y="4762198"/>
            <a:ext cx="266700" cy="384721"/>
          </a:xfrm>
          <a:prstGeom prst="rect">
            <a:avLst/>
          </a:prstGeom>
          <a:solidFill>
            <a:schemeClr val="bg1"/>
          </a:solidFill>
          <a:ln w="22225">
            <a:noFill/>
            <a:miter lim="800000"/>
            <a:headEnd/>
            <a:tailEnd/>
          </a:ln>
        </p:spPr>
        <p:txBody>
          <a:bodyPr wrap="square" lIns="0" rIns="0">
            <a:spAutoFit/>
          </a:bodyPr>
          <a:lstStyle/>
          <a:p>
            <a:pPr>
              <a:lnSpc>
                <a:spcPct val="95000"/>
              </a:lnSpc>
              <a:spcBef>
                <a:spcPct val="10000"/>
              </a:spcBef>
            </a:pPr>
            <a:r>
              <a:rPr lang="en-US" sz="2000" dirty="0" smtClean="0">
                <a:solidFill>
                  <a:srgbClr val="000066"/>
                </a:solidFill>
                <a:latin typeface="Verdana" pitchFamily="34" charset="0"/>
              </a:rPr>
              <a:t>3</a:t>
            </a:r>
            <a:endParaRPr lang="en-US" sz="2000" dirty="0">
              <a:solidFill>
                <a:srgbClr val="000066"/>
              </a:solidFill>
              <a:latin typeface="Verdana" pitchFamily="34" charset="0"/>
            </a:endParaRPr>
          </a:p>
        </p:txBody>
      </p:sp>
      <p:sp>
        <p:nvSpPr>
          <p:cNvPr id="21" name="Text Box 18"/>
          <p:cNvSpPr txBox="1">
            <a:spLocks noChangeArrowheads="1"/>
          </p:cNvSpPr>
          <p:nvPr/>
        </p:nvSpPr>
        <p:spPr bwMode="auto">
          <a:xfrm>
            <a:off x="571500" y="5160157"/>
            <a:ext cx="266700" cy="384721"/>
          </a:xfrm>
          <a:prstGeom prst="rect">
            <a:avLst/>
          </a:prstGeom>
          <a:solidFill>
            <a:schemeClr val="bg1"/>
          </a:solidFill>
          <a:ln w="22225">
            <a:noFill/>
            <a:miter lim="800000"/>
            <a:headEnd/>
            <a:tailEnd/>
          </a:ln>
        </p:spPr>
        <p:txBody>
          <a:bodyPr wrap="square" lIns="0" rIns="0">
            <a:spAutoFit/>
          </a:bodyPr>
          <a:lstStyle/>
          <a:p>
            <a:pPr>
              <a:lnSpc>
                <a:spcPct val="95000"/>
              </a:lnSpc>
              <a:spcBef>
                <a:spcPct val="10000"/>
              </a:spcBef>
            </a:pPr>
            <a:r>
              <a:rPr lang="en-US" sz="2000" dirty="0" smtClean="0">
                <a:solidFill>
                  <a:srgbClr val="000066"/>
                </a:solidFill>
                <a:latin typeface="Verdana" pitchFamily="34" charset="0"/>
              </a:rPr>
              <a:t>2</a:t>
            </a:r>
            <a:endParaRPr lang="en-US" sz="2000" dirty="0">
              <a:solidFill>
                <a:srgbClr val="000066"/>
              </a:solidFill>
              <a:latin typeface="Verdana" pitchFamily="34" charset="0"/>
            </a:endParaRPr>
          </a:p>
        </p:txBody>
      </p:sp>
      <p:sp>
        <p:nvSpPr>
          <p:cNvPr id="22" name="Text Box 18"/>
          <p:cNvSpPr txBox="1">
            <a:spLocks noChangeArrowheads="1"/>
          </p:cNvSpPr>
          <p:nvPr/>
        </p:nvSpPr>
        <p:spPr bwMode="auto">
          <a:xfrm>
            <a:off x="571500" y="5524500"/>
            <a:ext cx="266700" cy="384721"/>
          </a:xfrm>
          <a:prstGeom prst="rect">
            <a:avLst/>
          </a:prstGeom>
          <a:solidFill>
            <a:schemeClr val="bg1"/>
          </a:solidFill>
          <a:ln w="22225">
            <a:noFill/>
            <a:miter lim="800000"/>
            <a:headEnd/>
            <a:tailEnd/>
          </a:ln>
        </p:spPr>
        <p:txBody>
          <a:bodyPr wrap="square" lIns="0" rIns="0">
            <a:spAutoFit/>
          </a:bodyPr>
          <a:lstStyle/>
          <a:p>
            <a:pPr>
              <a:lnSpc>
                <a:spcPct val="95000"/>
              </a:lnSpc>
              <a:spcBef>
                <a:spcPct val="10000"/>
              </a:spcBef>
            </a:pPr>
            <a:r>
              <a:rPr lang="en-US" sz="2000" dirty="0" smtClean="0">
                <a:solidFill>
                  <a:srgbClr val="000066"/>
                </a:solidFill>
                <a:latin typeface="Verdana" pitchFamily="34" charset="0"/>
              </a:rPr>
              <a:t>1</a:t>
            </a:r>
            <a:endParaRPr lang="en-US" sz="2000" dirty="0">
              <a:solidFill>
                <a:srgbClr val="000066"/>
              </a:solidFill>
              <a:latin typeface="Verdana" pitchFamily="34" charset="0"/>
            </a:endParaRPr>
          </a:p>
        </p:txBody>
      </p:sp>
      <p:sp>
        <p:nvSpPr>
          <p:cNvPr id="6" name="TextBox 5"/>
          <p:cNvSpPr txBox="1"/>
          <p:nvPr/>
        </p:nvSpPr>
        <p:spPr>
          <a:xfrm>
            <a:off x="1333500" y="1554659"/>
            <a:ext cx="6743700" cy="800219"/>
          </a:xfrm>
          <a:prstGeom prst="rect">
            <a:avLst/>
          </a:prstGeom>
          <a:solidFill>
            <a:srgbClr val="FFFFCC"/>
          </a:solidFill>
          <a:ln w="22225">
            <a:solidFill>
              <a:srgbClr val="C00000"/>
            </a:solidFill>
          </a:ln>
          <a:effectLst>
            <a:outerShdw blurRad="50800" dist="38100" dir="2700000" algn="tl" rotWithShape="0">
              <a:prstClr val="black">
                <a:alpha val="40000"/>
              </a:prstClr>
            </a:outerShdw>
          </a:effectLst>
        </p:spPr>
        <p:txBody>
          <a:bodyPr wrap="square">
            <a:spAutoFit/>
          </a:bodyPr>
          <a:lstStyle/>
          <a:p>
            <a:pPr algn="ctr">
              <a:defRPr/>
            </a:pPr>
            <a:r>
              <a:rPr lang="en-US" sz="2300" dirty="0" smtClean="0">
                <a:solidFill>
                  <a:srgbClr val="000099"/>
                </a:solidFill>
              </a:rPr>
              <a:t>Operational BW during simultaneous outage </a:t>
            </a:r>
            <a:br>
              <a:rPr lang="en-US" sz="2300" dirty="0" smtClean="0">
                <a:solidFill>
                  <a:srgbClr val="000099"/>
                </a:solidFill>
              </a:rPr>
            </a:br>
            <a:r>
              <a:rPr lang="en-US" sz="2300" dirty="0" smtClean="0">
                <a:solidFill>
                  <a:srgbClr val="000099"/>
                </a:solidFill>
              </a:rPr>
              <a:t>on two physical links lasting 11 hours</a:t>
            </a:r>
            <a:endParaRPr lang="en-US" sz="2300" dirty="0">
              <a:solidFill>
                <a:srgbClr val="000099"/>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9"/>
                </a:solidFill>
              </a:rPr>
              <a:t>Granular Bandwidth Allocation</a:t>
            </a:r>
            <a:endParaRPr lang="en-US" dirty="0">
              <a:solidFill>
                <a:srgbClr val="000099"/>
              </a:solidFill>
            </a:endParaRPr>
          </a:p>
        </p:txBody>
      </p:sp>
      <p:graphicFrame>
        <p:nvGraphicFramePr>
          <p:cNvPr id="3" name="Table 2"/>
          <p:cNvGraphicFramePr>
            <a:graphicFrameLocks noGrp="1"/>
          </p:cNvGraphicFramePr>
          <p:nvPr/>
        </p:nvGraphicFramePr>
        <p:xfrm>
          <a:off x="114300" y="1485900"/>
          <a:ext cx="9715497" cy="5314221"/>
        </p:xfrm>
        <a:graphic>
          <a:graphicData uri="http://schemas.openxmlformats.org/drawingml/2006/table">
            <a:tbl>
              <a:tblPr/>
              <a:tblGrid>
                <a:gridCol w="1828800"/>
                <a:gridCol w="2209800"/>
                <a:gridCol w="1371600"/>
                <a:gridCol w="1485900"/>
                <a:gridCol w="1447800"/>
                <a:gridCol w="1371597"/>
              </a:tblGrid>
              <a:tr h="1214244">
                <a:tc gridSpan="2">
                  <a:txBody>
                    <a:bodyPr/>
                    <a:lstStyle/>
                    <a:p>
                      <a:pPr algn="ctr">
                        <a:lnSpc>
                          <a:spcPct val="95000"/>
                        </a:lnSpc>
                        <a:spcBef>
                          <a:spcPts val="300"/>
                        </a:spcBef>
                        <a:spcAft>
                          <a:spcPts val="0"/>
                        </a:spcAft>
                      </a:pPr>
                      <a:r>
                        <a:rPr lang="en-US" sz="2000" b="1" dirty="0">
                          <a:latin typeface="Arial" pitchFamily="34" charset="0"/>
                          <a:ea typeface="Times New Roman"/>
                          <a:cs typeface="Arial" pitchFamily="34" charset="0"/>
                        </a:rPr>
                        <a:t>Purpose</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US"/>
                    </a:p>
                  </a:txBody>
                  <a:tcPr/>
                </a:tc>
                <a:tc>
                  <a:txBody>
                    <a:bodyPr/>
                    <a:lstStyle/>
                    <a:p>
                      <a:pPr algn="ctr">
                        <a:lnSpc>
                          <a:spcPct val="95000"/>
                        </a:lnSpc>
                        <a:spcBef>
                          <a:spcPts val="300"/>
                        </a:spcBef>
                        <a:spcAft>
                          <a:spcPts val="0"/>
                        </a:spcAft>
                      </a:pPr>
                      <a:r>
                        <a:rPr lang="en-US" sz="2000" b="1" dirty="0">
                          <a:latin typeface="Arial" pitchFamily="34" charset="0"/>
                          <a:ea typeface="Times New Roman"/>
                          <a:cs typeface="Arial" pitchFamily="34" charset="0"/>
                        </a:rPr>
                        <a:t>Endpoint </a:t>
                      </a:r>
                      <a:r>
                        <a:rPr lang="en-US" sz="2000" b="1" dirty="0" smtClean="0">
                          <a:latin typeface="Arial" pitchFamily="34" charset="0"/>
                          <a:ea typeface="Times New Roman"/>
                          <a:cs typeface="Arial" pitchFamily="34" charset="0"/>
                        </a:rPr>
                        <a:t/>
                      </a:r>
                      <a:br>
                        <a:rPr lang="en-US" sz="2000" b="1" dirty="0" smtClean="0">
                          <a:latin typeface="Arial" pitchFamily="34" charset="0"/>
                          <a:ea typeface="Times New Roman"/>
                          <a:cs typeface="Arial" pitchFamily="34" charset="0"/>
                        </a:rPr>
                      </a:br>
                      <a:r>
                        <a:rPr lang="en-US" sz="2000" b="1" dirty="0" smtClean="0">
                          <a:latin typeface="Arial" pitchFamily="34" charset="0"/>
                          <a:ea typeface="Times New Roman"/>
                          <a:cs typeface="Arial" pitchFamily="34" charset="0"/>
                        </a:rPr>
                        <a:t>A</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lnSpc>
                          <a:spcPct val="95000"/>
                        </a:lnSpc>
                        <a:spcBef>
                          <a:spcPts val="300"/>
                        </a:spcBef>
                        <a:spcAft>
                          <a:spcPts val="0"/>
                        </a:spcAft>
                      </a:pPr>
                      <a:r>
                        <a:rPr lang="en-US" sz="2000" b="1" dirty="0">
                          <a:latin typeface="Arial" pitchFamily="34" charset="0"/>
                          <a:ea typeface="Times New Roman"/>
                          <a:cs typeface="Arial" pitchFamily="34" charset="0"/>
                        </a:rPr>
                        <a:t>Endpoint </a:t>
                      </a:r>
                      <a:r>
                        <a:rPr lang="en-US" sz="2000" b="1" dirty="0" smtClean="0">
                          <a:latin typeface="Arial" pitchFamily="34" charset="0"/>
                          <a:ea typeface="Times New Roman"/>
                          <a:cs typeface="Arial" pitchFamily="34" charset="0"/>
                        </a:rPr>
                        <a:t/>
                      </a:r>
                      <a:br>
                        <a:rPr lang="en-US" sz="2000" b="1" dirty="0" smtClean="0">
                          <a:latin typeface="Arial" pitchFamily="34" charset="0"/>
                          <a:ea typeface="Times New Roman"/>
                          <a:cs typeface="Arial" pitchFamily="34" charset="0"/>
                        </a:rPr>
                      </a:br>
                      <a:r>
                        <a:rPr lang="en-US" sz="2000" b="1" dirty="0" smtClean="0">
                          <a:latin typeface="Arial" pitchFamily="34" charset="0"/>
                          <a:ea typeface="Times New Roman"/>
                          <a:cs typeface="Arial" pitchFamily="34" charset="0"/>
                        </a:rPr>
                        <a:t>B</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lnSpc>
                          <a:spcPct val="95000"/>
                        </a:lnSpc>
                        <a:spcBef>
                          <a:spcPts val="300"/>
                        </a:spcBef>
                        <a:spcAft>
                          <a:spcPts val="0"/>
                        </a:spcAft>
                      </a:pPr>
                      <a:r>
                        <a:rPr lang="en-US" sz="2000" b="1" dirty="0">
                          <a:latin typeface="Arial" pitchFamily="34" charset="0"/>
                          <a:ea typeface="Times New Roman"/>
                          <a:cs typeface="Arial" pitchFamily="34" charset="0"/>
                        </a:rPr>
                        <a:t>Allocated Bandwidth </a:t>
                      </a:r>
                      <a:br>
                        <a:rPr lang="en-US" sz="2000" b="1" dirty="0">
                          <a:latin typeface="Arial" pitchFamily="34" charset="0"/>
                          <a:ea typeface="Times New Roman"/>
                          <a:cs typeface="Arial" pitchFamily="34" charset="0"/>
                        </a:rPr>
                      </a:br>
                      <a:r>
                        <a:rPr lang="en-US" sz="1800" b="1" dirty="0">
                          <a:latin typeface="Arial" pitchFamily="34" charset="0"/>
                          <a:ea typeface="Times New Roman"/>
                          <a:cs typeface="Arial" pitchFamily="34" charset="0"/>
                        </a:rPr>
                        <a:t>[OC-192 links]</a:t>
                      </a: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lnSpc>
                          <a:spcPct val="95000"/>
                        </a:lnSpc>
                        <a:spcBef>
                          <a:spcPts val="300"/>
                        </a:spcBef>
                        <a:spcAft>
                          <a:spcPts val="0"/>
                        </a:spcAft>
                      </a:pPr>
                      <a:r>
                        <a:rPr lang="en-US" sz="2000" b="1" dirty="0">
                          <a:latin typeface="Arial" pitchFamily="34" charset="0"/>
                          <a:ea typeface="Times New Roman"/>
                          <a:cs typeface="Arial" pitchFamily="34" charset="0"/>
                        </a:rPr>
                        <a:t>Allocated Bandwidth </a:t>
                      </a:r>
                      <a:br>
                        <a:rPr lang="en-US" sz="2000" b="1" dirty="0">
                          <a:latin typeface="Arial" pitchFamily="34" charset="0"/>
                          <a:ea typeface="Times New Roman"/>
                          <a:cs typeface="Arial" pitchFamily="34" charset="0"/>
                        </a:rPr>
                      </a:br>
                      <a:r>
                        <a:rPr lang="en-US" sz="2000" b="1" dirty="0" smtClean="0">
                          <a:latin typeface="Arial" pitchFamily="34" charset="0"/>
                          <a:ea typeface="Times New Roman"/>
                          <a:cs typeface="Arial" pitchFamily="34" charset="0"/>
                        </a:rPr>
                        <a:t>[</a:t>
                      </a:r>
                      <a:r>
                        <a:rPr lang="en-US" sz="2000" b="1" dirty="0" err="1" smtClean="0">
                          <a:latin typeface="Arial" pitchFamily="34" charset="0"/>
                          <a:ea typeface="Times New Roman"/>
                          <a:cs typeface="Arial" pitchFamily="34" charset="0"/>
                        </a:rPr>
                        <a:t>Gbps</a:t>
                      </a:r>
                      <a:r>
                        <a:rPr lang="en-US" sz="2000" b="1" dirty="0">
                          <a:latin typeface="Arial" pitchFamily="34" charset="0"/>
                          <a:ea typeface="Times New Roman"/>
                          <a:cs typeface="Arial" pitchFamily="34" charset="0"/>
                        </a:rPr>
                        <a:t>]</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47856">
                <a:tc rowSpan="3">
                  <a:txBody>
                    <a:bodyPr/>
                    <a:lstStyle/>
                    <a:p>
                      <a:pPr algn="ctr">
                        <a:lnSpc>
                          <a:spcPct val="90000"/>
                        </a:lnSpc>
                        <a:spcBef>
                          <a:spcPts val="300"/>
                        </a:spcBef>
                        <a:spcAft>
                          <a:spcPts val="0"/>
                        </a:spcAft>
                      </a:pPr>
                      <a:r>
                        <a:rPr lang="en-US" sz="2000" b="1" dirty="0">
                          <a:latin typeface="Arial" pitchFamily="34" charset="0"/>
                          <a:ea typeface="Times New Roman"/>
                          <a:cs typeface="Arial" pitchFamily="34" charset="0"/>
                        </a:rPr>
                        <a:t>Tier0-Tier1</a:t>
                      </a:r>
                      <a:endParaRPr lang="en-US" sz="2400" b="1" dirty="0">
                        <a:latin typeface="Arial" pitchFamily="34" charset="0"/>
                        <a:ea typeface="Times New Roman"/>
                        <a:cs typeface="Arial" pitchFamily="34" charset="0"/>
                      </a:endParaRPr>
                    </a:p>
                    <a:p>
                      <a:pPr algn="ctr">
                        <a:lnSpc>
                          <a:spcPct val="90000"/>
                        </a:lnSpc>
                        <a:spcBef>
                          <a:spcPts val="300"/>
                        </a:spcBef>
                        <a:spcAft>
                          <a:spcPts val="0"/>
                        </a:spcAft>
                      </a:pPr>
                      <a:r>
                        <a:rPr lang="en-US" sz="2000" b="1" dirty="0">
                          <a:latin typeface="Arial" pitchFamily="34" charset="0"/>
                          <a:ea typeface="Times New Roman"/>
                          <a:cs typeface="Arial" pitchFamily="34" charset="0"/>
                        </a:rPr>
                        <a:t>Tier1-Tier1</a:t>
                      </a:r>
                      <a:endParaRPr lang="en-US" sz="2400" b="1" dirty="0">
                        <a:latin typeface="Arial" pitchFamily="34" charset="0"/>
                        <a:ea typeface="Times New Roman"/>
                        <a:cs typeface="Arial" pitchFamily="34" charset="0"/>
                      </a:endParaRPr>
                    </a:p>
                    <a:p>
                      <a:pPr algn="ctr">
                        <a:lnSpc>
                          <a:spcPct val="90000"/>
                        </a:lnSpc>
                        <a:spcBef>
                          <a:spcPts val="300"/>
                        </a:spcBef>
                        <a:spcAft>
                          <a:spcPts val="0"/>
                        </a:spcAft>
                      </a:pPr>
                      <a:r>
                        <a:rPr lang="en-US" sz="2000" b="1" dirty="0">
                          <a:latin typeface="Arial" pitchFamily="34" charset="0"/>
                          <a:ea typeface="Times New Roman"/>
                          <a:cs typeface="Arial" pitchFamily="34" charset="0"/>
                        </a:rPr>
                        <a:t>(primary, secondary)</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smtClean="0">
                          <a:latin typeface="Arial" pitchFamily="34" charset="0"/>
                          <a:ea typeface="Times New Roman"/>
                          <a:cs typeface="Arial" pitchFamily="34" charset="0"/>
                        </a:rPr>
                        <a:t>CERN-FNAL</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0"/>
                        </a:spcBef>
                        <a:spcAft>
                          <a:spcPts val="0"/>
                        </a:spcAft>
                      </a:pPr>
                      <a:r>
                        <a:rPr lang="en-US" sz="2000" b="1" dirty="0" smtClean="0">
                          <a:latin typeface="Arial" pitchFamily="34" charset="0"/>
                          <a:ea typeface="Times New Roman"/>
                          <a:cs typeface="Arial" pitchFamily="34" charset="0"/>
                        </a:rPr>
                        <a:t>Geneva</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0"/>
                        </a:spcBef>
                        <a:spcAft>
                          <a:spcPts val="0"/>
                        </a:spcAft>
                      </a:pPr>
                      <a:r>
                        <a:rPr lang="en-US" sz="2000" b="1" dirty="0" smtClean="0">
                          <a:latin typeface="Arial" pitchFamily="34" charset="0"/>
                          <a:ea typeface="Times New Roman"/>
                          <a:cs typeface="Arial" pitchFamily="34" charset="0"/>
                        </a:rPr>
                        <a:t>Chicago</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0"/>
                        </a:spcBef>
                        <a:spcAft>
                          <a:spcPts val="0"/>
                        </a:spcAft>
                      </a:pPr>
                      <a:r>
                        <a:rPr lang="en-US" sz="2000" b="1" dirty="0">
                          <a:latin typeface="Arial" pitchFamily="34" charset="0"/>
                          <a:ea typeface="Times New Roman"/>
                          <a:cs typeface="Arial" pitchFamily="34" charset="0"/>
                        </a:rPr>
                        <a:t>2×0.9</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0"/>
                        </a:spcBef>
                        <a:spcAft>
                          <a:spcPts val="0"/>
                        </a:spcAft>
                      </a:pPr>
                      <a:r>
                        <a:rPr lang="en-US" sz="2000" b="1" dirty="0" smtClean="0">
                          <a:latin typeface="Arial" pitchFamily="34" charset="0"/>
                          <a:ea typeface="Times New Roman"/>
                          <a:cs typeface="Arial" pitchFamily="34" charset="0"/>
                        </a:rPr>
                        <a:t>2×8.567</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0913">
                <a:tc vMerge="1">
                  <a:txBody>
                    <a:bodyPr/>
                    <a:lstStyle/>
                    <a:p>
                      <a:endParaRPr lang="en-US"/>
                    </a:p>
                  </a:txBody>
                  <a:tcPr/>
                </a:tc>
                <a:tc>
                  <a:txBody>
                    <a:bodyPr/>
                    <a:lstStyle/>
                    <a:p>
                      <a:pPr algn="ctr">
                        <a:lnSpc>
                          <a:spcPct val="85000"/>
                        </a:lnSpc>
                        <a:spcBef>
                          <a:spcPts val="300"/>
                        </a:spcBef>
                        <a:spcAft>
                          <a:spcPts val="0"/>
                        </a:spcAft>
                      </a:pPr>
                      <a:r>
                        <a:rPr lang="en-US" sz="2000" b="1" dirty="0" smtClean="0">
                          <a:latin typeface="Arial" pitchFamily="34" charset="0"/>
                          <a:ea typeface="Times New Roman"/>
                          <a:cs typeface="Arial" pitchFamily="34" charset="0"/>
                        </a:rPr>
                        <a:t>CERN-BNL</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0"/>
                        </a:spcBef>
                        <a:spcAft>
                          <a:spcPts val="0"/>
                        </a:spcAft>
                      </a:pPr>
                      <a:r>
                        <a:rPr lang="en-US" sz="2000" b="1" dirty="0" smtClean="0">
                          <a:latin typeface="Arial" pitchFamily="34" charset="0"/>
                          <a:ea typeface="Times New Roman"/>
                          <a:cs typeface="Arial" pitchFamily="34" charset="0"/>
                        </a:rPr>
                        <a:t>Geneva</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0"/>
                        </a:spcBef>
                        <a:spcAft>
                          <a:spcPts val="0"/>
                        </a:spcAft>
                      </a:pPr>
                      <a:r>
                        <a:rPr lang="en-US" sz="2000" b="1" dirty="0" smtClean="0">
                          <a:latin typeface="Arial" pitchFamily="34" charset="0"/>
                          <a:ea typeface="Times New Roman"/>
                          <a:cs typeface="Arial" pitchFamily="34" charset="0"/>
                        </a:rPr>
                        <a:t>New York</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0"/>
                        </a:spcBef>
                        <a:spcAft>
                          <a:spcPts val="0"/>
                        </a:spcAft>
                      </a:pPr>
                      <a:r>
                        <a:rPr lang="en-US" sz="2000" b="1" dirty="0">
                          <a:latin typeface="Arial" pitchFamily="34" charset="0"/>
                          <a:ea typeface="Times New Roman"/>
                          <a:cs typeface="Arial" pitchFamily="34" charset="0"/>
                        </a:rPr>
                        <a:t>2×0.9</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0"/>
                        </a:spcBef>
                        <a:spcAft>
                          <a:spcPts val="0"/>
                        </a:spcAft>
                      </a:pPr>
                      <a:r>
                        <a:rPr lang="en-US" sz="2000" b="1" dirty="0" smtClean="0">
                          <a:latin typeface="Arial" pitchFamily="34" charset="0"/>
                          <a:ea typeface="Times New Roman"/>
                          <a:cs typeface="Arial" pitchFamily="34" charset="0"/>
                        </a:rPr>
                        <a:t>2×8.567</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vMerge="1">
                  <a:txBody>
                    <a:bodyPr/>
                    <a:lstStyle/>
                    <a:p>
                      <a:endParaRPr lang="en-US"/>
                    </a:p>
                  </a:txBody>
                  <a:tcPr/>
                </a:tc>
                <a:tc>
                  <a:txBody>
                    <a:bodyPr/>
                    <a:lstStyle/>
                    <a:p>
                      <a:pPr algn="ctr">
                        <a:lnSpc>
                          <a:spcPct val="85000"/>
                        </a:lnSpc>
                        <a:spcBef>
                          <a:spcPts val="300"/>
                        </a:spcBef>
                        <a:spcAft>
                          <a:spcPts val="0"/>
                        </a:spcAft>
                      </a:pPr>
                      <a:r>
                        <a:rPr lang="en-US" sz="2000" b="1" dirty="0" smtClean="0">
                          <a:latin typeface="Arial" pitchFamily="34" charset="0"/>
                          <a:ea typeface="Times New Roman"/>
                          <a:cs typeface="Arial" pitchFamily="34" charset="0"/>
                        </a:rPr>
                        <a:t>FNAL-FZK</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0"/>
                        </a:spcBef>
                        <a:spcAft>
                          <a:spcPts val="0"/>
                        </a:spcAft>
                      </a:pPr>
                      <a:r>
                        <a:rPr lang="en-US" sz="2000" b="1" dirty="0" smtClean="0">
                          <a:latin typeface="Arial" pitchFamily="34" charset="0"/>
                          <a:ea typeface="Times New Roman"/>
                          <a:cs typeface="Arial" pitchFamily="34" charset="0"/>
                        </a:rPr>
                        <a:t>Chicago</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0"/>
                        </a:spcBef>
                        <a:spcAft>
                          <a:spcPts val="0"/>
                        </a:spcAft>
                      </a:pPr>
                      <a:r>
                        <a:rPr lang="en-US" sz="2000" b="1" dirty="0" smtClean="0">
                          <a:latin typeface="Arial" pitchFamily="34" charset="0"/>
                          <a:ea typeface="Times New Roman"/>
                          <a:cs typeface="Arial" pitchFamily="34" charset="0"/>
                        </a:rPr>
                        <a:t>Amsterdam</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0"/>
                        </a:spcBef>
                        <a:spcAft>
                          <a:spcPts val="0"/>
                        </a:spcAft>
                      </a:pPr>
                      <a:r>
                        <a:rPr lang="en-US" sz="2000" b="1" dirty="0">
                          <a:latin typeface="Arial" pitchFamily="34" charset="0"/>
                          <a:ea typeface="Times New Roman"/>
                          <a:cs typeface="Arial" pitchFamily="34" charset="0"/>
                        </a:rPr>
                        <a:t>0.1</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0"/>
                        </a:spcBef>
                        <a:spcAft>
                          <a:spcPts val="0"/>
                        </a:spcAft>
                      </a:pPr>
                      <a:r>
                        <a:rPr lang="en-US" sz="2000" b="1" dirty="0" smtClean="0">
                          <a:latin typeface="Arial" pitchFamily="34" charset="0"/>
                          <a:ea typeface="Times New Roman"/>
                          <a:cs typeface="Arial" pitchFamily="34" charset="0"/>
                        </a:rPr>
                        <a:t>1.050</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5886">
                <a:tc rowSpan="2">
                  <a:txBody>
                    <a:bodyPr/>
                    <a:lstStyle/>
                    <a:p>
                      <a:pPr algn="ctr">
                        <a:lnSpc>
                          <a:spcPct val="90000"/>
                        </a:lnSpc>
                        <a:spcBef>
                          <a:spcPts val="300"/>
                        </a:spcBef>
                        <a:spcAft>
                          <a:spcPts val="0"/>
                        </a:spcAft>
                      </a:pPr>
                      <a:r>
                        <a:rPr lang="en-US" sz="2000" b="1">
                          <a:latin typeface="Arial" pitchFamily="34" charset="0"/>
                          <a:ea typeface="Times New Roman"/>
                          <a:cs typeface="Arial" pitchFamily="34" charset="0"/>
                        </a:rPr>
                        <a:t>Tier1-Tier2</a:t>
                      </a:r>
                      <a:endParaRPr lang="en-US" sz="2400" b="1">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err="1" smtClean="0">
                          <a:latin typeface="Arial" pitchFamily="34" charset="0"/>
                          <a:ea typeface="Times New Roman"/>
                          <a:cs typeface="Arial" pitchFamily="34" charset="0"/>
                        </a:rPr>
                        <a:t>ESnet</a:t>
                      </a:r>
                      <a:r>
                        <a:rPr lang="en-US" sz="2000" b="1" dirty="0" smtClean="0">
                          <a:latin typeface="Arial" pitchFamily="34" charset="0"/>
                          <a:ea typeface="Times New Roman"/>
                          <a:cs typeface="Arial" pitchFamily="34" charset="0"/>
                        </a:rPr>
                        <a:t>-GEANT </a:t>
                      </a:r>
                      <a:r>
                        <a:rPr lang="en-US" sz="2000" b="1" dirty="0">
                          <a:latin typeface="Arial" pitchFamily="34" charset="0"/>
                          <a:ea typeface="Times New Roman"/>
                          <a:cs typeface="Arial" pitchFamily="34" charset="0"/>
                        </a:rPr>
                        <a:t>peering</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smtClean="0">
                          <a:latin typeface="Arial" pitchFamily="34" charset="0"/>
                          <a:ea typeface="Times New Roman"/>
                          <a:cs typeface="Arial" pitchFamily="34" charset="0"/>
                        </a:rPr>
                        <a:t>New York</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smtClean="0">
                          <a:latin typeface="Arial" pitchFamily="34" charset="0"/>
                          <a:ea typeface="Times New Roman"/>
                          <a:cs typeface="Arial" pitchFamily="34" charset="0"/>
                        </a:rPr>
                        <a:t>Amsterdam</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a:latin typeface="Arial" pitchFamily="34" charset="0"/>
                          <a:ea typeface="Times New Roman"/>
                          <a:cs typeface="Arial" pitchFamily="34" charset="0"/>
                        </a:rPr>
                        <a:t>0.5</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smtClean="0">
                          <a:latin typeface="Arial" pitchFamily="34" charset="0"/>
                          <a:ea typeface="Times New Roman"/>
                          <a:cs typeface="Arial" pitchFamily="34" charset="0"/>
                        </a:rPr>
                        <a:t>4.810</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5886">
                <a:tc vMerge="1">
                  <a:txBody>
                    <a:bodyPr/>
                    <a:lstStyle/>
                    <a:p>
                      <a:endParaRPr lang="en-US"/>
                    </a:p>
                  </a:txBody>
                  <a:tcPr/>
                </a:tc>
                <a:tc>
                  <a:txBody>
                    <a:bodyPr/>
                    <a:lstStyle/>
                    <a:p>
                      <a:pPr algn="ctr">
                        <a:lnSpc>
                          <a:spcPct val="85000"/>
                        </a:lnSpc>
                        <a:spcBef>
                          <a:spcPts val="300"/>
                        </a:spcBef>
                        <a:spcAft>
                          <a:spcPts val="0"/>
                        </a:spcAft>
                      </a:pPr>
                      <a:r>
                        <a:rPr lang="en-US" sz="2000" b="1" dirty="0" smtClean="0">
                          <a:solidFill>
                            <a:srgbClr val="0070C0"/>
                          </a:solidFill>
                          <a:latin typeface="Arial" pitchFamily="34" charset="0"/>
                          <a:ea typeface="Times New Roman"/>
                          <a:cs typeface="Arial" pitchFamily="34" charset="0"/>
                        </a:rPr>
                        <a:t>Internet2-GEANT </a:t>
                      </a:r>
                      <a:r>
                        <a:rPr lang="en-US" sz="2000" b="1" dirty="0">
                          <a:solidFill>
                            <a:srgbClr val="0070C0"/>
                          </a:solidFill>
                          <a:latin typeface="Arial" pitchFamily="34" charset="0"/>
                          <a:ea typeface="Times New Roman"/>
                          <a:cs typeface="Arial" pitchFamily="34" charset="0"/>
                        </a:rPr>
                        <a:t>peering</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a:solidFill>
                            <a:srgbClr val="0070C0"/>
                          </a:solidFill>
                          <a:latin typeface="Arial" pitchFamily="34" charset="0"/>
                          <a:ea typeface="Times New Roman"/>
                          <a:cs typeface="Arial" pitchFamily="34" charset="0"/>
                        </a:rPr>
                        <a:t>New York</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a:solidFill>
                            <a:srgbClr val="0070C0"/>
                          </a:solidFill>
                          <a:latin typeface="Arial" pitchFamily="34" charset="0"/>
                          <a:ea typeface="Times New Roman"/>
                          <a:cs typeface="Arial" pitchFamily="34" charset="0"/>
                        </a:rPr>
                        <a:t>Amsterdam</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a:solidFill>
                            <a:srgbClr val="0070C0"/>
                          </a:solidFill>
                          <a:latin typeface="Arial" pitchFamily="34" charset="0"/>
                          <a:ea typeface="Times New Roman"/>
                          <a:cs typeface="Arial" pitchFamily="34" charset="0"/>
                        </a:rPr>
                        <a:t>0.3</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smtClean="0">
                          <a:solidFill>
                            <a:srgbClr val="0070C0"/>
                          </a:solidFill>
                          <a:latin typeface="Arial" pitchFamily="34" charset="0"/>
                          <a:ea typeface="Times New Roman"/>
                          <a:cs typeface="Arial" pitchFamily="34" charset="0"/>
                        </a:rPr>
                        <a:t>3.156</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168">
                <a:tc rowSpan="2">
                  <a:txBody>
                    <a:bodyPr/>
                    <a:lstStyle/>
                    <a:p>
                      <a:pPr algn="ctr">
                        <a:lnSpc>
                          <a:spcPct val="90000"/>
                        </a:lnSpc>
                        <a:spcBef>
                          <a:spcPts val="300"/>
                        </a:spcBef>
                        <a:spcAft>
                          <a:spcPts val="0"/>
                        </a:spcAft>
                      </a:pPr>
                      <a:r>
                        <a:rPr lang="en-US" sz="2000" b="1">
                          <a:latin typeface="Arial" pitchFamily="34" charset="0"/>
                          <a:ea typeface="Times New Roman"/>
                          <a:cs typeface="Arial" pitchFamily="34" charset="0"/>
                        </a:rPr>
                        <a:t>Tier1 backup, GPN and other peerings</a:t>
                      </a:r>
                      <a:endParaRPr lang="en-US" sz="2400" b="1">
                        <a:latin typeface="Arial" pitchFamily="34" charset="0"/>
                        <a:ea typeface="Times New Roman"/>
                        <a:cs typeface="Arial" pitchFamily="34" charset="0"/>
                      </a:endParaRPr>
                    </a:p>
                  </a:txBody>
                  <a:tcPr marL="8890" marR="88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a:latin typeface="Arial" pitchFamily="34" charset="0"/>
                          <a:ea typeface="Times New Roman"/>
                          <a:cs typeface="Arial" pitchFamily="34" charset="0"/>
                        </a:rPr>
                        <a:t>GPN / FNAL backup</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smtClean="0">
                          <a:latin typeface="Arial" pitchFamily="34" charset="0"/>
                          <a:ea typeface="Times New Roman"/>
                          <a:cs typeface="Arial" pitchFamily="34" charset="0"/>
                        </a:rPr>
                        <a:t>Geneva</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smtClean="0">
                          <a:latin typeface="Arial" pitchFamily="34" charset="0"/>
                          <a:ea typeface="Times New Roman"/>
                          <a:cs typeface="Arial" pitchFamily="34" charset="0"/>
                        </a:rPr>
                        <a:t>New York</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a:latin typeface="Arial" pitchFamily="34" charset="0"/>
                          <a:ea typeface="Times New Roman"/>
                          <a:cs typeface="Arial" pitchFamily="34" charset="0"/>
                        </a:rPr>
                        <a:t>0.4</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smtClean="0">
                          <a:latin typeface="Arial" pitchFamily="34" charset="0"/>
                          <a:ea typeface="Times New Roman"/>
                          <a:cs typeface="Arial" pitchFamily="34" charset="0"/>
                        </a:rPr>
                        <a:t>4.208</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9125">
                <a:tc vMerge="1">
                  <a:txBody>
                    <a:bodyPr/>
                    <a:lstStyle/>
                    <a:p>
                      <a:endParaRPr lang="en-US"/>
                    </a:p>
                  </a:txBody>
                  <a:tcPr/>
                </a:tc>
                <a:tc>
                  <a:txBody>
                    <a:bodyPr/>
                    <a:lstStyle/>
                    <a:p>
                      <a:pPr algn="ctr">
                        <a:lnSpc>
                          <a:spcPct val="85000"/>
                        </a:lnSpc>
                        <a:spcBef>
                          <a:spcPts val="300"/>
                        </a:spcBef>
                        <a:spcAft>
                          <a:spcPts val="0"/>
                        </a:spcAft>
                      </a:pPr>
                      <a:r>
                        <a:rPr lang="en-US" sz="2000" b="1" dirty="0">
                          <a:latin typeface="Arial" pitchFamily="34" charset="0"/>
                          <a:ea typeface="Times New Roman"/>
                          <a:cs typeface="Arial" pitchFamily="34" charset="0"/>
                        </a:rPr>
                        <a:t>GPN / BNL backup </a:t>
                      </a:r>
                      <a:br>
                        <a:rPr lang="en-US" sz="2000" b="1" dirty="0">
                          <a:latin typeface="Arial" pitchFamily="34" charset="0"/>
                          <a:ea typeface="Times New Roman"/>
                          <a:cs typeface="Arial" pitchFamily="34" charset="0"/>
                        </a:rPr>
                      </a:br>
                      <a:r>
                        <a:rPr lang="en-US" sz="2000" b="1" dirty="0">
                          <a:latin typeface="Arial" pitchFamily="34" charset="0"/>
                          <a:ea typeface="Times New Roman"/>
                          <a:cs typeface="Arial" pitchFamily="34" charset="0"/>
                        </a:rPr>
                        <a:t>FNAL-TIFR</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smtClean="0">
                          <a:latin typeface="Arial" pitchFamily="34" charset="0"/>
                          <a:ea typeface="Times New Roman"/>
                          <a:cs typeface="Arial" pitchFamily="34" charset="0"/>
                        </a:rPr>
                        <a:t>Geneva</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smtClean="0">
                          <a:latin typeface="Arial" pitchFamily="34" charset="0"/>
                          <a:ea typeface="Times New Roman"/>
                          <a:cs typeface="Arial" pitchFamily="34" charset="0"/>
                        </a:rPr>
                        <a:t>Chicago</a:t>
                      </a:r>
                      <a:endParaRPr lang="en-US" sz="20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a:latin typeface="Arial" pitchFamily="34" charset="0"/>
                          <a:ea typeface="Times New Roman"/>
                          <a:cs typeface="Arial" pitchFamily="34" charset="0"/>
                        </a:rPr>
                        <a:t>0.4</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5000"/>
                        </a:lnSpc>
                        <a:spcBef>
                          <a:spcPts val="300"/>
                        </a:spcBef>
                        <a:spcAft>
                          <a:spcPts val="0"/>
                        </a:spcAft>
                      </a:pPr>
                      <a:r>
                        <a:rPr lang="en-US" sz="2000" b="1" dirty="0" smtClean="0">
                          <a:latin typeface="Arial" pitchFamily="34" charset="0"/>
                          <a:ea typeface="Times New Roman"/>
                          <a:cs typeface="Arial" pitchFamily="34" charset="0"/>
                        </a:rPr>
                        <a:t>4.208</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943">
                <a:tc gridSpan="4">
                  <a:txBody>
                    <a:bodyPr/>
                    <a:lstStyle/>
                    <a:p>
                      <a:pPr algn="l">
                        <a:lnSpc>
                          <a:spcPct val="90000"/>
                        </a:lnSpc>
                        <a:spcBef>
                          <a:spcPts val="300"/>
                        </a:spcBef>
                        <a:spcAft>
                          <a:spcPts val="0"/>
                        </a:spcAft>
                      </a:pPr>
                      <a:r>
                        <a:rPr lang="en-US" sz="2000" b="1" dirty="0">
                          <a:latin typeface="Arial" pitchFamily="34" charset="0"/>
                          <a:ea typeface="Times New Roman"/>
                          <a:cs typeface="Arial" pitchFamily="34" charset="0"/>
                        </a:rPr>
                        <a:t>                             </a:t>
                      </a:r>
                      <a:r>
                        <a:rPr lang="en-US" sz="2000" b="1" dirty="0" smtClean="0">
                          <a:latin typeface="Arial" pitchFamily="34" charset="0"/>
                          <a:ea typeface="Times New Roman"/>
                          <a:cs typeface="Arial" pitchFamily="34" charset="0"/>
                        </a:rPr>
                        <a:t>     TOTAL</a:t>
                      </a:r>
                      <a:r>
                        <a:rPr lang="en-US" sz="2000" b="1" baseline="0" dirty="0" smtClean="0">
                          <a:latin typeface="Arial" pitchFamily="34" charset="0"/>
                          <a:ea typeface="Times New Roman"/>
                          <a:cs typeface="Arial" pitchFamily="34" charset="0"/>
                        </a:rPr>
                        <a:t> ALLOCATION</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90000"/>
                        </a:lnSpc>
                        <a:spcBef>
                          <a:spcPts val="300"/>
                        </a:spcBef>
                        <a:spcAft>
                          <a:spcPts val="0"/>
                        </a:spcAft>
                      </a:pPr>
                      <a:r>
                        <a:rPr lang="en-US" sz="2000" b="1" dirty="0">
                          <a:latin typeface="Arial" pitchFamily="34" charset="0"/>
                          <a:ea typeface="Times New Roman"/>
                          <a:cs typeface="Arial" pitchFamily="34" charset="0"/>
                        </a:rPr>
                        <a:t>5.3</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90000"/>
                        </a:lnSpc>
                        <a:spcBef>
                          <a:spcPts val="300"/>
                        </a:spcBef>
                        <a:spcAft>
                          <a:spcPts val="0"/>
                        </a:spcAft>
                      </a:pPr>
                      <a:r>
                        <a:rPr lang="en-US" sz="2000" b="1" dirty="0" smtClean="0">
                          <a:latin typeface="Arial" pitchFamily="34" charset="0"/>
                          <a:ea typeface="Times New Roman"/>
                          <a:cs typeface="Arial" pitchFamily="34" charset="0"/>
                        </a:rPr>
                        <a:t>51.700</a:t>
                      </a:r>
                      <a:endParaRPr lang="en-US" sz="2400" b="1" dirty="0">
                        <a:latin typeface="Arial" pitchFamily="34" charset="0"/>
                        <a:ea typeface="Times New Roman"/>
                        <a:cs typeface="Arial" pitchFamily="34" charset="0"/>
                      </a:endParaRPr>
                    </a:p>
                  </a:txBody>
                  <a:tcPr marL="889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 Box 290"/>
          <p:cNvSpPr txBox="1">
            <a:spLocks noChangeArrowheads="1"/>
          </p:cNvSpPr>
          <p:nvPr/>
        </p:nvSpPr>
        <p:spPr bwMode="auto">
          <a:xfrm>
            <a:off x="647700" y="952500"/>
            <a:ext cx="7658100" cy="517065"/>
          </a:xfrm>
          <a:prstGeom prst="rect">
            <a:avLst/>
          </a:prstGeom>
          <a:solidFill>
            <a:srgbClr val="FFFF99"/>
          </a:solidFill>
          <a:ln w="25400" algn="ctr">
            <a:solidFill>
              <a:srgbClr val="0033CC"/>
            </a:solidFill>
            <a:miter lim="800000"/>
            <a:headEnd/>
            <a:tailEnd/>
          </a:ln>
        </p:spPr>
        <p:txBody>
          <a:bodyPr wrap="square" lIns="0" tIns="91440" rIns="0" bIns="91440">
            <a:spAutoFit/>
          </a:bodyPr>
          <a:lstStyle/>
          <a:p>
            <a:pPr algn="ctr">
              <a:lnSpc>
                <a:spcPct val="90000"/>
              </a:lnSpc>
              <a:spcAft>
                <a:spcPts val="600"/>
              </a:spcAft>
            </a:pPr>
            <a:r>
              <a:rPr lang="en-US" sz="2400" dirty="0" smtClean="0">
                <a:solidFill>
                  <a:srgbClr val="002060"/>
                </a:solidFill>
              </a:rPr>
              <a:t>Available Capacity is Divided in Virtual Circuits</a:t>
            </a:r>
            <a:endParaRPr lang="en-US" sz="2400" dirty="0">
              <a:solidFill>
                <a:srgbClr val="00206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93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High Service Availability</a:t>
            </a:r>
            <a:endParaRPr lang="en-US" dirty="0">
              <a:solidFill>
                <a:srgbClr val="000099"/>
              </a:solidFill>
            </a:endParaRPr>
          </a:p>
        </p:txBody>
      </p:sp>
      <p:sp>
        <p:nvSpPr>
          <p:cNvPr id="4" name="Content Placeholder 3"/>
          <p:cNvSpPr>
            <a:spLocks noGrp="1"/>
          </p:cNvSpPr>
          <p:nvPr>
            <p:ph idx="1"/>
          </p:nvPr>
        </p:nvSpPr>
        <p:spPr/>
        <p:txBody>
          <a:bodyPr/>
          <a:lstStyle/>
          <a:p>
            <a:r>
              <a:rPr lang="en-US" dirty="0" smtClean="0"/>
              <a:t>Primary services:</a:t>
            </a:r>
            <a:endParaRPr lang="en-US" dirty="0"/>
          </a:p>
        </p:txBody>
      </p:sp>
      <p:graphicFrame>
        <p:nvGraphicFramePr>
          <p:cNvPr id="5" name="Group 59"/>
          <p:cNvGraphicFramePr>
            <a:graphicFrameLocks/>
          </p:cNvGraphicFramePr>
          <p:nvPr/>
        </p:nvGraphicFramePr>
        <p:xfrm>
          <a:off x="152400" y="954089"/>
          <a:ext cx="9601200" cy="5256212"/>
        </p:xfrm>
        <a:graphic>
          <a:graphicData uri="http://schemas.openxmlformats.org/drawingml/2006/table">
            <a:tbl>
              <a:tblPr/>
              <a:tblGrid>
                <a:gridCol w="1866900"/>
                <a:gridCol w="3130383"/>
                <a:gridCol w="2165517"/>
                <a:gridCol w="2438400"/>
              </a:tblGrid>
              <a:tr h="1392638">
                <a:tc>
                  <a:txBody>
                    <a:bodyPr/>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n-US" sz="2400" b="1" i="0" u="none" strike="noStrike" cap="none" normalizeH="0" baseline="0" dirty="0" smtClean="0">
                          <a:ln>
                            <a:noFill/>
                          </a:ln>
                          <a:solidFill>
                            <a:schemeClr val="tx1"/>
                          </a:solidFill>
                          <a:effectLst/>
                          <a:latin typeface="Calibri" pitchFamily="34" charset="0"/>
                          <a:cs typeface="Arial" pitchFamily="34" charset="0"/>
                        </a:rPr>
                        <a:t>SIMULTAN-EOUS No. </a:t>
                      </a:r>
                      <a:br>
                        <a:rPr kumimoji="0" lang="en-US" sz="2400" b="1" i="0" u="none" strike="noStrike" cap="none" normalizeH="0" baseline="0" dirty="0" smtClean="0">
                          <a:ln>
                            <a:noFill/>
                          </a:ln>
                          <a:solidFill>
                            <a:schemeClr val="tx1"/>
                          </a:solidFill>
                          <a:effectLst/>
                          <a:latin typeface="Calibri" pitchFamily="34" charset="0"/>
                          <a:cs typeface="Arial" pitchFamily="34" charset="0"/>
                        </a:rPr>
                      </a:br>
                      <a:r>
                        <a:rPr kumimoji="0" lang="en-US" sz="2400" b="1" i="0" u="none" strike="noStrike" cap="none" normalizeH="0" baseline="0" dirty="0" smtClean="0">
                          <a:ln>
                            <a:noFill/>
                          </a:ln>
                          <a:solidFill>
                            <a:schemeClr val="tx1"/>
                          </a:solidFill>
                          <a:effectLst/>
                          <a:latin typeface="Calibri" pitchFamily="34" charset="0"/>
                          <a:cs typeface="Arial" pitchFamily="34" charset="0"/>
                        </a:rPr>
                        <a:t>of Failed</a:t>
                      </a:r>
                    </a:p>
                    <a:p>
                      <a:pPr marL="0" marR="0" lvl="0" indent="0" algn="ctr"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cs typeface="Arial" pitchFamily="34" charset="0"/>
                        </a:rPr>
                        <a:t>TA links</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DD90"/>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cs typeface="Arial" pitchFamily="34" charset="0"/>
                        </a:rPr>
                        <a:t>Effect on US Tier1 services (primary and secondary)</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DD90"/>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cs typeface="Arial" pitchFamily="34" charset="0"/>
                        </a:rPr>
                        <a:t>Effect on Tier2 and other unprotected services</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DD90"/>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cs typeface="Arial" pitchFamily="34" charset="0"/>
                        </a:rPr>
                        <a:t>Expected average duration within one year</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FDD90"/>
                    </a:solidFill>
                  </a:tcPr>
                </a:tc>
              </a:tr>
              <a:tr h="1528122">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800" b="1" i="0" u="none" strike="noStrike" cap="none" normalizeH="0" baseline="0" dirty="0" smtClean="0">
                          <a:ln>
                            <a:noFill/>
                          </a:ln>
                          <a:solidFill>
                            <a:srgbClr val="000099"/>
                          </a:solidFill>
                          <a:effectLst/>
                          <a:latin typeface="Arial" pitchFamily="34" charset="0"/>
                          <a:cs typeface="Arial" pitchFamily="34" charset="0"/>
                        </a:rPr>
                        <a:t>1 Link</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cs typeface="Arial" pitchFamily="34" charset="0"/>
                        </a:rPr>
                        <a:t>No impact, </a:t>
                      </a:r>
                      <a:br>
                        <a:rPr kumimoji="0" lang="en-US" sz="2200" b="1" i="0" u="none" strike="noStrike" cap="none" normalizeH="0" baseline="0" dirty="0" smtClean="0">
                          <a:ln>
                            <a:noFill/>
                          </a:ln>
                          <a:solidFill>
                            <a:schemeClr val="tx1"/>
                          </a:solidFill>
                          <a:effectLst/>
                          <a:latin typeface="Arial" pitchFamily="34" charset="0"/>
                          <a:cs typeface="Arial" pitchFamily="34" charset="0"/>
                        </a:rPr>
                      </a:br>
                      <a:r>
                        <a:rPr kumimoji="0" lang="en-US" sz="2200" b="1" i="0" u="none" strike="noStrike" cap="none" normalizeH="0" baseline="0" dirty="0" smtClean="0">
                          <a:ln>
                            <a:noFill/>
                          </a:ln>
                          <a:solidFill>
                            <a:schemeClr val="tx1"/>
                          </a:solidFill>
                          <a:effectLst/>
                          <a:latin typeface="Arial" pitchFamily="34" charset="0"/>
                          <a:cs typeface="Arial" pitchFamily="34" charset="0"/>
                        </a:rPr>
                        <a:t>service protected</a:t>
                      </a:r>
                      <a:br>
                        <a:rPr kumimoji="0" lang="en-US" sz="2200" b="1" i="0" u="none" strike="noStrike" cap="none" normalizeH="0" baseline="0" dirty="0" smtClean="0">
                          <a:ln>
                            <a:noFill/>
                          </a:ln>
                          <a:solidFill>
                            <a:schemeClr val="tx1"/>
                          </a:solidFill>
                          <a:effectLst/>
                          <a:latin typeface="Arial" pitchFamily="34" charset="0"/>
                          <a:cs typeface="Arial" pitchFamily="34" charset="0"/>
                        </a:rPr>
                      </a:br>
                      <a:r>
                        <a:rPr kumimoji="0" lang="en-US" sz="2200" b="1" i="0" u="none" strike="noStrike" cap="none" normalizeH="0" baseline="0" dirty="0" smtClean="0">
                          <a:ln>
                            <a:noFill/>
                          </a:ln>
                          <a:solidFill>
                            <a:schemeClr val="tx1"/>
                          </a:solidFill>
                          <a:effectLst/>
                          <a:latin typeface="Arial" pitchFamily="34" charset="0"/>
                          <a:cs typeface="Arial" pitchFamily="34" charset="0"/>
                        </a:rPr>
                        <a:t>16.8 Gbps operational per Tier1</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cs typeface="Arial" pitchFamily="34" charset="0"/>
                        </a:rPr>
                        <a:t>Degraded, operational</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300" b="1" i="0" u="none" strike="noStrike" cap="none" normalizeH="0" baseline="0" dirty="0" smtClean="0">
                          <a:ln>
                            <a:noFill/>
                          </a:ln>
                          <a:solidFill>
                            <a:srgbClr val="000099"/>
                          </a:solidFill>
                          <a:effectLst/>
                          <a:latin typeface="Arial" pitchFamily="34" charset="0"/>
                          <a:cs typeface="Arial" pitchFamily="34" charset="0"/>
                        </a:rPr>
                        <a:t>22 Days/year</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r>
              <a:tr h="1189360">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800" b="1" i="0" u="none" strike="noStrike" cap="none" normalizeH="0" baseline="0" dirty="0" smtClean="0">
                          <a:ln>
                            <a:noFill/>
                          </a:ln>
                          <a:solidFill>
                            <a:srgbClr val="000099"/>
                          </a:solidFill>
                          <a:effectLst/>
                          <a:latin typeface="Arial" pitchFamily="34" charset="0"/>
                          <a:cs typeface="Arial" pitchFamily="34" charset="0"/>
                        </a:rPr>
                        <a:t>2 Links</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cs typeface="Arial" pitchFamily="34" charset="0"/>
                        </a:rPr>
                        <a:t>Degraded, available bandwidth  per Tier1: 9.4 – 16.8 Gbps</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cs typeface="Arial" pitchFamily="34" charset="0"/>
                        </a:rPr>
                        <a:t>Degraded OR not operational</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300" b="1" i="0" u="none" strike="noStrike" cap="none" normalizeH="0" baseline="0" dirty="0" smtClean="0">
                          <a:ln>
                            <a:noFill/>
                          </a:ln>
                          <a:solidFill>
                            <a:srgbClr val="000099"/>
                          </a:solidFill>
                          <a:effectLst/>
                          <a:latin typeface="Arial" pitchFamily="34" charset="0"/>
                          <a:cs typeface="Arial" pitchFamily="34" charset="0"/>
                        </a:rPr>
                        <a:t>6 Days/year</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r>
              <a:tr h="1146092">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800" b="1" i="0" u="none" strike="noStrike" cap="none" normalizeH="0" baseline="0" dirty="0" smtClean="0">
                          <a:ln>
                            <a:noFill/>
                          </a:ln>
                          <a:solidFill>
                            <a:srgbClr val="000099"/>
                          </a:solidFill>
                          <a:effectLst/>
                          <a:latin typeface="Arial" pitchFamily="34" charset="0"/>
                          <a:cs typeface="Arial" pitchFamily="34" charset="0"/>
                        </a:rPr>
                        <a:t>3 Links</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cs typeface="Arial" pitchFamily="34" charset="0"/>
                        </a:rPr>
                        <a:t>Degraded, at least 8.4 Gbps bandwidth available per Tier1</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cs typeface="Arial" pitchFamily="34" charset="0"/>
                        </a:rPr>
                        <a:t>Degraded OR not operational</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en-US" sz="2300" b="1" i="0" u="none" strike="noStrike" cap="none" normalizeH="0" baseline="0" dirty="0" smtClean="0">
                          <a:ln>
                            <a:noFill/>
                          </a:ln>
                          <a:solidFill>
                            <a:srgbClr val="000099"/>
                          </a:solidFill>
                          <a:effectLst/>
                          <a:latin typeface="Arial" pitchFamily="34" charset="0"/>
                          <a:cs typeface="Arial" pitchFamily="34" charset="0"/>
                        </a:rPr>
                        <a:t>&lt; 1 Hour/year </a:t>
                      </a:r>
                    </a:p>
                    <a:p>
                      <a:pPr marL="0" marR="0" lvl="0" indent="0" algn="ctr" defTabSz="914400" rtl="0" eaLnBrk="1" fontAlgn="base" latinLnBrk="0" hangingPunct="1">
                        <a:lnSpc>
                          <a:spcPct val="90000"/>
                        </a:lnSpc>
                        <a:spcBef>
                          <a:spcPct val="0"/>
                        </a:spcBef>
                        <a:spcAft>
                          <a:spcPct val="0"/>
                        </a:spcAft>
                        <a:buClrTx/>
                        <a:buSzTx/>
                        <a:buFontTx/>
                        <a:buNone/>
                        <a:tabLst/>
                      </a:pPr>
                      <a:r>
                        <a:rPr kumimoji="0" lang="en-US" sz="2300" b="1" i="0" u="none" strike="noStrike" cap="none" normalizeH="0" baseline="0" dirty="0" smtClean="0">
                          <a:ln>
                            <a:noFill/>
                          </a:ln>
                          <a:solidFill>
                            <a:srgbClr val="000099"/>
                          </a:solidFill>
                          <a:effectLst/>
                          <a:latin typeface="Arial" pitchFamily="34" charset="0"/>
                          <a:cs typeface="Arial" pitchFamily="34" charset="0"/>
                        </a:rPr>
                        <a:t>(8 minutes/year observed)</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r>
            </a:tbl>
          </a:graphicData>
        </a:graphic>
      </p:graphicFrame>
      <p:sp>
        <p:nvSpPr>
          <p:cNvPr id="6" name="Rectangle 4"/>
          <p:cNvSpPr>
            <a:spLocks noChangeArrowheads="1"/>
          </p:cNvSpPr>
          <p:nvPr/>
        </p:nvSpPr>
        <p:spPr bwMode="auto">
          <a:xfrm>
            <a:off x="149025" y="6172200"/>
            <a:ext cx="9635925" cy="642738"/>
          </a:xfrm>
          <a:prstGeom prst="rect">
            <a:avLst/>
          </a:prstGeom>
          <a:solidFill>
            <a:srgbClr val="000066"/>
          </a:solidFill>
          <a:ln w="22225">
            <a:solidFill>
              <a:srgbClr val="FFFF00"/>
            </a:solidFill>
            <a:miter lim="800000"/>
            <a:headEnd/>
            <a:tailEnd/>
          </a:ln>
          <a:effectLst/>
        </p:spPr>
        <p:txBody>
          <a:bodyPr wrap="none" anchor="ctr"/>
          <a:lstStyle/>
          <a:p>
            <a:pPr algn="ctr">
              <a:lnSpc>
                <a:spcPct val="88000"/>
              </a:lnSpc>
              <a:spcBef>
                <a:spcPct val="10000"/>
              </a:spcBef>
              <a:buClr>
                <a:srgbClr val="800000"/>
              </a:buClr>
              <a:buSzPct val="90000"/>
              <a:buFont typeface="Wingdings" pitchFamily="2" charset="2"/>
              <a:buNone/>
              <a:defRPr/>
            </a:pPr>
            <a:r>
              <a:rPr lang="en-US" sz="2200" dirty="0" smtClean="0">
                <a:solidFill>
                  <a:schemeClr val="bg1"/>
                </a:solidFill>
              </a:rPr>
              <a:t>Small amount of protection capacity in US </a:t>
            </a:r>
            <a:r>
              <a:rPr lang="en-US" sz="2200" dirty="0" err="1" smtClean="0">
                <a:solidFill>
                  <a:schemeClr val="bg1"/>
                </a:solidFill>
              </a:rPr>
              <a:t>LHCNet</a:t>
            </a:r>
            <a:r>
              <a:rPr lang="en-US" sz="2200" dirty="0" smtClean="0">
                <a:solidFill>
                  <a:schemeClr val="bg1"/>
                </a:solidFill>
              </a:rPr>
              <a:t> is enough to </a:t>
            </a:r>
            <a:br>
              <a:rPr lang="en-US" sz="2200" dirty="0" smtClean="0">
                <a:solidFill>
                  <a:schemeClr val="bg1"/>
                </a:solidFill>
              </a:rPr>
            </a:br>
            <a:r>
              <a:rPr lang="en-US" sz="2200" dirty="0" smtClean="0">
                <a:solidFill>
                  <a:schemeClr val="bg1"/>
                </a:solidFill>
              </a:rPr>
              <a:t>protect its highest priority services against single link outages </a:t>
            </a:r>
            <a:endParaRPr lang="en-US" sz="2200"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7888" y="152400"/>
            <a:ext cx="7313612" cy="762000"/>
          </a:xfrm>
          <a:gradFill>
            <a:gsLst>
              <a:gs pos="0">
                <a:schemeClr val="bg1">
                  <a:tint val="80000"/>
                  <a:satMod val="300000"/>
                  <a:alpha val="84000"/>
                </a:schemeClr>
              </a:gs>
              <a:gs pos="100000">
                <a:schemeClr val="bg1">
                  <a:shade val="30000"/>
                  <a:satMod val="200000"/>
                </a:schemeClr>
              </a:gs>
            </a:gsLst>
          </a:gradFill>
        </p:spPr>
        <p:txBody>
          <a:bodyPr/>
          <a:lstStyle/>
          <a:p>
            <a:r>
              <a:rPr lang="en-US" dirty="0" smtClean="0">
                <a:solidFill>
                  <a:srgbClr val="000099"/>
                </a:solidFill>
              </a:rPr>
              <a:t>Flow Based Traffic Statistics</a:t>
            </a:r>
            <a:endParaRPr lang="en-US" dirty="0">
              <a:solidFill>
                <a:srgbClr val="000099"/>
              </a:solidFill>
            </a:endParaRPr>
          </a:p>
        </p:txBody>
      </p:sp>
      <p:pic>
        <p:nvPicPr>
          <p:cNvPr id="6" name="Picture 5" descr="USLHCNet traffic 3m.png"/>
          <p:cNvPicPr>
            <a:picLocks noChangeAspect="1"/>
          </p:cNvPicPr>
          <p:nvPr/>
        </p:nvPicPr>
        <p:blipFill>
          <a:blip r:embed="rId3" cstate="print"/>
          <a:stretch>
            <a:fillRect/>
          </a:stretch>
        </p:blipFill>
        <p:spPr>
          <a:xfrm>
            <a:off x="76200" y="914400"/>
            <a:ext cx="9753600" cy="5562600"/>
          </a:xfrm>
          <a:prstGeom prst="rect">
            <a:avLst/>
          </a:prstGeom>
        </p:spPr>
      </p:pic>
      <p:grpSp>
        <p:nvGrpSpPr>
          <p:cNvPr id="3" name="Group 10"/>
          <p:cNvGrpSpPr/>
          <p:nvPr/>
        </p:nvGrpSpPr>
        <p:grpSpPr>
          <a:xfrm>
            <a:off x="1600200" y="266700"/>
            <a:ext cx="8001000" cy="2552699"/>
            <a:chOff x="1600200" y="266700"/>
            <a:chExt cx="8001000" cy="2552699"/>
          </a:xfrm>
        </p:grpSpPr>
        <p:sp>
          <p:nvSpPr>
            <p:cNvPr id="4" name="Up Arrow 4"/>
            <p:cNvSpPr>
              <a:spLocks noChangeArrowheads="1"/>
            </p:cNvSpPr>
            <p:nvPr/>
          </p:nvSpPr>
          <p:spPr bwMode="auto">
            <a:xfrm rot="10800000">
              <a:off x="3038475" y="1476374"/>
              <a:ext cx="619125" cy="1343025"/>
            </a:xfrm>
            <a:prstGeom prst="upArrow">
              <a:avLst>
                <a:gd name="adj1" fmla="val 50000"/>
                <a:gd name="adj2" fmla="val 50043"/>
              </a:avLst>
            </a:prstGeom>
            <a:solidFill>
              <a:srgbClr val="C00000"/>
            </a:solidFill>
            <a:ln w="19050" algn="ctr">
              <a:noFill/>
              <a:round/>
              <a:headEnd/>
              <a:tailEnd/>
            </a:ln>
          </p:spPr>
          <p:txBody>
            <a:bodyPr/>
            <a:lstStyle/>
            <a:p>
              <a:endParaRPr lang="en-US"/>
            </a:p>
          </p:txBody>
        </p:sp>
        <p:sp>
          <p:nvSpPr>
            <p:cNvPr id="5" name="Up Arrow 4"/>
            <p:cNvSpPr>
              <a:spLocks noChangeArrowheads="1"/>
            </p:cNvSpPr>
            <p:nvPr/>
          </p:nvSpPr>
          <p:spPr bwMode="auto">
            <a:xfrm rot="10800000">
              <a:off x="4991098" y="1523999"/>
              <a:ext cx="619125" cy="952501"/>
            </a:xfrm>
            <a:prstGeom prst="upArrow">
              <a:avLst>
                <a:gd name="adj1" fmla="val 50000"/>
                <a:gd name="adj2" fmla="val 50043"/>
              </a:avLst>
            </a:prstGeom>
            <a:solidFill>
              <a:srgbClr val="C00000"/>
            </a:solidFill>
            <a:ln w="19050" algn="ctr">
              <a:noFill/>
              <a:round/>
              <a:headEnd/>
              <a:tailEnd/>
            </a:ln>
          </p:spPr>
          <p:txBody>
            <a:bodyPr/>
            <a:lstStyle/>
            <a:p>
              <a:endParaRPr lang="en-US"/>
            </a:p>
          </p:txBody>
        </p:sp>
        <p:sp>
          <p:nvSpPr>
            <p:cNvPr id="7" name="Up Arrow 4"/>
            <p:cNvSpPr>
              <a:spLocks noChangeArrowheads="1"/>
            </p:cNvSpPr>
            <p:nvPr/>
          </p:nvSpPr>
          <p:spPr bwMode="auto">
            <a:xfrm rot="10800000">
              <a:off x="8115300" y="495300"/>
              <a:ext cx="619125" cy="1104900"/>
            </a:xfrm>
            <a:prstGeom prst="upArrow">
              <a:avLst>
                <a:gd name="adj1" fmla="val 50000"/>
                <a:gd name="adj2" fmla="val 50043"/>
              </a:avLst>
            </a:prstGeom>
            <a:solidFill>
              <a:srgbClr val="C00000"/>
            </a:solidFill>
            <a:ln w="19050" algn="ctr">
              <a:noFill/>
              <a:round/>
              <a:headEnd/>
              <a:tailEnd/>
            </a:ln>
          </p:spPr>
          <p:txBody>
            <a:bodyPr/>
            <a:lstStyle/>
            <a:p>
              <a:endParaRPr lang="en-US"/>
            </a:p>
          </p:txBody>
        </p:sp>
        <p:sp>
          <p:nvSpPr>
            <p:cNvPr id="8" name="TextBox 7"/>
            <p:cNvSpPr txBox="1"/>
            <p:nvPr/>
          </p:nvSpPr>
          <p:spPr>
            <a:xfrm>
              <a:off x="1600200" y="1409700"/>
              <a:ext cx="2438400" cy="769441"/>
            </a:xfrm>
            <a:prstGeom prst="rect">
              <a:avLst/>
            </a:prstGeom>
            <a:solidFill>
              <a:srgbClr val="FFFFCC"/>
            </a:solidFill>
            <a:ln>
              <a:solidFill>
                <a:srgbClr val="C00000"/>
              </a:solidFill>
            </a:ln>
            <a:effectLst>
              <a:outerShdw blurRad="50800" dist="38100" dir="2700000" algn="tl" rotWithShape="0">
                <a:prstClr val="black">
                  <a:alpha val="40000"/>
                </a:prstClr>
              </a:outerShdw>
            </a:effectLst>
          </p:spPr>
          <p:txBody>
            <a:bodyPr wrap="square">
              <a:spAutoFit/>
            </a:bodyPr>
            <a:lstStyle/>
            <a:p>
              <a:pPr algn="ctr">
                <a:defRPr/>
              </a:pPr>
              <a:r>
                <a:rPr lang="en-US" sz="2000" dirty="0" smtClean="0"/>
                <a:t>LHC start at 7 </a:t>
              </a:r>
              <a:r>
                <a:rPr lang="en-US" sz="2000" dirty="0" err="1" smtClean="0"/>
                <a:t>TeV</a:t>
              </a:r>
              <a:r>
                <a:rPr lang="en-US" sz="2000" dirty="0" smtClean="0"/>
                <a:t> </a:t>
              </a:r>
            </a:p>
            <a:p>
              <a:pPr algn="ctr">
                <a:defRPr/>
              </a:pPr>
              <a:r>
                <a:rPr lang="en-US" sz="2300" dirty="0" err="1" smtClean="0"/>
                <a:t>Lumi</a:t>
              </a:r>
              <a:r>
                <a:rPr lang="en-US" sz="2300" dirty="0" smtClean="0"/>
                <a:t>: 10</a:t>
              </a:r>
              <a:r>
                <a:rPr lang="en-US" sz="2400" baseline="30000" dirty="0" smtClean="0"/>
                <a:t>26</a:t>
              </a:r>
              <a:r>
                <a:rPr lang="en-US" sz="2400" dirty="0" smtClean="0"/>
                <a:t> -</a:t>
              </a:r>
              <a:r>
                <a:rPr lang="en-US" sz="2300" dirty="0" smtClean="0"/>
                <a:t>10</a:t>
              </a:r>
              <a:r>
                <a:rPr lang="en-US" sz="2400" baseline="30000" dirty="0" smtClean="0"/>
                <a:t>27</a:t>
              </a:r>
              <a:r>
                <a:rPr lang="en-US" sz="2300" baseline="30000" dirty="0" smtClean="0"/>
                <a:t> </a:t>
              </a:r>
              <a:endParaRPr lang="en-US" sz="2300" baseline="30000" dirty="0"/>
            </a:p>
          </p:txBody>
        </p:sp>
        <p:sp>
          <p:nvSpPr>
            <p:cNvPr id="9" name="TextBox 8"/>
            <p:cNvSpPr txBox="1"/>
            <p:nvPr/>
          </p:nvSpPr>
          <p:spPr>
            <a:xfrm>
              <a:off x="4343400" y="1345168"/>
              <a:ext cx="1752600" cy="446276"/>
            </a:xfrm>
            <a:prstGeom prst="rect">
              <a:avLst/>
            </a:prstGeom>
            <a:solidFill>
              <a:srgbClr val="FFFFCC"/>
            </a:solidFill>
            <a:ln>
              <a:solidFill>
                <a:srgbClr val="C00000"/>
              </a:solidFill>
            </a:ln>
            <a:effectLst>
              <a:outerShdw blurRad="50800" dist="38100" dir="2700000" algn="tl" rotWithShape="0">
                <a:prstClr val="black">
                  <a:alpha val="40000"/>
                </a:prstClr>
              </a:outerShdw>
            </a:effectLst>
          </p:spPr>
          <p:txBody>
            <a:bodyPr wrap="square">
              <a:spAutoFit/>
            </a:bodyPr>
            <a:lstStyle/>
            <a:p>
              <a:pPr algn="ctr">
                <a:defRPr/>
              </a:pPr>
              <a:r>
                <a:rPr lang="en-US" sz="2300" dirty="0" err="1" smtClean="0"/>
                <a:t>Lumi</a:t>
              </a:r>
              <a:r>
                <a:rPr lang="en-US" sz="2300" dirty="0" smtClean="0"/>
                <a:t>: 10</a:t>
              </a:r>
              <a:r>
                <a:rPr lang="en-US" sz="2400" baseline="30000" dirty="0" smtClean="0"/>
                <a:t>28</a:t>
              </a:r>
              <a:endParaRPr lang="en-US" sz="2400" baseline="30000" dirty="0"/>
            </a:p>
          </p:txBody>
        </p:sp>
        <p:sp>
          <p:nvSpPr>
            <p:cNvPr id="10" name="TextBox 9"/>
            <p:cNvSpPr txBox="1"/>
            <p:nvPr/>
          </p:nvSpPr>
          <p:spPr>
            <a:xfrm>
              <a:off x="7848600" y="266700"/>
              <a:ext cx="1752600" cy="446276"/>
            </a:xfrm>
            <a:prstGeom prst="rect">
              <a:avLst/>
            </a:prstGeom>
            <a:solidFill>
              <a:srgbClr val="FFFFCC"/>
            </a:solidFill>
            <a:ln>
              <a:solidFill>
                <a:srgbClr val="C00000"/>
              </a:solidFill>
            </a:ln>
            <a:effectLst>
              <a:outerShdw blurRad="50800" dist="38100" dir="2700000" algn="tl" rotWithShape="0">
                <a:prstClr val="black">
                  <a:alpha val="40000"/>
                </a:prstClr>
              </a:outerShdw>
            </a:effectLst>
          </p:spPr>
          <p:txBody>
            <a:bodyPr wrap="square">
              <a:spAutoFit/>
            </a:bodyPr>
            <a:lstStyle/>
            <a:p>
              <a:pPr algn="ctr">
                <a:defRPr/>
              </a:pPr>
              <a:r>
                <a:rPr lang="en-US" sz="2300" dirty="0" err="1" smtClean="0"/>
                <a:t>Lumi</a:t>
              </a:r>
              <a:r>
                <a:rPr lang="en-US" sz="2300" dirty="0" smtClean="0"/>
                <a:t>: 10</a:t>
              </a:r>
              <a:r>
                <a:rPr lang="en-US" sz="2400" baseline="30000" dirty="0" smtClean="0"/>
                <a:t>29</a:t>
              </a:r>
              <a:endParaRPr lang="en-US" sz="2400" baseline="30000" dirty="0"/>
            </a:p>
          </p:txBody>
        </p:sp>
      </p:grpSp>
      <p:sp>
        <p:nvSpPr>
          <p:cNvPr id="12" name="Rectangle 4"/>
          <p:cNvSpPr>
            <a:spLocks noChangeArrowheads="1"/>
          </p:cNvSpPr>
          <p:nvPr/>
        </p:nvSpPr>
        <p:spPr bwMode="auto">
          <a:xfrm>
            <a:off x="87775" y="6324600"/>
            <a:ext cx="9677400" cy="490338"/>
          </a:xfrm>
          <a:prstGeom prst="rect">
            <a:avLst/>
          </a:prstGeom>
          <a:solidFill>
            <a:srgbClr val="000066"/>
          </a:solidFill>
          <a:ln w="22225">
            <a:solidFill>
              <a:srgbClr val="FFFF00"/>
            </a:solidFill>
            <a:miter lim="800000"/>
            <a:headEnd/>
            <a:tailEnd/>
          </a:ln>
          <a:effectLst/>
        </p:spPr>
        <p:txBody>
          <a:bodyPr wrap="none" anchor="ctr"/>
          <a:lstStyle/>
          <a:p>
            <a:pPr algn="ctr">
              <a:lnSpc>
                <a:spcPct val="90000"/>
              </a:lnSpc>
              <a:spcBef>
                <a:spcPct val="10000"/>
              </a:spcBef>
              <a:buClr>
                <a:srgbClr val="800000"/>
              </a:buClr>
              <a:buSzPct val="90000"/>
              <a:buFont typeface="Wingdings" pitchFamily="2" charset="2"/>
              <a:buNone/>
              <a:defRPr/>
            </a:pPr>
            <a:r>
              <a:rPr lang="en-US" sz="2400" dirty="0" smtClean="0">
                <a:solidFill>
                  <a:schemeClr val="bg1"/>
                </a:solidFill>
              </a:rPr>
              <a:t>Clearly visible correlation between luminosity and data rates</a:t>
            </a:r>
            <a:endParaRPr lang="en-US" sz="2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rgbClr val="000099"/>
                </a:solidFill>
              </a:rPr>
              <a:t>BNL Traffic: May 19-22</a:t>
            </a:r>
            <a:endParaRPr lang="en-US" dirty="0">
              <a:solidFill>
                <a:srgbClr val="000099"/>
              </a:solidFill>
            </a:endParaRPr>
          </a:p>
        </p:txBody>
      </p:sp>
      <p:pic>
        <p:nvPicPr>
          <p:cNvPr id="4" name="Picture 3" descr="BNL flow 3.png"/>
          <p:cNvPicPr>
            <a:picLocks noChangeAspect="1"/>
          </p:cNvPicPr>
          <p:nvPr/>
        </p:nvPicPr>
        <p:blipFill>
          <a:blip r:embed="rId3" cstate="print"/>
          <a:stretch>
            <a:fillRect/>
          </a:stretch>
        </p:blipFill>
        <p:spPr>
          <a:xfrm>
            <a:off x="296164" y="1028700"/>
            <a:ext cx="9038336" cy="5295900"/>
          </a:xfrm>
          <a:prstGeom prst="rect">
            <a:avLst/>
          </a:prstGeom>
        </p:spPr>
      </p:pic>
      <p:sp>
        <p:nvSpPr>
          <p:cNvPr id="6" name="TextBox 5"/>
          <p:cNvSpPr txBox="1"/>
          <p:nvPr/>
        </p:nvSpPr>
        <p:spPr>
          <a:xfrm rot="16200000">
            <a:off x="-188616" y="2400300"/>
            <a:ext cx="1338893" cy="369332"/>
          </a:xfrm>
          <a:prstGeom prst="rect">
            <a:avLst/>
          </a:prstGeom>
          <a:solidFill>
            <a:schemeClr val="bg1">
              <a:lumMod val="95000"/>
            </a:schemeClr>
          </a:solidFill>
        </p:spPr>
        <p:txBody>
          <a:bodyPr wrap="none" rtlCol="0">
            <a:spAutoFit/>
          </a:bodyPr>
          <a:lstStyle/>
          <a:p>
            <a:r>
              <a:rPr lang="en-US" dirty="0" smtClean="0">
                <a:solidFill>
                  <a:srgbClr val="000099"/>
                </a:solidFill>
              </a:rPr>
              <a:t>Traffic Out</a:t>
            </a:r>
            <a:endParaRPr lang="en-US" dirty="0">
              <a:solidFill>
                <a:srgbClr val="000099"/>
              </a:solidFill>
            </a:endParaRPr>
          </a:p>
        </p:txBody>
      </p:sp>
      <p:sp>
        <p:nvSpPr>
          <p:cNvPr id="7" name="TextBox 6"/>
          <p:cNvSpPr txBox="1"/>
          <p:nvPr/>
        </p:nvSpPr>
        <p:spPr>
          <a:xfrm rot="16200000">
            <a:off x="-92436" y="4617700"/>
            <a:ext cx="1146532" cy="369332"/>
          </a:xfrm>
          <a:prstGeom prst="rect">
            <a:avLst/>
          </a:prstGeom>
          <a:solidFill>
            <a:schemeClr val="bg1">
              <a:lumMod val="95000"/>
            </a:schemeClr>
          </a:solidFill>
        </p:spPr>
        <p:txBody>
          <a:bodyPr wrap="none" rtlCol="0">
            <a:spAutoFit/>
          </a:bodyPr>
          <a:lstStyle/>
          <a:p>
            <a:r>
              <a:rPr lang="en-US" dirty="0" smtClean="0">
                <a:solidFill>
                  <a:srgbClr val="000099"/>
                </a:solidFill>
              </a:rPr>
              <a:t>Traffic In</a:t>
            </a:r>
            <a:endParaRPr lang="en-US" dirty="0">
              <a:solidFill>
                <a:srgbClr val="000099"/>
              </a:solidFill>
            </a:endParaRPr>
          </a:p>
        </p:txBody>
      </p:sp>
      <p:grpSp>
        <p:nvGrpSpPr>
          <p:cNvPr id="2" name="Group 23"/>
          <p:cNvGrpSpPr/>
          <p:nvPr/>
        </p:nvGrpSpPr>
        <p:grpSpPr>
          <a:xfrm>
            <a:off x="582539" y="1295400"/>
            <a:ext cx="500137" cy="2677299"/>
            <a:chOff x="705475" y="1600200"/>
            <a:chExt cx="500137" cy="2677299"/>
          </a:xfrm>
        </p:grpSpPr>
        <p:sp>
          <p:nvSpPr>
            <p:cNvPr id="8" name="TextBox 7"/>
            <p:cNvSpPr txBox="1"/>
            <p:nvPr/>
          </p:nvSpPr>
          <p:spPr>
            <a:xfrm>
              <a:off x="717175" y="1600200"/>
              <a:ext cx="487378"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11 G</a:t>
              </a:r>
              <a:endParaRPr lang="en-US" dirty="0">
                <a:solidFill>
                  <a:srgbClr val="000099"/>
                </a:solidFill>
              </a:endParaRPr>
            </a:p>
          </p:txBody>
        </p:sp>
        <p:sp>
          <p:nvSpPr>
            <p:cNvPr id="9" name="TextBox 8"/>
            <p:cNvSpPr txBox="1"/>
            <p:nvPr/>
          </p:nvSpPr>
          <p:spPr>
            <a:xfrm>
              <a:off x="829373" y="3048000"/>
              <a:ext cx="371897"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5 G</a:t>
              </a:r>
              <a:endParaRPr lang="en-US" dirty="0">
                <a:solidFill>
                  <a:srgbClr val="000099"/>
                </a:solidFill>
              </a:endParaRPr>
            </a:p>
          </p:txBody>
        </p:sp>
        <p:sp>
          <p:nvSpPr>
            <p:cNvPr id="10" name="TextBox 9"/>
            <p:cNvSpPr txBox="1"/>
            <p:nvPr/>
          </p:nvSpPr>
          <p:spPr>
            <a:xfrm>
              <a:off x="748550" y="3276600"/>
              <a:ext cx="437029" cy="276999"/>
            </a:xfrm>
            <a:prstGeom prst="rect">
              <a:avLst/>
            </a:prstGeom>
            <a:solidFill>
              <a:schemeClr val="bg1">
                <a:lumMod val="95000"/>
              </a:schemeClr>
            </a:solidFill>
          </p:spPr>
          <p:txBody>
            <a:bodyPr wrap="square" lIns="0" tIns="0" rIns="0" bIns="0" rtlCol="0">
              <a:spAutoFit/>
            </a:bodyPr>
            <a:lstStyle/>
            <a:p>
              <a:pPr algn="r"/>
              <a:r>
                <a:rPr lang="en-US" dirty="0" smtClean="0">
                  <a:solidFill>
                    <a:srgbClr val="000099"/>
                  </a:solidFill>
                </a:rPr>
                <a:t>4 G </a:t>
              </a:r>
              <a:endParaRPr lang="en-US" dirty="0">
                <a:solidFill>
                  <a:srgbClr val="000099"/>
                </a:solidFill>
              </a:endParaRPr>
            </a:p>
          </p:txBody>
        </p:sp>
        <p:sp>
          <p:nvSpPr>
            <p:cNvPr id="11" name="TextBox 10"/>
            <p:cNvSpPr txBox="1"/>
            <p:nvPr/>
          </p:nvSpPr>
          <p:spPr>
            <a:xfrm>
              <a:off x="820270" y="3514165"/>
              <a:ext cx="371897"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3 G</a:t>
              </a:r>
              <a:endParaRPr lang="en-US" dirty="0">
                <a:solidFill>
                  <a:srgbClr val="000099"/>
                </a:solidFill>
              </a:endParaRPr>
            </a:p>
          </p:txBody>
        </p:sp>
        <p:sp>
          <p:nvSpPr>
            <p:cNvPr id="12" name="TextBox 11"/>
            <p:cNvSpPr txBox="1"/>
            <p:nvPr/>
          </p:nvSpPr>
          <p:spPr>
            <a:xfrm>
              <a:off x="811305" y="3752636"/>
              <a:ext cx="371897"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2 G</a:t>
              </a:r>
              <a:endParaRPr lang="en-US" dirty="0">
                <a:solidFill>
                  <a:srgbClr val="000099"/>
                </a:solidFill>
              </a:endParaRPr>
            </a:p>
          </p:txBody>
        </p:sp>
        <p:sp>
          <p:nvSpPr>
            <p:cNvPr id="13" name="TextBox 12"/>
            <p:cNvSpPr txBox="1"/>
            <p:nvPr/>
          </p:nvSpPr>
          <p:spPr>
            <a:xfrm>
              <a:off x="818030" y="4000500"/>
              <a:ext cx="371897"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1 G</a:t>
              </a:r>
              <a:endParaRPr lang="en-US" dirty="0">
                <a:solidFill>
                  <a:srgbClr val="000099"/>
                </a:solidFill>
              </a:endParaRPr>
            </a:p>
          </p:txBody>
        </p:sp>
        <p:sp>
          <p:nvSpPr>
            <p:cNvPr id="14" name="TextBox 13"/>
            <p:cNvSpPr txBox="1"/>
            <p:nvPr/>
          </p:nvSpPr>
          <p:spPr>
            <a:xfrm>
              <a:off x="705475" y="1831045"/>
              <a:ext cx="500137"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10 G</a:t>
              </a:r>
              <a:endParaRPr lang="en-US" dirty="0">
                <a:solidFill>
                  <a:srgbClr val="000099"/>
                </a:solidFill>
              </a:endParaRPr>
            </a:p>
          </p:txBody>
        </p:sp>
        <p:sp>
          <p:nvSpPr>
            <p:cNvPr id="15" name="TextBox 14"/>
            <p:cNvSpPr txBox="1"/>
            <p:nvPr/>
          </p:nvSpPr>
          <p:spPr>
            <a:xfrm>
              <a:off x="752892" y="2059645"/>
              <a:ext cx="437029" cy="276999"/>
            </a:xfrm>
            <a:prstGeom prst="rect">
              <a:avLst/>
            </a:prstGeom>
            <a:solidFill>
              <a:schemeClr val="bg1">
                <a:lumMod val="95000"/>
              </a:schemeClr>
            </a:solidFill>
          </p:spPr>
          <p:txBody>
            <a:bodyPr wrap="square" lIns="0" tIns="0" rIns="0" bIns="0" rtlCol="0">
              <a:spAutoFit/>
            </a:bodyPr>
            <a:lstStyle/>
            <a:p>
              <a:pPr algn="r"/>
              <a:r>
                <a:rPr lang="en-US" dirty="0" smtClean="0">
                  <a:solidFill>
                    <a:srgbClr val="000099"/>
                  </a:solidFill>
                </a:rPr>
                <a:t>9 G </a:t>
              </a:r>
              <a:endParaRPr lang="en-US" dirty="0">
                <a:solidFill>
                  <a:srgbClr val="000099"/>
                </a:solidFill>
              </a:endParaRPr>
            </a:p>
          </p:txBody>
        </p:sp>
        <p:sp>
          <p:nvSpPr>
            <p:cNvPr id="16" name="TextBox 15"/>
            <p:cNvSpPr txBox="1"/>
            <p:nvPr/>
          </p:nvSpPr>
          <p:spPr>
            <a:xfrm>
              <a:off x="824612" y="2297210"/>
              <a:ext cx="371897"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8 G</a:t>
              </a:r>
              <a:endParaRPr lang="en-US" dirty="0">
                <a:solidFill>
                  <a:srgbClr val="000099"/>
                </a:solidFill>
              </a:endParaRPr>
            </a:p>
          </p:txBody>
        </p:sp>
        <p:sp>
          <p:nvSpPr>
            <p:cNvPr id="17" name="TextBox 16"/>
            <p:cNvSpPr txBox="1"/>
            <p:nvPr/>
          </p:nvSpPr>
          <p:spPr>
            <a:xfrm>
              <a:off x="815647" y="2535681"/>
              <a:ext cx="371897"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7 G</a:t>
              </a:r>
              <a:endParaRPr lang="en-US" dirty="0">
                <a:solidFill>
                  <a:srgbClr val="000099"/>
                </a:solidFill>
              </a:endParaRPr>
            </a:p>
          </p:txBody>
        </p:sp>
        <p:sp>
          <p:nvSpPr>
            <p:cNvPr id="18" name="TextBox 17"/>
            <p:cNvSpPr txBox="1"/>
            <p:nvPr/>
          </p:nvSpPr>
          <p:spPr>
            <a:xfrm>
              <a:off x="822372" y="2783545"/>
              <a:ext cx="371897"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6 G</a:t>
              </a:r>
              <a:endParaRPr lang="en-US" dirty="0">
                <a:solidFill>
                  <a:srgbClr val="000099"/>
                </a:solidFill>
              </a:endParaRPr>
            </a:p>
          </p:txBody>
        </p:sp>
      </p:grpSp>
      <p:grpSp>
        <p:nvGrpSpPr>
          <p:cNvPr id="3" name="Group 22"/>
          <p:cNvGrpSpPr/>
          <p:nvPr/>
        </p:nvGrpSpPr>
        <p:grpSpPr>
          <a:xfrm>
            <a:off x="589759" y="4164105"/>
            <a:ext cx="443617" cy="1000899"/>
            <a:chOff x="712695" y="4495800"/>
            <a:chExt cx="443617" cy="1000899"/>
          </a:xfrm>
        </p:grpSpPr>
        <p:sp>
          <p:nvSpPr>
            <p:cNvPr id="19" name="TextBox 18"/>
            <p:cNvSpPr txBox="1"/>
            <p:nvPr/>
          </p:nvSpPr>
          <p:spPr>
            <a:xfrm>
              <a:off x="712695" y="4495800"/>
              <a:ext cx="437029" cy="276999"/>
            </a:xfrm>
            <a:prstGeom prst="rect">
              <a:avLst/>
            </a:prstGeom>
            <a:solidFill>
              <a:schemeClr val="bg1">
                <a:lumMod val="95000"/>
              </a:schemeClr>
            </a:solidFill>
          </p:spPr>
          <p:txBody>
            <a:bodyPr wrap="square" lIns="0" tIns="0" rIns="0" bIns="0" rtlCol="0">
              <a:spAutoFit/>
            </a:bodyPr>
            <a:lstStyle/>
            <a:p>
              <a:pPr algn="r"/>
              <a:r>
                <a:rPr lang="en-US" dirty="0" smtClean="0">
                  <a:solidFill>
                    <a:srgbClr val="000099"/>
                  </a:solidFill>
                </a:rPr>
                <a:t>4 G </a:t>
              </a:r>
              <a:endParaRPr lang="en-US" dirty="0">
                <a:solidFill>
                  <a:srgbClr val="000099"/>
                </a:solidFill>
              </a:endParaRPr>
            </a:p>
          </p:txBody>
        </p:sp>
        <p:sp>
          <p:nvSpPr>
            <p:cNvPr id="20" name="TextBox 19"/>
            <p:cNvSpPr txBox="1"/>
            <p:nvPr/>
          </p:nvSpPr>
          <p:spPr>
            <a:xfrm>
              <a:off x="784415" y="4733365"/>
              <a:ext cx="371897"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3 G</a:t>
              </a:r>
              <a:endParaRPr lang="en-US" dirty="0">
                <a:solidFill>
                  <a:srgbClr val="000099"/>
                </a:solidFill>
              </a:endParaRPr>
            </a:p>
          </p:txBody>
        </p:sp>
        <p:sp>
          <p:nvSpPr>
            <p:cNvPr id="21" name="TextBox 20"/>
            <p:cNvSpPr txBox="1"/>
            <p:nvPr/>
          </p:nvSpPr>
          <p:spPr>
            <a:xfrm>
              <a:off x="775450" y="4971836"/>
              <a:ext cx="371897"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2 G</a:t>
              </a:r>
              <a:endParaRPr lang="en-US" dirty="0">
                <a:solidFill>
                  <a:srgbClr val="000099"/>
                </a:solidFill>
              </a:endParaRPr>
            </a:p>
          </p:txBody>
        </p:sp>
        <p:sp>
          <p:nvSpPr>
            <p:cNvPr id="22" name="TextBox 21"/>
            <p:cNvSpPr txBox="1"/>
            <p:nvPr/>
          </p:nvSpPr>
          <p:spPr>
            <a:xfrm>
              <a:off x="782175" y="5219700"/>
              <a:ext cx="371897"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1 G</a:t>
              </a:r>
              <a:endParaRPr lang="en-US" dirty="0">
                <a:solidFill>
                  <a:srgbClr val="000099"/>
                </a:solidFill>
              </a:endParaRPr>
            </a:p>
          </p:txBody>
        </p:sp>
      </p:grpSp>
      <p:sp>
        <p:nvSpPr>
          <p:cNvPr id="28" name="TextBox 27"/>
          <p:cNvSpPr txBox="1"/>
          <p:nvPr/>
        </p:nvSpPr>
        <p:spPr>
          <a:xfrm>
            <a:off x="612169" y="5143500"/>
            <a:ext cx="448097" cy="276999"/>
          </a:xfrm>
          <a:prstGeom prst="rect">
            <a:avLst/>
          </a:prstGeom>
          <a:solidFill>
            <a:schemeClr val="bg1">
              <a:lumMod val="95000"/>
            </a:schemeClr>
          </a:solidFill>
        </p:spPr>
        <p:txBody>
          <a:bodyPr wrap="square" lIns="0" tIns="0" rIns="0" bIns="0" rtlCol="0">
            <a:spAutoFit/>
          </a:bodyPr>
          <a:lstStyle/>
          <a:p>
            <a:pPr algn="r"/>
            <a:r>
              <a:rPr lang="en-US" dirty="0" smtClean="0">
                <a:solidFill>
                  <a:srgbClr val="000099"/>
                </a:solidFill>
              </a:rPr>
              <a:t>0</a:t>
            </a:r>
            <a:endParaRPr lang="en-US" dirty="0">
              <a:solidFill>
                <a:srgbClr val="000099"/>
              </a:solidFill>
            </a:endParaRPr>
          </a:p>
        </p:txBody>
      </p:sp>
      <p:sp>
        <p:nvSpPr>
          <p:cNvPr id="29" name="TextBox 28"/>
          <p:cNvSpPr txBox="1"/>
          <p:nvPr/>
        </p:nvSpPr>
        <p:spPr>
          <a:xfrm>
            <a:off x="607684" y="3953435"/>
            <a:ext cx="448097" cy="276999"/>
          </a:xfrm>
          <a:prstGeom prst="rect">
            <a:avLst/>
          </a:prstGeom>
          <a:solidFill>
            <a:schemeClr val="bg1">
              <a:lumMod val="95000"/>
            </a:schemeClr>
          </a:solidFill>
        </p:spPr>
        <p:txBody>
          <a:bodyPr wrap="square" lIns="0" tIns="0" rIns="0" bIns="0" rtlCol="0">
            <a:spAutoFit/>
          </a:bodyPr>
          <a:lstStyle/>
          <a:p>
            <a:pPr algn="r"/>
            <a:r>
              <a:rPr lang="en-US" dirty="0" smtClean="0">
                <a:solidFill>
                  <a:srgbClr val="000099"/>
                </a:solidFill>
              </a:rPr>
              <a:t>0</a:t>
            </a:r>
            <a:endParaRPr lang="en-US" dirty="0">
              <a:solidFill>
                <a:srgbClr val="000099"/>
              </a:solidFill>
            </a:endParaRPr>
          </a:p>
        </p:txBody>
      </p:sp>
      <p:sp>
        <p:nvSpPr>
          <p:cNvPr id="30" name="TextBox 29"/>
          <p:cNvSpPr txBox="1"/>
          <p:nvPr/>
        </p:nvSpPr>
        <p:spPr>
          <a:xfrm>
            <a:off x="334264" y="3733800"/>
            <a:ext cx="381000" cy="215444"/>
          </a:xfrm>
          <a:prstGeom prst="rect">
            <a:avLst/>
          </a:prstGeom>
          <a:solidFill>
            <a:schemeClr val="bg1">
              <a:lumMod val="95000"/>
            </a:schemeClr>
          </a:solidFill>
        </p:spPr>
        <p:txBody>
          <a:bodyPr wrap="square" rtlCol="0">
            <a:spAutoFit/>
          </a:bodyPr>
          <a:lstStyle/>
          <a:p>
            <a:endParaRPr lang="en-US" sz="800" dirty="0"/>
          </a:p>
        </p:txBody>
      </p:sp>
      <p:sp>
        <p:nvSpPr>
          <p:cNvPr id="26" name="TextBox 25"/>
          <p:cNvSpPr txBox="1"/>
          <p:nvPr/>
        </p:nvSpPr>
        <p:spPr>
          <a:xfrm>
            <a:off x="1181100" y="800100"/>
            <a:ext cx="6667500" cy="446276"/>
          </a:xfrm>
          <a:prstGeom prst="rect">
            <a:avLst/>
          </a:prstGeom>
          <a:solidFill>
            <a:srgbClr val="FFFFCC"/>
          </a:solidFill>
          <a:ln w="22225">
            <a:solidFill>
              <a:srgbClr val="C00000"/>
            </a:solidFill>
          </a:ln>
          <a:effectLst>
            <a:outerShdw blurRad="50800" dist="38100" dir="2700000" algn="tl" rotWithShape="0">
              <a:prstClr val="black">
                <a:alpha val="40000"/>
              </a:prstClr>
            </a:outerShdw>
          </a:effectLst>
        </p:spPr>
        <p:txBody>
          <a:bodyPr wrap="square">
            <a:spAutoFit/>
          </a:bodyPr>
          <a:lstStyle/>
          <a:p>
            <a:pPr algn="ctr">
              <a:defRPr/>
            </a:pPr>
            <a:r>
              <a:rPr lang="en-US" sz="2300" dirty="0" smtClean="0">
                <a:solidFill>
                  <a:srgbClr val="000099"/>
                </a:solidFill>
              </a:rPr>
              <a:t>Extended periods of high network utilization</a:t>
            </a:r>
            <a:endParaRPr lang="en-US" sz="2400" baseline="30000" dirty="0">
              <a:solidFill>
                <a:srgbClr val="000099"/>
              </a:solidFill>
            </a:endParaRPr>
          </a:p>
        </p:txBody>
      </p:sp>
      <p:pic>
        <p:nvPicPr>
          <p:cNvPr id="31" name="Picture 30" descr="BNL flow 3.png"/>
          <p:cNvPicPr>
            <a:picLocks noChangeAspect="1"/>
          </p:cNvPicPr>
          <p:nvPr/>
        </p:nvPicPr>
        <p:blipFill>
          <a:blip r:embed="rId4" cstate="print"/>
          <a:stretch>
            <a:fillRect/>
          </a:stretch>
        </p:blipFill>
        <p:spPr>
          <a:xfrm>
            <a:off x="3352800" y="2846595"/>
            <a:ext cx="6400800" cy="3401805"/>
          </a:xfrm>
          <a:prstGeom prst="rect">
            <a:avLst/>
          </a:prstGeom>
          <a:ln>
            <a:solidFill>
              <a:schemeClr val="tx1"/>
            </a:solidFill>
          </a:ln>
          <a:effectLst>
            <a:outerShdw blurRad="50800" dist="38100" dir="2700000" algn="tl" rotWithShape="0">
              <a:prstClr val="black">
                <a:alpha val="40000"/>
              </a:prstClr>
            </a:outerShdw>
          </a:effectLst>
        </p:spPr>
      </p:pic>
      <p:cxnSp>
        <p:nvCxnSpPr>
          <p:cNvPr id="33" name="Straight Connector 32"/>
          <p:cNvCxnSpPr>
            <a:endCxn id="37" idx="3"/>
          </p:cNvCxnSpPr>
          <p:nvPr/>
        </p:nvCxnSpPr>
        <p:spPr>
          <a:xfrm rot="16200000" flipV="1">
            <a:off x="2699107" y="2184063"/>
            <a:ext cx="846523" cy="46086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7" idx="0"/>
          </p:cNvCxnSpPr>
          <p:nvPr/>
        </p:nvCxnSpPr>
        <p:spPr>
          <a:xfrm rot="10800000">
            <a:off x="3067050" y="1524000"/>
            <a:ext cx="6686550" cy="129540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2819400" y="1524000"/>
            <a:ext cx="495300" cy="5473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800000"/>
              </a:solidFill>
            </a:endParaRPr>
          </a:p>
        </p:txBody>
      </p:sp>
      <p:sp>
        <p:nvSpPr>
          <p:cNvPr id="44" name="Text Box 319"/>
          <p:cNvSpPr txBox="1">
            <a:spLocks noChangeArrowheads="1"/>
          </p:cNvSpPr>
          <p:nvPr/>
        </p:nvSpPr>
        <p:spPr bwMode="auto">
          <a:xfrm>
            <a:off x="4572000" y="2708983"/>
            <a:ext cx="3810000" cy="339017"/>
          </a:xfrm>
          <a:prstGeom prst="rect">
            <a:avLst/>
          </a:prstGeom>
          <a:solidFill>
            <a:srgbClr val="000066"/>
          </a:solidFill>
          <a:ln w="22225">
            <a:solidFill>
              <a:srgbClr val="FFFF00"/>
            </a:solidFill>
            <a:miter lim="800000"/>
            <a:headEnd/>
            <a:tailEnd/>
          </a:ln>
        </p:spPr>
        <p:txBody>
          <a:bodyPr wrap="square">
            <a:spAutoFit/>
          </a:bodyPr>
          <a:lstStyle/>
          <a:p>
            <a:pPr algn="ctr">
              <a:lnSpc>
                <a:spcPct val="85000"/>
              </a:lnSpc>
              <a:tabLst>
                <a:tab pos="457200" algn="l"/>
              </a:tabLst>
            </a:pPr>
            <a:r>
              <a:rPr lang="en-US" sz="2000" dirty="0" smtClean="0">
                <a:solidFill>
                  <a:srgbClr val="FFFF00"/>
                </a:solidFill>
              </a:rPr>
              <a:t>4 hour average: 9.6 Gbps</a:t>
            </a:r>
          </a:p>
        </p:txBody>
      </p:sp>
      <p:sp>
        <p:nvSpPr>
          <p:cNvPr id="35" name="Rectangle 4"/>
          <p:cNvSpPr>
            <a:spLocks noChangeArrowheads="1"/>
          </p:cNvSpPr>
          <p:nvPr/>
        </p:nvSpPr>
        <p:spPr bwMode="auto">
          <a:xfrm>
            <a:off x="0" y="6324600"/>
            <a:ext cx="9906000" cy="533400"/>
          </a:xfrm>
          <a:prstGeom prst="rect">
            <a:avLst/>
          </a:prstGeom>
          <a:solidFill>
            <a:srgbClr val="000066"/>
          </a:solidFill>
          <a:ln w="22225">
            <a:solidFill>
              <a:srgbClr val="FFFF00"/>
            </a:solidFill>
            <a:miter lim="800000"/>
            <a:headEnd/>
            <a:tailEnd/>
          </a:ln>
          <a:effectLst/>
        </p:spPr>
        <p:txBody>
          <a:bodyPr wrap="none" anchor="ctr"/>
          <a:lstStyle/>
          <a:p>
            <a:pPr algn="ctr">
              <a:lnSpc>
                <a:spcPct val="90000"/>
              </a:lnSpc>
              <a:spcBef>
                <a:spcPct val="10000"/>
              </a:spcBef>
              <a:buClr>
                <a:srgbClr val="800000"/>
              </a:buClr>
              <a:buSzPct val="90000"/>
              <a:buFont typeface="Wingdings" pitchFamily="2" charset="2"/>
              <a:buNone/>
              <a:defRPr/>
            </a:pPr>
            <a:r>
              <a:rPr lang="en-US" sz="2200" dirty="0" smtClean="0">
                <a:solidFill>
                  <a:schemeClr val="bg1"/>
                </a:solidFill>
              </a:rPr>
              <a:t>Ceiling observed at ~11 </a:t>
            </a:r>
            <a:r>
              <a:rPr lang="en-US" sz="2200" dirty="0" err="1" smtClean="0">
                <a:solidFill>
                  <a:schemeClr val="bg1"/>
                </a:solidFill>
              </a:rPr>
              <a:t>Gbps</a:t>
            </a:r>
            <a:r>
              <a:rPr lang="en-US" sz="2200" dirty="0" smtClean="0">
                <a:solidFill>
                  <a:schemeClr val="bg1"/>
                </a:solidFill>
              </a:rPr>
              <a:t>: due to end-system limitations ?</a:t>
            </a:r>
            <a:endParaRPr lang="en-US" sz="2200" dirty="0">
              <a:solidFill>
                <a:schemeClr val="bg1"/>
              </a:solidFill>
            </a:endParaRPr>
          </a:p>
        </p:txBody>
      </p:sp>
      <p:sp>
        <p:nvSpPr>
          <p:cNvPr id="39" name="Text Box 319"/>
          <p:cNvSpPr txBox="1">
            <a:spLocks noChangeArrowheads="1"/>
          </p:cNvSpPr>
          <p:nvPr/>
        </p:nvSpPr>
        <p:spPr bwMode="auto">
          <a:xfrm>
            <a:off x="8504500" y="937550"/>
            <a:ext cx="1295400" cy="877163"/>
          </a:xfrm>
          <a:prstGeom prst="rect">
            <a:avLst/>
          </a:prstGeom>
          <a:solidFill>
            <a:srgbClr val="000066"/>
          </a:solidFill>
          <a:ln w="22225">
            <a:solidFill>
              <a:srgbClr val="FFFF00"/>
            </a:solidFill>
            <a:miter lim="800000"/>
            <a:headEnd/>
            <a:tailEnd/>
          </a:ln>
        </p:spPr>
        <p:txBody>
          <a:bodyPr wrap="square">
            <a:spAutoFit/>
          </a:bodyPr>
          <a:lstStyle/>
          <a:p>
            <a:pPr algn="ctr">
              <a:lnSpc>
                <a:spcPct val="85000"/>
              </a:lnSpc>
              <a:tabLst>
                <a:tab pos="457200" algn="l"/>
              </a:tabLst>
            </a:pPr>
            <a:r>
              <a:rPr lang="en-US" sz="2000" dirty="0" smtClean="0">
                <a:solidFill>
                  <a:srgbClr val="FFFF00"/>
                </a:solidFill>
              </a:rPr>
              <a:t>4 Day Average </a:t>
            </a:r>
            <a:br>
              <a:rPr lang="en-US" sz="2000" dirty="0" smtClean="0">
                <a:solidFill>
                  <a:srgbClr val="FFFF00"/>
                </a:solidFill>
              </a:rPr>
            </a:br>
            <a:r>
              <a:rPr lang="en-US" sz="2000" dirty="0" smtClean="0">
                <a:solidFill>
                  <a:srgbClr val="FFFF00"/>
                </a:solidFill>
              </a:rPr>
              <a:t>6.7 Gbps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0">
                <a:schemeClr val="bg1">
                  <a:tint val="80000"/>
                  <a:satMod val="300000"/>
                  <a:alpha val="86000"/>
                </a:schemeClr>
              </a:gs>
              <a:gs pos="100000">
                <a:schemeClr val="bg1">
                  <a:shade val="30000"/>
                  <a:satMod val="200000"/>
                </a:schemeClr>
              </a:gs>
            </a:gsLst>
          </a:gradFill>
        </p:spPr>
        <p:txBody>
          <a:bodyPr/>
          <a:lstStyle/>
          <a:p>
            <a:pPr eaLnBrk="1" hangingPunct="1">
              <a:defRPr/>
            </a:pPr>
            <a:r>
              <a:rPr lang="en-US" dirty="0" smtClean="0">
                <a:solidFill>
                  <a:srgbClr val="000099"/>
                </a:solidFill>
              </a:rPr>
              <a:t>LHCOPN 2009/10 Statistics </a:t>
            </a:r>
          </a:p>
        </p:txBody>
      </p:sp>
      <p:pic>
        <p:nvPicPr>
          <p:cNvPr id="338947" name="Picture 2" descr="AdHoc_LHCOPN-Total_LHCOPN_Total_Traffic__end - 1y - cropped.png"/>
          <p:cNvPicPr>
            <a:picLocks noChangeAspect="1"/>
          </p:cNvPicPr>
          <p:nvPr/>
        </p:nvPicPr>
        <p:blipFill>
          <a:blip r:embed="rId3" cstate="print"/>
          <a:stretch>
            <a:fillRect/>
          </a:stretch>
        </p:blipFill>
        <p:spPr bwMode="auto">
          <a:xfrm>
            <a:off x="152400" y="1371600"/>
            <a:ext cx="9345976" cy="4611688"/>
          </a:xfrm>
          <a:prstGeom prst="rect">
            <a:avLst/>
          </a:prstGeom>
          <a:noFill/>
          <a:ln w="9525">
            <a:noFill/>
            <a:miter lim="800000"/>
            <a:headEnd/>
            <a:tailEnd/>
          </a:ln>
        </p:spPr>
      </p:pic>
      <p:sp>
        <p:nvSpPr>
          <p:cNvPr id="338948" name="Up Arrow 4"/>
          <p:cNvSpPr>
            <a:spLocks noChangeArrowheads="1"/>
          </p:cNvSpPr>
          <p:nvPr/>
        </p:nvSpPr>
        <p:spPr bwMode="auto">
          <a:xfrm rot="10800000">
            <a:off x="1591234" y="2368925"/>
            <a:ext cx="619125" cy="1216960"/>
          </a:xfrm>
          <a:prstGeom prst="upArrow">
            <a:avLst>
              <a:gd name="adj1" fmla="val 50000"/>
              <a:gd name="adj2" fmla="val 50043"/>
            </a:avLst>
          </a:prstGeom>
          <a:solidFill>
            <a:srgbClr val="C00000"/>
          </a:solidFill>
          <a:ln w="19050" algn="ctr">
            <a:noFill/>
            <a:round/>
            <a:headEnd/>
            <a:tailEnd/>
          </a:ln>
        </p:spPr>
        <p:txBody>
          <a:bodyPr/>
          <a:lstStyle/>
          <a:p>
            <a:endParaRPr lang="en-US"/>
          </a:p>
        </p:txBody>
      </p:sp>
      <p:sp>
        <p:nvSpPr>
          <p:cNvPr id="338950" name="Up Arrow 6"/>
          <p:cNvSpPr>
            <a:spLocks noChangeArrowheads="1"/>
          </p:cNvSpPr>
          <p:nvPr/>
        </p:nvSpPr>
        <p:spPr bwMode="auto">
          <a:xfrm rot="10800000">
            <a:off x="6833064" y="2395113"/>
            <a:ext cx="628650" cy="1148186"/>
          </a:xfrm>
          <a:prstGeom prst="upArrow">
            <a:avLst>
              <a:gd name="adj1" fmla="val 50000"/>
              <a:gd name="adj2" fmla="val 50076"/>
            </a:avLst>
          </a:prstGeom>
          <a:solidFill>
            <a:srgbClr val="C00000"/>
          </a:solidFill>
          <a:ln w="19050" algn="ctr">
            <a:noFill/>
            <a:round/>
            <a:headEnd/>
            <a:tailEnd/>
          </a:ln>
        </p:spPr>
        <p:txBody>
          <a:bodyPr/>
          <a:lstStyle/>
          <a:p>
            <a:endParaRPr lang="en-US"/>
          </a:p>
        </p:txBody>
      </p:sp>
      <p:sp>
        <p:nvSpPr>
          <p:cNvPr id="338952" name="Up Arrow 6"/>
          <p:cNvSpPr>
            <a:spLocks noChangeArrowheads="1"/>
          </p:cNvSpPr>
          <p:nvPr/>
        </p:nvSpPr>
        <p:spPr bwMode="auto">
          <a:xfrm rot="10800000">
            <a:off x="5524500" y="3352800"/>
            <a:ext cx="628650" cy="914400"/>
          </a:xfrm>
          <a:prstGeom prst="upArrow">
            <a:avLst>
              <a:gd name="adj1" fmla="val 50000"/>
              <a:gd name="adj2" fmla="val 50076"/>
            </a:avLst>
          </a:prstGeom>
          <a:solidFill>
            <a:srgbClr val="C00000"/>
          </a:solidFill>
          <a:ln w="19050" algn="ctr">
            <a:noFill/>
            <a:round/>
            <a:headEnd/>
            <a:tailEnd/>
          </a:ln>
        </p:spPr>
        <p:txBody>
          <a:bodyPr/>
          <a:lstStyle/>
          <a:p>
            <a:endParaRPr lang="en-US"/>
          </a:p>
        </p:txBody>
      </p:sp>
      <p:sp>
        <p:nvSpPr>
          <p:cNvPr id="338953" name="Text Box 319"/>
          <p:cNvSpPr txBox="1">
            <a:spLocks noChangeArrowheads="1"/>
          </p:cNvSpPr>
          <p:nvPr/>
        </p:nvSpPr>
        <p:spPr bwMode="auto">
          <a:xfrm>
            <a:off x="1324535" y="2064126"/>
            <a:ext cx="1257300" cy="353943"/>
          </a:xfrm>
          <a:prstGeom prst="rect">
            <a:avLst/>
          </a:prstGeom>
          <a:solidFill>
            <a:srgbClr val="000066"/>
          </a:solidFill>
          <a:ln w="22225">
            <a:solidFill>
              <a:srgbClr val="FFFF00"/>
            </a:solidFill>
            <a:miter lim="800000"/>
            <a:headEnd/>
            <a:tailEnd/>
          </a:ln>
        </p:spPr>
        <p:txBody>
          <a:bodyPr wrap="square">
            <a:spAutoFit/>
          </a:bodyPr>
          <a:lstStyle/>
          <a:p>
            <a:pPr algn="ctr">
              <a:lnSpc>
                <a:spcPct val="85000"/>
              </a:lnSpc>
              <a:tabLst>
                <a:tab pos="457200" algn="l"/>
              </a:tabLst>
            </a:pPr>
            <a:r>
              <a:rPr lang="en-US" sz="2000" dirty="0">
                <a:solidFill>
                  <a:srgbClr val="FFFF00"/>
                </a:solidFill>
              </a:rPr>
              <a:t>STEP09</a:t>
            </a:r>
          </a:p>
        </p:txBody>
      </p:sp>
      <p:sp>
        <p:nvSpPr>
          <p:cNvPr id="12" name="Up Arrow 6"/>
          <p:cNvSpPr>
            <a:spLocks noChangeArrowheads="1"/>
          </p:cNvSpPr>
          <p:nvPr/>
        </p:nvSpPr>
        <p:spPr bwMode="auto">
          <a:xfrm rot="10800000">
            <a:off x="8509463" y="1562097"/>
            <a:ext cx="628650" cy="723902"/>
          </a:xfrm>
          <a:prstGeom prst="upArrow">
            <a:avLst>
              <a:gd name="adj1" fmla="val 50000"/>
              <a:gd name="adj2" fmla="val 50076"/>
            </a:avLst>
          </a:prstGeom>
          <a:solidFill>
            <a:srgbClr val="C00000"/>
          </a:solidFill>
          <a:ln w="19050" algn="ctr">
            <a:noFill/>
            <a:round/>
            <a:headEnd/>
            <a:tailEnd/>
          </a:ln>
        </p:spPr>
        <p:txBody>
          <a:bodyPr/>
          <a:lstStyle/>
          <a:p>
            <a:endParaRPr lang="en-US"/>
          </a:p>
        </p:txBody>
      </p:sp>
      <p:sp>
        <p:nvSpPr>
          <p:cNvPr id="13" name="Text Box 319"/>
          <p:cNvSpPr txBox="1">
            <a:spLocks noChangeArrowheads="1"/>
          </p:cNvSpPr>
          <p:nvPr/>
        </p:nvSpPr>
        <p:spPr bwMode="auto">
          <a:xfrm>
            <a:off x="342900" y="5943600"/>
            <a:ext cx="8953500" cy="830997"/>
          </a:xfrm>
          <a:prstGeom prst="rect">
            <a:avLst/>
          </a:prstGeom>
          <a:solidFill>
            <a:srgbClr val="000066"/>
          </a:solidFill>
          <a:ln w="22225">
            <a:solidFill>
              <a:srgbClr val="FFFF00"/>
            </a:solidFill>
            <a:miter lim="800000"/>
            <a:headEnd/>
            <a:tailEnd/>
          </a:ln>
        </p:spPr>
        <p:txBody>
          <a:bodyPr wrap="square">
            <a:spAutoFit/>
          </a:bodyPr>
          <a:lstStyle/>
          <a:p>
            <a:pPr algn="ctr">
              <a:tabLst>
                <a:tab pos="457200" algn="l"/>
              </a:tabLst>
            </a:pPr>
            <a:r>
              <a:rPr lang="en-US" sz="2400" dirty="0" smtClean="0">
                <a:solidFill>
                  <a:srgbClr val="FFFF00"/>
                </a:solidFill>
              </a:rPr>
              <a:t>LHC Luminosity still ramping up, but observed </a:t>
            </a:r>
            <a:br>
              <a:rPr lang="en-US" sz="2400" dirty="0" smtClean="0">
                <a:solidFill>
                  <a:srgbClr val="FFFF00"/>
                </a:solidFill>
              </a:rPr>
            </a:br>
            <a:r>
              <a:rPr lang="en-US" sz="2400" dirty="0" smtClean="0">
                <a:solidFill>
                  <a:srgbClr val="FFFF00"/>
                </a:solidFill>
              </a:rPr>
              <a:t>data rates well above previous estimates !</a:t>
            </a:r>
            <a:endParaRPr lang="en-US" sz="2400" dirty="0">
              <a:solidFill>
                <a:srgbClr val="FFFF00"/>
              </a:solidFill>
            </a:endParaRPr>
          </a:p>
        </p:txBody>
      </p:sp>
      <p:sp>
        <p:nvSpPr>
          <p:cNvPr id="14" name="Oval 13"/>
          <p:cNvSpPr/>
          <p:nvPr/>
        </p:nvSpPr>
        <p:spPr>
          <a:xfrm>
            <a:off x="8382000" y="5410200"/>
            <a:ext cx="1028700" cy="762000"/>
          </a:xfrm>
          <a:prstGeom prst="ellipse">
            <a:avLst/>
          </a:prstGeom>
          <a:noFill/>
          <a:ln w="177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38951" name="Text Box 319"/>
          <p:cNvSpPr txBox="1">
            <a:spLocks noChangeArrowheads="1"/>
          </p:cNvSpPr>
          <p:nvPr/>
        </p:nvSpPr>
        <p:spPr bwMode="auto">
          <a:xfrm>
            <a:off x="5029200" y="2781300"/>
            <a:ext cx="1739900" cy="615950"/>
          </a:xfrm>
          <a:prstGeom prst="rect">
            <a:avLst/>
          </a:prstGeom>
          <a:solidFill>
            <a:srgbClr val="000066"/>
          </a:solidFill>
          <a:ln w="22225">
            <a:solidFill>
              <a:srgbClr val="FFFF00"/>
            </a:solidFill>
            <a:miter lim="800000"/>
            <a:headEnd/>
            <a:tailEnd/>
          </a:ln>
        </p:spPr>
        <p:txBody>
          <a:bodyPr>
            <a:spAutoFit/>
          </a:bodyPr>
          <a:lstStyle/>
          <a:p>
            <a:pPr algn="ctr">
              <a:lnSpc>
                <a:spcPct val="85000"/>
              </a:lnSpc>
              <a:tabLst>
                <a:tab pos="457200" algn="l"/>
              </a:tabLst>
            </a:pPr>
            <a:r>
              <a:rPr lang="en-US" sz="2000" dirty="0">
                <a:solidFill>
                  <a:srgbClr val="FFFF00"/>
                </a:solidFill>
              </a:rPr>
              <a:t>LHC Data </a:t>
            </a:r>
            <a:r>
              <a:rPr lang="en-US" sz="2000" dirty="0" smtClean="0">
                <a:solidFill>
                  <a:srgbClr val="FFFF00"/>
                </a:solidFill>
              </a:rPr>
              <a:t>Taking 2009</a:t>
            </a:r>
            <a:endParaRPr lang="en-US" sz="2000" dirty="0">
              <a:solidFill>
                <a:srgbClr val="FFFF00"/>
              </a:solidFill>
            </a:endParaRPr>
          </a:p>
        </p:txBody>
      </p:sp>
      <p:sp>
        <p:nvSpPr>
          <p:cNvPr id="338949" name="Text Box 319"/>
          <p:cNvSpPr txBox="1">
            <a:spLocks noChangeArrowheads="1"/>
          </p:cNvSpPr>
          <p:nvPr/>
        </p:nvSpPr>
        <p:spPr bwMode="auto">
          <a:xfrm>
            <a:off x="5905500" y="1975247"/>
            <a:ext cx="2324100" cy="615553"/>
          </a:xfrm>
          <a:prstGeom prst="rect">
            <a:avLst/>
          </a:prstGeom>
          <a:solidFill>
            <a:srgbClr val="000066"/>
          </a:solidFill>
          <a:ln w="22225">
            <a:solidFill>
              <a:srgbClr val="FFFF00"/>
            </a:solidFill>
            <a:miter lim="800000"/>
            <a:headEnd/>
            <a:tailEnd/>
          </a:ln>
        </p:spPr>
        <p:txBody>
          <a:bodyPr wrap="square">
            <a:spAutoFit/>
          </a:bodyPr>
          <a:lstStyle/>
          <a:p>
            <a:pPr algn="ctr">
              <a:lnSpc>
                <a:spcPct val="85000"/>
              </a:lnSpc>
              <a:tabLst>
                <a:tab pos="457200" algn="l"/>
              </a:tabLst>
            </a:pPr>
            <a:r>
              <a:rPr lang="en-US" sz="2000" dirty="0" smtClean="0">
                <a:solidFill>
                  <a:srgbClr val="FFFF00"/>
                </a:solidFill>
              </a:rPr>
              <a:t>Fermilab </a:t>
            </a:r>
          </a:p>
          <a:p>
            <a:pPr algn="ctr">
              <a:lnSpc>
                <a:spcPct val="85000"/>
              </a:lnSpc>
              <a:tabLst>
                <a:tab pos="457200" algn="l"/>
              </a:tabLst>
            </a:pPr>
            <a:r>
              <a:rPr lang="en-US" sz="2000" dirty="0" smtClean="0">
                <a:solidFill>
                  <a:srgbClr val="FFFF00"/>
                </a:solidFill>
              </a:rPr>
              <a:t>“Data Challenge”</a:t>
            </a:r>
            <a:endParaRPr lang="en-US" sz="2000" dirty="0">
              <a:solidFill>
                <a:srgbClr val="FFFF00"/>
              </a:solidFill>
            </a:endParaRPr>
          </a:p>
        </p:txBody>
      </p:sp>
      <p:sp>
        <p:nvSpPr>
          <p:cNvPr id="11" name="Text Box 319"/>
          <p:cNvSpPr txBox="1">
            <a:spLocks noChangeArrowheads="1"/>
          </p:cNvSpPr>
          <p:nvPr/>
        </p:nvSpPr>
        <p:spPr bwMode="auto">
          <a:xfrm>
            <a:off x="7962900" y="990600"/>
            <a:ext cx="1752600" cy="615950"/>
          </a:xfrm>
          <a:prstGeom prst="rect">
            <a:avLst/>
          </a:prstGeom>
          <a:solidFill>
            <a:srgbClr val="000066"/>
          </a:solidFill>
          <a:ln w="22225">
            <a:solidFill>
              <a:srgbClr val="FFFF00"/>
            </a:solidFill>
            <a:miter lim="800000"/>
            <a:headEnd/>
            <a:tailEnd/>
          </a:ln>
        </p:spPr>
        <p:txBody>
          <a:bodyPr wrap="square">
            <a:spAutoFit/>
          </a:bodyPr>
          <a:lstStyle/>
          <a:p>
            <a:pPr algn="ctr">
              <a:lnSpc>
                <a:spcPct val="85000"/>
              </a:lnSpc>
              <a:tabLst>
                <a:tab pos="457200" algn="l"/>
              </a:tabLst>
            </a:pPr>
            <a:r>
              <a:rPr lang="en-US" sz="2000" dirty="0">
                <a:solidFill>
                  <a:srgbClr val="FFFF00"/>
                </a:solidFill>
              </a:rPr>
              <a:t>LHC Data </a:t>
            </a:r>
            <a:r>
              <a:rPr lang="en-US" sz="2000" dirty="0" smtClean="0">
                <a:solidFill>
                  <a:srgbClr val="FFFF00"/>
                </a:solidFill>
              </a:rPr>
              <a:t>Taking 2010</a:t>
            </a:r>
            <a:endParaRPr lang="en-US" sz="2000" dirty="0">
              <a:solidFill>
                <a:srgbClr val="FFFF00"/>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86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Future LHC Data Rates?</a:t>
            </a:r>
            <a:endParaRPr lang="en-US" dirty="0">
              <a:solidFill>
                <a:srgbClr val="000099"/>
              </a:solidFill>
            </a:endParaRPr>
          </a:p>
        </p:txBody>
      </p:sp>
      <p:sp>
        <p:nvSpPr>
          <p:cNvPr id="3" name="Content Placeholder 2"/>
          <p:cNvSpPr>
            <a:spLocks noGrp="1"/>
          </p:cNvSpPr>
          <p:nvPr>
            <p:ph idx="1"/>
          </p:nvPr>
        </p:nvSpPr>
        <p:spPr/>
        <p:txBody>
          <a:bodyPr/>
          <a:lstStyle/>
          <a:p>
            <a:pPr>
              <a:lnSpc>
                <a:spcPct val="92000"/>
              </a:lnSpc>
            </a:pPr>
            <a:r>
              <a:rPr lang="en-US" dirty="0" smtClean="0"/>
              <a:t>March 30, 2010: LHC started at 7 TeV collision energy </a:t>
            </a:r>
          </a:p>
          <a:p>
            <a:pPr lvl="1">
              <a:lnSpc>
                <a:spcPct val="92000"/>
              </a:lnSpc>
            </a:pPr>
            <a:r>
              <a:rPr lang="en-US" sz="2400" dirty="0" smtClean="0"/>
              <a:t> Low Luminosity, 10</a:t>
            </a:r>
            <a:r>
              <a:rPr lang="en-US" sz="2800" baseline="30000" dirty="0" smtClean="0"/>
              <a:t>26</a:t>
            </a:r>
            <a:r>
              <a:rPr lang="en-US" sz="2800" baseline="30000" dirty="0" smtClean="0">
                <a:solidFill>
                  <a:srgbClr val="800000"/>
                </a:solidFill>
              </a:rPr>
              <a:t> </a:t>
            </a:r>
            <a:r>
              <a:rPr lang="en-US" sz="2400" dirty="0" smtClean="0"/>
              <a:t>to 10</a:t>
            </a:r>
            <a:r>
              <a:rPr lang="en-US" sz="2800" baseline="30000" dirty="0" smtClean="0"/>
              <a:t>27</a:t>
            </a:r>
            <a:r>
              <a:rPr lang="en-US" sz="2400" dirty="0" smtClean="0"/>
              <a:t>, i.e. Low Data Rates</a:t>
            </a:r>
          </a:p>
          <a:p>
            <a:pPr>
              <a:lnSpc>
                <a:spcPct val="92000"/>
              </a:lnSpc>
            </a:pPr>
            <a:r>
              <a:rPr lang="en-US" dirty="0" smtClean="0"/>
              <a:t>April 19, 2010: 10-fold increase in luminosity (10</a:t>
            </a:r>
            <a:r>
              <a:rPr lang="en-US" sz="2800" baseline="30000" dirty="0" smtClean="0"/>
              <a:t>28</a:t>
            </a:r>
            <a:r>
              <a:rPr lang="en-US" dirty="0" smtClean="0"/>
              <a:t>)</a:t>
            </a:r>
          </a:p>
          <a:p>
            <a:pPr>
              <a:lnSpc>
                <a:spcPct val="92000"/>
              </a:lnSpc>
            </a:pPr>
            <a:r>
              <a:rPr lang="en-US" dirty="0" smtClean="0"/>
              <a:t>May 22: another 10-fold increase (10</a:t>
            </a:r>
            <a:r>
              <a:rPr lang="en-US" sz="2800" baseline="30000" dirty="0" smtClean="0"/>
              <a:t>29</a:t>
            </a:r>
            <a:r>
              <a:rPr lang="en-US" dirty="0" smtClean="0"/>
              <a:t>)</a:t>
            </a:r>
          </a:p>
          <a:p>
            <a:pPr>
              <a:lnSpc>
                <a:spcPct val="92000"/>
              </a:lnSpc>
            </a:pPr>
            <a:r>
              <a:rPr lang="en-US" dirty="0" smtClean="0">
                <a:solidFill>
                  <a:srgbClr val="000099"/>
                </a:solidFill>
              </a:rPr>
              <a:t>Goal for 2010: 10</a:t>
            </a:r>
            <a:r>
              <a:rPr lang="en-US" sz="2800" baseline="30000" dirty="0" smtClean="0">
                <a:solidFill>
                  <a:srgbClr val="000099"/>
                </a:solidFill>
              </a:rPr>
              <a:t>32 </a:t>
            </a:r>
            <a:r>
              <a:rPr lang="en-US" dirty="0" smtClean="0">
                <a:solidFill>
                  <a:srgbClr val="000099"/>
                </a:solidFill>
              </a:rPr>
              <a:t>!</a:t>
            </a:r>
          </a:p>
          <a:p>
            <a:pPr>
              <a:lnSpc>
                <a:spcPct val="92000"/>
              </a:lnSpc>
            </a:pPr>
            <a:r>
              <a:rPr lang="en-US" dirty="0" smtClean="0"/>
              <a:t>[LHC design </a:t>
            </a:r>
            <a:r>
              <a:rPr lang="en-US" dirty="0" err="1" smtClean="0"/>
              <a:t>lumi</a:t>
            </a:r>
            <a:r>
              <a:rPr lang="en-US" dirty="0" smtClean="0"/>
              <a:t>: 10</a:t>
            </a:r>
            <a:r>
              <a:rPr lang="en-US" sz="2800" baseline="30000" dirty="0" smtClean="0"/>
              <a:t>34</a:t>
            </a:r>
            <a:r>
              <a:rPr lang="en-US" dirty="0" smtClean="0"/>
              <a:t>]</a:t>
            </a:r>
            <a:endParaRPr lang="en-US" dirty="0"/>
          </a:p>
        </p:txBody>
      </p:sp>
      <p:sp>
        <p:nvSpPr>
          <p:cNvPr id="4" name="Text Box 319"/>
          <p:cNvSpPr txBox="1">
            <a:spLocks noChangeArrowheads="1"/>
          </p:cNvSpPr>
          <p:nvPr/>
        </p:nvSpPr>
        <p:spPr bwMode="auto">
          <a:xfrm>
            <a:off x="419100" y="3962400"/>
            <a:ext cx="4114800" cy="2539157"/>
          </a:xfrm>
          <a:prstGeom prst="rect">
            <a:avLst/>
          </a:prstGeom>
          <a:solidFill>
            <a:srgbClr val="000066"/>
          </a:solidFill>
          <a:ln w="22225">
            <a:solidFill>
              <a:srgbClr val="FFFF00"/>
            </a:solidFill>
            <a:miter lim="800000"/>
            <a:headEnd/>
            <a:tailEnd/>
          </a:ln>
        </p:spPr>
        <p:txBody>
          <a:bodyPr wrap="square">
            <a:spAutoFit/>
          </a:bodyPr>
          <a:lstStyle/>
          <a:p>
            <a:pPr algn="ctr">
              <a:spcBef>
                <a:spcPct val="0"/>
              </a:spcBef>
              <a:spcAft>
                <a:spcPts val="600"/>
              </a:spcAft>
              <a:tabLst>
                <a:tab pos="457200" algn="l"/>
              </a:tabLst>
            </a:pPr>
            <a:r>
              <a:rPr lang="en-US" sz="2400" dirty="0" smtClean="0">
                <a:solidFill>
                  <a:schemeClr val="bg1"/>
                </a:solidFill>
              </a:rPr>
              <a:t>There is still a 3 order of magnitude improvement expected </a:t>
            </a:r>
            <a:r>
              <a:rPr lang="en-US" sz="2400" dirty="0" smtClean="0">
                <a:solidFill>
                  <a:srgbClr val="FFFF00"/>
                </a:solidFill>
              </a:rPr>
              <a:t>THIS YEAR</a:t>
            </a:r>
            <a:endParaRPr lang="en-US" sz="1000" dirty="0" smtClean="0">
              <a:solidFill>
                <a:srgbClr val="FFFF00"/>
              </a:solidFill>
            </a:endParaRPr>
          </a:p>
          <a:p>
            <a:pPr algn="ctr">
              <a:spcBef>
                <a:spcPct val="0"/>
              </a:spcBef>
              <a:spcAft>
                <a:spcPts val="600"/>
              </a:spcAft>
              <a:tabLst>
                <a:tab pos="457200" algn="l"/>
              </a:tabLst>
            </a:pPr>
            <a:r>
              <a:rPr lang="en-US" sz="1000" dirty="0" smtClean="0">
                <a:solidFill>
                  <a:schemeClr val="bg1"/>
                </a:solidFill>
              </a:rPr>
              <a:t/>
            </a:r>
            <a:br>
              <a:rPr lang="en-US" sz="1000" dirty="0" smtClean="0">
                <a:solidFill>
                  <a:schemeClr val="bg1"/>
                </a:solidFill>
              </a:rPr>
            </a:br>
            <a:r>
              <a:rPr lang="en-US" sz="2400" dirty="0" smtClean="0">
                <a:solidFill>
                  <a:schemeClr val="bg1"/>
                </a:solidFill>
              </a:rPr>
              <a:t>But we need to understand how it will translate into network utilization!</a:t>
            </a:r>
            <a:endParaRPr lang="en-US" sz="2400" dirty="0">
              <a:solidFill>
                <a:schemeClr val="bg1"/>
              </a:solidFill>
            </a:endParaRPr>
          </a:p>
        </p:txBody>
      </p:sp>
      <p:pic>
        <p:nvPicPr>
          <p:cNvPr id="6" name="Picture 3"/>
          <p:cNvPicPr>
            <a:picLocks noChangeAspect="1" noChangeArrowheads="1"/>
          </p:cNvPicPr>
          <p:nvPr/>
        </p:nvPicPr>
        <p:blipFill>
          <a:blip r:embed="rId3" cstate="print"/>
          <a:srcRect/>
          <a:stretch>
            <a:fillRect/>
          </a:stretch>
        </p:blipFill>
        <p:spPr bwMode="auto">
          <a:xfrm>
            <a:off x="4610100" y="2721500"/>
            <a:ext cx="5143500" cy="4038600"/>
          </a:xfrm>
          <a:prstGeom prst="rect">
            <a:avLst/>
          </a:prstGeom>
          <a:noFill/>
          <a:ln w="22225">
            <a:solidFill>
              <a:srgbClr val="000099"/>
            </a:solidFill>
            <a:miter lim="800000"/>
            <a:headEnd/>
            <a:tailEnd/>
          </a:ln>
        </p:spPr>
      </p:pic>
      <p:cxnSp>
        <p:nvCxnSpPr>
          <p:cNvPr id="9" name="Straight Connector 8"/>
          <p:cNvCxnSpPr/>
          <p:nvPr/>
        </p:nvCxnSpPr>
        <p:spPr>
          <a:xfrm>
            <a:off x="6057900" y="3674000"/>
            <a:ext cx="3429000" cy="0"/>
          </a:xfrm>
          <a:prstGeom prst="line">
            <a:avLst/>
          </a:prstGeom>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a:off x="6019800" y="4312912"/>
            <a:ext cx="3429000" cy="0"/>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a:off x="6057900" y="3178700"/>
            <a:ext cx="3467100" cy="0"/>
          </a:xfrm>
          <a:prstGeom prst="line">
            <a:avLst/>
          </a:prstGeom>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8343900" y="3990468"/>
            <a:ext cx="1210588" cy="369332"/>
          </a:xfrm>
          <a:prstGeom prst="rect">
            <a:avLst/>
          </a:prstGeom>
          <a:noFill/>
        </p:spPr>
        <p:txBody>
          <a:bodyPr wrap="none" rtlCol="0">
            <a:spAutoFit/>
          </a:bodyPr>
          <a:lstStyle/>
          <a:p>
            <a:r>
              <a:rPr lang="en-US" dirty="0" smtClean="0">
                <a:solidFill>
                  <a:srgbClr val="000099"/>
                </a:solidFill>
              </a:rPr>
              <a:t>May 2010</a:t>
            </a:r>
            <a:endParaRPr lang="en-US" dirty="0">
              <a:solidFill>
                <a:srgbClr val="000099"/>
              </a:solidFill>
            </a:endParaRPr>
          </a:p>
        </p:txBody>
      </p:sp>
      <p:sp>
        <p:nvSpPr>
          <p:cNvPr id="13" name="TextBox 12"/>
          <p:cNvSpPr txBox="1"/>
          <p:nvPr/>
        </p:nvSpPr>
        <p:spPr>
          <a:xfrm>
            <a:off x="8382000" y="3369200"/>
            <a:ext cx="1197764" cy="369332"/>
          </a:xfrm>
          <a:prstGeom prst="rect">
            <a:avLst/>
          </a:prstGeom>
          <a:noFill/>
        </p:spPr>
        <p:txBody>
          <a:bodyPr wrap="none" rtlCol="0">
            <a:spAutoFit/>
          </a:bodyPr>
          <a:lstStyle/>
          <a:p>
            <a:r>
              <a:rPr lang="en-US" dirty="0" smtClean="0">
                <a:solidFill>
                  <a:srgbClr val="0000FF"/>
                </a:solidFill>
              </a:rPr>
              <a:t>End 2010</a:t>
            </a:r>
            <a:endParaRPr lang="en-US" dirty="0">
              <a:solidFill>
                <a:srgbClr val="0000FF"/>
              </a:solidFill>
            </a:endParaRPr>
          </a:p>
        </p:txBody>
      </p:sp>
      <p:sp>
        <p:nvSpPr>
          <p:cNvPr id="14" name="TextBox 13"/>
          <p:cNvSpPr txBox="1"/>
          <p:nvPr/>
        </p:nvSpPr>
        <p:spPr>
          <a:xfrm>
            <a:off x="6096000" y="2857988"/>
            <a:ext cx="3581400" cy="369332"/>
          </a:xfrm>
          <a:prstGeom prst="rect">
            <a:avLst/>
          </a:prstGeom>
          <a:noFill/>
        </p:spPr>
        <p:txBody>
          <a:bodyPr wrap="square" rtlCol="0">
            <a:spAutoFit/>
          </a:bodyPr>
          <a:lstStyle/>
          <a:p>
            <a:r>
              <a:rPr lang="en-US" dirty="0" smtClean="0">
                <a:solidFill>
                  <a:srgbClr val="0000FF"/>
                </a:solidFill>
              </a:rPr>
              <a:t>           Design at 14 </a:t>
            </a:r>
            <a:r>
              <a:rPr lang="en-US" dirty="0" err="1" smtClean="0">
                <a:solidFill>
                  <a:srgbClr val="0000FF"/>
                </a:solidFill>
              </a:rPr>
              <a:t>TeV</a:t>
            </a:r>
            <a:r>
              <a:rPr lang="en-US" dirty="0" smtClean="0">
                <a:solidFill>
                  <a:srgbClr val="0000FF"/>
                </a:solidFill>
              </a:rPr>
              <a:t>: ~2014</a:t>
            </a:r>
            <a:endParaRPr lang="en-US" dirty="0">
              <a:solidFill>
                <a:srgbClr val="0000FF"/>
              </a:solidFill>
            </a:endParaRPr>
          </a:p>
        </p:txBody>
      </p:sp>
      <p:sp>
        <p:nvSpPr>
          <p:cNvPr id="17" name="TextBox 16"/>
          <p:cNvSpPr txBox="1"/>
          <p:nvPr/>
        </p:nvSpPr>
        <p:spPr>
          <a:xfrm rot="16200000">
            <a:off x="5891721" y="3867980"/>
            <a:ext cx="779262" cy="238900"/>
          </a:xfrm>
          <a:prstGeom prst="rect">
            <a:avLst/>
          </a:prstGeom>
          <a:solidFill>
            <a:schemeClr val="bg1"/>
          </a:solidFill>
          <a:ln>
            <a:solidFill>
              <a:srgbClr val="000099"/>
            </a:solidFill>
          </a:ln>
        </p:spPr>
        <p:txBody>
          <a:bodyPr wrap="square" lIns="0" tIns="0" rIns="0" bIns="0" rtlCol="0">
            <a:spAutoFit/>
          </a:bodyPr>
          <a:lstStyle/>
          <a:p>
            <a:pPr algn="ctr"/>
            <a:r>
              <a:rPr lang="en-US" sz="1500" dirty="0" smtClean="0">
                <a:ln>
                  <a:solidFill>
                    <a:srgbClr val="0000FF"/>
                  </a:solidFill>
                </a:ln>
              </a:rPr>
              <a:t>~1000X</a:t>
            </a:r>
            <a:endParaRPr lang="en-US" sz="1500" dirty="0">
              <a:ln>
                <a:solidFill>
                  <a:srgbClr val="0000FF"/>
                </a:solidFill>
              </a:ln>
            </a:endParaRPr>
          </a:p>
        </p:txBody>
      </p:sp>
      <p:sp>
        <p:nvSpPr>
          <p:cNvPr id="18" name="TextBox 17"/>
          <p:cNvSpPr txBox="1"/>
          <p:nvPr/>
        </p:nvSpPr>
        <p:spPr>
          <a:xfrm rot="16200000">
            <a:off x="6230466" y="3310934"/>
            <a:ext cx="647700" cy="230832"/>
          </a:xfrm>
          <a:prstGeom prst="rect">
            <a:avLst/>
          </a:prstGeom>
          <a:solidFill>
            <a:schemeClr val="bg1"/>
          </a:solidFill>
          <a:ln>
            <a:solidFill>
              <a:srgbClr val="000099"/>
            </a:solidFill>
          </a:ln>
        </p:spPr>
        <p:txBody>
          <a:bodyPr wrap="square" lIns="0" tIns="0" rIns="0" bIns="0" rtlCol="0">
            <a:spAutoFit/>
          </a:bodyPr>
          <a:lstStyle/>
          <a:p>
            <a:pPr algn="ctr"/>
            <a:r>
              <a:rPr lang="en-US" sz="1500" dirty="0" smtClean="0">
                <a:ln>
                  <a:solidFill>
                    <a:srgbClr val="0000FF"/>
                  </a:solidFill>
                </a:ln>
              </a:rPr>
              <a:t>~100X</a:t>
            </a:r>
            <a:endParaRPr lang="en-US" sz="1500" dirty="0">
              <a:ln>
                <a:solidFill>
                  <a:srgbClr val="0000FF"/>
                </a:solidFill>
              </a:ln>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142" name="Rectangle 54"/>
          <p:cNvSpPr>
            <a:spLocks noChangeArrowheads="1"/>
          </p:cNvSpPr>
          <p:nvPr/>
        </p:nvSpPr>
        <p:spPr bwMode="auto">
          <a:xfrm>
            <a:off x="0" y="3883025"/>
            <a:ext cx="184150" cy="457200"/>
          </a:xfrm>
          <a:prstGeom prst="rect">
            <a:avLst/>
          </a:prstGeom>
          <a:noFill/>
          <a:ln w="19050">
            <a:noFill/>
            <a:miter lim="800000"/>
            <a:headEnd/>
            <a:tailEnd/>
          </a:ln>
        </p:spPr>
        <p:txBody>
          <a:bodyPr wrap="none" anchor="ctr">
            <a:spAutoFit/>
          </a:bodyPr>
          <a:lstStyle/>
          <a:p>
            <a:pPr algn="l" defTabSz="762000">
              <a:lnSpc>
                <a:spcPct val="100000"/>
              </a:lnSpc>
              <a:spcBef>
                <a:spcPct val="0"/>
              </a:spcBef>
              <a:buClrTx/>
              <a:buSzTx/>
              <a:buFontTx/>
              <a:buNone/>
            </a:pPr>
            <a:endParaRPr lang="en-US" sz="2400" b="0">
              <a:solidFill>
                <a:schemeClr val="tx1"/>
              </a:solidFill>
              <a:latin typeface="Times New Roman" pitchFamily="16" charset="0"/>
            </a:endParaRPr>
          </a:p>
        </p:txBody>
      </p:sp>
      <p:sp>
        <p:nvSpPr>
          <p:cNvPr id="4514871" name="Rectangle 55"/>
          <p:cNvSpPr>
            <a:spLocks noChangeArrowheads="1"/>
          </p:cNvSpPr>
          <p:nvPr/>
        </p:nvSpPr>
        <p:spPr bwMode="auto">
          <a:xfrm>
            <a:off x="7680325" y="1163638"/>
            <a:ext cx="2073275" cy="3609975"/>
          </a:xfrm>
          <a:prstGeom prst="rect">
            <a:avLst/>
          </a:prstGeom>
          <a:solidFill>
            <a:srgbClr val="000066"/>
          </a:solidFill>
          <a:ln w="22225">
            <a:solidFill>
              <a:srgbClr val="FFFF00"/>
            </a:solidFill>
            <a:miter lim="800000"/>
            <a:headEnd/>
            <a:tailEnd/>
          </a:ln>
          <a:effectLst/>
        </p:spPr>
        <p:txBody>
          <a:bodyPr wrap="none" anchor="ctr"/>
          <a:lstStyle/>
          <a:p>
            <a:pPr algn="ctr" eaLnBrk="1" hangingPunct="1">
              <a:lnSpc>
                <a:spcPct val="90000"/>
              </a:lnSpc>
              <a:spcBef>
                <a:spcPct val="10000"/>
              </a:spcBef>
              <a:buClr>
                <a:srgbClr val="800000"/>
              </a:buClr>
              <a:buSzPct val="90000"/>
              <a:buFont typeface="Wingdings" pitchFamily="2" charset="2"/>
              <a:buNone/>
              <a:defRPr/>
            </a:pPr>
            <a:r>
              <a:rPr lang="en-US" sz="2200" dirty="0">
                <a:solidFill>
                  <a:schemeClr val="bg1"/>
                </a:solidFill>
                <a:effectLst>
                  <a:outerShdw blurRad="38100" dist="38100" dir="2700000" algn="tl">
                    <a:srgbClr val="000000"/>
                  </a:outerShdw>
                </a:effectLst>
                <a:latin typeface="Arial" charset="0"/>
              </a:rPr>
              <a:t>40G in 2008</a:t>
            </a:r>
            <a:br>
              <a:rPr lang="en-US" sz="2200" dirty="0">
                <a:solidFill>
                  <a:schemeClr val="bg1"/>
                </a:solidFill>
                <a:effectLst>
                  <a:outerShdw blurRad="38100" dist="38100" dir="2700000" algn="tl">
                    <a:srgbClr val="000000"/>
                  </a:outerShdw>
                </a:effectLst>
                <a:latin typeface="Arial" charset="0"/>
              </a:rPr>
            </a:br>
            <a:r>
              <a:rPr lang="en-US" sz="2200" dirty="0">
                <a:solidFill>
                  <a:schemeClr val="bg1"/>
                </a:solidFill>
                <a:effectLst>
                  <a:outerShdw blurRad="38100" dist="38100" dir="2700000" algn="tl">
                    <a:srgbClr val="000000"/>
                  </a:outerShdw>
                </a:effectLst>
                <a:latin typeface="Arial" charset="0"/>
              </a:rPr>
              <a:t>to </a:t>
            </a:r>
            <a:br>
              <a:rPr lang="en-US" sz="2200" dirty="0">
                <a:solidFill>
                  <a:schemeClr val="bg1"/>
                </a:solidFill>
                <a:effectLst>
                  <a:outerShdw blurRad="38100" dist="38100" dir="2700000" algn="tl">
                    <a:srgbClr val="000000"/>
                  </a:outerShdw>
                </a:effectLst>
                <a:latin typeface="Arial" charset="0"/>
              </a:rPr>
            </a:br>
            <a:r>
              <a:rPr lang="en-US" sz="2200" dirty="0" smtClean="0">
                <a:solidFill>
                  <a:schemeClr val="bg1"/>
                </a:solidFill>
                <a:effectLst>
                  <a:outerShdw blurRad="38100" dist="38100" dir="2700000" algn="tl">
                    <a:srgbClr val="000000"/>
                  </a:outerShdw>
                </a:effectLst>
                <a:latin typeface="Arial" charset="0"/>
              </a:rPr>
              <a:t>400G </a:t>
            </a:r>
            <a:r>
              <a:rPr lang="en-US" sz="2200" dirty="0">
                <a:solidFill>
                  <a:schemeClr val="bg1"/>
                </a:solidFill>
                <a:effectLst>
                  <a:outerShdw blurRad="38100" dist="38100" dir="2700000" algn="tl">
                    <a:srgbClr val="000000"/>
                  </a:outerShdw>
                </a:effectLst>
                <a:latin typeface="Arial" charset="0"/>
              </a:rPr>
              <a:t>in </a:t>
            </a:r>
            <a:r>
              <a:rPr lang="en-US" sz="2200" dirty="0" smtClean="0">
                <a:solidFill>
                  <a:schemeClr val="bg1"/>
                </a:solidFill>
                <a:effectLst>
                  <a:outerShdw blurRad="38100" dist="38100" dir="2700000" algn="tl">
                    <a:srgbClr val="000000"/>
                  </a:outerShdw>
                </a:effectLst>
                <a:latin typeface="Arial" charset="0"/>
              </a:rPr>
              <a:t>2015</a:t>
            </a:r>
            <a:r>
              <a:rPr lang="en-US" sz="2200" dirty="0">
                <a:solidFill>
                  <a:schemeClr val="bg1"/>
                </a:solidFill>
                <a:effectLst>
                  <a:outerShdw blurRad="38100" dist="38100" dir="2700000" algn="tl">
                    <a:srgbClr val="000000"/>
                  </a:outerShdw>
                </a:effectLst>
                <a:latin typeface="Arial" charset="0"/>
              </a:rPr>
              <a:t/>
            </a:r>
            <a:br>
              <a:rPr lang="en-US" sz="2200" dirty="0">
                <a:solidFill>
                  <a:schemeClr val="bg1"/>
                </a:solidFill>
                <a:effectLst>
                  <a:outerShdw blurRad="38100" dist="38100" dir="2700000" algn="tl">
                    <a:srgbClr val="000000"/>
                  </a:outerShdw>
                </a:effectLst>
                <a:latin typeface="Arial" charset="0"/>
              </a:rPr>
            </a:br>
            <a:endParaRPr lang="en-US" sz="2200" dirty="0">
              <a:solidFill>
                <a:schemeClr val="bg1"/>
              </a:solidFill>
              <a:effectLst>
                <a:outerShdw blurRad="38100" dist="38100" dir="2700000" algn="tl">
                  <a:srgbClr val="000000"/>
                </a:outerShdw>
              </a:effectLst>
              <a:latin typeface="Arial" charset="0"/>
            </a:endParaRPr>
          </a:p>
          <a:p>
            <a:pPr algn="ctr" eaLnBrk="1" hangingPunct="1">
              <a:lnSpc>
                <a:spcPct val="90000"/>
              </a:lnSpc>
              <a:spcBef>
                <a:spcPct val="10000"/>
              </a:spcBef>
              <a:buClr>
                <a:srgbClr val="800000"/>
              </a:buClr>
              <a:buSzPct val="90000"/>
              <a:buFont typeface="Wingdings" pitchFamily="2" charset="2"/>
              <a:buNone/>
              <a:defRPr/>
            </a:pPr>
            <a:r>
              <a:rPr lang="en-US" sz="2200" u="sng" dirty="0" smtClean="0">
                <a:solidFill>
                  <a:srgbClr val="FFFF00"/>
                </a:solidFill>
                <a:effectLst>
                  <a:outerShdw blurRad="38100" dist="38100" dir="2700000" algn="tl">
                    <a:srgbClr val="000000"/>
                  </a:outerShdw>
                </a:effectLst>
                <a:latin typeface="Arial" charset="0"/>
              </a:rPr>
              <a:t>10X </a:t>
            </a:r>
            <a:r>
              <a:rPr lang="en-US" sz="2200" u="sng" dirty="0">
                <a:solidFill>
                  <a:srgbClr val="FFFF00"/>
                </a:solidFill>
                <a:effectLst>
                  <a:outerShdw blurRad="38100" dist="38100" dir="2700000" algn="tl">
                    <a:srgbClr val="000000"/>
                  </a:outerShdw>
                </a:effectLst>
                <a:latin typeface="Arial" charset="0"/>
              </a:rPr>
              <a:t>in </a:t>
            </a:r>
            <a:r>
              <a:rPr lang="en-US" sz="2200" u="sng" dirty="0" smtClean="0">
                <a:solidFill>
                  <a:srgbClr val="FFFF00"/>
                </a:solidFill>
                <a:effectLst>
                  <a:outerShdw blurRad="38100" dist="38100" dir="2700000" algn="tl">
                    <a:srgbClr val="000000"/>
                  </a:outerShdw>
                </a:effectLst>
                <a:latin typeface="Arial" charset="0"/>
              </a:rPr>
              <a:t>7 </a:t>
            </a:r>
            <a:r>
              <a:rPr lang="en-US" sz="2200" u="sng" dirty="0">
                <a:solidFill>
                  <a:srgbClr val="FFFF00"/>
                </a:solidFill>
                <a:effectLst>
                  <a:outerShdw blurRad="38100" dist="38100" dir="2700000" algn="tl">
                    <a:srgbClr val="000000"/>
                  </a:outerShdw>
                </a:effectLst>
                <a:latin typeface="Arial" charset="0"/>
              </a:rPr>
              <a:t>Yrs.</a:t>
            </a:r>
          </a:p>
          <a:p>
            <a:pPr algn="ctr" eaLnBrk="1" hangingPunct="1">
              <a:lnSpc>
                <a:spcPct val="90000"/>
              </a:lnSpc>
              <a:spcBef>
                <a:spcPct val="10000"/>
              </a:spcBef>
              <a:buClr>
                <a:srgbClr val="800000"/>
              </a:buClr>
              <a:buSzPct val="90000"/>
              <a:buFont typeface="Wingdings" pitchFamily="2" charset="2"/>
              <a:buNone/>
              <a:defRPr/>
            </a:pPr>
            <a:endParaRPr lang="en-US" sz="2200" dirty="0">
              <a:solidFill>
                <a:srgbClr val="FFFF00"/>
              </a:solidFill>
              <a:effectLst>
                <a:outerShdw blurRad="38100" dist="38100" dir="2700000" algn="tl">
                  <a:srgbClr val="000000"/>
                </a:outerShdw>
              </a:effectLst>
              <a:latin typeface="Arial" charset="0"/>
            </a:endParaRPr>
          </a:p>
          <a:p>
            <a:pPr algn="ctr" eaLnBrk="1" hangingPunct="1">
              <a:lnSpc>
                <a:spcPct val="90000"/>
              </a:lnSpc>
              <a:spcBef>
                <a:spcPct val="10000"/>
              </a:spcBef>
              <a:buClr>
                <a:srgbClr val="800000"/>
              </a:buClr>
              <a:buSzPct val="90000"/>
              <a:buFont typeface="Wingdings" pitchFamily="2" charset="2"/>
              <a:buNone/>
              <a:defRPr/>
            </a:pPr>
            <a:r>
              <a:rPr lang="en-US" sz="2200" i="1" dirty="0">
                <a:solidFill>
                  <a:srgbClr val="FFFF00"/>
                </a:solidFill>
                <a:effectLst>
                  <a:outerShdw blurRad="38100" dist="38100" dir="2700000" algn="tl">
                    <a:srgbClr val="000000"/>
                  </a:outerShdw>
                </a:effectLst>
                <a:latin typeface="Arial" charset="0"/>
              </a:rPr>
              <a:t>Slower</a:t>
            </a:r>
            <a:r>
              <a:rPr lang="en-US" sz="2200" dirty="0">
                <a:solidFill>
                  <a:srgbClr val="FFFF00"/>
                </a:solidFill>
                <a:effectLst>
                  <a:outerShdw blurRad="38100" dist="38100" dir="2700000" algn="tl">
                    <a:srgbClr val="000000"/>
                  </a:outerShdw>
                </a:effectLst>
                <a:latin typeface="Arial" charset="0"/>
              </a:rPr>
              <a:t> than </a:t>
            </a:r>
            <a:br>
              <a:rPr lang="en-US" sz="2200" dirty="0">
                <a:solidFill>
                  <a:srgbClr val="FFFF00"/>
                </a:solidFill>
                <a:effectLst>
                  <a:outerShdw blurRad="38100" dist="38100" dir="2700000" algn="tl">
                    <a:srgbClr val="000000"/>
                  </a:outerShdw>
                </a:effectLst>
                <a:latin typeface="Arial" charset="0"/>
              </a:rPr>
            </a:br>
            <a:r>
              <a:rPr lang="en-US" sz="2200" dirty="0">
                <a:solidFill>
                  <a:srgbClr val="FFFF00"/>
                </a:solidFill>
                <a:effectLst>
                  <a:outerShdw blurRad="38100" dist="38100" dir="2700000" algn="tl">
                    <a:srgbClr val="000000"/>
                  </a:outerShdw>
                </a:effectLst>
                <a:latin typeface="Arial" charset="0"/>
              </a:rPr>
              <a:t>historical </a:t>
            </a:r>
            <a:br>
              <a:rPr lang="en-US" sz="2200" dirty="0">
                <a:solidFill>
                  <a:srgbClr val="FFFF00"/>
                </a:solidFill>
                <a:effectLst>
                  <a:outerShdw blurRad="38100" dist="38100" dir="2700000" algn="tl">
                    <a:srgbClr val="000000"/>
                  </a:outerShdw>
                </a:effectLst>
                <a:latin typeface="Arial" charset="0"/>
              </a:rPr>
            </a:br>
            <a:r>
              <a:rPr lang="en-US" sz="2200" dirty="0">
                <a:solidFill>
                  <a:srgbClr val="FFFF00"/>
                </a:solidFill>
                <a:effectLst>
                  <a:outerShdw blurRad="38100" dist="38100" dir="2700000" algn="tl">
                    <a:srgbClr val="000000"/>
                  </a:outerShdw>
                </a:effectLst>
                <a:latin typeface="Arial" charset="0"/>
              </a:rPr>
              <a:t>trends</a:t>
            </a:r>
          </a:p>
          <a:p>
            <a:pPr algn="ctr" eaLnBrk="1" hangingPunct="1">
              <a:lnSpc>
                <a:spcPct val="90000"/>
              </a:lnSpc>
              <a:spcBef>
                <a:spcPct val="10000"/>
              </a:spcBef>
              <a:buClr>
                <a:srgbClr val="800000"/>
              </a:buClr>
              <a:buSzPct val="90000"/>
              <a:buFont typeface="Wingdings" pitchFamily="2" charset="2"/>
              <a:buNone/>
              <a:defRPr/>
            </a:pPr>
            <a:r>
              <a:rPr lang="en-US" sz="2200" dirty="0" smtClean="0">
                <a:solidFill>
                  <a:srgbClr val="FFFF00"/>
                </a:solidFill>
                <a:effectLst>
                  <a:outerShdw blurRad="38100" dist="38100" dir="2700000" algn="tl">
                    <a:srgbClr val="000000"/>
                  </a:outerShdw>
                </a:effectLst>
                <a:latin typeface="Arial" charset="0"/>
              </a:rPr>
              <a:t>[~50X</a:t>
            </a:r>
            <a:r>
              <a:rPr lang="en-US" sz="2200" dirty="0">
                <a:solidFill>
                  <a:srgbClr val="FFFF00"/>
                </a:solidFill>
                <a:effectLst>
                  <a:outerShdw blurRad="38100" dist="38100" dir="2700000" algn="tl">
                    <a:srgbClr val="000000"/>
                  </a:outerShdw>
                </a:effectLst>
                <a:latin typeface="Arial" charset="0"/>
              </a:rPr>
              <a:t>]</a:t>
            </a:r>
            <a:endParaRPr lang="en-US" sz="2200" dirty="0">
              <a:solidFill>
                <a:srgbClr val="FFFF00"/>
              </a:solidFill>
              <a:latin typeface="Arial" charset="0"/>
            </a:endParaRPr>
          </a:p>
        </p:txBody>
      </p:sp>
      <p:sp>
        <p:nvSpPr>
          <p:cNvPr id="7" name="Title 6"/>
          <p:cNvSpPr>
            <a:spLocks noGrp="1"/>
          </p:cNvSpPr>
          <p:nvPr>
            <p:ph type="title"/>
          </p:nvPr>
        </p:nvSpPr>
        <p:spPr>
          <a:gradFill flip="none" rotWithShape="1">
            <a:gsLst>
              <a:gs pos="0">
                <a:schemeClr val="bg1">
                  <a:tint val="80000"/>
                  <a:satMod val="300000"/>
                  <a:alpha val="83000"/>
                </a:schemeClr>
              </a:gs>
              <a:gs pos="100000">
                <a:schemeClr val="bg1">
                  <a:shade val="30000"/>
                  <a:satMod val="200000"/>
                </a:schemeClr>
              </a:gs>
            </a:gsLst>
            <a:path path="circle">
              <a:fillToRect l="50000" t="50000" r="50000" b="50000"/>
            </a:path>
            <a:tileRect/>
          </a:gradFill>
        </p:spPr>
        <p:txBody>
          <a:bodyPr/>
          <a:lstStyle/>
          <a:p>
            <a:r>
              <a:rPr lang="en-US" sz="2400" dirty="0" err="1" smtClean="0">
                <a:solidFill>
                  <a:srgbClr val="000099"/>
                </a:solidFill>
              </a:rPr>
              <a:t>USLHCNet</a:t>
            </a:r>
            <a:r>
              <a:rPr lang="en-US" sz="2400" dirty="0" smtClean="0">
                <a:solidFill>
                  <a:srgbClr val="000099"/>
                </a:solidFill>
              </a:rPr>
              <a:t> 2008-13 Bandwidth Roadmap </a:t>
            </a:r>
            <a:r>
              <a:rPr lang="en-US" sz="2000" dirty="0" smtClean="0">
                <a:solidFill>
                  <a:srgbClr val="000099"/>
                </a:solidFill>
              </a:rPr>
              <a:t/>
            </a:r>
            <a:br>
              <a:rPr lang="en-US" sz="2000" dirty="0" smtClean="0">
                <a:solidFill>
                  <a:srgbClr val="000099"/>
                </a:solidFill>
              </a:rPr>
            </a:br>
            <a:r>
              <a:rPr lang="en-US" sz="2000" dirty="0" smtClean="0">
                <a:solidFill>
                  <a:srgbClr val="000099"/>
                </a:solidFill>
              </a:rPr>
              <a:t>Versus WLCG CPU and Disk Storage Roadmap</a:t>
            </a:r>
            <a:endParaRPr lang="en-US" sz="2000" dirty="0">
              <a:solidFill>
                <a:srgbClr val="000099"/>
              </a:solidFill>
            </a:endParaRPr>
          </a:p>
        </p:txBody>
      </p:sp>
      <p:pic>
        <p:nvPicPr>
          <p:cNvPr id="1026" name="Picture 2"/>
          <p:cNvPicPr>
            <a:picLocks noChangeAspect="1" noChangeArrowheads="1"/>
          </p:cNvPicPr>
          <p:nvPr/>
        </p:nvPicPr>
        <p:blipFill>
          <a:blip r:embed="rId3" cstate="print"/>
          <a:srcRect t="3692" b="4615"/>
          <a:stretch>
            <a:fillRect/>
          </a:stretch>
        </p:blipFill>
        <p:spPr bwMode="auto">
          <a:xfrm>
            <a:off x="38100" y="990601"/>
            <a:ext cx="7600950" cy="3886200"/>
          </a:xfrm>
          <a:prstGeom prst="rect">
            <a:avLst/>
          </a:prstGeom>
          <a:noFill/>
          <a:ln w="9525">
            <a:noFill/>
            <a:miter lim="800000"/>
            <a:headEnd/>
            <a:tailEnd/>
          </a:ln>
        </p:spPr>
      </p:pic>
      <p:graphicFrame>
        <p:nvGraphicFramePr>
          <p:cNvPr id="12" name="Table 11"/>
          <p:cNvGraphicFramePr>
            <a:graphicFrameLocks noGrp="1"/>
          </p:cNvGraphicFramePr>
          <p:nvPr/>
        </p:nvGraphicFramePr>
        <p:xfrm>
          <a:off x="152400" y="4870625"/>
          <a:ext cx="9563101" cy="1332055"/>
        </p:xfrm>
        <a:graphic>
          <a:graphicData uri="http://schemas.openxmlformats.org/drawingml/2006/table">
            <a:tbl>
              <a:tblPr/>
              <a:tblGrid>
                <a:gridCol w="3810000"/>
                <a:gridCol w="723900"/>
                <a:gridCol w="685800"/>
                <a:gridCol w="685800"/>
                <a:gridCol w="722583"/>
                <a:gridCol w="777488"/>
                <a:gridCol w="777488"/>
                <a:gridCol w="680302"/>
                <a:gridCol w="699740"/>
              </a:tblGrid>
              <a:tr h="290042">
                <a:tc>
                  <a:txBody>
                    <a:bodyPr/>
                    <a:lstStyle/>
                    <a:p>
                      <a:pPr marL="0" marR="0" algn="ctr">
                        <a:spcBef>
                          <a:spcPts val="0"/>
                        </a:spcBef>
                        <a:spcAft>
                          <a:spcPts val="0"/>
                        </a:spcAft>
                      </a:pPr>
                      <a:endParaRPr lang="en-US" sz="1400" b="1" dirty="0">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dirty="0">
                          <a:latin typeface="+mn-lt"/>
                          <a:ea typeface="Batang"/>
                          <a:cs typeface="Times New Roman"/>
                        </a:rPr>
                        <a:t>2008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dirty="0">
                          <a:latin typeface="+mn-lt"/>
                          <a:ea typeface="Batang"/>
                          <a:cs typeface="Times New Roman"/>
                        </a:rPr>
                        <a:t>2009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a:latin typeface="+mn-lt"/>
                          <a:ea typeface="Batang"/>
                          <a:cs typeface="Times New Roman"/>
                        </a:rPr>
                        <a:t>2010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a:latin typeface="+mn-lt"/>
                          <a:ea typeface="Batang"/>
                          <a:cs typeface="Times New Roman"/>
                        </a:rPr>
                        <a:t>2011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a:latin typeface="+mn-lt"/>
                          <a:ea typeface="Batang"/>
                          <a:cs typeface="Times New Roman"/>
                        </a:rPr>
                        <a:t>2012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a:latin typeface="+mn-lt"/>
                          <a:ea typeface="Batang"/>
                          <a:cs typeface="Times New Roman"/>
                        </a:rPr>
                        <a:t>2013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a:latin typeface="+mn-lt"/>
                          <a:ea typeface="Batang"/>
                          <a:cs typeface="Times New Roman"/>
                        </a:rPr>
                        <a:t>2014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a:latin typeface="+mn-lt"/>
                          <a:ea typeface="Batang"/>
                          <a:cs typeface="Times New Roman"/>
                        </a:rPr>
                        <a:t>2015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042">
                <a:tc>
                  <a:txBody>
                    <a:bodyPr/>
                    <a:lstStyle/>
                    <a:p>
                      <a:pPr marL="0" marR="0" algn="l">
                        <a:spcBef>
                          <a:spcPts val="0"/>
                        </a:spcBef>
                        <a:spcAft>
                          <a:spcPts val="0"/>
                        </a:spcAft>
                      </a:pPr>
                      <a:r>
                        <a:rPr lang="en-US" sz="1800" b="1" dirty="0" smtClean="0">
                          <a:latin typeface="+mn-lt"/>
                          <a:ea typeface="Batang"/>
                          <a:cs typeface="Times New Roman"/>
                        </a:rPr>
                        <a:t>  </a:t>
                      </a:r>
                      <a:r>
                        <a:rPr lang="en-US" sz="2200" b="1" dirty="0" smtClean="0">
                          <a:solidFill>
                            <a:srgbClr val="000099"/>
                          </a:solidFill>
                          <a:latin typeface="+mn-lt"/>
                          <a:ea typeface="Batang"/>
                          <a:cs typeface="Times New Roman"/>
                        </a:rPr>
                        <a:t>Disk </a:t>
                      </a:r>
                      <a:r>
                        <a:rPr lang="en-US" sz="2200" b="1" dirty="0">
                          <a:solidFill>
                            <a:srgbClr val="000099"/>
                          </a:solidFill>
                          <a:latin typeface="+mn-lt"/>
                          <a:ea typeface="Batang"/>
                          <a:cs typeface="Times New Roman"/>
                        </a:rPr>
                        <a:t>at Tier0-Tier2 (PB)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39</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70</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127</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162</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206</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000" b="1" dirty="0">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000" b="1" dirty="0">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000" b="1" dirty="0">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042">
                <a:tc>
                  <a:txBody>
                    <a:bodyPr/>
                    <a:lstStyle/>
                    <a:p>
                      <a:pPr marL="0" marR="0" algn="l">
                        <a:spcBef>
                          <a:spcPts val="0"/>
                        </a:spcBef>
                        <a:spcAft>
                          <a:spcPts val="0"/>
                        </a:spcAft>
                      </a:pPr>
                      <a:r>
                        <a:rPr lang="en-US" sz="1800" b="1" dirty="0" smtClean="0">
                          <a:latin typeface="+mn-lt"/>
                          <a:ea typeface="Batang"/>
                          <a:cs typeface="Times New Roman"/>
                        </a:rPr>
                        <a:t>  CPU </a:t>
                      </a:r>
                      <a:r>
                        <a:rPr lang="en-US" sz="1800" b="1" dirty="0">
                          <a:latin typeface="+mn-lt"/>
                          <a:ea typeface="Batang"/>
                          <a:cs typeface="Times New Roman"/>
                        </a:rPr>
                        <a:t>at Tier0-Tier2 (kHEP-SPEC06)</a:t>
                      </a:r>
                      <a:endParaRPr lang="en-US" sz="2800" b="1" dirty="0">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dirty="0">
                          <a:latin typeface="+mn-lt"/>
                          <a:ea typeface="Batang"/>
                          <a:cs typeface="Times New Roman"/>
                        </a:rPr>
                        <a:t>400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dirty="0">
                          <a:latin typeface="+mn-lt"/>
                          <a:ea typeface="Batang"/>
                          <a:cs typeface="Times New Roman"/>
                        </a:rPr>
                        <a:t>577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dirty="0">
                          <a:latin typeface="+mn-lt"/>
                          <a:ea typeface="Batang"/>
                          <a:cs typeface="Times New Roman"/>
                        </a:rPr>
                        <a:t>1281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dirty="0">
                          <a:latin typeface="+mn-lt"/>
                          <a:ea typeface="Batang"/>
                          <a:cs typeface="Times New Roman"/>
                        </a:rPr>
                        <a:t>1733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dirty="0">
                          <a:latin typeface="+mn-lt"/>
                          <a:ea typeface="Batang"/>
                          <a:cs typeface="Times New Roman"/>
                        </a:rPr>
                        <a:t>2158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000" b="1" dirty="0">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000" b="1" dirty="0">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000" b="1" dirty="0">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175">
                <a:tc>
                  <a:txBody>
                    <a:bodyPr/>
                    <a:lstStyle/>
                    <a:p>
                      <a:pPr marL="0" marR="0" algn="l">
                        <a:spcBef>
                          <a:spcPts val="0"/>
                        </a:spcBef>
                        <a:spcAft>
                          <a:spcPts val="0"/>
                        </a:spcAft>
                      </a:pPr>
                      <a:r>
                        <a:rPr lang="en-US" sz="2200" b="1" dirty="0" smtClean="0">
                          <a:solidFill>
                            <a:srgbClr val="000099"/>
                          </a:solidFill>
                          <a:latin typeface="+mn-lt"/>
                          <a:ea typeface="Batang"/>
                          <a:cs typeface="Times New Roman"/>
                        </a:rPr>
                        <a:t>  </a:t>
                      </a:r>
                      <a:r>
                        <a:rPr lang="en-US" sz="2100" b="1" dirty="0" err="1" smtClean="0">
                          <a:solidFill>
                            <a:srgbClr val="000099"/>
                          </a:solidFill>
                          <a:latin typeface="+mn-lt"/>
                          <a:ea typeface="Batang"/>
                          <a:cs typeface="Times New Roman"/>
                        </a:rPr>
                        <a:t>USLHCNet</a:t>
                      </a:r>
                      <a:r>
                        <a:rPr lang="en-US" sz="2100" b="1" dirty="0" smtClean="0">
                          <a:solidFill>
                            <a:srgbClr val="000099"/>
                          </a:solidFill>
                          <a:latin typeface="+mn-lt"/>
                          <a:ea typeface="Batang"/>
                          <a:cs typeface="Times New Roman"/>
                        </a:rPr>
                        <a:t> Bandwidth</a:t>
                      </a:r>
                      <a:r>
                        <a:rPr lang="en-US" sz="2100" b="1" baseline="0" dirty="0" smtClean="0">
                          <a:solidFill>
                            <a:srgbClr val="000099"/>
                          </a:solidFill>
                          <a:latin typeface="+mn-lt"/>
                          <a:ea typeface="Batang"/>
                          <a:cs typeface="Times New Roman"/>
                        </a:rPr>
                        <a:t> </a:t>
                      </a:r>
                      <a:r>
                        <a:rPr lang="en-US" sz="2100" b="1" dirty="0" smtClean="0">
                          <a:solidFill>
                            <a:srgbClr val="000099"/>
                          </a:solidFill>
                          <a:latin typeface="+mn-lt"/>
                          <a:ea typeface="Batang"/>
                          <a:cs typeface="Times New Roman"/>
                        </a:rPr>
                        <a:t>(OC-192s)</a:t>
                      </a:r>
                      <a:endParaRPr lang="en-US" sz="21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4</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6</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6</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8</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12</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16</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28</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200" b="1" dirty="0" smtClean="0">
                          <a:solidFill>
                            <a:srgbClr val="000099"/>
                          </a:solidFill>
                          <a:latin typeface="+mn-lt"/>
                          <a:ea typeface="Batang"/>
                          <a:cs typeface="Times New Roman"/>
                        </a:rPr>
                        <a:t>40</a:t>
                      </a:r>
                      <a:endParaRPr lang="en-US" sz="2200" b="1" dirty="0">
                        <a:solidFill>
                          <a:srgbClr val="000099"/>
                        </a:solidFill>
                        <a:latin typeface="+mn-lt"/>
                        <a:ea typeface="Batang"/>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Rectangle 4"/>
          <p:cNvSpPr>
            <a:spLocks noChangeArrowheads="1"/>
          </p:cNvSpPr>
          <p:nvPr/>
        </p:nvSpPr>
        <p:spPr bwMode="auto">
          <a:xfrm>
            <a:off x="0" y="6215262"/>
            <a:ext cx="9906000" cy="642738"/>
          </a:xfrm>
          <a:prstGeom prst="rect">
            <a:avLst/>
          </a:prstGeom>
          <a:solidFill>
            <a:srgbClr val="000066"/>
          </a:solidFill>
          <a:ln w="22225">
            <a:solidFill>
              <a:srgbClr val="FFFF00"/>
            </a:solidFill>
            <a:miter lim="800000"/>
            <a:headEnd/>
            <a:tailEnd/>
          </a:ln>
          <a:effectLst/>
        </p:spPr>
        <p:txBody>
          <a:bodyPr wrap="none" anchor="ctr"/>
          <a:lstStyle/>
          <a:p>
            <a:pPr algn="ctr">
              <a:lnSpc>
                <a:spcPct val="90000"/>
              </a:lnSpc>
              <a:spcBef>
                <a:spcPct val="10000"/>
              </a:spcBef>
              <a:buClr>
                <a:srgbClr val="800000"/>
              </a:buClr>
              <a:buSzPct val="90000"/>
              <a:buFont typeface="Wingdings" pitchFamily="2" charset="2"/>
              <a:buNone/>
              <a:defRPr/>
            </a:pPr>
            <a:r>
              <a:rPr lang="en-US" sz="2200" dirty="0" smtClean="0">
                <a:solidFill>
                  <a:schemeClr val="bg1"/>
                </a:solidFill>
              </a:rPr>
              <a:t>US </a:t>
            </a:r>
            <a:r>
              <a:rPr lang="en-US" sz="2200" dirty="0" err="1" smtClean="0">
                <a:solidFill>
                  <a:schemeClr val="bg1"/>
                </a:solidFill>
              </a:rPr>
              <a:t>LHCNet</a:t>
            </a:r>
            <a:r>
              <a:rPr lang="en-US" sz="2200" dirty="0" smtClean="0">
                <a:solidFill>
                  <a:schemeClr val="bg1"/>
                </a:solidFill>
              </a:rPr>
              <a:t> BW Roadmap shifted to respond to delay in LHC Startup</a:t>
            </a:r>
          </a:p>
          <a:p>
            <a:pPr algn="ctr">
              <a:lnSpc>
                <a:spcPct val="90000"/>
              </a:lnSpc>
              <a:spcBef>
                <a:spcPct val="10000"/>
              </a:spcBef>
              <a:buClr>
                <a:srgbClr val="800000"/>
              </a:buClr>
              <a:buSzPct val="90000"/>
              <a:buFont typeface="Wingdings" pitchFamily="2" charset="2"/>
              <a:buNone/>
              <a:defRPr/>
            </a:pPr>
            <a:r>
              <a:rPr lang="en-US" sz="2100" dirty="0" smtClean="0">
                <a:solidFill>
                  <a:schemeClr val="bg1"/>
                </a:solidFill>
              </a:rPr>
              <a:t>Outlook: now lags behind disk storage and CPU roadmap </a:t>
            </a:r>
            <a:endParaRPr lang="en-US" sz="2100" dirty="0">
              <a:solidFill>
                <a:schemeClr val="bg1"/>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142" name="Rectangle 54"/>
          <p:cNvSpPr>
            <a:spLocks noChangeArrowheads="1"/>
          </p:cNvSpPr>
          <p:nvPr/>
        </p:nvSpPr>
        <p:spPr bwMode="auto">
          <a:xfrm>
            <a:off x="164940" y="5064125"/>
            <a:ext cx="184150" cy="457200"/>
          </a:xfrm>
          <a:prstGeom prst="rect">
            <a:avLst/>
          </a:prstGeom>
          <a:noFill/>
          <a:ln w="19050">
            <a:noFill/>
            <a:miter lim="800000"/>
            <a:headEnd/>
            <a:tailEnd/>
          </a:ln>
        </p:spPr>
        <p:txBody>
          <a:bodyPr wrap="none" anchor="ctr">
            <a:spAutoFit/>
          </a:bodyPr>
          <a:lstStyle/>
          <a:p>
            <a:pPr algn="l" defTabSz="762000">
              <a:lnSpc>
                <a:spcPct val="100000"/>
              </a:lnSpc>
              <a:spcBef>
                <a:spcPct val="0"/>
              </a:spcBef>
              <a:buClrTx/>
              <a:buSzTx/>
              <a:buFontTx/>
              <a:buNone/>
            </a:pPr>
            <a:endParaRPr lang="en-US" sz="2400" b="0">
              <a:solidFill>
                <a:schemeClr val="tx1"/>
              </a:solidFill>
              <a:latin typeface="Times New Roman" pitchFamily="16" charset="0"/>
            </a:endParaRPr>
          </a:p>
        </p:txBody>
      </p:sp>
      <p:pic>
        <p:nvPicPr>
          <p:cNvPr id="7" name="Chart 4"/>
          <p:cNvPicPr>
            <a:picLocks noChangeAspect="1"/>
          </p:cNvPicPr>
          <p:nvPr/>
        </p:nvPicPr>
        <p:blipFill>
          <a:blip r:embed="rId3" cstate="print">
            <a:lum bright="-6000" contrast="10000"/>
          </a:blip>
          <a:srcRect/>
          <a:stretch>
            <a:fillRect/>
          </a:stretch>
        </p:blipFill>
        <p:spPr bwMode="auto">
          <a:xfrm>
            <a:off x="203039" y="1485900"/>
            <a:ext cx="6273961" cy="2324100"/>
          </a:xfrm>
          <a:prstGeom prst="rect">
            <a:avLst/>
          </a:prstGeom>
          <a:noFill/>
          <a:ln w="9525">
            <a:noFill/>
            <a:miter lim="800000"/>
            <a:headEnd/>
            <a:tailEnd/>
          </a:ln>
        </p:spPr>
      </p:pic>
      <p:pic>
        <p:nvPicPr>
          <p:cNvPr id="8" name="Chart 5"/>
          <p:cNvPicPr>
            <a:picLocks noChangeAspect="1"/>
          </p:cNvPicPr>
          <p:nvPr/>
        </p:nvPicPr>
        <p:blipFill>
          <a:blip r:embed="rId4" cstate="print">
            <a:lum bright="-6000" contrast="10000"/>
          </a:blip>
          <a:srcRect/>
          <a:stretch>
            <a:fillRect/>
          </a:stretch>
        </p:blipFill>
        <p:spPr bwMode="auto">
          <a:xfrm>
            <a:off x="203040" y="4073104"/>
            <a:ext cx="6248400" cy="2480096"/>
          </a:xfrm>
          <a:prstGeom prst="rect">
            <a:avLst/>
          </a:prstGeom>
          <a:noFill/>
          <a:ln w="9525">
            <a:noFill/>
            <a:miter lim="800000"/>
            <a:headEnd/>
            <a:tailEnd/>
          </a:ln>
        </p:spPr>
      </p:pic>
      <p:sp>
        <p:nvSpPr>
          <p:cNvPr id="9" name="Text Box 290"/>
          <p:cNvSpPr txBox="1">
            <a:spLocks noChangeArrowheads="1"/>
          </p:cNvSpPr>
          <p:nvPr/>
        </p:nvSpPr>
        <p:spPr bwMode="auto">
          <a:xfrm>
            <a:off x="1498440" y="1181100"/>
            <a:ext cx="3390900" cy="311367"/>
          </a:xfrm>
          <a:prstGeom prst="rect">
            <a:avLst/>
          </a:prstGeom>
          <a:solidFill>
            <a:srgbClr val="000099"/>
          </a:solidFill>
          <a:ln w="25400" algn="ctr">
            <a:solidFill>
              <a:srgbClr val="FFFF00"/>
            </a:solidFill>
            <a:miter lim="800000"/>
            <a:headEnd/>
            <a:tailEnd/>
          </a:ln>
        </p:spPr>
        <p:txBody>
          <a:bodyPr wrap="square" lIns="0" tIns="44450" rIns="0" bIns="44450">
            <a:spAutoFit/>
          </a:bodyPr>
          <a:lstStyle/>
          <a:p>
            <a:pPr algn="ctr">
              <a:lnSpc>
                <a:spcPct val="90000"/>
              </a:lnSpc>
              <a:spcBef>
                <a:spcPct val="0"/>
              </a:spcBef>
              <a:buClrTx/>
              <a:buSzTx/>
              <a:buFontTx/>
              <a:buNone/>
            </a:pPr>
            <a:r>
              <a:rPr lang="en-US" sz="1600" dirty="0" smtClean="0">
                <a:solidFill>
                  <a:schemeClr val="bg1"/>
                </a:solidFill>
                <a:latin typeface="Arial" charset="0"/>
                <a:cs typeface="Arial" charset="0"/>
              </a:rPr>
              <a:t>WLCG CPU </a:t>
            </a:r>
            <a:r>
              <a:rPr lang="en-US" sz="1600" dirty="0" smtClean="0">
                <a:solidFill>
                  <a:schemeClr val="bg1"/>
                </a:solidFill>
              </a:rPr>
              <a:t>R</a:t>
            </a:r>
            <a:r>
              <a:rPr lang="en-US" sz="1600" dirty="0" smtClean="0">
                <a:solidFill>
                  <a:schemeClr val="bg1"/>
                </a:solidFill>
                <a:latin typeface="Arial" charset="0"/>
                <a:cs typeface="Arial" charset="0"/>
              </a:rPr>
              <a:t>esources </a:t>
            </a:r>
            <a:r>
              <a:rPr lang="en-US" sz="1600" dirty="0" smtClean="0">
                <a:solidFill>
                  <a:schemeClr val="bg1"/>
                </a:solidFill>
              </a:rPr>
              <a:t>G</a:t>
            </a:r>
            <a:r>
              <a:rPr lang="en-US" sz="1600" dirty="0" smtClean="0">
                <a:solidFill>
                  <a:schemeClr val="bg1"/>
                </a:solidFill>
                <a:latin typeface="Arial" charset="0"/>
                <a:cs typeface="Arial" charset="0"/>
              </a:rPr>
              <a:t>rowth</a:t>
            </a:r>
            <a:endParaRPr lang="en-US" sz="1600" dirty="0">
              <a:solidFill>
                <a:schemeClr val="bg1"/>
              </a:solidFill>
              <a:latin typeface="Arial" charset="0"/>
              <a:cs typeface="Arial" charset="0"/>
            </a:endParaRPr>
          </a:p>
        </p:txBody>
      </p:sp>
      <p:sp>
        <p:nvSpPr>
          <p:cNvPr id="10" name="Text Box 290"/>
          <p:cNvSpPr txBox="1">
            <a:spLocks noChangeArrowheads="1"/>
          </p:cNvSpPr>
          <p:nvPr/>
        </p:nvSpPr>
        <p:spPr bwMode="auto">
          <a:xfrm>
            <a:off x="1079340" y="3862333"/>
            <a:ext cx="4610100" cy="366767"/>
          </a:xfrm>
          <a:prstGeom prst="rect">
            <a:avLst/>
          </a:prstGeom>
          <a:solidFill>
            <a:srgbClr val="000099"/>
          </a:solidFill>
          <a:ln w="25400" algn="ctr">
            <a:solidFill>
              <a:srgbClr val="FFFF00"/>
            </a:solidFill>
            <a:miter lim="800000"/>
            <a:headEnd/>
            <a:tailEnd/>
          </a:ln>
        </p:spPr>
        <p:txBody>
          <a:bodyPr wrap="square" lIns="0" tIns="44450" rIns="0" bIns="44450">
            <a:spAutoFit/>
          </a:bodyPr>
          <a:lstStyle/>
          <a:p>
            <a:pPr algn="ctr">
              <a:lnSpc>
                <a:spcPct val="90000"/>
              </a:lnSpc>
              <a:spcBef>
                <a:spcPct val="0"/>
              </a:spcBef>
              <a:buClrTx/>
              <a:buSzTx/>
              <a:buFontTx/>
              <a:buNone/>
            </a:pPr>
            <a:r>
              <a:rPr lang="en-US" sz="2000" dirty="0" smtClean="0">
                <a:solidFill>
                  <a:schemeClr val="bg1"/>
                </a:solidFill>
                <a:latin typeface="Arial" charset="0"/>
                <a:cs typeface="Arial" charset="0"/>
              </a:rPr>
              <a:t>WLCG Disk Resources Growth</a:t>
            </a:r>
            <a:endParaRPr lang="en-US" sz="2000" dirty="0">
              <a:solidFill>
                <a:schemeClr val="bg1"/>
              </a:solidFill>
              <a:latin typeface="Arial" charset="0"/>
              <a:cs typeface="Arial" charset="0"/>
            </a:endParaRPr>
          </a:p>
        </p:txBody>
      </p:sp>
      <p:cxnSp>
        <p:nvCxnSpPr>
          <p:cNvPr id="13" name="Straight Connector 12"/>
          <p:cNvCxnSpPr/>
          <p:nvPr/>
        </p:nvCxnSpPr>
        <p:spPr bwMode="auto">
          <a:xfrm flipV="1">
            <a:off x="1117440" y="1943100"/>
            <a:ext cx="4457700" cy="990600"/>
          </a:xfrm>
          <a:prstGeom prst="line">
            <a:avLst/>
          </a:prstGeom>
          <a:solidFill>
            <a:schemeClr val="accent1"/>
          </a:solidFill>
          <a:ln w="50800" cap="flat" cmpd="sng" algn="ctr">
            <a:solidFill>
              <a:srgbClr val="FF0000"/>
            </a:solidFill>
            <a:prstDash val="solid"/>
            <a:round/>
            <a:headEnd type="none" w="med" len="med"/>
            <a:tailEnd type="none" w="med" len="med"/>
          </a:ln>
          <a:effectLst/>
        </p:spPr>
      </p:cxnSp>
      <p:cxnSp>
        <p:nvCxnSpPr>
          <p:cNvPr id="20" name="Straight Connector 19"/>
          <p:cNvCxnSpPr/>
          <p:nvPr/>
        </p:nvCxnSpPr>
        <p:spPr bwMode="auto">
          <a:xfrm flipV="1">
            <a:off x="1117440" y="2667000"/>
            <a:ext cx="4305300" cy="381000"/>
          </a:xfrm>
          <a:prstGeom prst="line">
            <a:avLst/>
          </a:prstGeom>
          <a:solidFill>
            <a:schemeClr val="accent1"/>
          </a:solidFill>
          <a:ln w="50800" cap="flat" cmpd="sng" algn="ctr">
            <a:solidFill>
              <a:srgbClr val="0070C0"/>
            </a:solidFill>
            <a:prstDash val="solid"/>
            <a:round/>
            <a:headEnd type="none" w="med" len="med"/>
            <a:tailEnd type="none" w="med" len="med"/>
          </a:ln>
          <a:effectLst/>
        </p:spPr>
      </p:cxnSp>
      <p:cxnSp>
        <p:nvCxnSpPr>
          <p:cNvPr id="25" name="Straight Connector 24"/>
          <p:cNvCxnSpPr/>
          <p:nvPr/>
        </p:nvCxnSpPr>
        <p:spPr bwMode="auto">
          <a:xfrm flipV="1">
            <a:off x="1079340" y="4409552"/>
            <a:ext cx="4229100" cy="1181100"/>
          </a:xfrm>
          <a:prstGeom prst="line">
            <a:avLst/>
          </a:prstGeom>
          <a:solidFill>
            <a:schemeClr val="accent1"/>
          </a:solidFill>
          <a:ln w="50800" cap="flat" cmpd="sng" algn="ctr">
            <a:solidFill>
              <a:srgbClr val="FF0000"/>
            </a:solidFill>
            <a:prstDash val="solid"/>
            <a:round/>
            <a:headEnd type="none" w="med" len="med"/>
            <a:tailEnd type="none" w="med" len="med"/>
          </a:ln>
          <a:effectLst/>
        </p:spPr>
      </p:cxnSp>
      <p:cxnSp>
        <p:nvCxnSpPr>
          <p:cNvPr id="30" name="Straight Connector 29"/>
          <p:cNvCxnSpPr/>
          <p:nvPr/>
        </p:nvCxnSpPr>
        <p:spPr bwMode="auto">
          <a:xfrm flipV="1">
            <a:off x="1155540" y="1714500"/>
            <a:ext cx="4381500" cy="1143000"/>
          </a:xfrm>
          <a:prstGeom prst="line">
            <a:avLst/>
          </a:prstGeom>
          <a:solidFill>
            <a:schemeClr val="accent1"/>
          </a:solidFill>
          <a:ln w="50800" cap="flat" cmpd="sng" algn="ctr">
            <a:solidFill>
              <a:schemeClr val="accent2">
                <a:lumMod val="75000"/>
              </a:schemeClr>
            </a:solidFill>
            <a:prstDash val="solid"/>
            <a:round/>
            <a:headEnd type="none" w="med" len="med"/>
            <a:tailEnd type="none" w="med" len="med"/>
          </a:ln>
          <a:effectLst/>
        </p:spPr>
      </p:cxnSp>
      <p:cxnSp>
        <p:nvCxnSpPr>
          <p:cNvPr id="34" name="Straight Connector 33"/>
          <p:cNvCxnSpPr/>
          <p:nvPr/>
        </p:nvCxnSpPr>
        <p:spPr bwMode="auto">
          <a:xfrm flipV="1">
            <a:off x="1041240" y="5143500"/>
            <a:ext cx="4267200" cy="533400"/>
          </a:xfrm>
          <a:prstGeom prst="line">
            <a:avLst/>
          </a:prstGeom>
          <a:solidFill>
            <a:schemeClr val="accent1"/>
          </a:solidFill>
          <a:ln w="50800" cap="flat" cmpd="sng" algn="ctr">
            <a:solidFill>
              <a:schemeClr val="accent2">
                <a:lumMod val="75000"/>
              </a:schemeClr>
            </a:solidFill>
            <a:prstDash val="solid"/>
            <a:round/>
            <a:headEnd type="none" w="med" len="med"/>
            <a:tailEnd type="none" w="med" len="med"/>
          </a:ln>
          <a:effectLst/>
        </p:spPr>
      </p:cxnSp>
      <p:cxnSp>
        <p:nvCxnSpPr>
          <p:cNvPr id="37" name="Straight Connector 36"/>
          <p:cNvCxnSpPr/>
          <p:nvPr/>
        </p:nvCxnSpPr>
        <p:spPr bwMode="auto">
          <a:xfrm flipV="1">
            <a:off x="1079340" y="5600700"/>
            <a:ext cx="4343400" cy="152400"/>
          </a:xfrm>
          <a:prstGeom prst="line">
            <a:avLst/>
          </a:prstGeom>
          <a:solidFill>
            <a:schemeClr val="accent1"/>
          </a:solidFill>
          <a:ln w="50800" cap="flat" cmpd="sng" algn="ctr">
            <a:solidFill>
              <a:srgbClr val="0070C0"/>
            </a:solidFill>
            <a:prstDash val="solid"/>
            <a:round/>
            <a:headEnd type="none" w="med" len="med"/>
            <a:tailEnd type="none" w="med" len="med"/>
          </a:ln>
          <a:effectLst/>
        </p:spPr>
      </p:cxnSp>
      <p:sp>
        <p:nvSpPr>
          <p:cNvPr id="40" name="Rectangle 55"/>
          <p:cNvSpPr>
            <a:spLocks noChangeArrowheads="1"/>
          </p:cNvSpPr>
          <p:nvPr/>
        </p:nvSpPr>
        <p:spPr bwMode="auto">
          <a:xfrm>
            <a:off x="6362700" y="1371600"/>
            <a:ext cx="3467100" cy="4876800"/>
          </a:xfrm>
          <a:prstGeom prst="rect">
            <a:avLst/>
          </a:prstGeom>
          <a:solidFill>
            <a:srgbClr val="000066"/>
          </a:solidFill>
          <a:ln w="22225">
            <a:solidFill>
              <a:srgbClr val="FFFF00"/>
            </a:solidFill>
            <a:miter lim="800000"/>
            <a:headEnd/>
            <a:tailEnd/>
          </a:ln>
          <a:effectLst/>
        </p:spPr>
        <p:txBody>
          <a:bodyPr wrap="none" anchor="ctr"/>
          <a:lstStyle/>
          <a:p>
            <a:pPr algn="ctr" eaLnBrk="1" hangingPunct="1">
              <a:lnSpc>
                <a:spcPct val="100000"/>
              </a:lnSpc>
              <a:spcBef>
                <a:spcPct val="10000"/>
              </a:spcBef>
              <a:buClr>
                <a:srgbClr val="800000"/>
              </a:buClr>
              <a:buSzPct val="90000"/>
              <a:buFont typeface="Wingdings" pitchFamily="2" charset="2"/>
              <a:buNone/>
              <a:defRPr/>
            </a:pPr>
            <a:r>
              <a:rPr lang="en-US" sz="2300" dirty="0" smtClean="0">
                <a:solidFill>
                  <a:schemeClr val="bg1"/>
                </a:solidFill>
                <a:effectLst>
                  <a:outerShdw blurRad="38100" dist="38100" dir="2700000" algn="tl">
                    <a:srgbClr val="000000"/>
                  </a:outerShdw>
                </a:effectLst>
                <a:latin typeface="Arial" charset="0"/>
              </a:rPr>
              <a:t>More </a:t>
            </a:r>
            <a:r>
              <a:rPr lang="en-US" sz="2300" dirty="0" smtClean="0">
                <a:solidFill>
                  <a:schemeClr val="bg1"/>
                </a:solidFill>
                <a:effectLst>
                  <a:outerShdw blurRad="38100" dist="38100" dir="2700000" algn="tl">
                    <a:srgbClr val="000000"/>
                  </a:outerShdw>
                </a:effectLst>
                <a:latin typeface="Arial" charset="0"/>
              </a:rPr>
              <a:t>Significant </a:t>
            </a:r>
            <a:endParaRPr lang="en-US" sz="2300" dirty="0" smtClean="0">
              <a:solidFill>
                <a:schemeClr val="bg1"/>
              </a:solidFill>
              <a:effectLst>
                <a:outerShdw blurRad="38100" dist="38100" dir="2700000" algn="tl">
                  <a:srgbClr val="000000"/>
                </a:outerShdw>
              </a:effectLst>
              <a:latin typeface="Arial" charset="0"/>
            </a:endParaRPr>
          </a:p>
          <a:p>
            <a:pPr algn="ctr" eaLnBrk="1" hangingPunct="1">
              <a:lnSpc>
                <a:spcPct val="100000"/>
              </a:lnSpc>
              <a:spcBef>
                <a:spcPct val="10000"/>
              </a:spcBef>
              <a:buClr>
                <a:srgbClr val="800000"/>
              </a:buClr>
              <a:buSzPct val="90000"/>
              <a:buFont typeface="Wingdings" pitchFamily="2" charset="2"/>
              <a:buNone/>
              <a:defRPr/>
            </a:pPr>
            <a:r>
              <a:rPr lang="en-US" sz="2300" dirty="0" smtClean="0">
                <a:solidFill>
                  <a:schemeClr val="bg1"/>
                </a:solidFill>
                <a:effectLst>
                  <a:outerShdw blurRad="38100" dist="38100" dir="2700000" algn="tl">
                    <a:srgbClr val="000000"/>
                  </a:outerShdw>
                </a:effectLst>
                <a:latin typeface="Arial" charset="0"/>
              </a:rPr>
              <a:t>CPU and </a:t>
            </a:r>
            <a:r>
              <a:rPr lang="en-US" sz="2300" dirty="0" smtClean="0">
                <a:solidFill>
                  <a:srgbClr val="FFFF00"/>
                </a:solidFill>
                <a:effectLst>
                  <a:outerShdw blurRad="38100" dist="38100" dir="2700000" algn="tl">
                    <a:srgbClr val="000000"/>
                  </a:outerShdw>
                </a:effectLst>
                <a:latin typeface="Arial" charset="0"/>
              </a:rPr>
              <a:t>Disk</a:t>
            </a:r>
            <a:r>
              <a:rPr lang="en-US" sz="2300" dirty="0" smtClean="0">
                <a:solidFill>
                  <a:schemeClr val="bg1"/>
                </a:solidFill>
                <a:effectLst>
                  <a:outerShdw blurRad="38100" dist="38100" dir="2700000" algn="tl">
                    <a:srgbClr val="000000"/>
                  </a:outerShdw>
                </a:effectLst>
                <a:latin typeface="Arial" charset="0"/>
              </a:rPr>
              <a:t> Increase </a:t>
            </a:r>
          </a:p>
          <a:p>
            <a:pPr algn="ctr" eaLnBrk="1" hangingPunct="1">
              <a:lnSpc>
                <a:spcPct val="100000"/>
              </a:lnSpc>
              <a:spcBef>
                <a:spcPct val="10000"/>
              </a:spcBef>
              <a:buClr>
                <a:srgbClr val="800000"/>
              </a:buClr>
              <a:buSzPct val="90000"/>
              <a:buFont typeface="Wingdings" pitchFamily="2" charset="2"/>
              <a:buNone/>
              <a:defRPr/>
            </a:pPr>
            <a:r>
              <a:rPr lang="en-US" sz="2300" dirty="0" smtClean="0">
                <a:solidFill>
                  <a:schemeClr val="bg1"/>
                </a:solidFill>
                <a:effectLst>
                  <a:outerShdw blurRad="38100" dist="38100" dir="2700000" algn="tl">
                    <a:srgbClr val="000000"/>
                  </a:outerShdw>
                </a:effectLst>
                <a:latin typeface="Arial" charset="0"/>
              </a:rPr>
              <a:t>At Tier1s and Tier2s</a:t>
            </a:r>
          </a:p>
          <a:p>
            <a:pPr algn="ctr" eaLnBrk="1" hangingPunct="1">
              <a:lnSpc>
                <a:spcPct val="100000"/>
              </a:lnSpc>
              <a:spcBef>
                <a:spcPct val="10000"/>
              </a:spcBef>
              <a:buClr>
                <a:srgbClr val="800000"/>
              </a:buClr>
              <a:buSzPct val="90000"/>
              <a:buFont typeface="Wingdings" pitchFamily="2" charset="2"/>
              <a:buNone/>
              <a:defRPr/>
            </a:pPr>
            <a:endParaRPr lang="en-US" sz="2200" dirty="0">
              <a:solidFill>
                <a:schemeClr val="bg1"/>
              </a:solidFill>
              <a:effectLst>
                <a:outerShdw blurRad="38100" dist="38100" dir="2700000" algn="tl">
                  <a:srgbClr val="000000"/>
                </a:outerShdw>
              </a:effectLst>
              <a:latin typeface="Arial" charset="0"/>
            </a:endParaRPr>
          </a:p>
          <a:p>
            <a:pPr algn="ctr" eaLnBrk="1" hangingPunct="1">
              <a:lnSpc>
                <a:spcPct val="100000"/>
              </a:lnSpc>
              <a:spcBef>
                <a:spcPct val="10000"/>
              </a:spcBef>
              <a:buClr>
                <a:srgbClr val="800000"/>
              </a:buClr>
              <a:buSzPct val="90000"/>
              <a:buFont typeface="Wingdings" pitchFamily="2" charset="2"/>
              <a:buNone/>
              <a:defRPr/>
            </a:pPr>
            <a:r>
              <a:rPr lang="en-US" sz="2200" dirty="0" smtClean="0">
                <a:solidFill>
                  <a:srgbClr val="FFFF00"/>
                </a:solidFill>
                <a:effectLst>
                  <a:outerShdw blurRad="38100" dist="38100" dir="2700000" algn="tl">
                    <a:srgbClr val="000000"/>
                  </a:outerShdw>
                </a:effectLst>
                <a:latin typeface="Arial" charset="0"/>
                <a:sym typeface="Wingdings 3"/>
              </a:rPr>
              <a:t> </a:t>
            </a:r>
            <a:r>
              <a:rPr lang="en-US" sz="2300" dirty="0" smtClean="0">
                <a:solidFill>
                  <a:srgbClr val="FFFF00"/>
                </a:solidFill>
                <a:effectLst>
                  <a:outerShdw blurRad="38100" dist="38100" dir="2700000" algn="tl">
                    <a:srgbClr val="000000"/>
                  </a:outerShdw>
                </a:effectLst>
                <a:latin typeface="Arial" charset="0"/>
              </a:rPr>
              <a:t>Increased Reliance</a:t>
            </a:r>
          </a:p>
          <a:p>
            <a:pPr algn="ctr" eaLnBrk="1" hangingPunct="1">
              <a:lnSpc>
                <a:spcPct val="100000"/>
              </a:lnSpc>
              <a:spcBef>
                <a:spcPct val="10000"/>
              </a:spcBef>
              <a:buClr>
                <a:srgbClr val="800000"/>
              </a:buClr>
              <a:buSzPct val="90000"/>
              <a:buFont typeface="Wingdings" pitchFamily="2" charset="2"/>
              <a:buNone/>
              <a:defRPr/>
            </a:pPr>
            <a:r>
              <a:rPr lang="en-US" sz="2300" dirty="0" smtClean="0">
                <a:solidFill>
                  <a:srgbClr val="FFFF00"/>
                </a:solidFill>
                <a:effectLst>
                  <a:outerShdw blurRad="38100" dist="38100" dir="2700000" algn="tl">
                    <a:srgbClr val="000000"/>
                  </a:outerShdw>
                </a:effectLst>
                <a:latin typeface="Arial" charset="0"/>
              </a:rPr>
              <a:t>On, and Need for </a:t>
            </a:r>
            <a:br>
              <a:rPr lang="en-US" sz="2300" dirty="0" smtClean="0">
                <a:solidFill>
                  <a:srgbClr val="FFFF00"/>
                </a:solidFill>
                <a:effectLst>
                  <a:outerShdw blurRad="38100" dist="38100" dir="2700000" algn="tl">
                    <a:srgbClr val="000000"/>
                  </a:outerShdw>
                </a:effectLst>
                <a:latin typeface="Arial" charset="0"/>
              </a:rPr>
            </a:br>
            <a:r>
              <a:rPr lang="en-US" sz="2300" dirty="0" smtClean="0">
                <a:solidFill>
                  <a:srgbClr val="FFFF00"/>
                </a:solidFill>
                <a:effectLst>
                  <a:outerShdw blurRad="38100" dist="38100" dir="2700000" algn="tl">
                    <a:srgbClr val="000000"/>
                  </a:outerShdw>
                </a:effectLst>
                <a:latin typeface="Arial" charset="0"/>
              </a:rPr>
              <a:t>Additional National</a:t>
            </a:r>
            <a:r>
              <a:rPr lang="en-US" sz="2300" dirty="0" smtClean="0">
                <a:solidFill>
                  <a:srgbClr val="FFFF00"/>
                </a:solidFill>
                <a:effectLst>
                  <a:outerShdw blurRad="38100" dist="38100" dir="2700000" algn="tl">
                    <a:srgbClr val="000000"/>
                  </a:outerShdw>
                </a:effectLst>
                <a:latin typeface="Arial" charset="0"/>
              </a:rPr>
              <a:t>, </a:t>
            </a:r>
            <a:br>
              <a:rPr lang="en-US" sz="2300" dirty="0" smtClean="0">
                <a:solidFill>
                  <a:srgbClr val="FFFF00"/>
                </a:solidFill>
                <a:effectLst>
                  <a:outerShdw blurRad="38100" dist="38100" dir="2700000" algn="tl">
                    <a:srgbClr val="000000"/>
                  </a:outerShdw>
                </a:effectLst>
                <a:latin typeface="Arial" charset="0"/>
              </a:rPr>
            </a:br>
            <a:r>
              <a:rPr lang="en-US" sz="2300" dirty="0" smtClean="0">
                <a:solidFill>
                  <a:srgbClr val="FFFF00"/>
                </a:solidFill>
                <a:effectLst>
                  <a:outerShdw blurRad="38100" dist="38100" dir="2700000" algn="tl">
                    <a:srgbClr val="000000"/>
                  </a:outerShdw>
                </a:effectLst>
                <a:latin typeface="Arial" charset="0"/>
              </a:rPr>
              <a:t>Regional, and </a:t>
            </a:r>
          </a:p>
          <a:p>
            <a:pPr algn="ctr" eaLnBrk="1" hangingPunct="1">
              <a:lnSpc>
                <a:spcPct val="100000"/>
              </a:lnSpc>
              <a:spcBef>
                <a:spcPct val="10000"/>
              </a:spcBef>
              <a:buClr>
                <a:srgbClr val="800000"/>
              </a:buClr>
              <a:buSzPct val="90000"/>
              <a:buFont typeface="Wingdings" pitchFamily="2" charset="2"/>
              <a:buNone/>
              <a:defRPr/>
            </a:pPr>
            <a:r>
              <a:rPr lang="en-US" sz="2300" dirty="0" smtClean="0">
                <a:solidFill>
                  <a:srgbClr val="FFFF00"/>
                </a:solidFill>
                <a:effectLst>
                  <a:outerShdw blurRad="38100" dist="38100" dir="2700000" algn="tl">
                    <a:srgbClr val="000000"/>
                  </a:outerShdw>
                </a:effectLst>
              </a:rPr>
              <a:t>Transatlantic</a:t>
            </a:r>
            <a:br>
              <a:rPr lang="en-US" sz="2300" dirty="0" smtClean="0">
                <a:solidFill>
                  <a:srgbClr val="FFFF00"/>
                </a:solidFill>
                <a:effectLst>
                  <a:outerShdw blurRad="38100" dist="38100" dir="2700000" algn="tl">
                    <a:srgbClr val="000000"/>
                  </a:outerShdw>
                </a:effectLst>
              </a:rPr>
            </a:br>
            <a:r>
              <a:rPr lang="en-US" sz="2300" dirty="0" smtClean="0">
                <a:solidFill>
                  <a:srgbClr val="FFFF00"/>
                </a:solidFill>
                <a:effectLst>
                  <a:outerShdw blurRad="38100" dist="38100" dir="2700000" algn="tl">
                    <a:srgbClr val="000000"/>
                  </a:outerShdw>
                </a:effectLst>
                <a:latin typeface="Arial" charset="0"/>
              </a:rPr>
              <a:t>Network </a:t>
            </a:r>
            <a:r>
              <a:rPr lang="en-US" sz="2300" dirty="0" smtClean="0">
                <a:solidFill>
                  <a:srgbClr val="FFFF00"/>
                </a:solidFill>
                <a:effectLst>
                  <a:outerShdw blurRad="38100" dist="38100" dir="2700000" algn="tl">
                    <a:srgbClr val="000000"/>
                  </a:outerShdw>
                </a:effectLst>
              </a:rPr>
              <a:t>R</a:t>
            </a:r>
            <a:r>
              <a:rPr lang="en-US" sz="2300" dirty="0" smtClean="0">
                <a:solidFill>
                  <a:srgbClr val="FFFF00"/>
                </a:solidFill>
                <a:effectLst>
                  <a:outerShdw blurRad="38100" dist="38100" dir="2700000" algn="tl">
                    <a:srgbClr val="000000"/>
                  </a:outerShdw>
                </a:effectLst>
                <a:latin typeface="Arial" charset="0"/>
              </a:rPr>
              <a:t>esources</a:t>
            </a:r>
            <a:endParaRPr lang="en-US" sz="2300" dirty="0">
              <a:solidFill>
                <a:srgbClr val="FFFF00"/>
              </a:solidFill>
              <a:effectLst>
                <a:outerShdw blurRad="38100" dist="38100" dir="2700000" algn="tl">
                  <a:srgbClr val="000000"/>
                </a:outerShdw>
              </a:effectLst>
              <a:latin typeface="Arial" charset="0"/>
            </a:endParaRPr>
          </a:p>
        </p:txBody>
      </p:sp>
      <p:sp>
        <p:nvSpPr>
          <p:cNvPr id="15" name="Title 14"/>
          <p:cNvSpPr>
            <a:spLocks noGrp="1"/>
          </p:cNvSpPr>
          <p:nvPr>
            <p:ph type="title"/>
          </p:nvPr>
        </p:nvSpPr>
        <p:spPr>
          <a:gradFill flip="none" rotWithShape="1">
            <a:gsLst>
              <a:gs pos="0">
                <a:schemeClr val="bg1">
                  <a:tint val="80000"/>
                  <a:satMod val="300000"/>
                  <a:alpha val="84000"/>
                </a:schemeClr>
              </a:gs>
              <a:gs pos="100000">
                <a:schemeClr val="bg1">
                  <a:shade val="30000"/>
                  <a:satMod val="200000"/>
                </a:schemeClr>
              </a:gs>
            </a:gsLst>
            <a:path path="circle">
              <a:fillToRect l="50000" t="50000" r="50000" b="50000"/>
            </a:path>
            <a:tileRect/>
          </a:gradFill>
        </p:spPr>
        <p:txBody>
          <a:bodyPr/>
          <a:lstStyle/>
          <a:p>
            <a:pPr>
              <a:lnSpc>
                <a:spcPct val="90000"/>
              </a:lnSpc>
            </a:pPr>
            <a:r>
              <a:rPr lang="en-US" sz="2600" dirty="0" smtClean="0">
                <a:solidFill>
                  <a:srgbClr val="000099"/>
                </a:solidFill>
              </a:rPr>
              <a:t>WLCG CPU and Disk Storage Roadmap:</a:t>
            </a:r>
            <a:br>
              <a:rPr lang="en-US" sz="2600" dirty="0" smtClean="0">
                <a:solidFill>
                  <a:srgbClr val="000099"/>
                </a:solidFill>
              </a:rPr>
            </a:br>
            <a:r>
              <a:rPr lang="en-US" sz="2600" dirty="0" smtClean="0">
                <a:solidFill>
                  <a:srgbClr val="000099"/>
                </a:solidFill>
              </a:rPr>
              <a:t>Tier0 </a:t>
            </a:r>
            <a:r>
              <a:rPr lang="en-US" sz="2600" dirty="0" err="1" smtClean="0">
                <a:solidFill>
                  <a:srgbClr val="000099"/>
                </a:solidFill>
              </a:rPr>
              <a:t>vs</a:t>
            </a:r>
            <a:r>
              <a:rPr lang="en-US" sz="2600" dirty="0" smtClean="0">
                <a:solidFill>
                  <a:srgbClr val="000099"/>
                </a:solidFill>
              </a:rPr>
              <a:t> Tier1s </a:t>
            </a:r>
            <a:r>
              <a:rPr lang="en-US" sz="2600" dirty="0" err="1" smtClean="0">
                <a:solidFill>
                  <a:srgbClr val="000099"/>
                </a:solidFill>
              </a:rPr>
              <a:t>vs</a:t>
            </a:r>
            <a:r>
              <a:rPr lang="en-US" sz="2600" dirty="0" smtClean="0">
                <a:solidFill>
                  <a:srgbClr val="000099"/>
                </a:solidFill>
              </a:rPr>
              <a:t> Tier2s</a:t>
            </a:r>
            <a:endParaRPr lang="en-US" sz="2600" dirty="0">
              <a:solidFill>
                <a:srgbClr val="000099"/>
              </a:solidFill>
            </a:endParaRPr>
          </a:p>
        </p:txBody>
      </p:sp>
      <p:sp>
        <p:nvSpPr>
          <p:cNvPr id="16" name="Text Box 290"/>
          <p:cNvSpPr txBox="1">
            <a:spLocks noChangeArrowheads="1"/>
          </p:cNvSpPr>
          <p:nvPr/>
        </p:nvSpPr>
        <p:spPr bwMode="auto">
          <a:xfrm>
            <a:off x="152400" y="6404633"/>
            <a:ext cx="8839200" cy="339067"/>
          </a:xfrm>
          <a:prstGeom prst="rect">
            <a:avLst/>
          </a:prstGeom>
          <a:solidFill>
            <a:srgbClr val="000099"/>
          </a:solidFill>
          <a:ln w="25400" algn="ctr">
            <a:solidFill>
              <a:srgbClr val="FFFF00"/>
            </a:solidFill>
            <a:miter lim="800000"/>
            <a:headEnd/>
            <a:tailEnd/>
          </a:ln>
        </p:spPr>
        <p:txBody>
          <a:bodyPr wrap="square" lIns="0" tIns="44450" rIns="0" bIns="44450">
            <a:spAutoFit/>
          </a:bodyPr>
          <a:lstStyle/>
          <a:p>
            <a:pPr algn="ctr">
              <a:lnSpc>
                <a:spcPct val="90000"/>
              </a:lnSpc>
            </a:pPr>
            <a:r>
              <a:rPr lang="en-US" dirty="0" smtClean="0">
                <a:solidFill>
                  <a:schemeClr val="bg1"/>
                </a:solidFill>
              </a:rPr>
              <a:t>http://lcg.web.cern.ch/LCG/Resources/WLCGResources-2009-2010_24FEB10.pdf</a:t>
            </a:r>
            <a:endParaRPr lang="en-US" dirty="0">
              <a:solidFill>
                <a:schemeClr val="bg1"/>
              </a:solidFill>
              <a:latin typeface="Arial" charset="0"/>
              <a:cs typeface="Arial"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path path="circle">
              <a:fillToRect l="50000" t="50000" r="50000" b="50000"/>
            </a:path>
            <a:tileRect/>
          </a:gradFill>
        </p:spPr>
        <p:txBody>
          <a:bodyPr/>
          <a:lstStyle/>
          <a:p>
            <a:r>
              <a:rPr lang="en-US" dirty="0" smtClean="0">
                <a:solidFill>
                  <a:srgbClr val="000099"/>
                </a:solidFill>
              </a:rPr>
              <a:t>US LHCNet</a:t>
            </a:r>
            <a:endParaRPr lang="en-US" dirty="0">
              <a:solidFill>
                <a:srgbClr val="000099"/>
              </a:solidFill>
            </a:endParaRPr>
          </a:p>
        </p:txBody>
      </p:sp>
      <p:sp>
        <p:nvSpPr>
          <p:cNvPr id="3" name="Content Placeholder 2"/>
          <p:cNvSpPr>
            <a:spLocks noGrp="1"/>
          </p:cNvSpPr>
          <p:nvPr>
            <p:ph idx="1"/>
          </p:nvPr>
        </p:nvSpPr>
        <p:spPr>
          <a:xfrm>
            <a:off x="152400" y="990600"/>
            <a:ext cx="9486900" cy="5867400"/>
          </a:xfrm>
        </p:spPr>
        <p:txBody>
          <a:bodyPr/>
          <a:lstStyle/>
          <a:p>
            <a:r>
              <a:rPr lang="en-US" sz="2200" dirty="0" smtClean="0">
                <a:solidFill>
                  <a:srgbClr val="000099"/>
                </a:solidFill>
              </a:rPr>
              <a:t>Transatlantic mission-oriented network managed by </a:t>
            </a:r>
            <a:br>
              <a:rPr lang="en-US" sz="2200" dirty="0" smtClean="0">
                <a:solidFill>
                  <a:srgbClr val="000099"/>
                </a:solidFill>
              </a:rPr>
            </a:br>
            <a:r>
              <a:rPr lang="en-US" sz="2200" dirty="0" smtClean="0">
                <a:solidFill>
                  <a:srgbClr val="000099"/>
                </a:solidFill>
              </a:rPr>
              <a:t>Caltech and CERN</a:t>
            </a:r>
          </a:p>
          <a:p>
            <a:r>
              <a:rPr lang="en-US" sz="2200" dirty="0" smtClean="0">
                <a:solidFill>
                  <a:srgbClr val="000099"/>
                </a:solidFill>
              </a:rPr>
              <a:t>Funded by DOE/OHEP with contribution from CERN</a:t>
            </a:r>
          </a:p>
          <a:p>
            <a:r>
              <a:rPr lang="en-US" sz="2200" dirty="0" smtClean="0">
                <a:solidFill>
                  <a:srgbClr val="000099"/>
                </a:solidFill>
              </a:rPr>
              <a:t>Program: to provide resilient, cost-effective transatlantic networking adequate to support the principal needs of </a:t>
            </a:r>
            <a:br>
              <a:rPr lang="en-US" sz="2200" dirty="0" smtClean="0">
                <a:solidFill>
                  <a:srgbClr val="000099"/>
                </a:solidFill>
              </a:rPr>
            </a:br>
            <a:r>
              <a:rPr lang="en-US" sz="2200" dirty="0" smtClean="0">
                <a:solidFill>
                  <a:srgbClr val="000099"/>
                </a:solidFill>
              </a:rPr>
              <a:t>the LHC physics program, with a focus on the US</a:t>
            </a:r>
          </a:p>
          <a:p>
            <a:pPr lvl="1"/>
            <a:r>
              <a:rPr lang="en-US" sz="2200" dirty="0" smtClean="0"/>
              <a:t>In partnership with ESnet, Internet2, NLR, </a:t>
            </a:r>
            <a:r>
              <a:rPr lang="en-US" sz="2200" dirty="0" err="1" smtClean="0"/>
              <a:t>SURFnet</a:t>
            </a:r>
            <a:r>
              <a:rPr lang="en-US" sz="2200" dirty="0" smtClean="0"/>
              <a:t>, GEANT </a:t>
            </a:r>
            <a:br>
              <a:rPr lang="en-US" sz="2200" dirty="0" smtClean="0"/>
            </a:br>
            <a:r>
              <a:rPr lang="en-US" sz="2200" dirty="0" smtClean="0"/>
              <a:t>and the NRENs in Europe</a:t>
            </a:r>
          </a:p>
          <a:p>
            <a:r>
              <a:rPr lang="en-US" sz="2200" dirty="0" smtClean="0">
                <a:solidFill>
                  <a:srgbClr val="000099"/>
                </a:solidFill>
              </a:rPr>
              <a:t>Primary mission: to provide highly reliable, dedicated, high bandwidth connectivity between the US Tier1 centers and CERN [Uptime goal: 99.9+%]</a:t>
            </a:r>
          </a:p>
          <a:p>
            <a:r>
              <a:rPr lang="en-US" sz="2200" dirty="0" smtClean="0">
                <a:solidFill>
                  <a:srgbClr val="000099"/>
                </a:solidFill>
              </a:rPr>
              <a:t>Further, to support high bandwidth traffic flows between US LHC Tier1 and European Tier2 centers as well as between US Tier2 centers and European Tier1s</a:t>
            </a:r>
          </a:p>
          <a:p>
            <a:r>
              <a:rPr lang="en-US" sz="2200" dirty="0" smtClean="0">
                <a:solidFill>
                  <a:srgbClr val="000099"/>
                </a:solidFill>
              </a:rPr>
              <a:t>Development, deployment and integration of advancing network and high throughput technologies, to meet the advancing needs </a:t>
            </a:r>
            <a:endParaRPr lang="en-US" sz="2200" dirty="0">
              <a:solidFill>
                <a:srgbClr val="000099"/>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0"/>
            <a:ext cx="7427912" cy="2133600"/>
          </a:xfrm>
          <a:gradFill flip="none" rotWithShape="1">
            <a:path path="circle">
              <a:fillToRect l="50000" t="50000" r="50000" b="50000"/>
            </a:path>
            <a:tileRect/>
          </a:gradFill>
          <a:ln w="19050">
            <a:solidFill>
              <a:srgbClr val="000099"/>
            </a:solidFill>
          </a:ln>
        </p:spPr>
        <p:txBody>
          <a:bodyPr/>
          <a:lstStyle/>
          <a:p>
            <a:pPr>
              <a:lnSpc>
                <a:spcPct val="120000"/>
              </a:lnSpc>
            </a:pPr>
            <a:r>
              <a:rPr lang="en-US" sz="3400" dirty="0" smtClean="0">
                <a:solidFill>
                  <a:srgbClr val="000099"/>
                </a:solidFill>
              </a:rPr>
              <a:t>Do Tier2s Matter for Transatlantic Networks?</a:t>
            </a:r>
            <a:endParaRPr lang="en-US" sz="3400" dirty="0">
              <a:solidFill>
                <a:srgbClr val="000099"/>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152400"/>
            <a:ext cx="7427912" cy="762000"/>
          </a:xfrm>
          <a:gradFill flip="none" rotWithShape="1">
            <a:gsLst>
              <a:gs pos="0">
                <a:schemeClr val="bg1">
                  <a:tint val="80000"/>
                  <a:satMod val="300000"/>
                  <a:alpha val="80000"/>
                </a:schemeClr>
              </a:gs>
              <a:gs pos="100000">
                <a:schemeClr val="bg1">
                  <a:shade val="30000"/>
                  <a:satMod val="200000"/>
                </a:schemeClr>
              </a:gs>
            </a:gsLst>
            <a:path path="circle">
              <a:fillToRect l="50000" t="50000" r="50000" b="50000"/>
            </a:path>
            <a:tileRect/>
          </a:gradFill>
        </p:spPr>
        <p:txBody>
          <a:bodyPr/>
          <a:lstStyle/>
          <a:p>
            <a:pPr>
              <a:lnSpc>
                <a:spcPct val="90000"/>
              </a:lnSpc>
            </a:pPr>
            <a:r>
              <a:rPr lang="en-US" sz="3000" dirty="0" smtClean="0">
                <a:solidFill>
                  <a:srgbClr val="000099"/>
                </a:solidFill>
              </a:rPr>
              <a:t>US CMS Tier2s</a:t>
            </a:r>
            <a:r>
              <a:rPr lang="en-US" sz="2400" dirty="0" smtClean="0">
                <a:solidFill>
                  <a:srgbClr val="000099"/>
                </a:solidFill>
              </a:rPr>
              <a:t/>
            </a:r>
            <a:br>
              <a:rPr lang="en-US" sz="2400" dirty="0" smtClean="0">
                <a:solidFill>
                  <a:srgbClr val="000099"/>
                </a:solidFill>
              </a:rPr>
            </a:br>
            <a:r>
              <a:rPr lang="en-US" sz="2600" dirty="0" smtClean="0">
                <a:solidFill>
                  <a:srgbClr val="000099"/>
                </a:solidFill>
              </a:rPr>
              <a:t>US National </a:t>
            </a:r>
            <a:r>
              <a:rPr lang="en-US" sz="2600" dirty="0" err="1" smtClean="0">
                <a:solidFill>
                  <a:srgbClr val="000099"/>
                </a:solidFill>
              </a:rPr>
              <a:t>vs</a:t>
            </a:r>
            <a:r>
              <a:rPr lang="en-US" sz="2600" dirty="0" smtClean="0">
                <a:solidFill>
                  <a:srgbClr val="000099"/>
                </a:solidFill>
              </a:rPr>
              <a:t> Transatlantic Traffic</a:t>
            </a:r>
            <a:endParaRPr lang="en-US" sz="2600" dirty="0">
              <a:solidFill>
                <a:srgbClr val="000099"/>
              </a:solidFill>
            </a:endParaRPr>
          </a:p>
        </p:txBody>
      </p:sp>
      <p:pic>
        <p:nvPicPr>
          <p:cNvPr id="4" name="Picture 3" descr="T1-T2-rate-1y.png"/>
          <p:cNvPicPr>
            <a:picLocks noChangeAspect="1"/>
          </p:cNvPicPr>
          <p:nvPr/>
        </p:nvPicPr>
        <p:blipFill>
          <a:blip r:embed="rId3" cstate="print"/>
          <a:stretch>
            <a:fillRect/>
          </a:stretch>
        </p:blipFill>
        <p:spPr>
          <a:xfrm>
            <a:off x="1181100" y="944433"/>
            <a:ext cx="5508294" cy="2994588"/>
          </a:xfrm>
          <a:prstGeom prst="rect">
            <a:avLst/>
          </a:prstGeom>
          <a:ln w="76200">
            <a:noFill/>
          </a:ln>
        </p:spPr>
      </p:pic>
      <p:pic>
        <p:nvPicPr>
          <p:cNvPr id="6" name="Picture 5" descr="T2-T2-rate-1y.png"/>
          <p:cNvPicPr>
            <a:picLocks noChangeAspect="1"/>
          </p:cNvPicPr>
          <p:nvPr/>
        </p:nvPicPr>
        <p:blipFill>
          <a:blip r:embed="rId4" cstate="print"/>
          <a:stretch>
            <a:fillRect/>
          </a:stretch>
        </p:blipFill>
        <p:spPr>
          <a:xfrm>
            <a:off x="1210119" y="3854070"/>
            <a:ext cx="5415304" cy="2952493"/>
          </a:xfrm>
          <a:prstGeom prst="rect">
            <a:avLst/>
          </a:prstGeom>
        </p:spPr>
      </p:pic>
      <p:sp>
        <p:nvSpPr>
          <p:cNvPr id="5" name="TextBox 4"/>
          <p:cNvSpPr txBox="1"/>
          <p:nvPr/>
        </p:nvSpPr>
        <p:spPr>
          <a:xfrm>
            <a:off x="190500" y="1096833"/>
            <a:ext cx="5143500" cy="701731"/>
          </a:xfrm>
          <a:prstGeom prst="rect">
            <a:avLst/>
          </a:prstGeom>
          <a:solidFill>
            <a:srgbClr val="FFFFCC"/>
          </a:solidFill>
          <a:ln w="19050">
            <a:solidFill>
              <a:srgbClr val="800000"/>
            </a:solidFill>
          </a:ln>
          <a:effectLst>
            <a:outerShdw blurRad="50800" dist="38100" dir="2700000" algn="tl" rotWithShape="0">
              <a:prstClr val="black">
                <a:alpha val="40000"/>
              </a:prstClr>
            </a:outerShdw>
          </a:effectLst>
        </p:spPr>
        <p:txBody>
          <a:bodyPr wrap="square">
            <a:spAutoFit/>
          </a:bodyPr>
          <a:lstStyle/>
          <a:p>
            <a:pPr algn="ctr">
              <a:lnSpc>
                <a:spcPct val="90000"/>
              </a:lnSpc>
              <a:defRPr/>
            </a:pPr>
            <a:r>
              <a:rPr lang="en-US" sz="2200" dirty="0" smtClean="0">
                <a:solidFill>
                  <a:srgbClr val="000099"/>
                </a:solidFill>
              </a:rPr>
              <a:t>All traffic to US Tier2 sites</a:t>
            </a:r>
          </a:p>
          <a:p>
            <a:pPr algn="ctr">
              <a:lnSpc>
                <a:spcPct val="90000"/>
              </a:lnSpc>
              <a:defRPr/>
            </a:pPr>
            <a:r>
              <a:rPr lang="en-US" sz="2200" dirty="0" smtClean="0">
                <a:solidFill>
                  <a:srgbClr val="000099"/>
                </a:solidFill>
              </a:rPr>
              <a:t>(from all Tier1s and Tier2s)</a:t>
            </a:r>
            <a:endParaRPr lang="en-US" sz="2200" dirty="0">
              <a:solidFill>
                <a:srgbClr val="000099"/>
              </a:solidFill>
            </a:endParaRPr>
          </a:p>
        </p:txBody>
      </p:sp>
      <p:cxnSp>
        <p:nvCxnSpPr>
          <p:cNvPr id="9" name="Straight Connector 8"/>
          <p:cNvCxnSpPr/>
          <p:nvPr/>
        </p:nvCxnSpPr>
        <p:spPr>
          <a:xfrm rot="5400000">
            <a:off x="5524500" y="1287333"/>
            <a:ext cx="1143000" cy="838200"/>
          </a:xfrm>
          <a:prstGeom prst="line">
            <a:avLst/>
          </a:prstGeom>
          <a:ln w="76200">
            <a:solidFill>
              <a:srgbClr val="8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flipV="1">
            <a:off x="2743200" y="2125533"/>
            <a:ext cx="3162300" cy="1181098"/>
          </a:xfrm>
          <a:prstGeom prst="line">
            <a:avLst/>
          </a:prstGeom>
          <a:ln w="76200">
            <a:solidFill>
              <a:srgbClr val="800000"/>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rot="20407755">
            <a:off x="3708349" y="2201511"/>
            <a:ext cx="1453760" cy="384721"/>
          </a:xfrm>
          <a:prstGeom prst="rect">
            <a:avLst/>
          </a:prstGeom>
          <a:solidFill>
            <a:srgbClr val="FFFFCC"/>
          </a:solidFill>
          <a:ln w="22225">
            <a:solidFill>
              <a:srgbClr val="800000"/>
            </a:solidFill>
          </a:ln>
          <a:effectLst>
            <a:outerShdw blurRad="50800" dist="38100" dir="2700000" algn="tl" rotWithShape="0">
              <a:prstClr val="black">
                <a:alpha val="40000"/>
              </a:prstClr>
            </a:outerShdw>
          </a:effectLst>
        </p:spPr>
        <p:txBody>
          <a:bodyPr wrap="square">
            <a:spAutoFit/>
          </a:bodyPr>
          <a:lstStyle/>
          <a:p>
            <a:pPr algn="ctr">
              <a:defRPr/>
            </a:pPr>
            <a:r>
              <a:rPr lang="en-US" sz="1900" dirty="0" smtClean="0">
                <a:solidFill>
                  <a:srgbClr val="000099"/>
                </a:solidFill>
              </a:rPr>
              <a:t>0.39 Gbps</a:t>
            </a:r>
            <a:endParaRPr lang="en-US" sz="1900" dirty="0">
              <a:solidFill>
                <a:srgbClr val="000099"/>
              </a:solidFill>
            </a:endParaRPr>
          </a:p>
        </p:txBody>
      </p:sp>
      <p:sp>
        <p:nvSpPr>
          <p:cNvPr id="23" name="TextBox 22"/>
          <p:cNvSpPr txBox="1"/>
          <p:nvPr/>
        </p:nvSpPr>
        <p:spPr>
          <a:xfrm rot="18335072">
            <a:off x="5250306" y="1335691"/>
            <a:ext cx="1264694" cy="384721"/>
          </a:xfrm>
          <a:prstGeom prst="rect">
            <a:avLst/>
          </a:prstGeom>
          <a:solidFill>
            <a:srgbClr val="FFFFCC"/>
          </a:solidFill>
          <a:ln w="22225">
            <a:solidFill>
              <a:srgbClr val="800000"/>
            </a:solidFill>
          </a:ln>
          <a:effectLst>
            <a:outerShdw blurRad="50800" dist="38100" dir="2700000" algn="tl" rotWithShape="0">
              <a:prstClr val="black">
                <a:alpha val="40000"/>
              </a:prstClr>
            </a:outerShdw>
          </a:effectLst>
        </p:spPr>
        <p:txBody>
          <a:bodyPr wrap="square" lIns="0" rIns="0">
            <a:spAutoFit/>
          </a:bodyPr>
          <a:lstStyle/>
          <a:p>
            <a:pPr algn="ctr">
              <a:defRPr/>
            </a:pPr>
            <a:r>
              <a:rPr lang="en-US" sz="1900" dirty="0" smtClean="0">
                <a:solidFill>
                  <a:srgbClr val="000099"/>
                </a:solidFill>
              </a:rPr>
              <a:t>1.46 </a:t>
            </a:r>
            <a:r>
              <a:rPr lang="en-US" sz="1900" dirty="0" err="1" smtClean="0">
                <a:solidFill>
                  <a:srgbClr val="000099"/>
                </a:solidFill>
              </a:rPr>
              <a:t>Gbps</a:t>
            </a:r>
            <a:endParaRPr lang="en-US" sz="1900" dirty="0">
              <a:solidFill>
                <a:srgbClr val="000099"/>
              </a:solidFill>
            </a:endParaRPr>
          </a:p>
        </p:txBody>
      </p:sp>
      <p:cxnSp>
        <p:nvCxnSpPr>
          <p:cNvPr id="12" name="Straight Connector 11"/>
          <p:cNvCxnSpPr/>
          <p:nvPr/>
        </p:nvCxnSpPr>
        <p:spPr>
          <a:xfrm rot="5400000">
            <a:off x="5391151" y="4201982"/>
            <a:ext cx="1333500" cy="914402"/>
          </a:xfrm>
          <a:prstGeom prst="line">
            <a:avLst/>
          </a:prstGeom>
          <a:ln w="76200">
            <a:solidFill>
              <a:srgbClr val="8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flipV="1">
            <a:off x="2781300" y="5173533"/>
            <a:ext cx="3048000" cy="1066800"/>
          </a:xfrm>
          <a:prstGeom prst="line">
            <a:avLst/>
          </a:prstGeom>
          <a:ln w="76200">
            <a:solidFill>
              <a:srgbClr val="800000"/>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18260651">
            <a:off x="5171518" y="4210060"/>
            <a:ext cx="1458037" cy="384721"/>
          </a:xfrm>
          <a:prstGeom prst="rect">
            <a:avLst/>
          </a:prstGeom>
          <a:solidFill>
            <a:srgbClr val="FFFFCC"/>
          </a:solidFill>
          <a:ln w="22225">
            <a:solidFill>
              <a:srgbClr val="800000"/>
            </a:solidFill>
          </a:ln>
          <a:effectLst>
            <a:outerShdw blurRad="50800" dist="38100" dir="2700000" algn="tl" rotWithShape="0">
              <a:prstClr val="black">
                <a:alpha val="40000"/>
              </a:prstClr>
            </a:outerShdw>
          </a:effectLst>
        </p:spPr>
        <p:txBody>
          <a:bodyPr wrap="square">
            <a:spAutoFit/>
          </a:bodyPr>
          <a:lstStyle/>
          <a:p>
            <a:pPr algn="ctr">
              <a:defRPr/>
            </a:pPr>
            <a:r>
              <a:rPr lang="en-US" sz="1900" dirty="0" smtClean="0">
                <a:solidFill>
                  <a:srgbClr val="000099"/>
                </a:solidFill>
              </a:rPr>
              <a:t>2.59 Gbps</a:t>
            </a:r>
            <a:endParaRPr lang="en-US" sz="1900" dirty="0">
              <a:solidFill>
                <a:srgbClr val="000099"/>
              </a:solidFill>
            </a:endParaRPr>
          </a:p>
        </p:txBody>
      </p:sp>
      <p:sp>
        <p:nvSpPr>
          <p:cNvPr id="25" name="TextBox 24"/>
          <p:cNvSpPr txBox="1"/>
          <p:nvPr/>
        </p:nvSpPr>
        <p:spPr>
          <a:xfrm rot="20488271">
            <a:off x="3758336" y="5143482"/>
            <a:ext cx="1506223" cy="384721"/>
          </a:xfrm>
          <a:prstGeom prst="rect">
            <a:avLst/>
          </a:prstGeom>
          <a:solidFill>
            <a:srgbClr val="FFFFCC"/>
          </a:solidFill>
          <a:ln w="22225">
            <a:solidFill>
              <a:srgbClr val="800000"/>
            </a:solidFill>
          </a:ln>
          <a:effectLst>
            <a:outerShdw blurRad="50800" dist="38100" dir="2700000" algn="tl" rotWithShape="0">
              <a:prstClr val="black">
                <a:alpha val="40000"/>
              </a:prstClr>
            </a:outerShdw>
          </a:effectLst>
        </p:spPr>
        <p:txBody>
          <a:bodyPr wrap="square">
            <a:spAutoFit/>
          </a:bodyPr>
          <a:lstStyle/>
          <a:p>
            <a:pPr algn="ctr">
              <a:defRPr/>
            </a:pPr>
            <a:r>
              <a:rPr lang="en-US" sz="1900" dirty="0" smtClean="0">
                <a:solidFill>
                  <a:srgbClr val="000099"/>
                </a:solidFill>
              </a:rPr>
              <a:t>0.67 Gbps</a:t>
            </a:r>
            <a:endParaRPr lang="en-US" sz="1900" dirty="0">
              <a:solidFill>
                <a:srgbClr val="000099"/>
              </a:solidFill>
            </a:endParaRPr>
          </a:p>
        </p:txBody>
      </p:sp>
      <p:sp>
        <p:nvSpPr>
          <p:cNvPr id="27" name="Rounded Rectangular Callout 26"/>
          <p:cNvSpPr/>
          <p:nvPr/>
        </p:nvSpPr>
        <p:spPr>
          <a:xfrm>
            <a:off x="6057900" y="2163633"/>
            <a:ext cx="1828800" cy="693867"/>
          </a:xfrm>
          <a:prstGeom prst="wedgeRoundRectCallout">
            <a:avLst>
              <a:gd name="adj1" fmla="val -112036"/>
              <a:gd name="adj2" fmla="val 1258"/>
              <a:gd name="adj3" fmla="val 16667"/>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FFFF00"/>
              </a:solidFill>
            </a:endParaRPr>
          </a:p>
        </p:txBody>
      </p:sp>
      <p:sp>
        <p:nvSpPr>
          <p:cNvPr id="28" name="Rounded Rectangular Callout 27"/>
          <p:cNvSpPr/>
          <p:nvPr/>
        </p:nvSpPr>
        <p:spPr>
          <a:xfrm>
            <a:off x="6057900" y="2163633"/>
            <a:ext cx="1905000" cy="693867"/>
          </a:xfrm>
          <a:prstGeom prst="wedgeRoundRectCallout">
            <a:avLst>
              <a:gd name="adj1" fmla="val -45077"/>
              <a:gd name="adj2" fmla="val -112209"/>
              <a:gd name="adj3" fmla="val 16667"/>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FFFF00"/>
                </a:solidFill>
              </a:rPr>
              <a:t>3.7 Times</a:t>
            </a:r>
            <a:endParaRPr lang="en-US" sz="3200" dirty="0">
              <a:solidFill>
                <a:srgbClr val="FFFF00"/>
              </a:solidFill>
            </a:endParaRPr>
          </a:p>
        </p:txBody>
      </p:sp>
      <p:sp>
        <p:nvSpPr>
          <p:cNvPr id="29" name="Rounded Rectangular Callout 28"/>
          <p:cNvSpPr/>
          <p:nvPr/>
        </p:nvSpPr>
        <p:spPr>
          <a:xfrm>
            <a:off x="6019800" y="5021133"/>
            <a:ext cx="1828800" cy="693867"/>
          </a:xfrm>
          <a:prstGeom prst="wedgeRoundRectCallout">
            <a:avLst>
              <a:gd name="adj1" fmla="val -98074"/>
              <a:gd name="adj2" fmla="val 5868"/>
              <a:gd name="adj3" fmla="val 16667"/>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FFFF00"/>
              </a:solidFill>
            </a:endParaRPr>
          </a:p>
        </p:txBody>
      </p:sp>
      <p:sp>
        <p:nvSpPr>
          <p:cNvPr id="30" name="Rounded Rectangular Callout 29"/>
          <p:cNvSpPr/>
          <p:nvPr/>
        </p:nvSpPr>
        <p:spPr>
          <a:xfrm>
            <a:off x="6019800" y="5029200"/>
            <a:ext cx="1981200" cy="677733"/>
          </a:xfrm>
          <a:prstGeom prst="wedgeRoundRectCallout">
            <a:avLst>
              <a:gd name="adj1" fmla="val -41926"/>
              <a:gd name="adj2" fmla="val -121130"/>
              <a:gd name="adj3" fmla="val 16667"/>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FFFF00"/>
                </a:solidFill>
              </a:rPr>
              <a:t>3.8 Times</a:t>
            </a:r>
            <a:endParaRPr lang="en-US" sz="3200" dirty="0">
              <a:solidFill>
                <a:srgbClr val="FFFF00"/>
              </a:solidFill>
            </a:endParaRPr>
          </a:p>
        </p:txBody>
      </p:sp>
      <p:sp>
        <p:nvSpPr>
          <p:cNvPr id="26" name="TextBox 25"/>
          <p:cNvSpPr txBox="1"/>
          <p:nvPr/>
        </p:nvSpPr>
        <p:spPr>
          <a:xfrm>
            <a:off x="1371600" y="3687633"/>
            <a:ext cx="5410200" cy="215444"/>
          </a:xfrm>
          <a:prstGeom prst="rect">
            <a:avLst/>
          </a:prstGeom>
          <a:solidFill>
            <a:srgbClr val="FFFFFF"/>
          </a:solidFill>
        </p:spPr>
        <p:txBody>
          <a:bodyPr wrap="square" lIns="0" tIns="0" rIns="0" bIns="0" rtlCol="0">
            <a:spAutoFit/>
          </a:bodyPr>
          <a:lstStyle/>
          <a:p>
            <a:r>
              <a:rPr lang="en-US" sz="1100" dirty="0" smtClean="0">
                <a:solidFill>
                  <a:srgbClr val="000099"/>
                </a:solidFill>
              </a:rPr>
              <a:t>Jul09 Aug09 Sep09 Oct09 Nov09 Dec09 Jan10 Feb10 Mar10</a:t>
            </a:r>
            <a:r>
              <a:rPr lang="en-US" sz="1100" dirty="0" smtClean="0"/>
              <a:t> </a:t>
            </a:r>
            <a:r>
              <a:rPr lang="en-US" sz="1400" u="sng" dirty="0" smtClean="0"/>
              <a:t>Apr10</a:t>
            </a:r>
            <a:r>
              <a:rPr lang="en-US" sz="1200" dirty="0" smtClean="0"/>
              <a:t> </a:t>
            </a:r>
            <a:r>
              <a:rPr lang="en-US" sz="1100" dirty="0" smtClean="0">
                <a:solidFill>
                  <a:srgbClr val="000099"/>
                </a:solidFill>
              </a:rPr>
              <a:t>May10 Jun10 </a:t>
            </a:r>
            <a:endParaRPr lang="en-US" sz="1100" dirty="0">
              <a:solidFill>
                <a:srgbClr val="000099"/>
              </a:solidFill>
            </a:endParaRPr>
          </a:p>
        </p:txBody>
      </p:sp>
      <p:sp>
        <p:nvSpPr>
          <p:cNvPr id="39" name="Text Box 5"/>
          <p:cNvSpPr txBox="1">
            <a:spLocks noChangeArrowheads="1"/>
          </p:cNvSpPr>
          <p:nvPr/>
        </p:nvSpPr>
        <p:spPr bwMode="auto">
          <a:xfrm>
            <a:off x="190500" y="1851172"/>
            <a:ext cx="2552700" cy="1311128"/>
          </a:xfrm>
          <a:prstGeom prst="rect">
            <a:avLst/>
          </a:prstGeom>
          <a:solidFill>
            <a:srgbClr val="000066"/>
          </a:solidFill>
          <a:ln w="25400">
            <a:solidFill>
              <a:srgbClr val="FFFF00"/>
            </a:solidFill>
            <a:miter lim="800000"/>
            <a:headEnd/>
            <a:tailEnd/>
          </a:ln>
        </p:spPr>
        <p:txBody>
          <a:bodyPr wrap="square">
            <a:spAutoFit/>
          </a:bodyPr>
          <a:lstStyle/>
          <a:p>
            <a:pPr algn="ctr" eaLnBrk="1" hangingPunct="1">
              <a:lnSpc>
                <a:spcPct val="110000"/>
              </a:lnSpc>
              <a:spcBef>
                <a:spcPct val="0"/>
              </a:spcBef>
              <a:buClrTx/>
              <a:buSzTx/>
              <a:buFontTx/>
              <a:buNone/>
              <a:tabLst>
                <a:tab pos="1203325" algn="l"/>
              </a:tabLst>
            </a:pPr>
            <a:r>
              <a:rPr lang="en-US" sz="2400" dirty="0" smtClean="0">
                <a:solidFill>
                  <a:srgbClr val="FFFF43"/>
                </a:solidFill>
              </a:rPr>
              <a:t>44% of Traffic to US Tier2s from </a:t>
            </a:r>
            <a:br>
              <a:rPr lang="en-US" sz="2400" dirty="0" smtClean="0">
                <a:solidFill>
                  <a:srgbClr val="FFFF43"/>
                </a:solidFill>
              </a:rPr>
            </a:br>
            <a:r>
              <a:rPr lang="en-US" sz="2400" dirty="0" smtClean="0">
                <a:solidFill>
                  <a:srgbClr val="FFFF43"/>
                </a:solidFill>
              </a:rPr>
              <a:t>Non-US Sites</a:t>
            </a:r>
          </a:p>
        </p:txBody>
      </p:sp>
      <p:sp>
        <p:nvSpPr>
          <p:cNvPr id="31" name="TextBox 30"/>
          <p:cNvSpPr txBox="1"/>
          <p:nvPr/>
        </p:nvSpPr>
        <p:spPr>
          <a:xfrm>
            <a:off x="1600200" y="6604456"/>
            <a:ext cx="5295900" cy="215444"/>
          </a:xfrm>
          <a:prstGeom prst="rect">
            <a:avLst/>
          </a:prstGeom>
          <a:solidFill>
            <a:srgbClr val="FFFFFF"/>
          </a:solidFill>
        </p:spPr>
        <p:txBody>
          <a:bodyPr wrap="square" lIns="0" tIns="0" rIns="0" bIns="0" rtlCol="0">
            <a:spAutoFit/>
          </a:bodyPr>
          <a:lstStyle/>
          <a:p>
            <a:r>
              <a:rPr lang="en-US" sz="1050" dirty="0" smtClean="0">
                <a:solidFill>
                  <a:srgbClr val="000099"/>
                </a:solidFill>
              </a:rPr>
              <a:t>Jul09 Aug09 Sep09 Oct09 Nov09 Dec09 Jan10 Feb10 </a:t>
            </a:r>
            <a:r>
              <a:rPr lang="en-US" sz="1100" dirty="0" smtClean="0">
                <a:solidFill>
                  <a:srgbClr val="000099"/>
                </a:solidFill>
              </a:rPr>
              <a:t>Mar10</a:t>
            </a:r>
            <a:r>
              <a:rPr lang="en-US" sz="1100" dirty="0" smtClean="0"/>
              <a:t> </a:t>
            </a:r>
            <a:r>
              <a:rPr lang="en-US" sz="1400" u="sng" dirty="0" smtClean="0"/>
              <a:t>Apr10</a:t>
            </a:r>
            <a:r>
              <a:rPr lang="en-US" sz="1200" dirty="0" smtClean="0"/>
              <a:t> </a:t>
            </a:r>
            <a:r>
              <a:rPr lang="en-US" sz="1050" dirty="0" smtClean="0">
                <a:solidFill>
                  <a:srgbClr val="000099"/>
                </a:solidFill>
              </a:rPr>
              <a:t>May10 Jun10 </a:t>
            </a:r>
            <a:endParaRPr lang="en-US" sz="1050" dirty="0">
              <a:solidFill>
                <a:srgbClr val="000099"/>
              </a:solidFill>
            </a:endParaRPr>
          </a:p>
        </p:txBody>
      </p:sp>
      <p:sp>
        <p:nvSpPr>
          <p:cNvPr id="45" name="Text Box 5"/>
          <p:cNvSpPr txBox="1">
            <a:spLocks noChangeArrowheads="1"/>
          </p:cNvSpPr>
          <p:nvPr/>
        </p:nvSpPr>
        <p:spPr bwMode="auto">
          <a:xfrm>
            <a:off x="6819900" y="2895600"/>
            <a:ext cx="2933700" cy="2049022"/>
          </a:xfrm>
          <a:prstGeom prst="rect">
            <a:avLst/>
          </a:prstGeom>
          <a:solidFill>
            <a:srgbClr val="000066"/>
          </a:solidFill>
          <a:ln w="25400">
            <a:solidFill>
              <a:srgbClr val="FFFF00"/>
            </a:solidFill>
            <a:miter lim="800000"/>
            <a:headEnd/>
            <a:tailEnd/>
          </a:ln>
        </p:spPr>
        <p:txBody>
          <a:bodyPr wrap="square">
            <a:spAutoFit/>
          </a:bodyPr>
          <a:lstStyle/>
          <a:p>
            <a:pPr algn="ctr" eaLnBrk="1" hangingPunct="1">
              <a:lnSpc>
                <a:spcPct val="110000"/>
              </a:lnSpc>
              <a:spcBef>
                <a:spcPct val="0"/>
              </a:spcBef>
              <a:buClrTx/>
              <a:buSzTx/>
              <a:buFontTx/>
              <a:buNone/>
              <a:tabLst>
                <a:tab pos="1203325" algn="l"/>
              </a:tabLst>
            </a:pPr>
            <a:r>
              <a:rPr lang="en-US" sz="2400" u="sng" dirty="0" smtClean="0">
                <a:solidFill>
                  <a:srgbClr val="FFFF43"/>
                </a:solidFill>
              </a:rPr>
              <a:t>Outlook:</a:t>
            </a:r>
            <a:r>
              <a:rPr lang="en-US" sz="2400" dirty="0" smtClean="0">
                <a:solidFill>
                  <a:srgbClr val="FFFF43"/>
                </a:solidFill>
              </a:rPr>
              <a:t> More TA Traffic From Tier2s</a:t>
            </a:r>
          </a:p>
          <a:p>
            <a:pPr algn="ctr" eaLnBrk="1" hangingPunct="1">
              <a:lnSpc>
                <a:spcPct val="110000"/>
              </a:lnSpc>
              <a:spcBef>
                <a:spcPct val="0"/>
              </a:spcBef>
              <a:buClrTx/>
              <a:buSzTx/>
              <a:buFontTx/>
              <a:buNone/>
              <a:tabLst>
                <a:tab pos="1203325" algn="l"/>
              </a:tabLst>
            </a:pPr>
            <a:endParaRPr lang="en-US" sz="800" dirty="0" smtClean="0">
              <a:solidFill>
                <a:srgbClr val="FFFF43"/>
              </a:solidFill>
            </a:endParaRPr>
          </a:p>
          <a:p>
            <a:pPr algn="ctr" eaLnBrk="1" hangingPunct="1">
              <a:lnSpc>
                <a:spcPct val="95000"/>
              </a:lnSpc>
              <a:spcBef>
                <a:spcPct val="0"/>
              </a:spcBef>
              <a:buClrTx/>
              <a:buSzTx/>
              <a:buFontTx/>
              <a:buNone/>
              <a:tabLst>
                <a:tab pos="1203325" algn="l"/>
              </a:tabLst>
            </a:pPr>
            <a:r>
              <a:rPr lang="en-US" sz="2300" dirty="0" smtClean="0">
                <a:solidFill>
                  <a:schemeClr val="bg1"/>
                </a:solidFill>
              </a:rPr>
              <a:t>Hope for Insights from This Workshop</a:t>
            </a:r>
          </a:p>
        </p:txBody>
      </p:sp>
      <p:sp>
        <p:nvSpPr>
          <p:cNvPr id="56" name="TextBox 55"/>
          <p:cNvSpPr txBox="1"/>
          <p:nvPr/>
        </p:nvSpPr>
        <p:spPr>
          <a:xfrm>
            <a:off x="857450" y="4076700"/>
            <a:ext cx="723900" cy="2585323"/>
          </a:xfrm>
          <a:prstGeom prst="rect">
            <a:avLst/>
          </a:prstGeom>
          <a:solidFill>
            <a:schemeClr val="bg1"/>
          </a:solid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9" name="TextBox 48"/>
          <p:cNvSpPr txBox="1"/>
          <p:nvPr/>
        </p:nvSpPr>
        <p:spPr>
          <a:xfrm rot="16200000">
            <a:off x="-292872" y="5105746"/>
            <a:ext cx="2656023" cy="369332"/>
          </a:xfrm>
          <a:prstGeom prst="rect">
            <a:avLst/>
          </a:prstGeom>
          <a:solidFill>
            <a:schemeClr val="bg1">
              <a:lumMod val="95000"/>
            </a:schemeClr>
          </a:solidFill>
        </p:spPr>
        <p:txBody>
          <a:bodyPr wrap="square" rtlCol="0">
            <a:spAutoFit/>
          </a:bodyPr>
          <a:lstStyle/>
          <a:p>
            <a:r>
              <a:rPr lang="en-US" dirty="0" smtClean="0">
                <a:solidFill>
                  <a:srgbClr val="000099"/>
                </a:solidFill>
              </a:rPr>
              <a:t>Data Transferred (PB)</a:t>
            </a:r>
            <a:endParaRPr lang="en-US" dirty="0">
              <a:solidFill>
                <a:srgbClr val="000099"/>
              </a:solidFill>
            </a:endParaRPr>
          </a:p>
        </p:txBody>
      </p:sp>
      <p:sp>
        <p:nvSpPr>
          <p:cNvPr id="50" name="TextBox 49"/>
          <p:cNvSpPr txBox="1"/>
          <p:nvPr/>
        </p:nvSpPr>
        <p:spPr>
          <a:xfrm>
            <a:off x="1241499" y="4095150"/>
            <a:ext cx="320601"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2.5</a:t>
            </a:r>
            <a:endParaRPr lang="en-US" dirty="0">
              <a:solidFill>
                <a:srgbClr val="000099"/>
              </a:solidFill>
            </a:endParaRPr>
          </a:p>
        </p:txBody>
      </p:sp>
      <p:sp>
        <p:nvSpPr>
          <p:cNvPr id="51" name="TextBox 50"/>
          <p:cNvSpPr txBox="1"/>
          <p:nvPr/>
        </p:nvSpPr>
        <p:spPr>
          <a:xfrm>
            <a:off x="1345774" y="4495800"/>
            <a:ext cx="192360"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2 </a:t>
            </a:r>
            <a:endParaRPr lang="en-US" dirty="0">
              <a:solidFill>
                <a:srgbClr val="000099"/>
              </a:solidFill>
            </a:endParaRPr>
          </a:p>
        </p:txBody>
      </p:sp>
      <p:sp>
        <p:nvSpPr>
          <p:cNvPr id="52" name="TextBox 51"/>
          <p:cNvSpPr txBox="1"/>
          <p:nvPr/>
        </p:nvSpPr>
        <p:spPr>
          <a:xfrm>
            <a:off x="1375049" y="5410200"/>
            <a:ext cx="154259" cy="276999"/>
          </a:xfrm>
          <a:prstGeom prst="rect">
            <a:avLst/>
          </a:prstGeom>
          <a:solidFill>
            <a:schemeClr val="bg1">
              <a:lumMod val="95000"/>
            </a:schemeClr>
          </a:solidFill>
        </p:spPr>
        <p:txBody>
          <a:bodyPr wrap="square" lIns="0" tIns="0" rIns="0" bIns="0" rtlCol="0">
            <a:spAutoFit/>
          </a:bodyPr>
          <a:lstStyle/>
          <a:p>
            <a:pPr algn="r"/>
            <a:r>
              <a:rPr lang="en-US" dirty="0" smtClean="0">
                <a:solidFill>
                  <a:srgbClr val="000099"/>
                </a:solidFill>
              </a:rPr>
              <a:t>1 </a:t>
            </a:r>
            <a:endParaRPr lang="en-US" dirty="0">
              <a:solidFill>
                <a:srgbClr val="000099"/>
              </a:solidFill>
            </a:endParaRPr>
          </a:p>
        </p:txBody>
      </p:sp>
      <p:sp>
        <p:nvSpPr>
          <p:cNvPr id="53" name="TextBox 52"/>
          <p:cNvSpPr txBox="1"/>
          <p:nvPr/>
        </p:nvSpPr>
        <p:spPr>
          <a:xfrm>
            <a:off x="1241099" y="4971850"/>
            <a:ext cx="320601"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1.5</a:t>
            </a:r>
            <a:endParaRPr lang="en-US" dirty="0">
              <a:solidFill>
                <a:srgbClr val="000099"/>
              </a:solidFill>
            </a:endParaRPr>
          </a:p>
        </p:txBody>
      </p:sp>
      <p:sp>
        <p:nvSpPr>
          <p:cNvPr id="54" name="TextBox 53"/>
          <p:cNvSpPr txBox="1"/>
          <p:nvPr/>
        </p:nvSpPr>
        <p:spPr>
          <a:xfrm>
            <a:off x="1231874" y="5905500"/>
            <a:ext cx="320601"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0.5</a:t>
            </a:r>
            <a:endParaRPr lang="en-US" dirty="0">
              <a:solidFill>
                <a:srgbClr val="000099"/>
              </a:solidFill>
            </a:endParaRPr>
          </a:p>
        </p:txBody>
      </p:sp>
      <p:sp>
        <p:nvSpPr>
          <p:cNvPr id="55" name="TextBox 54"/>
          <p:cNvSpPr txBox="1"/>
          <p:nvPr/>
        </p:nvSpPr>
        <p:spPr>
          <a:xfrm>
            <a:off x="1399209" y="6314301"/>
            <a:ext cx="128240"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0</a:t>
            </a:r>
            <a:endParaRPr lang="en-US" dirty="0">
              <a:solidFill>
                <a:srgbClr val="000099"/>
              </a:solidFill>
            </a:endParaRPr>
          </a:p>
        </p:txBody>
      </p:sp>
      <p:sp>
        <p:nvSpPr>
          <p:cNvPr id="7" name="TextBox 6"/>
          <p:cNvSpPr txBox="1"/>
          <p:nvPr/>
        </p:nvSpPr>
        <p:spPr>
          <a:xfrm>
            <a:off x="190500" y="4030533"/>
            <a:ext cx="5257800" cy="769441"/>
          </a:xfrm>
          <a:prstGeom prst="rect">
            <a:avLst/>
          </a:prstGeom>
          <a:solidFill>
            <a:srgbClr val="FFFFCC"/>
          </a:solidFill>
          <a:ln w="19050">
            <a:solidFill>
              <a:srgbClr val="800000"/>
            </a:solidFill>
          </a:ln>
          <a:effectLst>
            <a:outerShdw blurRad="50800" dist="38100" dir="2700000" algn="tl" rotWithShape="0">
              <a:prstClr val="black">
                <a:alpha val="40000"/>
              </a:prstClr>
            </a:outerShdw>
          </a:effectLst>
        </p:spPr>
        <p:txBody>
          <a:bodyPr wrap="square">
            <a:spAutoFit/>
          </a:bodyPr>
          <a:lstStyle/>
          <a:p>
            <a:pPr algn="ctr">
              <a:defRPr/>
            </a:pPr>
            <a:r>
              <a:rPr lang="en-US" sz="2200" dirty="0" smtClean="0">
                <a:solidFill>
                  <a:srgbClr val="000099"/>
                </a:solidFill>
              </a:rPr>
              <a:t>Traffic to US Tier2s from Non-US sites</a:t>
            </a:r>
          </a:p>
          <a:p>
            <a:pPr algn="ctr">
              <a:defRPr/>
            </a:pPr>
            <a:r>
              <a:rPr lang="en-US" sz="2200" dirty="0" smtClean="0">
                <a:solidFill>
                  <a:srgbClr val="000099"/>
                </a:solidFill>
              </a:rPr>
              <a:t>(from Non-US Tier1s and Tier2s)</a:t>
            </a:r>
            <a:endParaRPr lang="en-US" sz="2200" dirty="0">
              <a:solidFill>
                <a:srgbClr val="000099"/>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4588" y="2019300"/>
            <a:ext cx="7427912" cy="2362200"/>
          </a:xfrm>
          <a:gradFill flip="none" rotWithShape="1">
            <a:gsLst>
              <a:gs pos="0">
                <a:schemeClr val="bg1">
                  <a:tint val="80000"/>
                  <a:satMod val="300000"/>
                  <a:alpha val="79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Scheduling Network Resources in US LHCNet</a:t>
            </a:r>
            <a:br>
              <a:rPr lang="en-US" dirty="0" smtClean="0">
                <a:solidFill>
                  <a:srgbClr val="000099"/>
                </a:solidFill>
              </a:rPr>
            </a:br>
            <a:r>
              <a:rPr lang="en-US" dirty="0" smtClean="0">
                <a:solidFill>
                  <a:srgbClr val="000099"/>
                </a:solidFill>
              </a:rPr>
              <a:t>(a.k.a. Dynamic Circuits)</a:t>
            </a:r>
            <a:endParaRPr lang="en-US" dirty="0">
              <a:solidFill>
                <a:srgbClr val="000099"/>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path path="circle">
              <a:fillToRect l="50000" t="50000" r="50000" b="50000"/>
            </a:path>
            <a:tileRect/>
          </a:gradFill>
        </p:spPr>
        <p:txBody>
          <a:bodyPr/>
          <a:lstStyle/>
          <a:p>
            <a:pPr>
              <a:lnSpc>
                <a:spcPct val="90000"/>
              </a:lnSpc>
            </a:pPr>
            <a:r>
              <a:rPr lang="en-US" sz="3000" dirty="0" smtClean="0">
                <a:solidFill>
                  <a:srgbClr val="000099"/>
                </a:solidFill>
              </a:rPr>
              <a:t>Dynamic Resource Allocation </a:t>
            </a:r>
            <a:br>
              <a:rPr lang="en-US" sz="3000" dirty="0" smtClean="0">
                <a:solidFill>
                  <a:srgbClr val="000099"/>
                </a:solidFill>
              </a:rPr>
            </a:br>
            <a:r>
              <a:rPr lang="en-US" sz="3000" dirty="0" smtClean="0">
                <a:solidFill>
                  <a:srgbClr val="000099"/>
                </a:solidFill>
              </a:rPr>
              <a:t>for HEP</a:t>
            </a:r>
            <a:endParaRPr lang="en-US" sz="3000" dirty="0">
              <a:solidFill>
                <a:srgbClr val="000099"/>
              </a:solidFill>
            </a:endParaRPr>
          </a:p>
        </p:txBody>
      </p:sp>
      <p:sp>
        <p:nvSpPr>
          <p:cNvPr id="3" name="Content Placeholder 2"/>
          <p:cNvSpPr>
            <a:spLocks noGrp="1"/>
          </p:cNvSpPr>
          <p:nvPr>
            <p:ph idx="1"/>
          </p:nvPr>
        </p:nvSpPr>
        <p:spPr>
          <a:xfrm>
            <a:off x="152400" y="914400"/>
            <a:ext cx="9639300" cy="5638800"/>
          </a:xfrm>
        </p:spPr>
        <p:txBody>
          <a:bodyPr/>
          <a:lstStyle/>
          <a:p>
            <a:r>
              <a:rPr lang="en-US" dirty="0" smtClean="0"/>
              <a:t>US </a:t>
            </a:r>
            <a:r>
              <a:rPr lang="en-US" dirty="0" err="1" smtClean="0"/>
              <a:t>LHCNet</a:t>
            </a:r>
            <a:r>
              <a:rPr lang="en-US" dirty="0" smtClean="0"/>
              <a:t> has deployed the Internet2 DCN Software Suite </a:t>
            </a:r>
            <a:r>
              <a:rPr lang="en-US" dirty="0" smtClean="0">
                <a:solidFill>
                  <a:srgbClr val="000099"/>
                </a:solidFill>
              </a:rPr>
              <a:t>since April 2008 as part of our R&amp;D efforts</a:t>
            </a:r>
          </a:p>
          <a:p>
            <a:r>
              <a:rPr lang="en-US" dirty="0" smtClean="0"/>
              <a:t>Dynamic circuit allocation optimizes bulk data transfers</a:t>
            </a:r>
          </a:p>
          <a:p>
            <a:pPr lvl="1"/>
            <a:r>
              <a:rPr lang="en-US" sz="2200" dirty="0" smtClean="0"/>
              <a:t>Guaranteed bandwidth between source-destination sites </a:t>
            </a:r>
            <a:br>
              <a:rPr lang="en-US" sz="2200" dirty="0" smtClean="0"/>
            </a:br>
            <a:r>
              <a:rPr lang="en-US" sz="2200" dirty="0" smtClean="0"/>
              <a:t>for a requested time period</a:t>
            </a:r>
          </a:p>
          <a:p>
            <a:pPr lvl="1"/>
            <a:r>
              <a:rPr lang="en-US" sz="2200" dirty="0" smtClean="0"/>
              <a:t>Traffic isolation</a:t>
            </a:r>
          </a:p>
          <a:p>
            <a:pPr lvl="1"/>
            <a:r>
              <a:rPr lang="en-US" sz="2200" dirty="0" smtClean="0"/>
              <a:t>Predictable transfers</a:t>
            </a:r>
          </a:p>
          <a:p>
            <a:pPr lvl="1"/>
            <a:r>
              <a:rPr lang="en-US" sz="2200" dirty="0" smtClean="0"/>
              <a:t>User/application control [eventually also system-level controls]</a:t>
            </a:r>
          </a:p>
          <a:p>
            <a:r>
              <a:rPr lang="en-US" dirty="0" smtClean="0"/>
              <a:t>Several US Tier2s as well as Tier1s are reachable </a:t>
            </a:r>
            <a:br>
              <a:rPr lang="en-US" dirty="0" smtClean="0"/>
            </a:br>
            <a:r>
              <a:rPr lang="en-US" dirty="0" smtClean="0"/>
              <a:t> via Internet2 ION and </a:t>
            </a:r>
            <a:r>
              <a:rPr lang="en-US" dirty="0" err="1" smtClean="0"/>
              <a:t>ESnet</a:t>
            </a:r>
            <a:r>
              <a:rPr lang="en-US" dirty="0" smtClean="0"/>
              <a:t> </a:t>
            </a:r>
            <a:r>
              <a:rPr lang="en-US" dirty="0" smtClean="0"/>
              <a:t>OSCARS Services</a:t>
            </a:r>
            <a:endParaRPr lang="en-US" dirty="0" smtClean="0"/>
          </a:p>
          <a:p>
            <a:r>
              <a:rPr lang="en-US" dirty="0" smtClean="0"/>
              <a:t>Works with </a:t>
            </a:r>
            <a:r>
              <a:rPr lang="en-US" dirty="0" err="1" smtClean="0"/>
              <a:t>LambdaStation</a:t>
            </a:r>
            <a:r>
              <a:rPr lang="en-US" dirty="0" smtClean="0"/>
              <a:t> (CMS) and </a:t>
            </a:r>
            <a:r>
              <a:rPr lang="en-US" dirty="0" err="1" smtClean="0"/>
              <a:t>Terapaths</a:t>
            </a:r>
            <a:r>
              <a:rPr lang="en-US" dirty="0" smtClean="0"/>
              <a:t> (Atlas)</a:t>
            </a:r>
          </a:p>
          <a:p>
            <a:r>
              <a:rPr lang="en-US" dirty="0" smtClean="0"/>
              <a:t>US LHCNet is collaborating with European partners to bring dynamic resource allocation also to LHC sites in Europe</a:t>
            </a:r>
          </a:p>
          <a:p>
            <a:pPr lvl="1"/>
            <a:r>
              <a:rPr lang="en-US" sz="2100" dirty="0" smtClean="0"/>
              <a:t>Which are the European LHC (Tier1/Tier2) sites willing to connect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Up Arrow 4"/>
          <p:cNvSpPr>
            <a:spLocks noChangeArrowheads="1"/>
          </p:cNvSpPr>
          <p:nvPr/>
        </p:nvSpPr>
        <p:spPr bwMode="auto">
          <a:xfrm rot="10545270">
            <a:off x="5194269" y="3405151"/>
            <a:ext cx="619125" cy="1394504"/>
          </a:xfrm>
          <a:prstGeom prst="upArrow">
            <a:avLst>
              <a:gd name="adj1" fmla="val 50000"/>
              <a:gd name="adj2" fmla="val 50043"/>
            </a:avLst>
          </a:prstGeom>
          <a:solidFill>
            <a:srgbClr val="C00000"/>
          </a:solidFill>
          <a:ln w="19050" algn="ctr">
            <a:noFill/>
            <a:round/>
            <a:headEnd/>
            <a:tailEnd/>
          </a:ln>
        </p:spPr>
        <p:txBody>
          <a:bodyPr/>
          <a:lstStyle/>
          <a:p>
            <a:endParaRPr lang="en-US"/>
          </a:p>
        </p:txBody>
      </p:sp>
      <p:sp>
        <p:nvSpPr>
          <p:cNvPr id="9" name="Up Arrow 4"/>
          <p:cNvSpPr>
            <a:spLocks noChangeArrowheads="1"/>
          </p:cNvSpPr>
          <p:nvPr/>
        </p:nvSpPr>
        <p:spPr bwMode="auto">
          <a:xfrm rot="8972002">
            <a:off x="797014" y="1486227"/>
            <a:ext cx="619125" cy="1508990"/>
          </a:xfrm>
          <a:prstGeom prst="upArrow">
            <a:avLst>
              <a:gd name="adj1" fmla="val 50000"/>
              <a:gd name="adj2" fmla="val 50043"/>
            </a:avLst>
          </a:prstGeom>
          <a:solidFill>
            <a:srgbClr val="C00000"/>
          </a:solidFill>
          <a:ln w="19050" algn="ctr">
            <a:noFill/>
            <a:round/>
            <a:headEnd/>
            <a:tailEnd/>
          </a:ln>
        </p:spPr>
        <p:txBody>
          <a:bodyPr/>
          <a:lstStyle/>
          <a:p>
            <a:endParaRPr lang="en-US" sz="2200">
              <a:solidFill>
                <a:srgbClr val="000099"/>
              </a:solidFill>
            </a:endParaRPr>
          </a:p>
        </p:txBody>
      </p:sp>
      <p:sp>
        <p:nvSpPr>
          <p:cNvPr id="12" name="Up Arrow 4"/>
          <p:cNvSpPr>
            <a:spLocks noChangeArrowheads="1"/>
          </p:cNvSpPr>
          <p:nvPr/>
        </p:nvSpPr>
        <p:spPr bwMode="auto">
          <a:xfrm rot="8615326">
            <a:off x="2645926" y="4020424"/>
            <a:ext cx="619125" cy="1287997"/>
          </a:xfrm>
          <a:prstGeom prst="upArrow">
            <a:avLst>
              <a:gd name="adj1" fmla="val 50000"/>
              <a:gd name="adj2" fmla="val 50043"/>
            </a:avLst>
          </a:prstGeom>
          <a:solidFill>
            <a:srgbClr val="C00000"/>
          </a:solidFill>
          <a:ln w="19050" algn="ctr">
            <a:noFill/>
            <a:round/>
            <a:headEnd/>
            <a:tailEnd/>
          </a:ln>
        </p:spPr>
        <p:txBody>
          <a:bodyPr/>
          <a:lstStyle/>
          <a:p>
            <a:endParaRPr lang="en-US"/>
          </a:p>
        </p:txBody>
      </p:sp>
      <p:sp>
        <p:nvSpPr>
          <p:cNvPr id="13" name="Up Arrow 4"/>
          <p:cNvSpPr>
            <a:spLocks noChangeArrowheads="1"/>
          </p:cNvSpPr>
          <p:nvPr/>
        </p:nvSpPr>
        <p:spPr bwMode="auto">
          <a:xfrm rot="11354806">
            <a:off x="6825222" y="3315066"/>
            <a:ext cx="619125" cy="1483530"/>
          </a:xfrm>
          <a:prstGeom prst="upArrow">
            <a:avLst>
              <a:gd name="adj1" fmla="val 50000"/>
              <a:gd name="adj2" fmla="val 50043"/>
            </a:avLst>
          </a:prstGeom>
          <a:solidFill>
            <a:srgbClr val="C00000"/>
          </a:solidFill>
          <a:ln w="19050" algn="ctr">
            <a:noFill/>
            <a:round/>
            <a:headEnd/>
            <a:tailEnd/>
          </a:ln>
        </p:spPr>
        <p:txBody>
          <a:bodyPr/>
          <a:lstStyle/>
          <a:p>
            <a:endParaRPr lang="en-US"/>
          </a:p>
        </p:txBody>
      </p:sp>
      <p:sp>
        <p:nvSpPr>
          <p:cNvPr id="2" name="Title 1"/>
          <p:cNvSpPr>
            <a:spLocks noGrp="1"/>
          </p:cNvSpPr>
          <p:nvPr>
            <p:ph type="title"/>
          </p:nvPr>
        </p:nvSpPr>
        <p:spPr>
          <a:xfrm>
            <a:off x="877888" y="152400"/>
            <a:ext cx="9028112" cy="762000"/>
          </a:xfrm>
          <a:gradFill flip="none" rotWithShape="1">
            <a:gsLst>
              <a:gs pos="0">
                <a:schemeClr val="bg1">
                  <a:tint val="80000"/>
                  <a:satMod val="300000"/>
                  <a:alpha val="79000"/>
                </a:schemeClr>
              </a:gs>
              <a:gs pos="100000">
                <a:schemeClr val="bg1">
                  <a:shade val="30000"/>
                  <a:satMod val="200000"/>
                </a:schemeClr>
              </a:gs>
            </a:gsLst>
            <a:path path="circle">
              <a:fillToRect l="50000" t="50000" r="50000" b="50000"/>
            </a:path>
            <a:tileRect/>
          </a:gradFill>
        </p:spPr>
        <p:txBody>
          <a:bodyPr/>
          <a:lstStyle/>
          <a:p>
            <a:pPr>
              <a:lnSpc>
                <a:spcPct val="90000"/>
              </a:lnSpc>
            </a:pPr>
            <a:r>
              <a:rPr lang="en-US" sz="2800" dirty="0" smtClean="0">
                <a:solidFill>
                  <a:srgbClr val="000099"/>
                </a:solidFill>
              </a:rPr>
              <a:t>Managing Storage &amp; Network Resources</a:t>
            </a:r>
            <a:r>
              <a:rPr lang="en-US" sz="2600" dirty="0" smtClean="0">
                <a:solidFill>
                  <a:srgbClr val="000099"/>
                </a:solidFill>
              </a:rPr>
              <a:t/>
            </a:r>
            <a:br>
              <a:rPr lang="en-US" sz="2600" dirty="0" smtClean="0">
                <a:solidFill>
                  <a:srgbClr val="000099"/>
                </a:solidFill>
              </a:rPr>
            </a:br>
            <a:r>
              <a:rPr lang="en-US" sz="2400" dirty="0" smtClean="0">
                <a:solidFill>
                  <a:srgbClr val="000099"/>
                </a:solidFill>
              </a:rPr>
              <a:t>US </a:t>
            </a:r>
            <a:r>
              <a:rPr lang="en-US" sz="2400" dirty="0" err="1" smtClean="0">
                <a:solidFill>
                  <a:srgbClr val="000099"/>
                </a:solidFill>
              </a:rPr>
              <a:t>LHCNet</a:t>
            </a:r>
            <a:r>
              <a:rPr lang="en-US" sz="2400" dirty="0" smtClean="0">
                <a:solidFill>
                  <a:srgbClr val="000099"/>
                </a:solidFill>
              </a:rPr>
              <a:t> Progressive Approach</a:t>
            </a:r>
            <a:endParaRPr lang="en-US" sz="2400" dirty="0">
              <a:solidFill>
                <a:srgbClr val="000099"/>
              </a:solidFill>
            </a:endParaRPr>
          </a:p>
        </p:txBody>
      </p:sp>
      <p:sp>
        <p:nvSpPr>
          <p:cNvPr id="8" name="Up Arrow 4"/>
          <p:cNvSpPr>
            <a:spLocks noChangeArrowheads="1"/>
          </p:cNvSpPr>
          <p:nvPr/>
        </p:nvSpPr>
        <p:spPr bwMode="auto">
          <a:xfrm rot="11902906">
            <a:off x="3083298" y="1457238"/>
            <a:ext cx="619125" cy="1532232"/>
          </a:xfrm>
          <a:prstGeom prst="upArrow">
            <a:avLst>
              <a:gd name="adj1" fmla="val 50000"/>
              <a:gd name="adj2" fmla="val 50043"/>
            </a:avLst>
          </a:prstGeom>
          <a:solidFill>
            <a:srgbClr val="C00000"/>
          </a:solidFill>
          <a:ln w="19050" algn="ctr">
            <a:noFill/>
            <a:round/>
            <a:headEnd/>
            <a:tailEnd/>
          </a:ln>
        </p:spPr>
        <p:txBody>
          <a:bodyPr/>
          <a:lstStyle/>
          <a:p>
            <a:endParaRPr lang="en-US" sz="2200">
              <a:solidFill>
                <a:srgbClr val="000099"/>
              </a:solidFill>
            </a:endParaRPr>
          </a:p>
        </p:txBody>
      </p:sp>
      <p:sp>
        <p:nvSpPr>
          <p:cNvPr id="10" name="Oval 9"/>
          <p:cNvSpPr/>
          <p:nvPr/>
        </p:nvSpPr>
        <p:spPr>
          <a:xfrm>
            <a:off x="266700" y="2857500"/>
            <a:ext cx="3886200" cy="1447800"/>
          </a:xfrm>
          <a:prstGeom prst="ellipse">
            <a:avLst/>
          </a:prstGeom>
          <a:solidFill>
            <a:srgbClr val="000099"/>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smtClean="0">
                <a:solidFill>
                  <a:srgbClr val="FFFF00"/>
                </a:solidFill>
              </a:rPr>
              <a:t>High performance data transfers between LHC sites</a:t>
            </a:r>
            <a:endParaRPr lang="en-US" sz="2600" dirty="0">
              <a:solidFill>
                <a:srgbClr val="FFFF00"/>
              </a:solidFill>
            </a:endParaRPr>
          </a:p>
        </p:txBody>
      </p:sp>
      <p:sp>
        <p:nvSpPr>
          <p:cNvPr id="11" name="Oval 10"/>
          <p:cNvSpPr/>
          <p:nvPr/>
        </p:nvSpPr>
        <p:spPr>
          <a:xfrm>
            <a:off x="2819400" y="4762500"/>
            <a:ext cx="6705600" cy="1790700"/>
          </a:xfrm>
          <a:prstGeom prst="ellipse">
            <a:avLst/>
          </a:prstGeom>
          <a:solidFill>
            <a:srgbClr val="000099"/>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smtClean="0">
                <a:solidFill>
                  <a:srgbClr val="FFFF00"/>
                </a:solidFill>
              </a:rPr>
              <a:t>Managed high performance </a:t>
            </a:r>
          </a:p>
          <a:p>
            <a:pPr algn="ctr"/>
            <a:r>
              <a:rPr lang="en-US" sz="2600" dirty="0" smtClean="0">
                <a:solidFill>
                  <a:srgbClr val="FFFF00"/>
                </a:solidFill>
              </a:rPr>
              <a:t>data transfers between LHC sites over  user-controlled, dedicated infrastructure</a:t>
            </a:r>
            <a:endParaRPr lang="en-US" sz="2600" dirty="0">
              <a:solidFill>
                <a:srgbClr val="FFFF00"/>
              </a:solidFill>
            </a:endParaRPr>
          </a:p>
        </p:txBody>
      </p:sp>
      <p:sp>
        <p:nvSpPr>
          <p:cNvPr id="14" name="TextBox 13"/>
          <p:cNvSpPr txBox="1"/>
          <p:nvPr/>
        </p:nvSpPr>
        <p:spPr>
          <a:xfrm>
            <a:off x="152400" y="1028700"/>
            <a:ext cx="1752600" cy="1077218"/>
          </a:xfrm>
          <a:prstGeom prst="rect">
            <a:avLst/>
          </a:prstGeom>
          <a:solidFill>
            <a:srgbClr val="FFFFCC"/>
          </a:solidFill>
          <a:ln w="28575">
            <a:solidFill>
              <a:srgbClr val="800000"/>
            </a:solidFill>
          </a:ln>
          <a:effectLst>
            <a:outerShdw blurRad="50800" dist="38100" dir="2700000" algn="tl" rotWithShape="0">
              <a:prstClr val="black">
                <a:alpha val="40000"/>
              </a:prstClr>
            </a:outerShdw>
          </a:effectLst>
        </p:spPr>
        <p:txBody>
          <a:bodyPr wrap="square">
            <a:spAutoFit/>
          </a:bodyPr>
          <a:lstStyle/>
          <a:p>
            <a:pPr algn="ctr">
              <a:defRPr/>
            </a:pPr>
            <a:r>
              <a:rPr lang="en-US" sz="2400" dirty="0" err="1" smtClean="0">
                <a:solidFill>
                  <a:srgbClr val="000099"/>
                </a:solidFill>
              </a:rPr>
              <a:t>Hadoop</a:t>
            </a:r>
            <a:r>
              <a:rPr lang="en-US" sz="2400" dirty="0" smtClean="0">
                <a:solidFill>
                  <a:srgbClr val="000099"/>
                </a:solidFill>
              </a:rPr>
              <a:t>:</a:t>
            </a:r>
          </a:p>
          <a:p>
            <a:pPr algn="ctr">
              <a:defRPr/>
            </a:pPr>
            <a:r>
              <a:rPr lang="en-US" sz="2000" dirty="0" smtClean="0">
                <a:solidFill>
                  <a:srgbClr val="0000CC"/>
                </a:solidFill>
              </a:rPr>
              <a:t>Distributed File System</a:t>
            </a:r>
            <a:endParaRPr lang="en-US" sz="2000" dirty="0">
              <a:solidFill>
                <a:srgbClr val="0000CC"/>
              </a:solidFill>
            </a:endParaRPr>
          </a:p>
        </p:txBody>
      </p:sp>
      <p:sp>
        <p:nvSpPr>
          <p:cNvPr id="15" name="TextBox 14"/>
          <p:cNvSpPr txBox="1"/>
          <p:nvPr/>
        </p:nvSpPr>
        <p:spPr>
          <a:xfrm>
            <a:off x="6629400" y="2324100"/>
            <a:ext cx="1752600" cy="1446550"/>
          </a:xfrm>
          <a:prstGeom prst="rect">
            <a:avLst/>
          </a:prstGeom>
          <a:solidFill>
            <a:srgbClr val="FFFFCC"/>
          </a:solidFill>
          <a:ln w="28575">
            <a:solidFill>
              <a:srgbClr val="800000"/>
            </a:solidFill>
          </a:ln>
          <a:effectLst>
            <a:outerShdw blurRad="50800" dist="38100" dir="2700000" algn="tl" rotWithShape="0">
              <a:prstClr val="black">
                <a:alpha val="40000"/>
              </a:prstClr>
            </a:outerShdw>
          </a:effectLst>
        </p:spPr>
        <p:txBody>
          <a:bodyPr wrap="square">
            <a:spAutoFit/>
          </a:bodyPr>
          <a:lstStyle/>
          <a:p>
            <a:pPr algn="ctr">
              <a:defRPr/>
            </a:pPr>
            <a:r>
              <a:rPr lang="en-US" sz="2200" dirty="0" smtClean="0">
                <a:solidFill>
                  <a:srgbClr val="000099"/>
                </a:solidFill>
              </a:rPr>
              <a:t>DCNSS:</a:t>
            </a:r>
          </a:p>
          <a:p>
            <a:pPr>
              <a:defRPr/>
            </a:pPr>
            <a:r>
              <a:rPr lang="en-US" sz="2200" dirty="0" smtClean="0">
                <a:solidFill>
                  <a:srgbClr val="0000CC"/>
                </a:solidFill>
              </a:rPr>
              <a:t>Dynamic Circuit capability</a:t>
            </a:r>
          </a:p>
        </p:txBody>
      </p:sp>
      <p:sp>
        <p:nvSpPr>
          <p:cNvPr id="16" name="TextBox 15"/>
          <p:cNvSpPr txBox="1"/>
          <p:nvPr/>
        </p:nvSpPr>
        <p:spPr>
          <a:xfrm>
            <a:off x="8077200" y="2895600"/>
            <a:ext cx="1752600" cy="1446550"/>
          </a:xfrm>
          <a:prstGeom prst="rect">
            <a:avLst/>
          </a:prstGeom>
          <a:solidFill>
            <a:srgbClr val="FFFFCC"/>
          </a:solidFill>
          <a:ln w="28575">
            <a:solidFill>
              <a:srgbClr val="800000"/>
            </a:solidFill>
          </a:ln>
          <a:effectLst>
            <a:outerShdw blurRad="50800" dist="38100" dir="2700000" algn="tl" rotWithShape="0">
              <a:prstClr val="black">
                <a:alpha val="40000"/>
              </a:prstClr>
            </a:outerShdw>
          </a:effectLst>
        </p:spPr>
        <p:txBody>
          <a:bodyPr wrap="square">
            <a:spAutoFit/>
          </a:bodyPr>
          <a:lstStyle/>
          <a:p>
            <a:pPr algn="ctr">
              <a:defRPr/>
            </a:pPr>
            <a:r>
              <a:rPr lang="en-US" sz="2200" dirty="0" smtClean="0">
                <a:solidFill>
                  <a:srgbClr val="000099"/>
                </a:solidFill>
              </a:rPr>
              <a:t>ION:</a:t>
            </a:r>
          </a:p>
          <a:p>
            <a:pPr algn="ctr">
              <a:defRPr/>
            </a:pPr>
            <a:r>
              <a:rPr lang="en-US" sz="2200" dirty="0" smtClean="0">
                <a:solidFill>
                  <a:srgbClr val="0000CC"/>
                </a:solidFill>
              </a:rPr>
              <a:t>DCN-based service in Internet2</a:t>
            </a:r>
            <a:endParaRPr lang="en-US" sz="2200" dirty="0">
              <a:solidFill>
                <a:srgbClr val="0000CC"/>
              </a:solidFill>
            </a:endParaRPr>
          </a:p>
        </p:txBody>
      </p:sp>
      <p:sp>
        <p:nvSpPr>
          <p:cNvPr id="17" name="TextBox 16"/>
          <p:cNvSpPr txBox="1"/>
          <p:nvPr/>
        </p:nvSpPr>
        <p:spPr>
          <a:xfrm>
            <a:off x="2514600" y="1046440"/>
            <a:ext cx="2514600" cy="1077218"/>
          </a:xfrm>
          <a:prstGeom prst="rect">
            <a:avLst/>
          </a:prstGeom>
          <a:solidFill>
            <a:srgbClr val="FFFFCC"/>
          </a:solidFill>
          <a:ln w="28575">
            <a:solidFill>
              <a:srgbClr val="800000"/>
            </a:solidFill>
          </a:ln>
          <a:effectLst>
            <a:outerShdw blurRad="50800" dist="38100" dir="2700000" algn="tl" rotWithShape="0">
              <a:prstClr val="black">
                <a:alpha val="40000"/>
              </a:prstClr>
            </a:outerShdw>
          </a:effectLst>
        </p:spPr>
        <p:txBody>
          <a:bodyPr wrap="square">
            <a:spAutoFit/>
          </a:bodyPr>
          <a:lstStyle/>
          <a:p>
            <a:pPr algn="ctr">
              <a:defRPr/>
            </a:pPr>
            <a:r>
              <a:rPr lang="en-US" sz="2400" dirty="0" smtClean="0"/>
              <a:t>FDT:</a:t>
            </a:r>
          </a:p>
          <a:p>
            <a:pPr algn="ctr">
              <a:defRPr/>
            </a:pPr>
            <a:r>
              <a:rPr lang="en-US" sz="2000" dirty="0" smtClean="0">
                <a:solidFill>
                  <a:srgbClr val="0000CC"/>
                </a:solidFill>
              </a:rPr>
              <a:t>High-performance data transfer tool</a:t>
            </a:r>
            <a:endParaRPr lang="en-US" sz="2000" dirty="0">
              <a:solidFill>
                <a:srgbClr val="0000CC"/>
              </a:solidFill>
            </a:endParaRPr>
          </a:p>
        </p:txBody>
      </p:sp>
      <p:sp>
        <p:nvSpPr>
          <p:cNvPr id="24" name="TextBox 23"/>
          <p:cNvSpPr txBox="1"/>
          <p:nvPr/>
        </p:nvSpPr>
        <p:spPr>
          <a:xfrm>
            <a:off x="4305300" y="2286000"/>
            <a:ext cx="2095500" cy="1354217"/>
          </a:xfrm>
          <a:prstGeom prst="rect">
            <a:avLst/>
          </a:prstGeom>
          <a:solidFill>
            <a:srgbClr val="FFFFCC"/>
          </a:solidFill>
          <a:ln w="28575">
            <a:solidFill>
              <a:srgbClr val="800000"/>
            </a:solidFill>
          </a:ln>
          <a:effectLst>
            <a:outerShdw blurRad="50800" dist="38100" dir="2700000" algn="tl" rotWithShape="0">
              <a:prstClr val="black">
                <a:alpha val="40000"/>
              </a:prstClr>
            </a:outerShdw>
          </a:effectLst>
        </p:spPr>
        <p:txBody>
          <a:bodyPr wrap="square">
            <a:spAutoFit/>
          </a:bodyPr>
          <a:lstStyle/>
          <a:p>
            <a:pPr algn="ctr">
              <a:defRPr/>
            </a:pPr>
            <a:r>
              <a:rPr lang="en-US" sz="2200" dirty="0" err="1" smtClean="0"/>
              <a:t>MonALISA</a:t>
            </a:r>
            <a:r>
              <a:rPr lang="en-US" sz="2200" dirty="0" smtClean="0"/>
              <a:t>:</a:t>
            </a:r>
          </a:p>
          <a:p>
            <a:pPr algn="ctr">
              <a:defRPr/>
            </a:pPr>
            <a:r>
              <a:rPr lang="en-US" sz="2000" dirty="0" smtClean="0">
                <a:solidFill>
                  <a:srgbClr val="0000CC"/>
                </a:solidFill>
              </a:rPr>
              <a:t>Distributed Monitoring Framework</a:t>
            </a:r>
            <a:endParaRPr lang="en-US" sz="2000" dirty="0">
              <a:solidFill>
                <a:srgbClr val="0000CC"/>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79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FDT-</a:t>
            </a:r>
            <a:r>
              <a:rPr lang="en-US" dirty="0" err="1" smtClean="0">
                <a:solidFill>
                  <a:srgbClr val="000099"/>
                </a:solidFill>
              </a:rPr>
              <a:t>PhEDEx</a:t>
            </a:r>
            <a:r>
              <a:rPr lang="en-US" dirty="0" smtClean="0">
                <a:solidFill>
                  <a:srgbClr val="000099"/>
                </a:solidFill>
              </a:rPr>
              <a:t> Integration</a:t>
            </a:r>
            <a:endParaRPr lang="en-US" dirty="0">
              <a:solidFill>
                <a:srgbClr val="000099"/>
              </a:solidFill>
            </a:endParaRPr>
          </a:p>
        </p:txBody>
      </p:sp>
      <p:sp>
        <p:nvSpPr>
          <p:cNvPr id="4" name="Content Placeholder 3"/>
          <p:cNvSpPr>
            <a:spLocks noGrp="1"/>
          </p:cNvSpPr>
          <p:nvPr>
            <p:ph idx="1"/>
          </p:nvPr>
        </p:nvSpPr>
        <p:spPr>
          <a:xfrm>
            <a:off x="152400" y="990600"/>
            <a:ext cx="9486900" cy="5334000"/>
          </a:xfrm>
        </p:spPr>
        <p:txBody>
          <a:bodyPr/>
          <a:lstStyle/>
          <a:p>
            <a:pPr>
              <a:lnSpc>
                <a:spcPct val="90000"/>
              </a:lnSpc>
            </a:pPr>
            <a:r>
              <a:rPr lang="en-US" dirty="0" smtClean="0"/>
              <a:t>FDT uses the IDC API to request dedicated bandwidth between end-systems for the duration of a bulk transfer</a:t>
            </a:r>
          </a:p>
          <a:p>
            <a:pPr lvl="1">
              <a:lnSpc>
                <a:spcPct val="90000"/>
              </a:lnSpc>
              <a:buFont typeface="Wingdings" pitchFamily="2" charset="2"/>
              <a:buChar char="r"/>
            </a:pPr>
            <a:r>
              <a:rPr lang="en-US" sz="2400" dirty="0" smtClean="0">
                <a:solidFill>
                  <a:srgbClr val="000099"/>
                </a:solidFill>
              </a:rPr>
              <a:t>Demonstrated at GLIF 2009 conference in </a:t>
            </a:r>
            <a:r>
              <a:rPr lang="en-US" sz="2400" dirty="0" err="1" smtClean="0">
                <a:solidFill>
                  <a:srgbClr val="000099"/>
                </a:solidFill>
              </a:rPr>
              <a:t>Daejeon</a:t>
            </a:r>
            <a:r>
              <a:rPr lang="en-US" sz="2400" dirty="0" smtClean="0">
                <a:solidFill>
                  <a:srgbClr val="000099"/>
                </a:solidFill>
              </a:rPr>
              <a:t> </a:t>
            </a:r>
          </a:p>
          <a:p>
            <a:pPr>
              <a:lnSpc>
                <a:spcPct val="90000"/>
              </a:lnSpc>
            </a:pPr>
            <a:r>
              <a:rPr lang="en-US" dirty="0" smtClean="0"/>
              <a:t>Work ongoing on integrating FDT as transfer tool in </a:t>
            </a:r>
            <a:r>
              <a:rPr lang="en-US" dirty="0" err="1" smtClean="0"/>
              <a:t>PhEDEx</a:t>
            </a:r>
            <a:endParaRPr lang="en-US" dirty="0" smtClean="0"/>
          </a:p>
          <a:p>
            <a:pPr>
              <a:lnSpc>
                <a:spcPct val="90000"/>
              </a:lnSpc>
            </a:pPr>
            <a:r>
              <a:rPr lang="en-US" dirty="0" smtClean="0"/>
              <a:t>Will allow </a:t>
            </a:r>
            <a:r>
              <a:rPr lang="en-US" dirty="0" err="1" smtClean="0"/>
              <a:t>PhEDEx</a:t>
            </a:r>
            <a:r>
              <a:rPr lang="en-US" dirty="0" smtClean="0"/>
              <a:t> to transparently reserve network resources in the future, </a:t>
            </a:r>
            <a:r>
              <a:rPr lang="en-US" dirty="0" smtClean="0">
                <a:solidFill>
                  <a:srgbClr val="000099"/>
                </a:solidFill>
              </a:rPr>
              <a:t>leading to truly managed transfers</a:t>
            </a:r>
            <a:endParaRPr lang="en-US" dirty="0">
              <a:solidFill>
                <a:srgbClr val="000099"/>
              </a:solidFill>
            </a:endParaRPr>
          </a:p>
        </p:txBody>
      </p:sp>
      <p:pic>
        <p:nvPicPr>
          <p:cNvPr id="5" name="Picture 4" descr="phedex-fdt.png"/>
          <p:cNvPicPr>
            <a:picLocks noChangeAspect="1"/>
          </p:cNvPicPr>
          <p:nvPr/>
        </p:nvPicPr>
        <p:blipFill>
          <a:blip r:embed="rId2" cstate="print"/>
          <a:stretch>
            <a:fillRect/>
          </a:stretch>
        </p:blipFill>
        <p:spPr>
          <a:xfrm>
            <a:off x="952500" y="3314700"/>
            <a:ext cx="6705600" cy="34290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b="2521"/>
          <a:stretch>
            <a:fillRect/>
          </a:stretch>
        </p:blipFill>
        <p:spPr bwMode="auto">
          <a:xfrm>
            <a:off x="5731967" y="990600"/>
            <a:ext cx="4092387" cy="2859742"/>
          </a:xfrm>
          <a:prstGeom prst="rect">
            <a:avLst/>
          </a:prstGeom>
          <a:noFill/>
          <a:ln w="9525">
            <a:noFill/>
            <a:miter lim="800000"/>
            <a:headEnd/>
            <a:tailEnd/>
          </a:ln>
        </p:spPr>
      </p:pic>
      <p:sp>
        <p:nvSpPr>
          <p:cNvPr id="2" name="Title 1"/>
          <p:cNvSpPr>
            <a:spLocks noGrp="1"/>
          </p:cNvSpPr>
          <p:nvPr>
            <p:ph type="title"/>
          </p:nvPr>
        </p:nvSpPr>
        <p:spPr>
          <a:gradFill flip="none" rotWithShape="1">
            <a:gsLst>
              <a:gs pos="0">
                <a:schemeClr val="bg1">
                  <a:tint val="80000"/>
                  <a:satMod val="300000"/>
                  <a:alpha val="78000"/>
                </a:schemeClr>
              </a:gs>
              <a:gs pos="100000">
                <a:schemeClr val="bg1">
                  <a:shade val="30000"/>
                  <a:satMod val="200000"/>
                </a:schemeClr>
              </a:gs>
            </a:gsLst>
            <a:path path="circle">
              <a:fillToRect l="50000" t="50000" r="50000" b="50000"/>
            </a:path>
            <a:tileRect/>
          </a:gradFill>
        </p:spPr>
        <p:txBody>
          <a:bodyPr/>
          <a:lstStyle/>
          <a:p>
            <a:pPr>
              <a:lnSpc>
                <a:spcPct val="90000"/>
              </a:lnSpc>
            </a:pPr>
            <a:r>
              <a:rPr lang="en-US" dirty="0" smtClean="0">
                <a:solidFill>
                  <a:srgbClr val="000099"/>
                </a:solidFill>
              </a:rPr>
              <a:t>DYNES Project (US NSF)</a:t>
            </a:r>
            <a:br>
              <a:rPr lang="en-US" dirty="0" smtClean="0">
                <a:solidFill>
                  <a:srgbClr val="000099"/>
                </a:solidFill>
              </a:rPr>
            </a:br>
            <a:r>
              <a:rPr lang="en-US" sz="2400" dirty="0" smtClean="0">
                <a:solidFill>
                  <a:srgbClr val="000099"/>
                </a:solidFill>
              </a:rPr>
              <a:t>Internet2, Caltech, Michigan, Vanderbilt</a:t>
            </a:r>
            <a:endParaRPr lang="en-US" sz="2400" dirty="0">
              <a:solidFill>
                <a:srgbClr val="000099"/>
              </a:solidFill>
            </a:endParaRPr>
          </a:p>
        </p:txBody>
      </p:sp>
      <p:sp>
        <p:nvSpPr>
          <p:cNvPr id="3" name="Content Placeholder 2"/>
          <p:cNvSpPr>
            <a:spLocks noGrp="1"/>
          </p:cNvSpPr>
          <p:nvPr>
            <p:ph idx="1"/>
          </p:nvPr>
        </p:nvSpPr>
        <p:spPr>
          <a:xfrm>
            <a:off x="152400" y="914400"/>
            <a:ext cx="7162800" cy="5676900"/>
          </a:xfrm>
        </p:spPr>
        <p:txBody>
          <a:bodyPr/>
          <a:lstStyle/>
          <a:p>
            <a:pPr>
              <a:lnSpc>
                <a:spcPct val="95000"/>
              </a:lnSpc>
              <a:spcBef>
                <a:spcPts val="0"/>
              </a:spcBef>
              <a:spcAft>
                <a:spcPts val="600"/>
              </a:spcAft>
            </a:pPr>
            <a:r>
              <a:rPr lang="en-US" dirty="0" smtClean="0"/>
              <a:t>Goal: Connect US LHC sites to the </a:t>
            </a:r>
            <a:br>
              <a:rPr lang="en-US" dirty="0" smtClean="0"/>
            </a:br>
            <a:r>
              <a:rPr lang="en-US" dirty="0" smtClean="0"/>
              <a:t>Dynamic Circuit Infrastructure</a:t>
            </a:r>
          </a:p>
          <a:p>
            <a:pPr lvl="1">
              <a:lnSpc>
                <a:spcPct val="95000"/>
              </a:lnSpc>
              <a:spcBef>
                <a:spcPts val="0"/>
              </a:spcBef>
              <a:spcAft>
                <a:spcPts val="600"/>
              </a:spcAft>
            </a:pPr>
            <a:r>
              <a:rPr lang="en-US" sz="2200" dirty="0" smtClean="0"/>
              <a:t>Deploy enabling hardware at</a:t>
            </a:r>
          </a:p>
          <a:p>
            <a:pPr lvl="2">
              <a:lnSpc>
                <a:spcPct val="95000"/>
              </a:lnSpc>
              <a:spcBef>
                <a:spcPts val="0"/>
              </a:spcBef>
              <a:spcAft>
                <a:spcPts val="600"/>
              </a:spcAft>
            </a:pPr>
            <a:r>
              <a:rPr lang="en-US" sz="2200" dirty="0" smtClean="0"/>
              <a:t> ~39 campuses (LHC Tier2 </a:t>
            </a:r>
            <a:br>
              <a:rPr lang="en-US" sz="2200" dirty="0" smtClean="0"/>
            </a:br>
            <a:r>
              <a:rPr lang="en-US" sz="2200" dirty="0" smtClean="0"/>
              <a:t> and Tier3 sites) in the US</a:t>
            </a:r>
          </a:p>
          <a:p>
            <a:pPr lvl="2">
              <a:lnSpc>
                <a:spcPct val="95000"/>
              </a:lnSpc>
              <a:spcBef>
                <a:spcPts val="0"/>
              </a:spcBef>
              <a:spcAft>
                <a:spcPts val="600"/>
              </a:spcAft>
            </a:pPr>
            <a:r>
              <a:rPr lang="en-US" sz="2200" dirty="0" smtClean="0"/>
              <a:t> Involving ~16 regional networks</a:t>
            </a:r>
          </a:p>
          <a:p>
            <a:pPr>
              <a:lnSpc>
                <a:spcPct val="95000"/>
              </a:lnSpc>
              <a:spcBef>
                <a:spcPts val="0"/>
              </a:spcBef>
              <a:spcAft>
                <a:spcPts val="600"/>
              </a:spcAft>
            </a:pPr>
            <a:r>
              <a:rPr lang="en-US" dirty="0" smtClean="0"/>
              <a:t>Deploy ION-enabled software at sites</a:t>
            </a:r>
          </a:p>
          <a:p>
            <a:pPr lvl="1">
              <a:lnSpc>
                <a:spcPct val="95000"/>
              </a:lnSpc>
              <a:spcBef>
                <a:spcPts val="0"/>
              </a:spcBef>
              <a:spcAft>
                <a:spcPts val="600"/>
              </a:spcAft>
            </a:pPr>
            <a:r>
              <a:rPr lang="en-US" sz="2400" dirty="0" smtClean="0"/>
              <a:t> </a:t>
            </a:r>
            <a:r>
              <a:rPr lang="en-US" sz="2200" dirty="0" smtClean="0"/>
              <a:t>IDC server, FDT server + Ethernet switch</a:t>
            </a:r>
          </a:p>
          <a:p>
            <a:pPr>
              <a:lnSpc>
                <a:spcPct val="95000"/>
              </a:lnSpc>
              <a:spcBef>
                <a:spcPts val="0"/>
              </a:spcBef>
              <a:spcAft>
                <a:spcPts val="600"/>
              </a:spcAft>
            </a:pPr>
            <a:r>
              <a:rPr lang="en-US" dirty="0" smtClean="0"/>
              <a:t>Support dynamic circuit operation </a:t>
            </a:r>
            <a:br>
              <a:rPr lang="en-US" dirty="0" smtClean="0"/>
            </a:br>
            <a:r>
              <a:rPr lang="en-US" dirty="0" smtClean="0"/>
              <a:t>and integration with higher-level </a:t>
            </a:r>
            <a:br>
              <a:rPr lang="en-US" dirty="0" smtClean="0"/>
            </a:br>
            <a:r>
              <a:rPr lang="en-US" dirty="0" smtClean="0"/>
              <a:t>tools through provided API</a:t>
            </a:r>
          </a:p>
          <a:p>
            <a:pPr lvl="1">
              <a:lnSpc>
                <a:spcPct val="90000"/>
              </a:lnSpc>
              <a:spcBef>
                <a:spcPts val="0"/>
              </a:spcBef>
              <a:spcAft>
                <a:spcPts val="600"/>
              </a:spcAft>
            </a:pPr>
            <a:r>
              <a:rPr lang="en-US" sz="2200" dirty="0" err="1" smtClean="0"/>
              <a:t>Terapaths</a:t>
            </a:r>
            <a:r>
              <a:rPr lang="en-US" sz="2200" dirty="0" smtClean="0"/>
              <a:t>, </a:t>
            </a:r>
            <a:r>
              <a:rPr lang="en-US" sz="2200" dirty="0" err="1" smtClean="0"/>
              <a:t>LambdaStation</a:t>
            </a:r>
            <a:r>
              <a:rPr lang="en-US" sz="2200" dirty="0" smtClean="0"/>
              <a:t>, </a:t>
            </a:r>
            <a:br>
              <a:rPr lang="en-US" sz="2200" dirty="0" smtClean="0"/>
            </a:br>
            <a:r>
              <a:rPr lang="en-US" sz="2200" dirty="0" err="1" smtClean="0"/>
              <a:t>PhEDEx</a:t>
            </a:r>
            <a:r>
              <a:rPr lang="en-US" sz="2200" dirty="0" smtClean="0"/>
              <a:t>, …</a:t>
            </a:r>
          </a:p>
          <a:p>
            <a:pPr lvl="1">
              <a:lnSpc>
                <a:spcPct val="90000"/>
              </a:lnSpc>
              <a:spcBef>
                <a:spcPts val="0"/>
              </a:spcBef>
              <a:spcAft>
                <a:spcPts val="600"/>
              </a:spcAft>
              <a:buNone/>
            </a:pPr>
            <a:endParaRPr lang="en-US" sz="2200" dirty="0" smtClean="0"/>
          </a:p>
          <a:p>
            <a:endParaRPr lang="en-US" dirty="0" smtClean="0"/>
          </a:p>
        </p:txBody>
      </p:sp>
      <p:pic>
        <p:nvPicPr>
          <p:cNvPr id="1026" name="Picture 2"/>
          <p:cNvPicPr>
            <a:picLocks noChangeAspect="1" noChangeArrowheads="1"/>
          </p:cNvPicPr>
          <p:nvPr/>
        </p:nvPicPr>
        <p:blipFill>
          <a:blip r:embed="rId4" cstate="print"/>
          <a:srcRect b="3009"/>
          <a:stretch>
            <a:fillRect/>
          </a:stretch>
        </p:blipFill>
        <p:spPr bwMode="auto">
          <a:xfrm>
            <a:off x="5715000" y="4000500"/>
            <a:ext cx="4152900" cy="2771513"/>
          </a:xfrm>
          <a:prstGeom prst="rect">
            <a:avLst/>
          </a:prstGeom>
          <a:noFill/>
          <a:ln w="9525">
            <a:noFill/>
            <a:miter lim="800000"/>
            <a:headEnd/>
            <a:tailEnd/>
          </a:ln>
        </p:spPr>
      </p:pic>
      <p:cxnSp>
        <p:nvCxnSpPr>
          <p:cNvPr id="9" name="Straight Connector 8"/>
          <p:cNvCxnSpPr/>
          <p:nvPr/>
        </p:nvCxnSpPr>
        <p:spPr>
          <a:xfrm>
            <a:off x="6591300" y="3924300"/>
            <a:ext cx="31242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 Box 5"/>
          <p:cNvSpPr txBox="1">
            <a:spLocks noChangeArrowheads="1"/>
          </p:cNvSpPr>
          <p:nvPr/>
        </p:nvSpPr>
        <p:spPr bwMode="auto">
          <a:xfrm>
            <a:off x="76200" y="6055075"/>
            <a:ext cx="5676900" cy="764825"/>
          </a:xfrm>
          <a:prstGeom prst="rect">
            <a:avLst/>
          </a:prstGeom>
          <a:solidFill>
            <a:srgbClr val="000066"/>
          </a:solidFill>
          <a:ln w="25400">
            <a:solidFill>
              <a:srgbClr val="FFFF00"/>
            </a:solidFill>
            <a:miter lim="800000"/>
            <a:headEnd/>
            <a:tailEnd/>
          </a:ln>
        </p:spPr>
        <p:txBody>
          <a:bodyPr wrap="square">
            <a:spAutoFit/>
          </a:bodyPr>
          <a:lstStyle/>
          <a:p>
            <a:pPr algn="ctr" eaLnBrk="1" hangingPunct="1">
              <a:lnSpc>
                <a:spcPct val="95000"/>
              </a:lnSpc>
              <a:spcBef>
                <a:spcPct val="0"/>
              </a:spcBef>
              <a:buClrTx/>
              <a:buSzTx/>
              <a:buFontTx/>
              <a:buNone/>
              <a:tabLst>
                <a:tab pos="1203325" algn="l"/>
              </a:tabLst>
            </a:pPr>
            <a:r>
              <a:rPr lang="en-US" sz="2300" dirty="0" smtClean="0">
                <a:solidFill>
                  <a:schemeClr val="bg1"/>
                </a:solidFill>
              </a:rPr>
              <a:t>Scheduling for optimal use of limited dynamic resources: follow-on project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 calcmode="lin" valueType="num">
                                      <p:cBhvr additive="base">
                                        <p:cTn id="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 calcmode="lin" valueType="num">
                                      <p:cBhvr additive="base">
                                        <p:cTn id="1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4588" y="2019300"/>
            <a:ext cx="7427912" cy="2362200"/>
          </a:xfrm>
          <a:gradFill flip="none" rotWithShape="1">
            <a:gsLst>
              <a:gs pos="0">
                <a:schemeClr val="bg1">
                  <a:tint val="80000"/>
                  <a:satMod val="300000"/>
                  <a:alpha val="79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Architectural Considerations</a:t>
            </a:r>
            <a:endParaRPr lang="en-US" dirty="0">
              <a:solidFill>
                <a:srgbClr val="000099"/>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80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Transatlantic Issues</a:t>
            </a:r>
            <a:endParaRPr lang="en-US" dirty="0">
              <a:solidFill>
                <a:srgbClr val="000099"/>
              </a:solidFill>
            </a:endParaRPr>
          </a:p>
        </p:txBody>
      </p:sp>
      <p:sp>
        <p:nvSpPr>
          <p:cNvPr id="3" name="Content Placeholder 2"/>
          <p:cNvSpPr>
            <a:spLocks noGrp="1"/>
          </p:cNvSpPr>
          <p:nvPr>
            <p:ph idx="1"/>
          </p:nvPr>
        </p:nvSpPr>
        <p:spPr>
          <a:xfrm>
            <a:off x="0" y="1676400"/>
            <a:ext cx="9906000" cy="5181600"/>
          </a:xfrm>
        </p:spPr>
        <p:txBody>
          <a:bodyPr/>
          <a:lstStyle/>
          <a:p>
            <a:pPr>
              <a:lnSpc>
                <a:spcPct val="92000"/>
              </a:lnSpc>
              <a:spcBef>
                <a:spcPts val="400"/>
              </a:spcBef>
            </a:pPr>
            <a:r>
              <a:rPr lang="en-US" dirty="0" smtClean="0"/>
              <a:t>TA links more complex than purely terrestrial ones</a:t>
            </a:r>
          </a:p>
          <a:p>
            <a:pPr lvl="1">
              <a:lnSpc>
                <a:spcPct val="92000"/>
              </a:lnSpc>
              <a:spcBef>
                <a:spcPts val="400"/>
              </a:spcBef>
            </a:pPr>
            <a:r>
              <a:rPr lang="en-US" sz="2400" dirty="0" smtClean="0"/>
              <a:t> </a:t>
            </a:r>
            <a:r>
              <a:rPr lang="en-US" sz="2200" dirty="0" smtClean="0"/>
              <a:t>Longer distance - more </a:t>
            </a:r>
            <a:r>
              <a:rPr lang="en-US" sz="2200" dirty="0" err="1" smtClean="0"/>
              <a:t>fibre</a:t>
            </a:r>
            <a:r>
              <a:rPr lang="en-US" sz="2200" dirty="0" smtClean="0"/>
              <a:t>, more </a:t>
            </a:r>
            <a:r>
              <a:rPr lang="en-US" sz="2200" dirty="0" smtClean="0"/>
              <a:t>equipment</a:t>
            </a:r>
          </a:p>
          <a:p>
            <a:pPr lvl="1">
              <a:lnSpc>
                <a:spcPct val="92000"/>
              </a:lnSpc>
              <a:spcBef>
                <a:spcPts val="400"/>
              </a:spcBef>
            </a:pPr>
            <a:r>
              <a:rPr lang="en-US" sz="2200" dirty="0" smtClean="0"/>
              <a:t> Typically constructed from segments from multiple owners</a:t>
            </a:r>
          </a:p>
          <a:p>
            <a:pPr>
              <a:lnSpc>
                <a:spcPct val="92000"/>
              </a:lnSpc>
              <a:spcBef>
                <a:spcPts val="600"/>
              </a:spcBef>
            </a:pPr>
            <a:r>
              <a:rPr lang="en-US" dirty="0" smtClean="0"/>
              <a:t>Submarine </a:t>
            </a:r>
            <a:r>
              <a:rPr lang="en-US" dirty="0" smtClean="0"/>
              <a:t>segments: hostile environment, hard access</a:t>
            </a:r>
          </a:p>
          <a:p>
            <a:pPr>
              <a:lnSpc>
                <a:spcPct val="92000"/>
              </a:lnSpc>
              <a:spcBef>
                <a:spcPts val="600"/>
              </a:spcBef>
              <a:buNone/>
            </a:pPr>
            <a:r>
              <a:rPr lang="en-US" dirty="0" smtClean="0">
                <a:solidFill>
                  <a:srgbClr val="000099"/>
                </a:solidFill>
              </a:rPr>
              <a:t>                 </a:t>
            </a:r>
            <a:r>
              <a:rPr lang="en-US" u="sng" dirty="0" smtClean="0">
                <a:solidFill>
                  <a:srgbClr val="000099"/>
                </a:solidFill>
              </a:rPr>
              <a:t>Comparative Remarks on Outages</a:t>
            </a:r>
          </a:p>
          <a:p>
            <a:pPr>
              <a:lnSpc>
                <a:spcPct val="92000"/>
              </a:lnSpc>
              <a:spcBef>
                <a:spcPts val="600"/>
              </a:spcBef>
            </a:pPr>
            <a:r>
              <a:rPr lang="en-US" dirty="0" smtClean="0"/>
              <a:t>Terrestrial spans: more frequent, shorter TTR</a:t>
            </a:r>
          </a:p>
          <a:p>
            <a:pPr lvl="1">
              <a:lnSpc>
                <a:spcPct val="92000"/>
              </a:lnSpc>
              <a:spcBef>
                <a:spcPts val="400"/>
              </a:spcBef>
            </a:pPr>
            <a:r>
              <a:rPr lang="en-US" sz="2200" dirty="0" smtClean="0"/>
              <a:t>“Easier access” for repairs; but also for diggers, copper thieves,…</a:t>
            </a:r>
          </a:p>
          <a:p>
            <a:pPr lvl="1">
              <a:lnSpc>
                <a:spcPct val="92000"/>
              </a:lnSpc>
              <a:spcBef>
                <a:spcPts val="400"/>
              </a:spcBef>
            </a:pPr>
            <a:r>
              <a:rPr lang="en-US" sz="2200" dirty="0" smtClean="0"/>
              <a:t> Complex equipment – from amplifiers to add/drop </a:t>
            </a:r>
            <a:br>
              <a:rPr lang="en-US" sz="2200" dirty="0" smtClean="0"/>
            </a:br>
            <a:r>
              <a:rPr lang="en-US" sz="2200" dirty="0" smtClean="0"/>
              <a:t> multiplexers</a:t>
            </a:r>
          </a:p>
          <a:p>
            <a:pPr>
              <a:lnSpc>
                <a:spcPct val="92000"/>
              </a:lnSpc>
              <a:spcBef>
                <a:spcPts val="400"/>
              </a:spcBef>
            </a:pPr>
            <a:r>
              <a:rPr lang="en-US" dirty="0" smtClean="0"/>
              <a:t>Submarine segments: less frequent, much longer TTR</a:t>
            </a:r>
          </a:p>
          <a:p>
            <a:pPr lvl="1">
              <a:lnSpc>
                <a:spcPct val="92000"/>
              </a:lnSpc>
              <a:spcBef>
                <a:spcPts val="400"/>
              </a:spcBef>
            </a:pPr>
            <a:r>
              <a:rPr lang="en-US" sz="2200" dirty="0" smtClean="0"/>
              <a:t>“Difficult access” </a:t>
            </a:r>
            <a:r>
              <a:rPr lang="en-US" sz="2200" dirty="0" smtClean="0">
                <a:sym typeface="Wingdings 3"/>
              </a:rPr>
              <a:t></a:t>
            </a:r>
            <a:r>
              <a:rPr lang="en-US" sz="2200" dirty="0" smtClean="0"/>
              <a:t> longer repair time; Potential hazards: </a:t>
            </a:r>
            <a:br>
              <a:rPr lang="en-US" sz="2200" dirty="0" smtClean="0"/>
            </a:br>
            <a:r>
              <a:rPr lang="en-US" sz="2200" dirty="0" smtClean="0"/>
              <a:t>    ship anchors, trawlers, geological events, sharks </a:t>
            </a:r>
          </a:p>
          <a:p>
            <a:pPr lvl="1">
              <a:lnSpc>
                <a:spcPct val="92000"/>
              </a:lnSpc>
              <a:spcBef>
                <a:spcPts val="400"/>
              </a:spcBef>
            </a:pPr>
            <a:r>
              <a:rPr lang="en-US" sz="2200" dirty="0" smtClean="0"/>
              <a:t> Repair speed depends on Time to Arrival of repair fleet, </a:t>
            </a:r>
            <a:br>
              <a:rPr lang="en-US" sz="2200" dirty="0" smtClean="0"/>
            </a:br>
            <a:r>
              <a:rPr lang="en-US" sz="2200" dirty="0" smtClean="0"/>
              <a:t> problem location, weather conditions</a:t>
            </a:r>
          </a:p>
          <a:p>
            <a:pPr lvl="1">
              <a:lnSpc>
                <a:spcPct val="94000"/>
              </a:lnSpc>
              <a:spcBef>
                <a:spcPts val="400"/>
              </a:spcBef>
            </a:pPr>
            <a:endParaRPr lang="en-US" sz="2400" dirty="0" smtClean="0"/>
          </a:p>
        </p:txBody>
      </p:sp>
      <p:sp>
        <p:nvSpPr>
          <p:cNvPr id="4" name="Text Box 290"/>
          <p:cNvSpPr txBox="1">
            <a:spLocks noChangeArrowheads="1"/>
          </p:cNvSpPr>
          <p:nvPr/>
        </p:nvSpPr>
        <p:spPr bwMode="auto">
          <a:xfrm>
            <a:off x="838200" y="914400"/>
            <a:ext cx="7467600" cy="754566"/>
          </a:xfrm>
          <a:prstGeom prst="rect">
            <a:avLst/>
          </a:prstGeom>
          <a:solidFill>
            <a:srgbClr val="000099"/>
          </a:solidFill>
          <a:ln w="25400" algn="ctr">
            <a:solidFill>
              <a:srgbClr val="FFFF00"/>
            </a:solidFill>
            <a:miter lim="800000"/>
            <a:headEnd/>
            <a:tailEnd/>
          </a:ln>
        </p:spPr>
        <p:txBody>
          <a:bodyPr wrap="square" lIns="0" tIns="44450" rIns="0" bIns="44450">
            <a:spAutoFit/>
          </a:bodyPr>
          <a:lstStyle/>
          <a:p>
            <a:pPr algn="ctr">
              <a:lnSpc>
                <a:spcPct val="90000"/>
              </a:lnSpc>
              <a:spcBef>
                <a:spcPct val="0"/>
              </a:spcBef>
              <a:buClrTx/>
              <a:buSzTx/>
              <a:buFontTx/>
              <a:buNone/>
            </a:pPr>
            <a:r>
              <a:rPr lang="en-US" sz="2400" dirty="0" smtClean="0">
                <a:solidFill>
                  <a:schemeClr val="bg1"/>
                </a:solidFill>
              </a:rPr>
              <a:t>High-Availability solutions require multiple links </a:t>
            </a:r>
            <a:br>
              <a:rPr lang="en-US" sz="2400" dirty="0" smtClean="0">
                <a:solidFill>
                  <a:schemeClr val="bg1"/>
                </a:solidFill>
              </a:rPr>
            </a:br>
            <a:r>
              <a:rPr lang="en-US" sz="2400" dirty="0" smtClean="0">
                <a:solidFill>
                  <a:schemeClr val="bg1"/>
                </a:solidFill>
              </a:rPr>
              <a:t>with carefully planned path redundancy</a:t>
            </a:r>
            <a:endParaRPr lang="en-US" sz="2400" dirty="0">
              <a:solidFill>
                <a:schemeClr val="bg1"/>
              </a:solidFill>
              <a:latin typeface="Arial" charset="0"/>
              <a:cs typeface="Arial"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79000"/>
                </a:schemeClr>
              </a:gs>
              <a:gs pos="100000">
                <a:schemeClr val="bg1">
                  <a:shade val="30000"/>
                  <a:satMod val="200000"/>
                </a:schemeClr>
              </a:gs>
            </a:gsLst>
            <a:path path="circle">
              <a:fillToRect l="50000" t="50000" r="50000" b="50000"/>
            </a:path>
            <a:tileRect/>
          </a:gradFill>
        </p:spPr>
        <p:txBody>
          <a:bodyPr/>
          <a:lstStyle/>
          <a:p>
            <a:pPr>
              <a:lnSpc>
                <a:spcPct val="90000"/>
              </a:lnSpc>
            </a:pPr>
            <a:r>
              <a:rPr lang="en-US" dirty="0" smtClean="0">
                <a:solidFill>
                  <a:srgbClr val="000099"/>
                </a:solidFill>
              </a:rPr>
              <a:t>US </a:t>
            </a:r>
            <a:r>
              <a:rPr lang="en-US" dirty="0" err="1" smtClean="0">
                <a:solidFill>
                  <a:srgbClr val="000099"/>
                </a:solidFill>
              </a:rPr>
              <a:t>LHCNet</a:t>
            </a:r>
            <a:r>
              <a:rPr lang="en-US" dirty="0" smtClean="0">
                <a:solidFill>
                  <a:srgbClr val="000099"/>
                </a:solidFill>
              </a:rPr>
              <a:t> Transatlantic Link </a:t>
            </a:r>
            <a:r>
              <a:rPr lang="en-US" sz="2400" dirty="0" smtClean="0">
                <a:solidFill>
                  <a:srgbClr val="000099"/>
                </a:solidFill>
              </a:rPr>
              <a:t>Availability and Cuts </a:t>
            </a:r>
            <a:endParaRPr lang="en-US" sz="2400" dirty="0">
              <a:solidFill>
                <a:srgbClr val="000099"/>
              </a:solidFill>
            </a:endParaRPr>
          </a:p>
        </p:txBody>
      </p:sp>
      <p:pic>
        <p:nvPicPr>
          <p:cNvPr id="6" name="Content Placeholder 5" descr="availability 2009-10-3.png"/>
          <p:cNvPicPr>
            <a:picLocks noGrp="1" noChangeAspect="1"/>
          </p:cNvPicPr>
          <p:nvPr>
            <p:ph idx="1"/>
          </p:nvPr>
        </p:nvPicPr>
        <p:blipFill>
          <a:blip r:embed="rId2" cstate="print"/>
          <a:stretch>
            <a:fillRect/>
          </a:stretch>
        </p:blipFill>
        <p:spPr>
          <a:xfrm>
            <a:off x="152400" y="899959"/>
            <a:ext cx="9486900" cy="3915082"/>
          </a:xfrm>
        </p:spPr>
      </p:pic>
      <p:grpSp>
        <p:nvGrpSpPr>
          <p:cNvPr id="5" name="Group 19"/>
          <p:cNvGrpSpPr/>
          <p:nvPr/>
        </p:nvGrpSpPr>
        <p:grpSpPr>
          <a:xfrm>
            <a:off x="2819400" y="988975"/>
            <a:ext cx="1069151" cy="3497247"/>
            <a:chOff x="2781300" y="1828800"/>
            <a:chExt cx="1069151" cy="3505200"/>
          </a:xfrm>
        </p:grpSpPr>
        <p:sp>
          <p:nvSpPr>
            <p:cNvPr id="19" name="Rectangle 18"/>
            <p:cNvSpPr/>
            <p:nvPr/>
          </p:nvSpPr>
          <p:spPr>
            <a:xfrm>
              <a:off x="2781300" y="1828800"/>
              <a:ext cx="952500" cy="3505200"/>
            </a:xfrm>
            <a:prstGeom prst="rect">
              <a:avLst/>
            </a:prstGeom>
            <a:solidFill>
              <a:srgbClr val="FFFFCC"/>
            </a:solidFill>
            <a:ln w="28575">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2819400" y="1950114"/>
              <a:ext cx="1031051" cy="3263104"/>
              <a:chOff x="2819400" y="1950114"/>
              <a:chExt cx="1031051" cy="3263104"/>
            </a:xfrm>
            <a:noFill/>
          </p:grpSpPr>
          <p:sp>
            <p:nvSpPr>
              <p:cNvPr id="7" name="TextBox 6"/>
              <p:cNvSpPr txBox="1"/>
              <p:nvPr/>
            </p:nvSpPr>
            <p:spPr>
              <a:xfrm>
                <a:off x="2819400" y="1950114"/>
                <a:ext cx="1031051" cy="370172"/>
              </a:xfrm>
              <a:prstGeom prst="rect">
                <a:avLst/>
              </a:prstGeom>
              <a:grpFill/>
              <a:ln w="28575">
                <a:noFill/>
              </a:ln>
            </p:spPr>
            <p:txBody>
              <a:bodyPr wrap="none" rtlCol="0">
                <a:spAutoFit/>
              </a:bodyPr>
              <a:lstStyle/>
              <a:p>
                <a:r>
                  <a:rPr lang="en-US" dirty="0" smtClean="0">
                    <a:solidFill>
                      <a:schemeClr val="tx1"/>
                    </a:solidFill>
                  </a:rPr>
                  <a:t>99.62 %</a:t>
                </a:r>
                <a:endParaRPr lang="en-US" dirty="0">
                  <a:solidFill>
                    <a:schemeClr val="tx1"/>
                  </a:solidFill>
                </a:endParaRPr>
              </a:p>
            </p:txBody>
          </p:sp>
          <p:sp>
            <p:nvSpPr>
              <p:cNvPr id="8" name="TextBox 7"/>
              <p:cNvSpPr txBox="1"/>
              <p:nvPr/>
            </p:nvSpPr>
            <p:spPr>
              <a:xfrm>
                <a:off x="2819400" y="2209799"/>
                <a:ext cx="1031051" cy="370172"/>
              </a:xfrm>
              <a:prstGeom prst="rect">
                <a:avLst/>
              </a:prstGeom>
              <a:grpFill/>
              <a:ln w="28575">
                <a:noFill/>
              </a:ln>
            </p:spPr>
            <p:txBody>
              <a:bodyPr wrap="none" rtlCol="0">
                <a:spAutoFit/>
              </a:bodyPr>
              <a:lstStyle/>
              <a:p>
                <a:r>
                  <a:rPr lang="en-US" dirty="0" smtClean="0">
                    <a:solidFill>
                      <a:schemeClr val="tx1"/>
                    </a:solidFill>
                  </a:rPr>
                  <a:t>99.62 %</a:t>
                </a:r>
                <a:endParaRPr lang="en-US" dirty="0">
                  <a:solidFill>
                    <a:schemeClr val="tx1"/>
                  </a:solidFill>
                </a:endParaRPr>
              </a:p>
            </p:txBody>
          </p:sp>
          <p:sp>
            <p:nvSpPr>
              <p:cNvPr id="9" name="TextBox 8"/>
              <p:cNvSpPr txBox="1"/>
              <p:nvPr/>
            </p:nvSpPr>
            <p:spPr>
              <a:xfrm>
                <a:off x="2819919" y="2781300"/>
                <a:ext cx="966931" cy="370172"/>
              </a:xfrm>
              <a:prstGeom prst="rect">
                <a:avLst/>
              </a:prstGeom>
              <a:grpFill/>
              <a:ln w="28575">
                <a:noFill/>
              </a:ln>
            </p:spPr>
            <p:txBody>
              <a:bodyPr wrap="none" rtlCol="0">
                <a:spAutoFit/>
              </a:bodyPr>
              <a:lstStyle/>
              <a:p>
                <a:r>
                  <a:rPr lang="en-US" dirty="0" smtClean="0">
                    <a:solidFill>
                      <a:srgbClr val="C00000"/>
                    </a:solidFill>
                  </a:rPr>
                  <a:t>96.19%</a:t>
                </a:r>
                <a:endParaRPr lang="en-US" dirty="0">
                  <a:solidFill>
                    <a:srgbClr val="C00000"/>
                  </a:solidFill>
                </a:endParaRPr>
              </a:p>
            </p:txBody>
          </p:sp>
          <p:sp>
            <p:nvSpPr>
              <p:cNvPr id="10" name="TextBox 9"/>
              <p:cNvSpPr txBox="1"/>
              <p:nvPr/>
            </p:nvSpPr>
            <p:spPr>
              <a:xfrm>
                <a:off x="2819400" y="3086099"/>
                <a:ext cx="1031051" cy="370172"/>
              </a:xfrm>
              <a:prstGeom prst="rect">
                <a:avLst/>
              </a:prstGeom>
              <a:grpFill/>
              <a:ln w="28575">
                <a:noFill/>
              </a:ln>
            </p:spPr>
            <p:txBody>
              <a:bodyPr wrap="none" rtlCol="0">
                <a:spAutoFit/>
              </a:bodyPr>
              <a:lstStyle/>
              <a:p>
                <a:r>
                  <a:rPr lang="en-US" dirty="0" smtClean="0">
                    <a:solidFill>
                      <a:schemeClr val="tx1"/>
                    </a:solidFill>
                  </a:rPr>
                  <a:t>100.0 %</a:t>
                </a:r>
                <a:endParaRPr lang="en-US" dirty="0">
                  <a:solidFill>
                    <a:schemeClr val="tx1"/>
                  </a:solidFill>
                </a:endParaRPr>
              </a:p>
            </p:txBody>
          </p:sp>
          <p:sp>
            <p:nvSpPr>
              <p:cNvPr id="11" name="TextBox 10"/>
              <p:cNvSpPr txBox="1"/>
              <p:nvPr/>
            </p:nvSpPr>
            <p:spPr>
              <a:xfrm>
                <a:off x="2819400" y="3352800"/>
                <a:ext cx="1031051" cy="370172"/>
              </a:xfrm>
              <a:prstGeom prst="rect">
                <a:avLst/>
              </a:prstGeom>
              <a:grpFill/>
              <a:ln w="28575">
                <a:noFill/>
              </a:ln>
            </p:spPr>
            <p:txBody>
              <a:bodyPr wrap="none" rtlCol="0">
                <a:spAutoFit/>
              </a:bodyPr>
              <a:lstStyle/>
              <a:p>
                <a:r>
                  <a:rPr lang="en-US" dirty="0" smtClean="0">
                    <a:solidFill>
                      <a:schemeClr val="tx1"/>
                    </a:solidFill>
                  </a:rPr>
                  <a:t>99.45 %</a:t>
                </a:r>
                <a:endParaRPr lang="en-US" dirty="0">
                  <a:solidFill>
                    <a:schemeClr val="tx1"/>
                  </a:solidFill>
                </a:endParaRPr>
              </a:p>
            </p:txBody>
          </p:sp>
          <p:sp>
            <p:nvSpPr>
              <p:cNvPr id="12" name="TextBox 11"/>
              <p:cNvSpPr txBox="1"/>
              <p:nvPr/>
            </p:nvSpPr>
            <p:spPr>
              <a:xfrm>
                <a:off x="2819400" y="3657600"/>
                <a:ext cx="1031051" cy="370172"/>
              </a:xfrm>
              <a:prstGeom prst="rect">
                <a:avLst/>
              </a:prstGeom>
              <a:grpFill/>
              <a:ln w="28575">
                <a:noFill/>
              </a:ln>
            </p:spPr>
            <p:txBody>
              <a:bodyPr wrap="none" rtlCol="0">
                <a:spAutoFit/>
              </a:bodyPr>
              <a:lstStyle/>
              <a:p>
                <a:r>
                  <a:rPr lang="en-US" dirty="0" smtClean="0">
                    <a:solidFill>
                      <a:srgbClr val="FF0000"/>
                    </a:solidFill>
                  </a:rPr>
                  <a:t>98.86 %</a:t>
                </a:r>
                <a:endParaRPr lang="en-US" dirty="0">
                  <a:solidFill>
                    <a:srgbClr val="FF0000"/>
                  </a:solidFill>
                </a:endParaRPr>
              </a:p>
            </p:txBody>
          </p:sp>
          <p:sp>
            <p:nvSpPr>
              <p:cNvPr id="13" name="TextBox 12"/>
              <p:cNvSpPr txBox="1"/>
              <p:nvPr/>
            </p:nvSpPr>
            <p:spPr>
              <a:xfrm>
                <a:off x="2819400" y="3962400"/>
                <a:ext cx="1031051" cy="370172"/>
              </a:xfrm>
              <a:prstGeom prst="rect">
                <a:avLst/>
              </a:prstGeom>
              <a:grpFill/>
              <a:ln w="28575">
                <a:noFill/>
              </a:ln>
            </p:spPr>
            <p:txBody>
              <a:bodyPr wrap="none" rtlCol="0">
                <a:spAutoFit/>
              </a:bodyPr>
              <a:lstStyle/>
              <a:p>
                <a:r>
                  <a:rPr lang="en-US" dirty="0" smtClean="0">
                    <a:solidFill>
                      <a:schemeClr val="tx1"/>
                    </a:solidFill>
                  </a:rPr>
                  <a:t>99.90 %</a:t>
                </a:r>
                <a:endParaRPr lang="en-US" dirty="0">
                  <a:solidFill>
                    <a:schemeClr val="tx1"/>
                  </a:solidFill>
                </a:endParaRPr>
              </a:p>
            </p:txBody>
          </p:sp>
          <p:sp>
            <p:nvSpPr>
              <p:cNvPr id="14" name="TextBox 13"/>
              <p:cNvSpPr txBox="1"/>
              <p:nvPr/>
            </p:nvSpPr>
            <p:spPr>
              <a:xfrm>
                <a:off x="2819400" y="4229100"/>
                <a:ext cx="1031051" cy="370172"/>
              </a:xfrm>
              <a:prstGeom prst="rect">
                <a:avLst/>
              </a:prstGeom>
              <a:grpFill/>
              <a:ln w="28575">
                <a:noFill/>
              </a:ln>
            </p:spPr>
            <p:txBody>
              <a:bodyPr wrap="none" rtlCol="0">
                <a:spAutoFit/>
              </a:bodyPr>
              <a:lstStyle/>
              <a:p>
                <a:r>
                  <a:rPr lang="en-US" dirty="0" smtClean="0">
                    <a:solidFill>
                      <a:schemeClr val="tx1"/>
                    </a:solidFill>
                  </a:rPr>
                  <a:t>99.18 %</a:t>
                </a:r>
                <a:endParaRPr lang="en-US" dirty="0">
                  <a:solidFill>
                    <a:schemeClr val="tx1"/>
                  </a:solidFill>
                </a:endParaRPr>
              </a:p>
            </p:txBody>
          </p:sp>
          <p:sp>
            <p:nvSpPr>
              <p:cNvPr id="15" name="TextBox 14"/>
              <p:cNvSpPr txBox="1"/>
              <p:nvPr/>
            </p:nvSpPr>
            <p:spPr>
              <a:xfrm>
                <a:off x="2819400" y="4533900"/>
                <a:ext cx="1031051" cy="370172"/>
              </a:xfrm>
              <a:prstGeom prst="rect">
                <a:avLst/>
              </a:prstGeom>
              <a:grpFill/>
              <a:ln w="28575">
                <a:noFill/>
              </a:ln>
            </p:spPr>
            <p:txBody>
              <a:bodyPr wrap="none" rtlCol="0">
                <a:spAutoFit/>
              </a:bodyPr>
              <a:lstStyle/>
              <a:p>
                <a:r>
                  <a:rPr lang="en-US" dirty="0" smtClean="0">
                    <a:solidFill>
                      <a:schemeClr val="tx1"/>
                    </a:solidFill>
                  </a:rPr>
                  <a:t>99.33 %</a:t>
                </a:r>
                <a:endParaRPr lang="en-US" dirty="0">
                  <a:solidFill>
                    <a:schemeClr val="tx1"/>
                  </a:solidFill>
                </a:endParaRPr>
              </a:p>
            </p:txBody>
          </p:sp>
          <p:sp>
            <p:nvSpPr>
              <p:cNvPr id="16" name="TextBox 15"/>
              <p:cNvSpPr txBox="1"/>
              <p:nvPr/>
            </p:nvSpPr>
            <p:spPr>
              <a:xfrm>
                <a:off x="2819400" y="4843046"/>
                <a:ext cx="1031051" cy="370172"/>
              </a:xfrm>
              <a:prstGeom prst="rect">
                <a:avLst/>
              </a:prstGeom>
              <a:grpFill/>
              <a:ln w="28575">
                <a:noFill/>
              </a:ln>
            </p:spPr>
            <p:txBody>
              <a:bodyPr wrap="none" rtlCol="0">
                <a:spAutoFit/>
              </a:bodyPr>
              <a:lstStyle/>
              <a:p>
                <a:r>
                  <a:rPr lang="en-US" dirty="0" smtClean="0"/>
                  <a:t>96.24 %</a:t>
                </a:r>
                <a:endParaRPr lang="en-US" dirty="0"/>
              </a:p>
            </p:txBody>
          </p:sp>
          <p:sp>
            <p:nvSpPr>
              <p:cNvPr id="17" name="TextBox 16"/>
              <p:cNvSpPr txBox="1"/>
              <p:nvPr/>
            </p:nvSpPr>
            <p:spPr>
              <a:xfrm>
                <a:off x="2819400" y="2476499"/>
                <a:ext cx="1031051" cy="370172"/>
              </a:xfrm>
              <a:prstGeom prst="rect">
                <a:avLst/>
              </a:prstGeom>
              <a:grpFill/>
              <a:ln w="28575">
                <a:noFill/>
              </a:ln>
            </p:spPr>
            <p:txBody>
              <a:bodyPr wrap="none" rtlCol="0">
                <a:spAutoFit/>
              </a:bodyPr>
              <a:lstStyle/>
              <a:p>
                <a:r>
                  <a:rPr lang="en-US" dirty="0" smtClean="0">
                    <a:solidFill>
                      <a:schemeClr val="tx1"/>
                    </a:solidFill>
                  </a:rPr>
                  <a:t>99.63 %</a:t>
                </a:r>
                <a:endParaRPr lang="en-US" dirty="0">
                  <a:solidFill>
                    <a:schemeClr val="tx1"/>
                  </a:solidFill>
                </a:endParaRPr>
              </a:p>
            </p:txBody>
          </p:sp>
        </p:grpSp>
      </p:grpSp>
      <p:sp>
        <p:nvSpPr>
          <p:cNvPr id="21" name="Oval 20"/>
          <p:cNvSpPr/>
          <p:nvPr/>
        </p:nvSpPr>
        <p:spPr>
          <a:xfrm>
            <a:off x="5829300" y="1749246"/>
            <a:ext cx="1562100" cy="760271"/>
          </a:xfrm>
          <a:prstGeom prst="ellipse">
            <a:avLst/>
          </a:prstGeom>
          <a:noFill/>
          <a:ln w="50800">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7505700" y="3773629"/>
            <a:ext cx="1524000" cy="760271"/>
          </a:xfrm>
          <a:prstGeom prst="ellipse">
            <a:avLst/>
          </a:prstGeom>
          <a:noFill/>
          <a:ln w="50800">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u="sng" dirty="0"/>
          </a:p>
        </p:txBody>
      </p:sp>
      <p:sp>
        <p:nvSpPr>
          <p:cNvPr id="24" name="Up Arrow 4"/>
          <p:cNvSpPr>
            <a:spLocks noChangeArrowheads="1"/>
          </p:cNvSpPr>
          <p:nvPr/>
        </p:nvSpPr>
        <p:spPr bwMode="auto">
          <a:xfrm rot="16200000">
            <a:off x="4500918" y="1224316"/>
            <a:ext cx="723901" cy="1856666"/>
          </a:xfrm>
          <a:prstGeom prst="upArrow">
            <a:avLst>
              <a:gd name="adj1" fmla="val 50000"/>
              <a:gd name="adj2" fmla="val 50043"/>
            </a:avLst>
          </a:prstGeom>
          <a:solidFill>
            <a:srgbClr val="C00000"/>
          </a:solidFill>
          <a:ln w="28575" algn="ctr">
            <a:solidFill>
              <a:srgbClr val="800000"/>
            </a:solidFill>
            <a:round/>
            <a:headEnd/>
            <a:tailEnd/>
          </a:ln>
        </p:spPr>
        <p:txBody>
          <a:bodyPr/>
          <a:lstStyle/>
          <a:p>
            <a:endParaRPr lang="en-US"/>
          </a:p>
        </p:txBody>
      </p:sp>
      <p:sp>
        <p:nvSpPr>
          <p:cNvPr id="25" name="Up Arrow 4"/>
          <p:cNvSpPr>
            <a:spLocks noChangeArrowheads="1"/>
          </p:cNvSpPr>
          <p:nvPr/>
        </p:nvSpPr>
        <p:spPr bwMode="auto">
          <a:xfrm rot="16200000">
            <a:off x="5215862" y="2468763"/>
            <a:ext cx="769676" cy="3352800"/>
          </a:xfrm>
          <a:prstGeom prst="upArrow">
            <a:avLst>
              <a:gd name="adj1" fmla="val 50000"/>
              <a:gd name="adj2" fmla="val 50043"/>
            </a:avLst>
          </a:prstGeom>
          <a:solidFill>
            <a:srgbClr val="C00000"/>
          </a:solidFill>
          <a:ln w="28575" algn="ctr">
            <a:solidFill>
              <a:srgbClr val="800000"/>
            </a:solidFill>
            <a:round/>
            <a:headEnd/>
            <a:tailEnd/>
          </a:ln>
        </p:spPr>
        <p:txBody>
          <a:bodyPr/>
          <a:lstStyle/>
          <a:p>
            <a:endParaRPr lang="en-US"/>
          </a:p>
        </p:txBody>
      </p:sp>
      <p:sp>
        <p:nvSpPr>
          <p:cNvPr id="27" name="TextBox 26"/>
          <p:cNvSpPr txBox="1"/>
          <p:nvPr/>
        </p:nvSpPr>
        <p:spPr>
          <a:xfrm>
            <a:off x="5791200" y="990600"/>
            <a:ext cx="2514600" cy="707886"/>
          </a:xfrm>
          <a:prstGeom prst="rect">
            <a:avLst/>
          </a:prstGeom>
          <a:solidFill>
            <a:srgbClr val="FFFFCC"/>
          </a:solidFill>
          <a:ln w="28575">
            <a:solidFill>
              <a:srgbClr val="800000"/>
            </a:solidFill>
          </a:ln>
          <a:effectLst>
            <a:outerShdw blurRad="50800" dist="38100" dir="2700000" algn="tl" rotWithShape="0">
              <a:prstClr val="black">
                <a:alpha val="40000"/>
              </a:prstClr>
            </a:outerShdw>
          </a:effectLst>
        </p:spPr>
        <p:txBody>
          <a:bodyPr wrap="square">
            <a:spAutoFit/>
          </a:bodyPr>
          <a:lstStyle/>
          <a:p>
            <a:pPr algn="ctr">
              <a:defRPr/>
            </a:pPr>
            <a:r>
              <a:rPr lang="en-US" sz="2000" dirty="0" smtClean="0">
                <a:solidFill>
                  <a:srgbClr val="000099"/>
                </a:solidFill>
              </a:rPr>
              <a:t>Cut in English Channel: 5.5 days</a:t>
            </a:r>
            <a:endParaRPr lang="en-US" sz="2000" dirty="0">
              <a:solidFill>
                <a:srgbClr val="000099"/>
              </a:solidFill>
            </a:endParaRPr>
          </a:p>
        </p:txBody>
      </p:sp>
      <p:sp>
        <p:nvSpPr>
          <p:cNvPr id="28" name="TextBox 27"/>
          <p:cNvSpPr txBox="1"/>
          <p:nvPr/>
        </p:nvSpPr>
        <p:spPr>
          <a:xfrm>
            <a:off x="5905500" y="2705100"/>
            <a:ext cx="3810000" cy="1015663"/>
          </a:xfrm>
          <a:prstGeom prst="rect">
            <a:avLst/>
          </a:prstGeom>
          <a:solidFill>
            <a:srgbClr val="FFFFCC"/>
          </a:solidFill>
          <a:ln w="28575">
            <a:solidFill>
              <a:srgbClr val="800000"/>
            </a:solidFill>
          </a:ln>
          <a:effectLst>
            <a:outerShdw blurRad="50800" dist="38100" dir="2700000" algn="tl" rotWithShape="0">
              <a:prstClr val="black">
                <a:alpha val="40000"/>
              </a:prstClr>
            </a:outerShdw>
          </a:effectLst>
        </p:spPr>
        <p:txBody>
          <a:bodyPr wrap="square">
            <a:spAutoFit/>
          </a:bodyPr>
          <a:lstStyle/>
          <a:p>
            <a:pPr algn="ctr">
              <a:defRPr/>
            </a:pPr>
            <a:r>
              <a:rPr lang="en-US" sz="2000" dirty="0" smtClean="0">
                <a:solidFill>
                  <a:srgbClr val="000099"/>
                </a:solidFill>
              </a:rPr>
              <a:t>Cut in Atlantic, 400 km off US coast – carrier rerouted to alternate path after 7 days</a:t>
            </a:r>
            <a:endParaRPr lang="en-US" sz="2000" dirty="0">
              <a:solidFill>
                <a:srgbClr val="000099"/>
              </a:solidFill>
            </a:endParaRPr>
          </a:p>
        </p:txBody>
      </p:sp>
      <p:sp>
        <p:nvSpPr>
          <p:cNvPr id="29" name="Content Placeholder 2"/>
          <p:cNvSpPr txBox="1">
            <a:spLocks/>
          </p:cNvSpPr>
          <p:nvPr/>
        </p:nvSpPr>
        <p:spPr bwMode="auto">
          <a:xfrm>
            <a:off x="0" y="4838700"/>
            <a:ext cx="9715500" cy="2019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93000"/>
              </a:lnSpc>
              <a:spcBef>
                <a:spcPts val="400"/>
              </a:spcBef>
              <a:spcAft>
                <a:spcPct val="0"/>
              </a:spcAft>
              <a:buClr>
                <a:srgbClr val="800000"/>
              </a:buClr>
              <a:buSzPct val="90000"/>
              <a:buFont typeface="Wingdings 2" pitchFamily="18" charset="2"/>
              <a:buChar char=""/>
              <a:tabLst/>
              <a:defRPr/>
            </a:pPr>
            <a:r>
              <a:rPr kumimoji="0" lang="en-US" sz="2300" b="1" i="0" u="none" strike="noStrike" kern="1200" cap="none" spc="0" normalizeH="0" baseline="0" noProof="0" dirty="0" smtClean="0">
                <a:ln>
                  <a:noFill/>
                </a:ln>
                <a:solidFill>
                  <a:srgbClr val="800000"/>
                </a:solidFill>
                <a:effectLst/>
                <a:uLnTx/>
                <a:uFillTx/>
                <a:latin typeface="Arial" pitchFamily="34" charset="0"/>
                <a:ea typeface="+mn-ea"/>
                <a:cs typeface="Arial" pitchFamily="34" charset="0"/>
              </a:rPr>
              <a:t>NB: a single</a:t>
            </a:r>
            <a:r>
              <a:rPr kumimoji="0" lang="en-US" sz="2300" b="1" i="0" u="none" strike="noStrike" kern="1200" cap="none" spc="0" normalizeH="0" noProof="0" dirty="0" smtClean="0">
                <a:ln>
                  <a:noFill/>
                </a:ln>
                <a:solidFill>
                  <a:srgbClr val="800000"/>
                </a:solidFill>
                <a:effectLst/>
                <a:uLnTx/>
                <a:uFillTx/>
                <a:latin typeface="Arial" pitchFamily="34" charset="0"/>
                <a:ea typeface="+mn-ea"/>
                <a:cs typeface="Arial" pitchFamily="34" charset="0"/>
              </a:rPr>
              <a:t> submarine cut can reduce availability significantly !</a:t>
            </a:r>
            <a:endParaRPr kumimoji="0" lang="en-US" sz="2300" b="1" i="0" u="none" strike="noStrike" kern="1200" cap="none" spc="0" normalizeH="0" baseline="0" noProof="0" dirty="0" smtClean="0">
              <a:ln>
                <a:noFill/>
              </a:ln>
              <a:solidFill>
                <a:srgbClr val="800000"/>
              </a:solidFill>
              <a:effectLst/>
              <a:uLnTx/>
              <a:uFillTx/>
              <a:latin typeface="Arial" pitchFamily="34" charset="0"/>
              <a:ea typeface="+mn-ea"/>
              <a:cs typeface="Arial" pitchFamily="34" charset="0"/>
            </a:endParaRPr>
          </a:p>
          <a:p>
            <a:pPr marL="342900" marR="0" lvl="0" indent="-342900" algn="l" defTabSz="914400" rtl="0" eaLnBrk="0" fontAlgn="base" latinLnBrk="0" hangingPunct="0">
              <a:lnSpc>
                <a:spcPct val="93000"/>
              </a:lnSpc>
              <a:spcBef>
                <a:spcPts val="400"/>
              </a:spcBef>
              <a:spcAft>
                <a:spcPct val="0"/>
              </a:spcAft>
              <a:buClr>
                <a:srgbClr val="800000"/>
              </a:buClr>
              <a:buSzPct val="90000"/>
              <a:buFont typeface="Wingdings 2" pitchFamily="18" charset="2"/>
              <a:buChar char=""/>
              <a:tabLst/>
              <a:defRPr/>
            </a:pPr>
            <a:r>
              <a:rPr kumimoji="0" lang="en-US" sz="2300" b="1" i="0" u="none" strike="noStrike" kern="1200" cap="none" spc="0" normalizeH="0" baseline="0" noProof="0" dirty="0" smtClean="0">
                <a:ln>
                  <a:noFill/>
                </a:ln>
                <a:solidFill>
                  <a:srgbClr val="800000"/>
                </a:solidFill>
                <a:effectLst/>
                <a:uLnTx/>
                <a:uFillTx/>
                <a:latin typeface="Arial" pitchFamily="34" charset="0"/>
                <a:ea typeface="+mn-ea"/>
                <a:cs typeface="Arial" pitchFamily="34" charset="0"/>
              </a:rPr>
              <a:t>Two options to provide real robustness:</a:t>
            </a:r>
          </a:p>
          <a:p>
            <a:pPr marL="742950" marR="0" lvl="1" indent="-285750" algn="l" defTabSz="914400" rtl="0" eaLnBrk="0" fontAlgn="base" latinLnBrk="0" hangingPunct="0">
              <a:lnSpc>
                <a:spcPct val="93000"/>
              </a:lnSpc>
              <a:spcBef>
                <a:spcPts val="400"/>
              </a:spcBef>
              <a:spcAft>
                <a:spcPct val="0"/>
              </a:spcAft>
              <a:buClr>
                <a:srgbClr val="800000"/>
              </a:buClr>
              <a:buSzPct val="90000"/>
              <a:buFont typeface="Wingdings" pitchFamily="2" charset="2"/>
              <a:buChar char="r"/>
              <a:tabLst/>
              <a:defRPr/>
            </a:pPr>
            <a:r>
              <a:rPr kumimoji="0" lang="en-US" sz="2300" b="1" i="0" u="none" strike="noStrike" kern="1200" cap="none" spc="0" normalizeH="0" baseline="0" noProof="0" dirty="0" smtClean="0">
                <a:ln>
                  <a:noFill/>
                </a:ln>
                <a:solidFill>
                  <a:srgbClr val="000066"/>
                </a:solidFill>
                <a:effectLst/>
                <a:uLnTx/>
                <a:uFillTx/>
                <a:latin typeface="Arial" pitchFamily="34" charset="0"/>
                <a:ea typeface="+mn-ea"/>
                <a:cs typeface="Arial" pitchFamily="34" charset="0"/>
              </a:rPr>
              <a:t>Buy protected circuits (expensive)</a:t>
            </a:r>
          </a:p>
          <a:p>
            <a:pPr marL="742950" marR="0" lvl="1" indent="-285750" algn="l" defTabSz="914400" rtl="0" eaLnBrk="0" fontAlgn="base" latinLnBrk="0" hangingPunct="0">
              <a:lnSpc>
                <a:spcPct val="93000"/>
              </a:lnSpc>
              <a:spcBef>
                <a:spcPts val="400"/>
              </a:spcBef>
              <a:spcAft>
                <a:spcPct val="0"/>
              </a:spcAft>
              <a:buClr>
                <a:srgbClr val="800000"/>
              </a:buClr>
              <a:buSzPct val="90000"/>
              <a:buFont typeface="Wingdings" pitchFamily="2" charset="2"/>
              <a:buChar char=""/>
              <a:tabLst/>
              <a:defRPr/>
            </a:pPr>
            <a:r>
              <a:rPr kumimoji="0" lang="en-US" sz="2300" b="1" i="1" u="none" strike="noStrike" kern="1200" cap="none" spc="0" normalizeH="0" baseline="0" noProof="0" dirty="0" smtClean="0">
                <a:ln>
                  <a:noFill/>
                </a:ln>
                <a:solidFill>
                  <a:srgbClr val="0000CC"/>
                </a:solidFill>
                <a:effectLst/>
                <a:uLnTx/>
                <a:uFillTx/>
                <a:latin typeface="Arial" pitchFamily="34" charset="0"/>
                <a:ea typeface="+mn-ea"/>
                <a:cs typeface="Arial" pitchFamily="34" charset="0"/>
              </a:rPr>
              <a:t>Construct </a:t>
            </a:r>
            <a:r>
              <a:rPr kumimoji="0" lang="en-US" sz="2300" b="1" i="0" u="none" strike="noStrike" kern="1200" cap="none" spc="0" normalizeH="0" baseline="0" noProof="0" dirty="0" smtClean="0">
                <a:ln>
                  <a:noFill/>
                </a:ln>
                <a:solidFill>
                  <a:srgbClr val="0000CC"/>
                </a:solidFill>
                <a:effectLst/>
                <a:uLnTx/>
                <a:uFillTx/>
                <a:latin typeface="Arial" pitchFamily="34" charset="0"/>
                <a:ea typeface="+mn-ea"/>
                <a:cs typeface="Arial" pitchFamily="34" charset="0"/>
              </a:rPr>
              <a:t>protected services </a:t>
            </a:r>
            <a:r>
              <a:rPr kumimoji="0" lang="en-US" sz="2300" b="1" i="0" u="none" strike="noStrike" kern="1200" cap="none" spc="0" normalizeH="0" baseline="0" noProof="0" dirty="0" smtClean="0">
                <a:ln>
                  <a:noFill/>
                </a:ln>
                <a:solidFill>
                  <a:srgbClr val="000066"/>
                </a:solidFill>
                <a:effectLst/>
                <a:uLnTx/>
                <a:uFillTx/>
                <a:latin typeface="Arial" pitchFamily="34" charset="0"/>
                <a:ea typeface="+mn-ea"/>
                <a:cs typeface="Arial" pitchFamily="34" charset="0"/>
              </a:rPr>
              <a:t>from unprotected</a:t>
            </a:r>
            <a:r>
              <a:rPr kumimoji="0" lang="en-US" sz="2300" b="1" i="0" u="none" strike="noStrike" kern="1200" cap="none" spc="0" normalizeH="0" noProof="0" dirty="0" smtClean="0">
                <a:ln>
                  <a:noFill/>
                </a:ln>
                <a:solidFill>
                  <a:srgbClr val="000066"/>
                </a:solidFill>
                <a:effectLst/>
                <a:uLnTx/>
                <a:uFillTx/>
                <a:latin typeface="Arial" pitchFamily="34" charset="0"/>
                <a:ea typeface="+mn-ea"/>
                <a:cs typeface="Arial" pitchFamily="34" charset="0"/>
              </a:rPr>
              <a:t> elements</a:t>
            </a:r>
            <a:endParaRPr kumimoji="0" lang="en-US" sz="2300" b="1" i="0" u="none" strike="noStrike" kern="1200" cap="none" spc="0" normalizeH="0" baseline="0" noProof="0" dirty="0" smtClean="0">
              <a:ln>
                <a:noFill/>
              </a:ln>
              <a:solidFill>
                <a:srgbClr val="000066"/>
              </a:solidFill>
              <a:effectLst/>
              <a:uLnTx/>
              <a:uFillTx/>
              <a:latin typeface="Arial" pitchFamily="34" charset="0"/>
              <a:ea typeface="+mn-ea"/>
              <a:cs typeface="Arial" pitchFamily="34" charset="0"/>
            </a:endParaRPr>
          </a:p>
          <a:p>
            <a:pPr marL="342900" lvl="0" indent="-342900" eaLnBrk="0" hangingPunct="0">
              <a:lnSpc>
                <a:spcPct val="93000"/>
              </a:lnSpc>
              <a:spcBef>
                <a:spcPts val="400"/>
              </a:spcBef>
              <a:buClr>
                <a:srgbClr val="800000"/>
              </a:buClr>
              <a:buSzPct val="90000"/>
              <a:buFont typeface="Wingdings 2" pitchFamily="18" charset="2"/>
              <a:buChar char=""/>
              <a:defRPr/>
            </a:pPr>
            <a:r>
              <a:rPr lang="en-US" sz="2300" dirty="0" smtClean="0">
                <a:latin typeface="Arial" pitchFamily="34" charset="0"/>
                <a:cs typeface="Arial" pitchFamily="34" charset="0"/>
              </a:rPr>
              <a:t>Cost and efficiency mandates the second approach!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path path="circle">
              <a:fillToRect l="50000" t="50000" r="50000" b="50000"/>
            </a:path>
            <a:tileRect/>
          </a:gradFill>
        </p:spPr>
        <p:txBody>
          <a:bodyPr/>
          <a:lstStyle/>
          <a:p>
            <a:pPr>
              <a:defRPr/>
            </a:pPr>
            <a:r>
              <a:rPr lang="en-US" dirty="0" smtClean="0">
                <a:solidFill>
                  <a:srgbClr val="000099"/>
                </a:solidFill>
              </a:rPr>
              <a:t>US LHCNet Network</a:t>
            </a:r>
            <a:endParaRPr lang="en-US" dirty="0">
              <a:solidFill>
                <a:srgbClr val="000099"/>
              </a:solidFill>
            </a:endParaRPr>
          </a:p>
        </p:txBody>
      </p:sp>
      <p:sp>
        <p:nvSpPr>
          <p:cNvPr id="3" name="Content Placeholder 2"/>
          <p:cNvSpPr>
            <a:spLocks noGrp="1"/>
          </p:cNvSpPr>
          <p:nvPr>
            <p:ph idx="1"/>
          </p:nvPr>
        </p:nvSpPr>
        <p:spPr>
          <a:xfrm>
            <a:off x="152400" y="914400"/>
            <a:ext cx="9753600" cy="5562600"/>
          </a:xfrm>
        </p:spPr>
        <p:txBody>
          <a:bodyPr/>
          <a:lstStyle/>
          <a:p>
            <a:pPr>
              <a:defRPr/>
            </a:pPr>
            <a:r>
              <a:rPr lang="en-US" sz="2200" dirty="0" smtClean="0"/>
              <a:t>US LHCNet is a Multi-vendor, Multi-layer network</a:t>
            </a:r>
          </a:p>
          <a:p>
            <a:pPr marL="682625" lvl="1" indent="-334963">
              <a:defRPr/>
            </a:pPr>
            <a:r>
              <a:rPr lang="en-US" dirty="0" smtClean="0"/>
              <a:t>Path-diverse transatlantic links on (currently) five undersea cables, </a:t>
            </a:r>
            <a:br>
              <a:rPr lang="en-US" dirty="0" smtClean="0"/>
            </a:br>
            <a:r>
              <a:rPr lang="en-US" dirty="0" smtClean="0"/>
              <a:t>with terrestrial interconnects in the US (NY – CHI) &amp; Europe (GVA – AMS) </a:t>
            </a:r>
          </a:p>
          <a:p>
            <a:pPr marL="682625" lvl="1" indent="-334963">
              <a:defRPr/>
            </a:pPr>
            <a:r>
              <a:rPr lang="en-US" dirty="0" smtClean="0"/>
              <a:t>Core Equipment: </a:t>
            </a:r>
            <a:r>
              <a:rPr lang="en-US" dirty="0" err="1" smtClean="0"/>
              <a:t>Ciena</a:t>
            </a:r>
            <a:r>
              <a:rPr lang="en-US" dirty="0" smtClean="0"/>
              <a:t> optical </a:t>
            </a:r>
            <a:r>
              <a:rPr lang="en-US" dirty="0" err="1" smtClean="0"/>
              <a:t>muxes</a:t>
            </a:r>
            <a:r>
              <a:rPr lang="en-US" dirty="0" smtClean="0"/>
              <a:t>, Force10 switch routers</a:t>
            </a:r>
          </a:p>
          <a:p>
            <a:pPr marL="682625" lvl="1" indent="-334963">
              <a:defRPr/>
            </a:pPr>
            <a:r>
              <a:rPr lang="en-US" dirty="0" smtClean="0"/>
              <a:t>Offering Layer 1, 2, 3 resilient services to the users</a:t>
            </a:r>
          </a:p>
          <a:p>
            <a:pPr>
              <a:defRPr/>
            </a:pPr>
            <a:r>
              <a:rPr lang="en-US" dirty="0" smtClean="0"/>
              <a:t>A Real-time System designed for Non-stop Operation </a:t>
            </a:r>
          </a:p>
          <a:p>
            <a:pPr marL="682625" lvl="1" indent="-334963">
              <a:defRPr/>
            </a:pPr>
            <a:r>
              <a:rPr lang="en-US" dirty="0" smtClean="0"/>
              <a:t> Real-time systems for monitoring and some automated operations </a:t>
            </a:r>
          </a:p>
          <a:p>
            <a:pPr marL="682625" lvl="1" indent="-334963">
              <a:defRPr/>
            </a:pPr>
            <a:r>
              <a:rPr lang="en-US" dirty="0" smtClean="0"/>
              <a:t> A carefully managed set of virtual circuits with automated fallback provides graceful degradation in case of single or multiple outages </a:t>
            </a:r>
          </a:p>
          <a:p>
            <a:pPr>
              <a:defRPr/>
            </a:pPr>
            <a:r>
              <a:rPr lang="en-US" dirty="0" smtClean="0"/>
              <a:t>US </a:t>
            </a:r>
            <a:r>
              <a:rPr lang="en-US" dirty="0" err="1" smtClean="0"/>
              <a:t>LHCNet</a:t>
            </a:r>
            <a:r>
              <a:rPr lang="en-US" dirty="0" smtClean="0"/>
              <a:t> NOC:</a:t>
            </a:r>
          </a:p>
          <a:p>
            <a:pPr marL="682625" lvl="1" indent="-334963">
              <a:spcBef>
                <a:spcPts val="0"/>
              </a:spcBef>
              <a:spcAft>
                <a:spcPts val="300"/>
              </a:spcAft>
              <a:defRPr/>
            </a:pPr>
            <a:r>
              <a:rPr lang="en-US" dirty="0" smtClean="0"/>
              <a:t>24x7x365 Coverage (on-call 3-line support); Office hours in CET, PDT</a:t>
            </a:r>
          </a:p>
          <a:p>
            <a:pPr marL="682625" lvl="1" indent="-334963">
              <a:spcBef>
                <a:spcPts val="0"/>
              </a:spcBef>
              <a:spcAft>
                <a:spcPts val="300"/>
              </a:spcAft>
              <a:defRPr/>
            </a:pPr>
            <a:r>
              <a:rPr lang="en-US" dirty="0" smtClean="0"/>
              <a:t>Distributed NOC (main locations: CERN/Geneva, Caltech/Pasadena)</a:t>
            </a:r>
          </a:p>
          <a:p>
            <a:pPr marL="682625" lvl="1" indent="-334963">
              <a:spcBef>
                <a:spcPts val="0"/>
              </a:spcBef>
              <a:spcAft>
                <a:spcPts val="300"/>
              </a:spcAft>
              <a:defRPr/>
            </a:pPr>
            <a:r>
              <a:rPr lang="en-US" dirty="0" smtClean="0"/>
              <a:t>A small, talented team (4 engineers) with full range of skills</a:t>
            </a:r>
          </a:p>
          <a:p>
            <a:pPr marL="682625" lvl="1" indent="-334963">
              <a:spcBef>
                <a:spcPts val="0"/>
              </a:spcBef>
              <a:spcAft>
                <a:spcPts val="300"/>
              </a:spcAft>
              <a:defRPr/>
            </a:pPr>
            <a:r>
              <a:rPr lang="en-US" dirty="0" smtClean="0"/>
              <a:t>NOC engineers able to perform tasks from any location world-wide</a:t>
            </a:r>
          </a:p>
          <a:p>
            <a:pPr>
              <a:defRPr/>
            </a:pPr>
            <a:r>
              <a:rPr lang="en-US" sz="2200" dirty="0" smtClean="0"/>
              <a:t>Equipment and US </a:t>
            </a:r>
            <a:r>
              <a:rPr lang="en-US" sz="2200" dirty="0" err="1" smtClean="0"/>
              <a:t>PoP</a:t>
            </a:r>
            <a:r>
              <a:rPr lang="en-US" sz="2200" dirty="0" smtClean="0"/>
              <a:t> diversity to mitigate effects of </a:t>
            </a:r>
            <a:br>
              <a:rPr lang="en-US" sz="2200" dirty="0" smtClean="0"/>
            </a:br>
            <a:r>
              <a:rPr lang="en-US" sz="2200" dirty="0" smtClean="0"/>
              <a:t>equipment or site outages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80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Technology Choices</a:t>
            </a:r>
            <a:endParaRPr lang="en-US" dirty="0">
              <a:solidFill>
                <a:srgbClr val="000099"/>
              </a:solidFill>
            </a:endParaRPr>
          </a:p>
        </p:txBody>
      </p:sp>
      <p:sp>
        <p:nvSpPr>
          <p:cNvPr id="3" name="Content Placeholder 2"/>
          <p:cNvSpPr>
            <a:spLocks noGrp="1"/>
          </p:cNvSpPr>
          <p:nvPr>
            <p:ph idx="1"/>
          </p:nvPr>
        </p:nvSpPr>
        <p:spPr>
          <a:xfrm>
            <a:off x="152400" y="990600"/>
            <a:ext cx="9601200" cy="5334000"/>
          </a:xfrm>
        </p:spPr>
        <p:txBody>
          <a:bodyPr/>
          <a:lstStyle/>
          <a:p>
            <a:pPr>
              <a:spcBef>
                <a:spcPts val="0"/>
              </a:spcBef>
              <a:spcAft>
                <a:spcPts val="1200"/>
              </a:spcAft>
            </a:pPr>
            <a:r>
              <a:rPr lang="en-US" dirty="0" smtClean="0"/>
              <a:t>Current US LHCNet design matches well LHC requirements</a:t>
            </a:r>
          </a:p>
          <a:p>
            <a:pPr lvl="0">
              <a:spcBef>
                <a:spcPts val="0"/>
              </a:spcBef>
              <a:spcAft>
                <a:spcPts val="1200"/>
              </a:spcAft>
            </a:pPr>
            <a:r>
              <a:rPr lang="en-US" dirty="0" smtClean="0"/>
              <a:t>Best Practices Guidelines:</a:t>
            </a:r>
          </a:p>
          <a:p>
            <a:pPr lvl="1">
              <a:spcBef>
                <a:spcPts val="0"/>
              </a:spcBef>
              <a:spcAft>
                <a:spcPts val="1200"/>
              </a:spcAft>
            </a:pPr>
            <a:r>
              <a:rPr lang="en-US" sz="2400" dirty="0" smtClean="0"/>
              <a:t> E.g. “Switch where you can, route where you must”</a:t>
            </a:r>
          </a:p>
          <a:p>
            <a:pPr>
              <a:spcBef>
                <a:spcPts val="0"/>
              </a:spcBef>
              <a:spcAft>
                <a:spcPts val="1200"/>
              </a:spcAft>
            </a:pPr>
            <a:r>
              <a:rPr lang="en-US" dirty="0" smtClean="0"/>
              <a:t>We started evaluation of the next generation </a:t>
            </a:r>
            <a:br>
              <a:rPr lang="en-US" dirty="0" smtClean="0"/>
            </a:br>
            <a:r>
              <a:rPr lang="en-US" dirty="0" smtClean="0"/>
              <a:t> architectural design</a:t>
            </a:r>
          </a:p>
          <a:p>
            <a:pPr lvl="1">
              <a:spcBef>
                <a:spcPts val="0"/>
              </a:spcBef>
              <a:spcAft>
                <a:spcPts val="1200"/>
              </a:spcAft>
            </a:pPr>
            <a:r>
              <a:rPr lang="en-US" sz="2400" dirty="0" smtClean="0"/>
              <a:t> Evaluating new and emerging technologies and standards:</a:t>
            </a:r>
            <a:br>
              <a:rPr lang="en-US" sz="2400" dirty="0" smtClean="0"/>
            </a:br>
            <a:r>
              <a:rPr lang="en-US" sz="2400" dirty="0" smtClean="0"/>
              <a:t> functionality and features, performance and cost </a:t>
            </a:r>
          </a:p>
          <a:p>
            <a:pPr lvl="1">
              <a:spcBef>
                <a:spcPts val="0"/>
              </a:spcBef>
              <a:spcAft>
                <a:spcPts val="1200"/>
              </a:spcAft>
            </a:pPr>
            <a:r>
              <a:rPr lang="en-US" sz="2400" dirty="0" smtClean="0"/>
              <a:t> Fit new developments with future requirements</a:t>
            </a:r>
          </a:p>
          <a:p>
            <a:pPr marL="798513" lvl="1" indent="-341313">
              <a:spcBef>
                <a:spcPts val="0"/>
              </a:spcBef>
              <a:spcAft>
                <a:spcPts val="1200"/>
              </a:spcAft>
            </a:pPr>
            <a:r>
              <a:rPr lang="en-US" sz="2400" dirty="0" smtClean="0"/>
              <a:t>In Collaboration with partners </a:t>
            </a:r>
            <a:br>
              <a:rPr lang="en-US" sz="2400" dirty="0" smtClean="0"/>
            </a:br>
            <a:r>
              <a:rPr lang="en-US" sz="2400" dirty="0" smtClean="0"/>
              <a:t>(ESnet, Internet2, NLR, </a:t>
            </a:r>
            <a:r>
              <a:rPr lang="en-US" sz="2400" dirty="0" err="1" smtClean="0"/>
              <a:t>SURFnet</a:t>
            </a:r>
            <a:r>
              <a:rPr lang="en-US" sz="2400" dirty="0" smtClean="0"/>
              <a:t>, … )</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80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Technology Choices</a:t>
            </a:r>
            <a:endParaRPr lang="en-US" dirty="0">
              <a:solidFill>
                <a:srgbClr val="000099"/>
              </a:solidFill>
            </a:endParaRPr>
          </a:p>
        </p:txBody>
      </p:sp>
      <p:pic>
        <p:nvPicPr>
          <p:cNvPr id="4" name="Content Placeholder 3" descr="Tony Breach 1.png"/>
          <p:cNvPicPr>
            <a:picLocks noGrp="1" noChangeAspect="1"/>
          </p:cNvPicPr>
          <p:nvPr>
            <p:ph idx="1"/>
          </p:nvPr>
        </p:nvPicPr>
        <p:blipFill>
          <a:blip r:embed="rId3" cstate="print"/>
          <a:stretch>
            <a:fillRect/>
          </a:stretch>
        </p:blipFill>
        <p:spPr>
          <a:xfrm>
            <a:off x="2819400" y="990600"/>
            <a:ext cx="6858000" cy="5562600"/>
          </a:xfrm>
        </p:spPr>
      </p:pic>
      <p:sp>
        <p:nvSpPr>
          <p:cNvPr id="6" name="Text Box 290"/>
          <p:cNvSpPr txBox="1">
            <a:spLocks noChangeArrowheads="1"/>
          </p:cNvSpPr>
          <p:nvPr/>
        </p:nvSpPr>
        <p:spPr bwMode="auto">
          <a:xfrm>
            <a:off x="190500" y="952500"/>
            <a:ext cx="2514600" cy="1474763"/>
          </a:xfrm>
          <a:prstGeom prst="rect">
            <a:avLst/>
          </a:prstGeom>
          <a:solidFill>
            <a:srgbClr val="000066"/>
          </a:solidFill>
          <a:ln w="25400" algn="ctr">
            <a:solidFill>
              <a:srgbClr val="FFFF00"/>
            </a:solidFill>
            <a:miter lim="800000"/>
            <a:headEnd/>
            <a:tailEnd/>
          </a:ln>
        </p:spPr>
        <p:txBody>
          <a:bodyPr wrap="square" lIns="0" tIns="44450" rIns="0" bIns="44450">
            <a:spAutoFit/>
          </a:bodyPr>
          <a:lstStyle/>
          <a:p>
            <a:pPr algn="ctr">
              <a:lnSpc>
                <a:spcPct val="90000"/>
              </a:lnSpc>
              <a:spcBef>
                <a:spcPct val="0"/>
              </a:spcBef>
              <a:buClrTx/>
              <a:buSzTx/>
              <a:buFontTx/>
              <a:buNone/>
            </a:pPr>
            <a:r>
              <a:rPr lang="en-US" sz="2000" dirty="0" smtClean="0">
                <a:solidFill>
                  <a:schemeClr val="bg1"/>
                </a:solidFill>
              </a:rPr>
              <a:t>Tony Breach, GN3 JRA1: Presented </a:t>
            </a:r>
            <a:br>
              <a:rPr lang="en-US" sz="2000" dirty="0" smtClean="0">
                <a:solidFill>
                  <a:schemeClr val="bg1"/>
                </a:solidFill>
              </a:rPr>
            </a:br>
            <a:r>
              <a:rPr lang="en-US" sz="2000" dirty="0" smtClean="0">
                <a:solidFill>
                  <a:schemeClr val="bg1"/>
                </a:solidFill>
              </a:rPr>
              <a:t>at TNC2010 Conference</a:t>
            </a:r>
          </a:p>
          <a:p>
            <a:pPr algn="ctr">
              <a:lnSpc>
                <a:spcPct val="90000"/>
              </a:lnSpc>
              <a:spcBef>
                <a:spcPct val="0"/>
              </a:spcBef>
              <a:buClrTx/>
              <a:buSzTx/>
              <a:buFontTx/>
              <a:buNone/>
            </a:pPr>
            <a:r>
              <a:rPr lang="en-US" sz="2000" dirty="0" smtClean="0">
                <a:solidFill>
                  <a:schemeClr val="bg1"/>
                </a:solidFill>
                <a:latin typeface="Arial" charset="0"/>
                <a:cs typeface="Arial" charset="0"/>
              </a:rPr>
              <a:t>Last week</a:t>
            </a:r>
            <a:endParaRPr lang="en-US" sz="2000" dirty="0">
              <a:solidFill>
                <a:schemeClr val="bg1"/>
              </a:solidFill>
              <a:latin typeface="Arial" charset="0"/>
              <a:cs typeface="Arial" charset="0"/>
            </a:endParaRPr>
          </a:p>
        </p:txBody>
      </p:sp>
      <p:sp>
        <p:nvSpPr>
          <p:cNvPr id="9" name="Rectangle 9"/>
          <p:cNvSpPr>
            <a:spLocks noChangeArrowheads="1"/>
          </p:cNvSpPr>
          <p:nvPr/>
        </p:nvSpPr>
        <p:spPr bwMode="auto">
          <a:xfrm>
            <a:off x="457200" y="2514600"/>
            <a:ext cx="2247900" cy="1504950"/>
          </a:xfrm>
          <a:prstGeom prst="rect">
            <a:avLst/>
          </a:prstGeom>
          <a:noFill/>
          <a:ln w="22225">
            <a:noFill/>
            <a:miter lim="800000"/>
            <a:headEnd/>
            <a:tailEnd/>
          </a:ln>
          <a:effectLst/>
        </p:spPr>
        <p:txBody>
          <a:bodyPr wrap="none" anchor="ctr"/>
          <a:lstStyle/>
          <a:p>
            <a:pPr algn="ctr" eaLnBrk="1" hangingPunct="1">
              <a:lnSpc>
                <a:spcPct val="95000"/>
              </a:lnSpc>
              <a:spcBef>
                <a:spcPct val="10000"/>
              </a:spcBef>
              <a:buClr>
                <a:srgbClr val="800000"/>
              </a:buClr>
              <a:buSzPct val="90000"/>
              <a:buFont typeface="Wingdings" pitchFamily="2" charset="2"/>
              <a:buNone/>
              <a:defRPr/>
            </a:pPr>
            <a:r>
              <a:rPr lang="en-US" sz="2400" dirty="0" smtClean="0">
                <a:solidFill>
                  <a:srgbClr val="000099"/>
                </a:solidFill>
              </a:rPr>
              <a:t>Of main interest </a:t>
            </a:r>
            <a:br>
              <a:rPr lang="en-US" sz="2400" dirty="0" smtClean="0">
                <a:solidFill>
                  <a:srgbClr val="000099"/>
                </a:solidFill>
              </a:rPr>
            </a:br>
            <a:r>
              <a:rPr lang="en-US" sz="2400" dirty="0" smtClean="0">
                <a:solidFill>
                  <a:srgbClr val="000099"/>
                </a:solidFill>
              </a:rPr>
              <a:t>for deployment </a:t>
            </a:r>
          </a:p>
          <a:p>
            <a:pPr algn="ctr" eaLnBrk="1" hangingPunct="1">
              <a:lnSpc>
                <a:spcPct val="95000"/>
              </a:lnSpc>
              <a:spcBef>
                <a:spcPct val="10000"/>
              </a:spcBef>
              <a:buClr>
                <a:srgbClr val="800000"/>
              </a:buClr>
              <a:buSzPct val="90000"/>
              <a:buFont typeface="Wingdings" pitchFamily="2" charset="2"/>
              <a:buNone/>
              <a:defRPr/>
            </a:pPr>
            <a:r>
              <a:rPr lang="en-US" sz="2400" dirty="0" smtClean="0">
                <a:solidFill>
                  <a:srgbClr val="000099"/>
                </a:solidFill>
              </a:rPr>
              <a:t>in</a:t>
            </a:r>
          </a:p>
          <a:p>
            <a:pPr algn="ctr" eaLnBrk="1" hangingPunct="1">
              <a:lnSpc>
                <a:spcPct val="95000"/>
              </a:lnSpc>
              <a:spcBef>
                <a:spcPct val="10000"/>
              </a:spcBef>
              <a:buClr>
                <a:srgbClr val="800000"/>
              </a:buClr>
              <a:buSzPct val="90000"/>
              <a:buFont typeface="Wingdings" pitchFamily="2" charset="2"/>
              <a:buNone/>
              <a:defRPr/>
            </a:pPr>
            <a:r>
              <a:rPr lang="en-US" sz="2400" dirty="0" smtClean="0">
                <a:solidFill>
                  <a:srgbClr val="000099"/>
                </a:solidFill>
              </a:rPr>
              <a:t>US LHCNet </a:t>
            </a:r>
          </a:p>
        </p:txBody>
      </p:sp>
      <p:sp>
        <p:nvSpPr>
          <p:cNvPr id="10" name="Left Brace 9"/>
          <p:cNvSpPr/>
          <p:nvPr/>
        </p:nvSpPr>
        <p:spPr>
          <a:xfrm>
            <a:off x="2705100" y="2362200"/>
            <a:ext cx="1409700" cy="1866900"/>
          </a:xfrm>
          <a:prstGeom prst="leftBrace">
            <a:avLst>
              <a:gd name="adj1" fmla="val 8333"/>
              <a:gd name="adj2" fmla="val 47002"/>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Up Arrow 4"/>
          <p:cNvSpPr>
            <a:spLocks noChangeArrowheads="1"/>
          </p:cNvSpPr>
          <p:nvPr/>
        </p:nvSpPr>
        <p:spPr bwMode="auto">
          <a:xfrm rot="6261376">
            <a:off x="1896526" y="4511068"/>
            <a:ext cx="657136" cy="1515165"/>
          </a:xfrm>
          <a:prstGeom prst="upArrow">
            <a:avLst>
              <a:gd name="adj1" fmla="val 50000"/>
              <a:gd name="adj2" fmla="val 50043"/>
            </a:avLst>
          </a:prstGeom>
          <a:solidFill>
            <a:srgbClr val="C00000"/>
          </a:solidFill>
          <a:ln w="19050" algn="ctr">
            <a:noFill/>
            <a:round/>
            <a:headEnd/>
            <a:tailEnd/>
          </a:ln>
        </p:spPr>
        <p:txBody>
          <a:bodyPr/>
          <a:lstStyle/>
          <a:p>
            <a:endParaRPr lang="en-US"/>
          </a:p>
        </p:txBody>
      </p:sp>
      <p:sp>
        <p:nvSpPr>
          <p:cNvPr id="12" name="TextBox 11"/>
          <p:cNvSpPr txBox="1"/>
          <p:nvPr/>
        </p:nvSpPr>
        <p:spPr>
          <a:xfrm>
            <a:off x="838200" y="4191000"/>
            <a:ext cx="571500" cy="1862048"/>
          </a:xfrm>
          <a:prstGeom prst="rect">
            <a:avLst/>
          </a:prstGeom>
          <a:noFill/>
        </p:spPr>
        <p:txBody>
          <a:bodyPr wrap="square" rtlCol="0">
            <a:spAutoFit/>
          </a:bodyPr>
          <a:lstStyle/>
          <a:p>
            <a:r>
              <a:rPr lang="en-US" sz="11500" dirty="0" smtClean="0"/>
              <a:t>!</a:t>
            </a:r>
            <a:endParaRPr lang="en-US" sz="11500" dirty="0"/>
          </a:p>
        </p:txBody>
      </p:sp>
      <p:sp>
        <p:nvSpPr>
          <p:cNvPr id="13" name="Left Brace 12"/>
          <p:cNvSpPr/>
          <p:nvPr/>
        </p:nvSpPr>
        <p:spPr>
          <a:xfrm rot="10800000">
            <a:off x="5562600" y="3114002"/>
            <a:ext cx="609600" cy="1153197"/>
          </a:xfrm>
          <a:prstGeom prst="leftBrace">
            <a:avLst>
              <a:gd name="adj1" fmla="val 8333"/>
              <a:gd name="adj2" fmla="val 50545"/>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6210300" y="3695699"/>
            <a:ext cx="1854201" cy="1676399"/>
          </a:xfrm>
          <a:custGeom>
            <a:avLst/>
            <a:gdLst>
              <a:gd name="connsiteX0" fmla="*/ 1168400 w 1583266"/>
              <a:gd name="connsiteY0" fmla="*/ 999066 h 999066"/>
              <a:gd name="connsiteX1" fmla="*/ 1388533 w 1583266"/>
              <a:gd name="connsiteY1" fmla="*/ 423333 h 999066"/>
              <a:gd name="connsiteX2" fmla="*/ 0 w 1583266"/>
              <a:gd name="connsiteY2" fmla="*/ 0 h 999066"/>
              <a:gd name="connsiteX3" fmla="*/ 0 w 1583266"/>
              <a:gd name="connsiteY3" fmla="*/ 0 h 999066"/>
              <a:gd name="connsiteX0" fmla="*/ 1168400 w 1418166"/>
              <a:gd name="connsiteY0" fmla="*/ 999066 h 999066"/>
              <a:gd name="connsiteX1" fmla="*/ 1223433 w 1418166"/>
              <a:gd name="connsiteY1" fmla="*/ 312685 h 999066"/>
              <a:gd name="connsiteX2" fmla="*/ 0 w 1418166"/>
              <a:gd name="connsiteY2" fmla="*/ 0 h 999066"/>
              <a:gd name="connsiteX3" fmla="*/ 0 w 1418166"/>
              <a:gd name="connsiteY3" fmla="*/ 0 h 999066"/>
              <a:gd name="connsiteX0" fmla="*/ 994833 w 1389238"/>
              <a:gd name="connsiteY0" fmla="*/ 1067705 h 1067705"/>
              <a:gd name="connsiteX1" fmla="*/ 1223433 w 1389238"/>
              <a:gd name="connsiteY1" fmla="*/ 312685 h 1067705"/>
              <a:gd name="connsiteX2" fmla="*/ 0 w 1389238"/>
              <a:gd name="connsiteY2" fmla="*/ 0 h 1067705"/>
              <a:gd name="connsiteX3" fmla="*/ 0 w 1389238"/>
              <a:gd name="connsiteY3" fmla="*/ 0 h 1067705"/>
              <a:gd name="connsiteX0" fmla="*/ 1257300 w 1651705"/>
              <a:gd name="connsiteY0" fmla="*/ 1132530 h 1132530"/>
              <a:gd name="connsiteX1" fmla="*/ 1485900 w 1651705"/>
              <a:gd name="connsiteY1" fmla="*/ 377510 h 1132530"/>
              <a:gd name="connsiteX2" fmla="*/ 262467 w 1651705"/>
              <a:gd name="connsiteY2" fmla="*/ 64825 h 1132530"/>
              <a:gd name="connsiteX3" fmla="*/ 0 w 1651705"/>
              <a:gd name="connsiteY3" fmla="*/ 0 h 1132530"/>
              <a:gd name="connsiteX0" fmla="*/ 1257300 w 1549400"/>
              <a:gd name="connsiteY0" fmla="*/ 1132530 h 1132530"/>
              <a:gd name="connsiteX1" fmla="*/ 1485900 w 1549400"/>
              <a:gd name="connsiteY1" fmla="*/ 377510 h 1132530"/>
              <a:gd name="connsiteX2" fmla="*/ 876301 w 1549400"/>
              <a:gd name="connsiteY2" fmla="*/ 137277 h 1132530"/>
              <a:gd name="connsiteX3" fmla="*/ 0 w 1549400"/>
              <a:gd name="connsiteY3" fmla="*/ 0 h 1132530"/>
              <a:gd name="connsiteX0" fmla="*/ 1257300 w 1701801"/>
              <a:gd name="connsiteY0" fmla="*/ 1132530 h 1132530"/>
              <a:gd name="connsiteX1" fmla="*/ 1638301 w 1701801"/>
              <a:gd name="connsiteY1" fmla="*/ 514787 h 1132530"/>
              <a:gd name="connsiteX2" fmla="*/ 876301 w 1701801"/>
              <a:gd name="connsiteY2" fmla="*/ 137277 h 1132530"/>
              <a:gd name="connsiteX3" fmla="*/ 0 w 1701801"/>
              <a:gd name="connsiteY3" fmla="*/ 0 h 1132530"/>
              <a:gd name="connsiteX0" fmla="*/ 1257300 w 1701801"/>
              <a:gd name="connsiteY0" fmla="*/ 1132530 h 1132530"/>
              <a:gd name="connsiteX1" fmla="*/ 1638301 w 1701801"/>
              <a:gd name="connsiteY1" fmla="*/ 446149 h 1132530"/>
              <a:gd name="connsiteX2" fmla="*/ 876301 w 1701801"/>
              <a:gd name="connsiteY2" fmla="*/ 137277 h 1132530"/>
              <a:gd name="connsiteX3" fmla="*/ 0 w 1701801"/>
              <a:gd name="connsiteY3" fmla="*/ 0 h 1132530"/>
              <a:gd name="connsiteX0" fmla="*/ 1257300 w 1587501"/>
              <a:gd name="connsiteY0" fmla="*/ 1132530 h 1132530"/>
              <a:gd name="connsiteX1" fmla="*/ 1524001 w 1587501"/>
              <a:gd name="connsiteY1" fmla="*/ 446149 h 1132530"/>
              <a:gd name="connsiteX2" fmla="*/ 876301 w 1587501"/>
              <a:gd name="connsiteY2" fmla="*/ 137277 h 1132530"/>
              <a:gd name="connsiteX3" fmla="*/ 0 w 1587501"/>
              <a:gd name="connsiteY3" fmla="*/ 0 h 1132530"/>
            </a:gdLst>
            <a:ahLst/>
            <a:cxnLst>
              <a:cxn ang="0">
                <a:pos x="connsiteX0" y="connsiteY0"/>
              </a:cxn>
              <a:cxn ang="0">
                <a:pos x="connsiteX1" y="connsiteY1"/>
              </a:cxn>
              <a:cxn ang="0">
                <a:pos x="connsiteX2" y="connsiteY2"/>
              </a:cxn>
              <a:cxn ang="0">
                <a:pos x="connsiteX3" y="connsiteY3"/>
              </a:cxn>
            </a:cxnLst>
            <a:rect l="l" t="t" r="r" b="b"/>
            <a:pathLst>
              <a:path w="1587501" h="1132530">
                <a:moveTo>
                  <a:pt x="1257300" y="1132530"/>
                </a:moveTo>
                <a:cubicBezTo>
                  <a:pt x="1464733" y="927919"/>
                  <a:pt x="1587501" y="612024"/>
                  <a:pt x="1524001" y="446149"/>
                </a:cubicBezTo>
                <a:cubicBezTo>
                  <a:pt x="1460501" y="280274"/>
                  <a:pt x="1080207" y="189391"/>
                  <a:pt x="876301" y="137277"/>
                </a:cubicBezTo>
                <a:lnTo>
                  <a:pt x="0" y="0"/>
                </a:lnTo>
              </a:path>
            </a:pathLst>
          </a:custGeom>
          <a:ln w="174625">
            <a:solidFill>
              <a:srgbClr val="FF0000"/>
            </a:solidFill>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7581900" y="3091312"/>
            <a:ext cx="2175075" cy="1594988"/>
          </a:xfrm>
          <a:prstGeom prst="rect">
            <a:avLst/>
          </a:prstGeom>
          <a:solidFill>
            <a:srgbClr val="FFFFCC"/>
          </a:solidFill>
          <a:ln w="19050">
            <a:solidFill>
              <a:srgbClr val="C00000"/>
            </a:solidFill>
          </a:ln>
          <a:effectLst>
            <a:outerShdw blurRad="50800" dist="38100" dir="2700000" algn="tl" rotWithShape="0">
              <a:prstClr val="black">
                <a:alpha val="40000"/>
              </a:prstClr>
            </a:outerShdw>
          </a:effectLst>
        </p:spPr>
        <p:txBody>
          <a:bodyPr wrap="square">
            <a:spAutoFit/>
          </a:bodyPr>
          <a:lstStyle/>
          <a:p>
            <a:pPr algn="ctr">
              <a:lnSpc>
                <a:spcPct val="93000"/>
              </a:lnSpc>
              <a:defRPr/>
            </a:pPr>
            <a:r>
              <a:rPr lang="en-US" sz="2100" dirty="0" smtClean="0">
                <a:solidFill>
                  <a:srgbClr val="000099"/>
                </a:solidFill>
              </a:rPr>
              <a:t>Technologies we concentrate on for cost/ performance optimization</a:t>
            </a:r>
            <a:endParaRPr lang="en-US" sz="2100" dirty="0">
              <a:solidFill>
                <a:srgbClr val="000099"/>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80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Technology Roadmap</a:t>
            </a:r>
            <a:endParaRPr lang="en-US" dirty="0">
              <a:solidFill>
                <a:srgbClr val="000099"/>
              </a:solidFill>
            </a:endParaRPr>
          </a:p>
        </p:txBody>
      </p:sp>
      <p:sp>
        <p:nvSpPr>
          <p:cNvPr id="3" name="Content Placeholder 2"/>
          <p:cNvSpPr>
            <a:spLocks noGrp="1"/>
          </p:cNvSpPr>
          <p:nvPr>
            <p:ph idx="1"/>
          </p:nvPr>
        </p:nvSpPr>
        <p:spPr>
          <a:xfrm>
            <a:off x="76200" y="952500"/>
            <a:ext cx="9753600" cy="5676900"/>
          </a:xfrm>
        </p:spPr>
        <p:txBody>
          <a:bodyPr/>
          <a:lstStyle/>
          <a:p>
            <a:pPr>
              <a:lnSpc>
                <a:spcPct val="95000"/>
              </a:lnSpc>
              <a:spcBef>
                <a:spcPts val="0"/>
              </a:spcBef>
              <a:spcAft>
                <a:spcPts val="800"/>
              </a:spcAft>
            </a:pPr>
            <a:r>
              <a:rPr lang="en-US" dirty="0" smtClean="0"/>
              <a:t>Main requirement: Fast and Robust Protection Switching</a:t>
            </a:r>
          </a:p>
          <a:p>
            <a:pPr lvl="1">
              <a:lnSpc>
                <a:spcPct val="95000"/>
              </a:lnSpc>
              <a:spcBef>
                <a:spcPts val="0"/>
              </a:spcBef>
              <a:spcAft>
                <a:spcPts val="800"/>
              </a:spcAft>
            </a:pPr>
            <a:r>
              <a:rPr lang="en-US" sz="2200" dirty="0" smtClean="0"/>
              <a:t> Candidate technologies: SONET, OTN, Carrier Ethernet (G.8031)</a:t>
            </a:r>
          </a:p>
          <a:p>
            <a:pPr>
              <a:lnSpc>
                <a:spcPct val="95000"/>
              </a:lnSpc>
              <a:spcBef>
                <a:spcPts val="0"/>
              </a:spcBef>
              <a:spcAft>
                <a:spcPts val="800"/>
              </a:spcAft>
            </a:pPr>
            <a:r>
              <a:rPr lang="en-US" dirty="0" smtClean="0"/>
              <a:t>Upgrade to 40G/100G</a:t>
            </a:r>
          </a:p>
          <a:p>
            <a:pPr lvl="1">
              <a:lnSpc>
                <a:spcPct val="95000"/>
              </a:lnSpc>
              <a:spcBef>
                <a:spcPts val="0"/>
              </a:spcBef>
              <a:spcAft>
                <a:spcPts val="800"/>
              </a:spcAft>
            </a:pPr>
            <a:r>
              <a:rPr lang="en-US" sz="2200" dirty="0" smtClean="0"/>
              <a:t> Ethernet: 40 and 100Gb Ethernet will already be available in 2010</a:t>
            </a:r>
          </a:p>
          <a:p>
            <a:pPr lvl="1">
              <a:lnSpc>
                <a:spcPct val="95000"/>
              </a:lnSpc>
              <a:spcBef>
                <a:spcPts val="0"/>
              </a:spcBef>
              <a:spcAft>
                <a:spcPts val="800"/>
              </a:spcAft>
            </a:pPr>
            <a:r>
              <a:rPr lang="en-US" sz="2200" dirty="0" smtClean="0"/>
              <a:t> Transport 40G (OTN-3) is already available and deployed</a:t>
            </a:r>
            <a:br>
              <a:rPr lang="en-US" sz="2200" dirty="0" smtClean="0"/>
            </a:br>
            <a:r>
              <a:rPr lang="en-US" sz="2200" dirty="0" smtClean="0"/>
              <a:t>  in some networks – transatlantic by 2011/2012</a:t>
            </a:r>
          </a:p>
          <a:p>
            <a:pPr lvl="1">
              <a:lnSpc>
                <a:spcPct val="95000"/>
              </a:lnSpc>
              <a:spcBef>
                <a:spcPts val="0"/>
              </a:spcBef>
              <a:spcAft>
                <a:spcPts val="800"/>
              </a:spcAft>
            </a:pPr>
            <a:r>
              <a:rPr lang="en-US" sz="2200" dirty="0" smtClean="0"/>
              <a:t> Transport 100G: transatlantic routes probably by 2013/2014</a:t>
            </a:r>
          </a:p>
          <a:p>
            <a:pPr>
              <a:lnSpc>
                <a:spcPct val="95000"/>
              </a:lnSpc>
              <a:spcBef>
                <a:spcPts val="0"/>
              </a:spcBef>
              <a:spcAft>
                <a:spcPts val="800"/>
              </a:spcAft>
            </a:pPr>
            <a:r>
              <a:rPr lang="en-US" dirty="0" smtClean="0"/>
              <a:t>Main Challenge: Cross the Atlantic</a:t>
            </a:r>
          </a:p>
          <a:p>
            <a:pPr>
              <a:lnSpc>
                <a:spcPct val="95000"/>
              </a:lnSpc>
              <a:spcBef>
                <a:spcPts val="0"/>
              </a:spcBef>
              <a:spcAft>
                <a:spcPts val="800"/>
              </a:spcAft>
            </a:pPr>
            <a:r>
              <a:rPr lang="en-US" dirty="0" smtClean="0"/>
              <a:t>End-to-end Dynamic Circuit Support</a:t>
            </a:r>
          </a:p>
          <a:p>
            <a:pPr lvl="1">
              <a:lnSpc>
                <a:spcPct val="95000"/>
              </a:lnSpc>
              <a:spcBef>
                <a:spcPts val="0"/>
              </a:spcBef>
              <a:spcAft>
                <a:spcPts val="800"/>
              </a:spcAft>
            </a:pPr>
            <a:r>
              <a:rPr lang="en-US" sz="2200" dirty="0" smtClean="0"/>
              <a:t> Continued use of Dynamic Circuit Control Plane</a:t>
            </a:r>
          </a:p>
          <a:p>
            <a:pPr lvl="1">
              <a:lnSpc>
                <a:spcPct val="95000"/>
              </a:lnSpc>
              <a:spcBef>
                <a:spcPts val="0"/>
              </a:spcBef>
              <a:spcAft>
                <a:spcPts val="800"/>
              </a:spcAft>
            </a:pPr>
            <a:r>
              <a:rPr lang="en-US" sz="2200" dirty="0" smtClean="0"/>
              <a:t> Build-out of  dynamic network resources on both sides </a:t>
            </a:r>
            <a:br>
              <a:rPr lang="en-US" sz="2200" dirty="0" smtClean="0"/>
            </a:br>
            <a:r>
              <a:rPr lang="en-US" sz="2200" dirty="0" smtClean="0"/>
              <a:t> of the Atlantic: work with partners (DICE, </a:t>
            </a:r>
            <a:r>
              <a:rPr lang="en-US" sz="2200" dirty="0" err="1" smtClean="0"/>
              <a:t>SURFnet</a:t>
            </a:r>
            <a:r>
              <a:rPr lang="en-US" sz="2200" dirty="0" smtClean="0"/>
              <a:t>, …)</a:t>
            </a:r>
          </a:p>
          <a:p>
            <a:pPr lvl="1">
              <a:lnSpc>
                <a:spcPct val="95000"/>
              </a:lnSpc>
              <a:spcBef>
                <a:spcPts val="0"/>
              </a:spcBef>
              <a:spcAft>
                <a:spcPts val="800"/>
              </a:spcAft>
            </a:pPr>
            <a:r>
              <a:rPr lang="en-US" sz="2200" dirty="0" smtClean="0"/>
              <a:t> Connecting to Tier2 sites: collaborate with regional network </a:t>
            </a:r>
            <a:br>
              <a:rPr lang="en-US" sz="2200" dirty="0" smtClean="0"/>
            </a:br>
            <a:r>
              <a:rPr lang="en-US" sz="2200" dirty="0" smtClean="0"/>
              <a:t>  and local site </a:t>
            </a:r>
            <a:r>
              <a:rPr lang="en-US" sz="2200" dirty="0" err="1" smtClean="0"/>
              <a:t>admins</a:t>
            </a:r>
            <a:r>
              <a:rPr lang="en-US" sz="2200" dirty="0" smtClean="0"/>
              <a:t> (Expanded direction in DYNES)</a:t>
            </a:r>
            <a:endParaRPr lang="en-US" dirty="0" smtClean="0"/>
          </a:p>
          <a:p>
            <a:pPr>
              <a:lnSpc>
                <a:spcPct val="95000"/>
              </a:lnSpc>
              <a:spcBef>
                <a:spcPts val="0"/>
              </a:spcBef>
              <a:spcAft>
                <a:spcPts val="800"/>
              </a:spcAft>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86000"/>
                </a:schemeClr>
              </a:gs>
              <a:gs pos="100000">
                <a:schemeClr val="bg1">
                  <a:shade val="30000"/>
                  <a:satMod val="200000"/>
                </a:schemeClr>
              </a:gs>
            </a:gsLst>
            <a:path path="circle">
              <a:fillToRect l="50000" t="50000" r="50000" b="50000"/>
            </a:path>
            <a:tileRect/>
          </a:gradFill>
        </p:spPr>
        <p:txBody>
          <a:bodyPr/>
          <a:lstStyle/>
          <a:p>
            <a:r>
              <a:rPr lang="en-US" sz="3000" dirty="0" smtClean="0">
                <a:solidFill>
                  <a:srgbClr val="000099"/>
                </a:solidFill>
              </a:rPr>
              <a:t>US LHCNet Bandwidth Roadmap</a:t>
            </a:r>
            <a:endParaRPr lang="en-US" sz="3000" dirty="0">
              <a:solidFill>
                <a:srgbClr val="000099"/>
              </a:solidFill>
            </a:endParaRPr>
          </a:p>
        </p:txBody>
      </p:sp>
      <p:sp>
        <p:nvSpPr>
          <p:cNvPr id="5" name="Content Placeholder 4"/>
          <p:cNvSpPr>
            <a:spLocks noGrp="1"/>
          </p:cNvSpPr>
          <p:nvPr>
            <p:ph idx="1"/>
          </p:nvPr>
        </p:nvSpPr>
        <p:spPr/>
        <p:txBody>
          <a:bodyPr/>
          <a:lstStyle/>
          <a:p>
            <a:r>
              <a:rPr lang="en-US" dirty="0" smtClean="0"/>
              <a:t>Current US LHCNet bandwidth matches CMS and ATLAS requirements for 2010/2011 LHC run period</a:t>
            </a:r>
          </a:p>
          <a:p>
            <a:r>
              <a:rPr lang="en-US" dirty="0" smtClean="0"/>
              <a:t>US LHCNet is prepared for an upgrade in 2011</a:t>
            </a:r>
          </a:p>
          <a:p>
            <a:pPr lvl="1"/>
            <a:r>
              <a:rPr lang="en-US" sz="2200" dirty="0" smtClean="0"/>
              <a:t> </a:t>
            </a:r>
            <a:r>
              <a:rPr lang="en-US" sz="2300" dirty="0" smtClean="0"/>
              <a:t>If LHC reaches the 2010-11 luminosity goals</a:t>
            </a:r>
          </a:p>
          <a:p>
            <a:pPr lvl="1"/>
            <a:r>
              <a:rPr lang="en-US" sz="2300" dirty="0" smtClean="0"/>
              <a:t> Depending on the Experiments’ Data Model evolution</a:t>
            </a:r>
          </a:p>
        </p:txBody>
      </p:sp>
      <p:graphicFrame>
        <p:nvGraphicFramePr>
          <p:cNvPr id="4" name="Group 59"/>
          <p:cNvGraphicFramePr>
            <a:graphicFrameLocks/>
          </p:cNvGraphicFramePr>
          <p:nvPr/>
        </p:nvGraphicFramePr>
        <p:xfrm>
          <a:off x="228600" y="3200401"/>
          <a:ext cx="9448800" cy="3353307"/>
        </p:xfrm>
        <a:graphic>
          <a:graphicData uri="http://schemas.openxmlformats.org/drawingml/2006/table">
            <a:tbl>
              <a:tblPr/>
              <a:tblGrid>
                <a:gridCol w="3276600"/>
                <a:gridCol w="1752600"/>
                <a:gridCol w="1219200"/>
                <a:gridCol w="1143000"/>
                <a:gridCol w="990600"/>
                <a:gridCol w="1066800"/>
              </a:tblGrid>
              <a:tr h="64970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cs typeface="Arial" pitchFamily="34" charset="0"/>
                      </a:endParaRP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AC09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2009</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AC09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2010</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AC09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2011</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AC09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2012</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AC09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66"/>
                          </a:solidFill>
                          <a:effectLst/>
                          <a:latin typeface="Arial" pitchFamily="34" charset="0"/>
                          <a:cs typeface="Arial" pitchFamily="34" charset="0"/>
                        </a:rPr>
                        <a:t>2013</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solidFill>
                      <a:srgbClr val="FAC090"/>
                    </a:solidFill>
                  </a:tcPr>
                </a:tc>
              </a:tr>
              <a:tr h="7959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No. of OC-192 links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(or equivalent)</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4 – 6</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6</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8</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8</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66"/>
                          </a:solidFill>
                          <a:effectLst/>
                          <a:latin typeface="Arial" pitchFamily="34" charset="0"/>
                          <a:cs typeface="Arial" pitchFamily="34" charset="0"/>
                        </a:rPr>
                        <a:t>16</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r>
              <a:tr h="81039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Line rate [Gbps]</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37.6 – 56.4</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56.4</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75.2</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75.2</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66"/>
                          </a:solidFill>
                          <a:effectLst/>
                          <a:latin typeface="Arial" pitchFamily="34" charset="0"/>
                          <a:cs typeface="Arial" pitchFamily="34" charset="0"/>
                        </a:rPr>
                        <a:t>150.4</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r>
              <a:tr h="90627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Expected Application Payload Bandwidth [Gbps]</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32-48</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48</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64</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64</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66"/>
                          </a:solidFill>
                          <a:effectLst/>
                          <a:latin typeface="Arial" pitchFamily="34" charset="0"/>
                          <a:cs typeface="Arial" pitchFamily="34" charset="0"/>
                        </a:rPr>
                        <a:t>128</a:t>
                      </a:r>
                    </a:p>
                  </a:txBody>
                  <a:tcPr marL="100584" marR="10058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6114" name="Picture 8" descr="Phase 8"/>
          <p:cNvPicPr>
            <a:picLocks noChangeAspect="1" noChangeArrowheads="1"/>
          </p:cNvPicPr>
          <p:nvPr/>
        </p:nvPicPr>
        <p:blipFill>
          <a:blip r:embed="rId3" cstate="print"/>
          <a:stretch>
            <a:fillRect/>
          </a:stretch>
        </p:blipFill>
        <p:spPr bwMode="auto">
          <a:xfrm>
            <a:off x="585285" y="1106487"/>
            <a:ext cx="7682415" cy="5446713"/>
          </a:xfrm>
          <a:prstGeom prst="rect">
            <a:avLst/>
          </a:prstGeom>
          <a:noFill/>
          <a:ln w="9525">
            <a:noFill/>
            <a:miter lim="800000"/>
            <a:headEnd/>
            <a:tailEnd/>
          </a:ln>
        </p:spPr>
      </p:pic>
      <p:sp>
        <p:nvSpPr>
          <p:cNvPr id="346115" name="Rectangle 3"/>
          <p:cNvSpPr>
            <a:spLocks noChangeArrowheads="1"/>
          </p:cNvSpPr>
          <p:nvPr/>
        </p:nvSpPr>
        <p:spPr bwMode="auto">
          <a:xfrm>
            <a:off x="3646488" y="2738438"/>
            <a:ext cx="9906000" cy="0"/>
          </a:xfrm>
          <a:prstGeom prst="rect">
            <a:avLst/>
          </a:prstGeom>
          <a:noFill/>
          <a:ln w="9525" cap="sq">
            <a:noFill/>
            <a:miter lim="800000"/>
            <a:headEnd/>
            <a:tailEnd/>
          </a:ln>
        </p:spPr>
        <p:txBody>
          <a:bodyPr lIns="0" tIns="0" rIns="0" bIns="0">
            <a:spAutoFit/>
          </a:bodyPr>
          <a:lstStyle/>
          <a:p>
            <a:endParaRPr lang="en-US"/>
          </a:p>
        </p:txBody>
      </p:sp>
      <p:sp>
        <p:nvSpPr>
          <p:cNvPr id="4666374" name="Rectangle 6"/>
          <p:cNvSpPr>
            <a:spLocks noChangeArrowheads="1"/>
          </p:cNvSpPr>
          <p:nvPr/>
        </p:nvSpPr>
        <p:spPr bwMode="auto">
          <a:xfrm>
            <a:off x="7994750" y="3793924"/>
            <a:ext cx="1844675" cy="1330326"/>
          </a:xfrm>
          <a:prstGeom prst="rect">
            <a:avLst/>
          </a:prstGeom>
          <a:solidFill>
            <a:srgbClr val="000066"/>
          </a:solidFill>
          <a:ln w="22225">
            <a:solidFill>
              <a:srgbClr val="FFFF00"/>
            </a:solidFill>
            <a:miter lim="800000"/>
            <a:headEnd/>
            <a:tailEnd/>
          </a:ln>
          <a:effectLst/>
        </p:spPr>
        <p:txBody>
          <a:bodyPr wrap="none" anchor="ctr"/>
          <a:lstStyle/>
          <a:p>
            <a:pPr algn="ctr" eaLnBrk="1" hangingPunct="1">
              <a:lnSpc>
                <a:spcPct val="99000"/>
              </a:lnSpc>
              <a:spcBef>
                <a:spcPct val="10000"/>
              </a:spcBef>
              <a:buClr>
                <a:srgbClr val="800000"/>
              </a:buClr>
              <a:buSzPct val="90000"/>
              <a:buFont typeface="Wingdings" pitchFamily="2" charset="2"/>
              <a:buNone/>
              <a:defRPr/>
            </a:pPr>
            <a:r>
              <a:rPr lang="en-US" sz="2000" dirty="0">
                <a:solidFill>
                  <a:srgbClr val="FFFFFF"/>
                </a:solidFill>
                <a:effectLst>
                  <a:outerShdw blurRad="38100" dist="38100" dir="2700000" algn="tl">
                    <a:srgbClr val="000000"/>
                  </a:outerShdw>
                </a:effectLst>
                <a:latin typeface="Arial" charset="0"/>
              </a:rPr>
              <a:t>Using OTU-4 </a:t>
            </a:r>
            <a:br>
              <a:rPr lang="en-US" sz="2000" dirty="0">
                <a:solidFill>
                  <a:srgbClr val="FFFFFF"/>
                </a:solidFill>
                <a:effectLst>
                  <a:outerShdw blurRad="38100" dist="38100" dir="2700000" algn="tl">
                    <a:srgbClr val="000000"/>
                  </a:outerShdw>
                </a:effectLst>
                <a:latin typeface="Arial" charset="0"/>
              </a:rPr>
            </a:br>
            <a:r>
              <a:rPr lang="en-US" sz="2000" dirty="0">
                <a:solidFill>
                  <a:srgbClr val="FFFFFF"/>
                </a:solidFill>
                <a:effectLst>
                  <a:outerShdw blurRad="38100" dist="38100" dir="2700000" algn="tl">
                    <a:srgbClr val="000000"/>
                  </a:outerShdw>
                </a:effectLst>
                <a:latin typeface="Arial" charset="0"/>
              </a:rPr>
              <a:t>(100G) Links</a:t>
            </a:r>
            <a:br>
              <a:rPr lang="en-US" sz="2000" dirty="0">
                <a:solidFill>
                  <a:srgbClr val="FFFFFF"/>
                </a:solidFill>
                <a:effectLst>
                  <a:outerShdw blurRad="38100" dist="38100" dir="2700000" algn="tl">
                    <a:srgbClr val="000000"/>
                  </a:outerShdw>
                </a:effectLst>
                <a:latin typeface="Arial" charset="0"/>
              </a:rPr>
            </a:br>
            <a:r>
              <a:rPr lang="en-US" sz="2000" dirty="0">
                <a:solidFill>
                  <a:srgbClr val="FFFFFF"/>
                </a:solidFill>
                <a:effectLst>
                  <a:outerShdw blurRad="38100" dist="38100" dir="2700000" algn="tl">
                    <a:srgbClr val="000000"/>
                  </a:outerShdw>
                </a:effectLst>
                <a:latin typeface="Arial" charset="0"/>
              </a:rPr>
              <a:t>+ Next-Gen. </a:t>
            </a:r>
            <a:br>
              <a:rPr lang="en-US" sz="2000" dirty="0">
                <a:solidFill>
                  <a:srgbClr val="FFFFFF"/>
                </a:solidFill>
                <a:effectLst>
                  <a:outerShdw blurRad="38100" dist="38100" dir="2700000" algn="tl">
                    <a:srgbClr val="000000"/>
                  </a:outerShdw>
                </a:effectLst>
                <a:latin typeface="Arial" charset="0"/>
              </a:rPr>
            </a:br>
            <a:r>
              <a:rPr lang="en-US" sz="2000" dirty="0">
                <a:solidFill>
                  <a:srgbClr val="FFFFFF"/>
                </a:solidFill>
                <a:effectLst>
                  <a:outerShdw blurRad="38100" dist="38100" dir="2700000" algn="tl">
                    <a:srgbClr val="000000"/>
                  </a:outerShdw>
                </a:effectLst>
                <a:latin typeface="Arial" charset="0"/>
              </a:rPr>
              <a:t>Optical </a:t>
            </a:r>
            <a:r>
              <a:rPr lang="en-US" sz="2000" dirty="0" err="1">
                <a:solidFill>
                  <a:srgbClr val="FFFFFF"/>
                </a:solidFill>
                <a:effectLst>
                  <a:outerShdw blurRad="38100" dist="38100" dir="2700000" algn="tl">
                    <a:srgbClr val="000000"/>
                  </a:outerShdw>
                </a:effectLst>
                <a:latin typeface="Arial" charset="0"/>
              </a:rPr>
              <a:t>Muxes</a:t>
            </a:r>
            <a:endParaRPr lang="en-US" sz="2000" dirty="0">
              <a:solidFill>
                <a:srgbClr val="FFFFFF"/>
              </a:solidFill>
              <a:latin typeface="Arial" charset="0"/>
            </a:endParaRPr>
          </a:p>
        </p:txBody>
      </p:sp>
      <p:sp>
        <p:nvSpPr>
          <p:cNvPr id="4666375" name="Rectangle 7"/>
          <p:cNvSpPr>
            <a:spLocks noChangeArrowheads="1"/>
          </p:cNvSpPr>
          <p:nvPr/>
        </p:nvSpPr>
        <p:spPr bwMode="auto">
          <a:xfrm>
            <a:off x="7429500" y="876300"/>
            <a:ext cx="2324100" cy="1343025"/>
          </a:xfrm>
          <a:prstGeom prst="rect">
            <a:avLst/>
          </a:prstGeom>
          <a:solidFill>
            <a:srgbClr val="000066"/>
          </a:solidFill>
          <a:ln w="22225">
            <a:solidFill>
              <a:srgbClr val="FFFF00"/>
            </a:solidFill>
            <a:miter lim="800000"/>
            <a:headEnd/>
            <a:tailEnd/>
          </a:ln>
          <a:effectLst/>
        </p:spPr>
        <p:txBody>
          <a:bodyPr wrap="none" anchor="ctr"/>
          <a:lstStyle/>
          <a:p>
            <a:pPr algn="ctr" eaLnBrk="1" hangingPunct="1">
              <a:lnSpc>
                <a:spcPct val="95000"/>
              </a:lnSpc>
              <a:spcBef>
                <a:spcPct val="10000"/>
              </a:spcBef>
              <a:buClr>
                <a:srgbClr val="800000"/>
              </a:buClr>
              <a:buSzPct val="90000"/>
              <a:buFont typeface="Wingdings" pitchFamily="2" charset="2"/>
              <a:buNone/>
              <a:defRPr/>
            </a:pPr>
            <a:r>
              <a:rPr lang="en-US" sz="2000" dirty="0">
                <a:solidFill>
                  <a:srgbClr val="FFFFFF"/>
                </a:solidFill>
                <a:effectLst>
                  <a:outerShdw blurRad="38100" dist="38100" dir="2700000" algn="tl">
                    <a:srgbClr val="000000"/>
                  </a:outerShdw>
                </a:effectLst>
                <a:latin typeface="Arial" charset="0"/>
              </a:rPr>
              <a:t>4 X 100G</a:t>
            </a:r>
            <a:br>
              <a:rPr lang="en-US" sz="2000" dirty="0">
                <a:solidFill>
                  <a:srgbClr val="FFFFFF"/>
                </a:solidFill>
                <a:effectLst>
                  <a:outerShdw blurRad="38100" dist="38100" dir="2700000" algn="tl">
                    <a:srgbClr val="000000"/>
                  </a:outerShdw>
                </a:effectLst>
                <a:latin typeface="Arial" charset="0"/>
              </a:rPr>
            </a:br>
            <a:r>
              <a:rPr lang="en-US" sz="2000" dirty="0" smtClean="0">
                <a:solidFill>
                  <a:srgbClr val="FFFFFF"/>
                </a:solidFill>
                <a:effectLst>
                  <a:outerShdw blurRad="38100" dist="38100" dir="2700000" algn="tl">
                    <a:srgbClr val="000000"/>
                  </a:outerShdw>
                </a:effectLst>
                <a:latin typeface="Arial" charset="0"/>
              </a:rPr>
              <a:t>Trans-Atlantic</a:t>
            </a:r>
            <a:endParaRPr lang="en-US" sz="2000" dirty="0">
              <a:solidFill>
                <a:srgbClr val="FFFFFF"/>
              </a:solidFill>
              <a:effectLst>
                <a:outerShdw blurRad="38100" dist="38100" dir="2700000" algn="tl">
                  <a:srgbClr val="000000"/>
                </a:outerShdw>
              </a:effectLst>
              <a:latin typeface="Arial" charset="0"/>
            </a:endParaRPr>
          </a:p>
          <a:p>
            <a:pPr algn="ctr" eaLnBrk="1" hangingPunct="1">
              <a:lnSpc>
                <a:spcPct val="95000"/>
              </a:lnSpc>
              <a:spcBef>
                <a:spcPct val="10000"/>
              </a:spcBef>
              <a:buClr>
                <a:srgbClr val="800000"/>
              </a:buClr>
              <a:buSzPct val="90000"/>
              <a:buFont typeface="Wingdings" pitchFamily="2" charset="2"/>
              <a:buNone/>
              <a:defRPr/>
            </a:pPr>
            <a:r>
              <a:rPr lang="en-US" sz="2000" dirty="0">
                <a:solidFill>
                  <a:srgbClr val="FFFFFF"/>
                </a:solidFill>
                <a:effectLst>
                  <a:outerShdw blurRad="38100" dist="38100" dir="2700000" algn="tl">
                    <a:srgbClr val="000000"/>
                  </a:outerShdw>
                </a:effectLst>
                <a:latin typeface="Arial" charset="0"/>
              </a:rPr>
              <a:t>+2 NY-CHI </a:t>
            </a:r>
          </a:p>
          <a:p>
            <a:pPr algn="ctr" eaLnBrk="1" hangingPunct="1">
              <a:lnSpc>
                <a:spcPct val="95000"/>
              </a:lnSpc>
              <a:spcBef>
                <a:spcPct val="10000"/>
              </a:spcBef>
              <a:buClr>
                <a:srgbClr val="800000"/>
              </a:buClr>
              <a:buSzPct val="90000"/>
              <a:buFont typeface="Wingdings" pitchFamily="2" charset="2"/>
              <a:buNone/>
              <a:defRPr/>
            </a:pPr>
            <a:r>
              <a:rPr lang="en-US" sz="2000" dirty="0">
                <a:solidFill>
                  <a:srgbClr val="FFFFFF"/>
                </a:solidFill>
                <a:effectLst>
                  <a:outerShdw blurRad="38100" dist="38100" dir="2700000" algn="tl">
                    <a:srgbClr val="000000"/>
                  </a:outerShdw>
                </a:effectLst>
                <a:latin typeface="Arial" charset="0"/>
              </a:rPr>
              <a:t>+ 2 AMS-GVA</a:t>
            </a:r>
            <a:endParaRPr lang="en-US" sz="2000" dirty="0">
              <a:solidFill>
                <a:srgbClr val="FFFFFF"/>
              </a:solidFill>
              <a:latin typeface="Arial" charset="0"/>
            </a:endParaRPr>
          </a:p>
        </p:txBody>
      </p:sp>
      <p:sp>
        <p:nvSpPr>
          <p:cNvPr id="4666377" name="Rectangle 9"/>
          <p:cNvSpPr>
            <a:spLocks noChangeArrowheads="1"/>
          </p:cNvSpPr>
          <p:nvPr/>
        </p:nvSpPr>
        <p:spPr bwMode="auto">
          <a:xfrm>
            <a:off x="26987" y="2476500"/>
            <a:ext cx="1420813" cy="1268413"/>
          </a:xfrm>
          <a:prstGeom prst="rect">
            <a:avLst/>
          </a:prstGeom>
          <a:solidFill>
            <a:srgbClr val="000066"/>
          </a:solidFill>
          <a:ln w="22225">
            <a:solidFill>
              <a:srgbClr val="FFFF00"/>
            </a:solidFill>
            <a:miter lim="800000"/>
            <a:headEnd/>
            <a:tailEnd/>
          </a:ln>
          <a:effectLst/>
        </p:spPr>
        <p:txBody>
          <a:bodyPr wrap="none" anchor="ctr"/>
          <a:lstStyle/>
          <a:p>
            <a:pPr algn="ctr" eaLnBrk="1" hangingPunct="1">
              <a:lnSpc>
                <a:spcPct val="95000"/>
              </a:lnSpc>
              <a:spcBef>
                <a:spcPct val="10000"/>
              </a:spcBef>
              <a:buClr>
                <a:srgbClr val="800000"/>
              </a:buClr>
              <a:buSzPct val="90000"/>
              <a:buFont typeface="Wingdings" pitchFamily="2" charset="2"/>
              <a:buNone/>
              <a:defRPr/>
            </a:pPr>
            <a:r>
              <a:rPr lang="en-US" sz="2000" dirty="0">
                <a:solidFill>
                  <a:srgbClr val="FFFFFF"/>
                </a:solidFill>
                <a:effectLst>
                  <a:outerShdw blurRad="38100" dist="38100" dir="2700000" algn="tl">
                    <a:srgbClr val="000000"/>
                  </a:outerShdw>
                </a:effectLst>
                <a:latin typeface="Arial" charset="0"/>
              </a:rPr>
              <a:t>Following</a:t>
            </a:r>
            <a:br>
              <a:rPr lang="en-US" sz="2000" dirty="0">
                <a:solidFill>
                  <a:srgbClr val="FFFFFF"/>
                </a:solidFill>
                <a:effectLst>
                  <a:outerShdw blurRad="38100" dist="38100" dir="2700000" algn="tl">
                    <a:srgbClr val="000000"/>
                  </a:outerShdw>
                </a:effectLst>
                <a:latin typeface="Arial" charset="0"/>
              </a:rPr>
            </a:br>
            <a:r>
              <a:rPr lang="en-US" sz="2000" dirty="0">
                <a:solidFill>
                  <a:srgbClr val="FFFFFF"/>
                </a:solidFill>
                <a:effectLst>
                  <a:outerShdw blurRad="38100" dist="38100" dir="2700000" algn="tl">
                    <a:srgbClr val="000000"/>
                  </a:outerShdw>
                </a:effectLst>
                <a:latin typeface="Arial" charset="0"/>
              </a:rPr>
              <a:t>an 8 Phase</a:t>
            </a:r>
            <a:br>
              <a:rPr lang="en-US" sz="2000" dirty="0">
                <a:solidFill>
                  <a:srgbClr val="FFFFFF"/>
                </a:solidFill>
                <a:effectLst>
                  <a:outerShdw blurRad="38100" dist="38100" dir="2700000" algn="tl">
                    <a:srgbClr val="000000"/>
                  </a:outerShdw>
                </a:effectLst>
                <a:latin typeface="Arial" charset="0"/>
              </a:rPr>
            </a:br>
            <a:r>
              <a:rPr lang="en-US" sz="2000" dirty="0">
                <a:solidFill>
                  <a:srgbClr val="FFFFFF"/>
                </a:solidFill>
                <a:effectLst>
                  <a:outerShdw blurRad="38100" dist="38100" dir="2700000" algn="tl">
                    <a:srgbClr val="000000"/>
                  </a:outerShdw>
                </a:effectLst>
                <a:latin typeface="Arial" charset="0"/>
              </a:rPr>
              <a:t>Plan </a:t>
            </a:r>
            <a:br>
              <a:rPr lang="en-US" sz="2000" dirty="0">
                <a:solidFill>
                  <a:srgbClr val="FFFFFF"/>
                </a:solidFill>
                <a:effectLst>
                  <a:outerShdw blurRad="38100" dist="38100" dir="2700000" algn="tl">
                    <a:srgbClr val="000000"/>
                  </a:outerShdw>
                </a:effectLst>
                <a:latin typeface="Arial" charset="0"/>
              </a:rPr>
            </a:br>
            <a:r>
              <a:rPr lang="en-US" sz="2000" dirty="0">
                <a:solidFill>
                  <a:srgbClr val="FFFFFF"/>
                </a:solidFill>
                <a:effectLst>
                  <a:outerShdw blurRad="38100" dist="38100" dir="2700000" algn="tl">
                    <a:srgbClr val="000000"/>
                  </a:outerShdw>
                </a:effectLst>
                <a:latin typeface="Arial" charset="0"/>
              </a:rPr>
              <a:t>2007-2014</a:t>
            </a:r>
            <a:endParaRPr lang="en-US" sz="2000" dirty="0">
              <a:solidFill>
                <a:srgbClr val="FFFFFF"/>
              </a:solidFill>
              <a:latin typeface="Arial" charset="0"/>
            </a:endParaRPr>
          </a:p>
        </p:txBody>
      </p:sp>
      <p:sp>
        <p:nvSpPr>
          <p:cNvPr id="4666379" name="Rectangle 11"/>
          <p:cNvSpPr>
            <a:spLocks noChangeArrowheads="1"/>
          </p:cNvSpPr>
          <p:nvPr/>
        </p:nvSpPr>
        <p:spPr bwMode="auto">
          <a:xfrm>
            <a:off x="4954587" y="6540500"/>
            <a:ext cx="4722813" cy="317500"/>
          </a:xfrm>
          <a:prstGeom prst="rect">
            <a:avLst/>
          </a:prstGeom>
          <a:solidFill>
            <a:srgbClr val="000066"/>
          </a:solidFill>
          <a:ln w="22225">
            <a:solidFill>
              <a:srgbClr val="FFFF00"/>
            </a:solidFill>
            <a:miter lim="800000"/>
            <a:headEnd/>
            <a:tailEnd/>
          </a:ln>
          <a:effectLst/>
        </p:spPr>
        <p:txBody>
          <a:bodyPr wrap="none" anchor="ctr"/>
          <a:lstStyle/>
          <a:p>
            <a:pPr eaLnBrk="1" hangingPunct="1">
              <a:lnSpc>
                <a:spcPct val="95000"/>
              </a:lnSpc>
              <a:spcBef>
                <a:spcPct val="10000"/>
              </a:spcBef>
              <a:buClr>
                <a:srgbClr val="800000"/>
              </a:buClr>
              <a:buSzPct val="90000"/>
              <a:buFont typeface="Wingdings" pitchFamily="2" charset="2"/>
              <a:buNone/>
              <a:defRPr/>
            </a:pPr>
            <a:r>
              <a:rPr lang="en-US" sz="2100" dirty="0">
                <a:solidFill>
                  <a:srgbClr val="FFFFFF"/>
                </a:solidFill>
                <a:effectLst>
                  <a:outerShdw blurRad="38100" dist="38100" dir="2700000" algn="tl">
                    <a:srgbClr val="000000"/>
                  </a:outerShdw>
                </a:effectLst>
                <a:latin typeface="Arial" charset="0"/>
              </a:rPr>
              <a:t>Total </a:t>
            </a:r>
            <a:r>
              <a:rPr lang="en-US" sz="2100" dirty="0" smtClean="0">
                <a:solidFill>
                  <a:srgbClr val="FFFFFF"/>
                </a:solidFill>
                <a:effectLst>
                  <a:outerShdw blurRad="38100" dist="38100" dir="2700000" algn="tl">
                    <a:srgbClr val="000000"/>
                  </a:outerShdw>
                </a:effectLst>
                <a:latin typeface="Arial" charset="0"/>
              </a:rPr>
              <a:t>25 </a:t>
            </a:r>
            <a:r>
              <a:rPr lang="en-US" sz="2100" dirty="0">
                <a:solidFill>
                  <a:srgbClr val="FFFFFF"/>
                </a:solidFill>
                <a:effectLst>
                  <a:outerShdw blurRad="38100" dist="38100" dir="2700000" algn="tl">
                    <a:srgbClr val="000000"/>
                  </a:outerShdw>
                </a:effectLst>
                <a:latin typeface="Arial" charset="0"/>
              </a:rPr>
              <a:t>100G and </a:t>
            </a:r>
            <a:r>
              <a:rPr lang="en-US" sz="2100" dirty="0" smtClean="0">
                <a:solidFill>
                  <a:srgbClr val="FFFFFF"/>
                </a:solidFill>
                <a:effectLst>
                  <a:outerShdw blurRad="38100" dist="38100" dir="2700000" algn="tl">
                    <a:srgbClr val="000000"/>
                  </a:outerShdw>
                </a:effectLst>
                <a:latin typeface="Arial" charset="0"/>
              </a:rPr>
              <a:t>16 </a:t>
            </a:r>
            <a:r>
              <a:rPr lang="en-US" sz="2100" dirty="0">
                <a:solidFill>
                  <a:srgbClr val="FFFFFF"/>
                </a:solidFill>
                <a:effectLst>
                  <a:outerShdw blurRad="38100" dist="38100" dir="2700000" algn="tl">
                    <a:srgbClr val="000000"/>
                  </a:outerShdw>
                </a:effectLst>
                <a:latin typeface="Arial" charset="0"/>
              </a:rPr>
              <a:t>40G </a:t>
            </a:r>
            <a:r>
              <a:rPr lang="en-US" sz="2100" dirty="0" err="1">
                <a:solidFill>
                  <a:srgbClr val="FFFFFF"/>
                </a:solidFill>
                <a:effectLst>
                  <a:outerShdw blurRad="38100" dist="38100" dir="2700000" algn="tl">
                    <a:srgbClr val="000000"/>
                  </a:outerShdw>
                </a:effectLst>
                <a:latin typeface="Arial" charset="0"/>
              </a:rPr>
              <a:t>Mux</a:t>
            </a:r>
            <a:r>
              <a:rPr lang="en-US" sz="2100" dirty="0">
                <a:solidFill>
                  <a:srgbClr val="FFFFFF"/>
                </a:solidFill>
                <a:effectLst>
                  <a:outerShdw blurRad="38100" dist="38100" dir="2700000" algn="tl">
                    <a:srgbClr val="000000"/>
                  </a:outerShdw>
                </a:effectLst>
                <a:latin typeface="Arial" charset="0"/>
              </a:rPr>
              <a:t>. ports</a:t>
            </a:r>
            <a:endParaRPr lang="en-US" sz="2100" dirty="0">
              <a:solidFill>
                <a:srgbClr val="FFFFFF"/>
              </a:solidFill>
              <a:latin typeface="Arial" charset="0"/>
            </a:endParaRPr>
          </a:p>
        </p:txBody>
      </p:sp>
      <p:sp>
        <p:nvSpPr>
          <p:cNvPr id="10" name="Title 9"/>
          <p:cNvSpPr>
            <a:spLocks noGrp="1"/>
          </p:cNvSpPr>
          <p:nvPr>
            <p:ph type="title"/>
          </p:nvPr>
        </p:nvSpPr>
        <p:spPr>
          <a:xfrm>
            <a:off x="877888" y="152400"/>
            <a:ext cx="7961312" cy="762000"/>
          </a:xfrm>
        </p:spPr>
        <p:txBody>
          <a:bodyPr/>
          <a:lstStyle/>
          <a:p>
            <a:r>
              <a:rPr lang="en-US" sz="2400" dirty="0" smtClean="0">
                <a:solidFill>
                  <a:srgbClr val="000099"/>
                </a:solidFill>
              </a:rPr>
              <a:t>Implementation Scenario: </a:t>
            </a:r>
            <a:r>
              <a:rPr lang="en-US" sz="2400" dirty="0" err="1" smtClean="0">
                <a:solidFill>
                  <a:srgbClr val="000099"/>
                </a:solidFill>
              </a:rPr>
              <a:t>USLHCNet</a:t>
            </a:r>
            <a:r>
              <a:rPr lang="en-US" sz="2400" dirty="0" smtClean="0">
                <a:solidFill>
                  <a:srgbClr val="000099"/>
                </a:solidFill>
              </a:rPr>
              <a:t> Phase 8</a:t>
            </a:r>
            <a:r>
              <a:rPr lang="en-US" sz="2000" dirty="0" smtClean="0">
                <a:solidFill>
                  <a:srgbClr val="000099"/>
                </a:solidFill>
              </a:rPr>
              <a:t> </a:t>
            </a:r>
            <a:br>
              <a:rPr lang="en-US" sz="2000" dirty="0" smtClean="0">
                <a:solidFill>
                  <a:srgbClr val="000099"/>
                </a:solidFill>
              </a:rPr>
            </a:br>
            <a:r>
              <a:rPr lang="en-US" sz="2200" dirty="0" smtClean="0">
                <a:solidFill>
                  <a:srgbClr val="000099"/>
                </a:solidFill>
              </a:rPr>
              <a:t>(2015 or 2014 ?): Transition to Full Use of 100G</a:t>
            </a:r>
            <a:endParaRPr lang="en-US" sz="2200" dirty="0">
              <a:solidFill>
                <a:srgbClr val="000099"/>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78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US </a:t>
            </a:r>
            <a:r>
              <a:rPr lang="en-US" dirty="0" err="1" smtClean="0">
                <a:solidFill>
                  <a:srgbClr val="000099"/>
                </a:solidFill>
              </a:rPr>
              <a:t>LHCNet</a:t>
            </a:r>
            <a:r>
              <a:rPr lang="en-US" dirty="0" smtClean="0">
                <a:solidFill>
                  <a:srgbClr val="000099"/>
                </a:solidFill>
              </a:rPr>
              <a:t>: More than a Carrier</a:t>
            </a:r>
            <a:endParaRPr lang="en-US" dirty="0">
              <a:solidFill>
                <a:srgbClr val="000099"/>
              </a:solidFill>
            </a:endParaRPr>
          </a:p>
        </p:txBody>
      </p:sp>
      <p:sp>
        <p:nvSpPr>
          <p:cNvPr id="3" name="Content Placeholder 2"/>
          <p:cNvSpPr>
            <a:spLocks noGrp="1"/>
          </p:cNvSpPr>
          <p:nvPr>
            <p:ph idx="1"/>
          </p:nvPr>
        </p:nvSpPr>
        <p:spPr>
          <a:xfrm>
            <a:off x="419100" y="990600"/>
            <a:ext cx="9220200" cy="6172200"/>
          </a:xfrm>
        </p:spPr>
        <p:txBody>
          <a:bodyPr/>
          <a:lstStyle/>
          <a:p>
            <a:pPr>
              <a:lnSpc>
                <a:spcPct val="92000"/>
              </a:lnSpc>
            </a:pPr>
            <a:r>
              <a:rPr lang="en-US" dirty="0" smtClean="0"/>
              <a:t>US LHCNet is not “just a carrier”, added value:</a:t>
            </a:r>
          </a:p>
          <a:p>
            <a:pPr lvl="1">
              <a:lnSpc>
                <a:spcPct val="92000"/>
              </a:lnSpc>
            </a:pPr>
            <a:r>
              <a:rPr lang="en-US" sz="2400" dirty="0" smtClean="0"/>
              <a:t> Proximity to the HEP community</a:t>
            </a:r>
          </a:p>
          <a:p>
            <a:pPr lvl="2">
              <a:lnSpc>
                <a:spcPct val="92000"/>
              </a:lnSpc>
            </a:pPr>
            <a:r>
              <a:rPr lang="en-US" sz="2400" dirty="0" smtClean="0"/>
              <a:t> Understand requirements from direct involvement</a:t>
            </a:r>
          </a:p>
          <a:p>
            <a:pPr lvl="2">
              <a:lnSpc>
                <a:spcPct val="92000"/>
              </a:lnSpc>
            </a:pPr>
            <a:r>
              <a:rPr lang="en-US" sz="2400" dirty="0" smtClean="0"/>
              <a:t> Expertise in high throughput data transport, </a:t>
            </a:r>
            <a:br>
              <a:rPr lang="en-US" sz="2400" dirty="0" smtClean="0"/>
            </a:br>
            <a:r>
              <a:rPr lang="en-US" sz="2400" dirty="0" smtClean="0"/>
              <a:t>  global scale real-time monitoring infrastructures,</a:t>
            </a:r>
            <a:br>
              <a:rPr lang="en-US" sz="2400" dirty="0" smtClean="0"/>
            </a:br>
            <a:r>
              <a:rPr lang="en-US" sz="2400" dirty="0" smtClean="0"/>
              <a:t>  LHC Computing Model issues, etc. </a:t>
            </a:r>
          </a:p>
          <a:p>
            <a:pPr lvl="1">
              <a:lnSpc>
                <a:spcPct val="92000"/>
              </a:lnSpc>
            </a:pPr>
            <a:r>
              <a:rPr lang="en-US" sz="2400" dirty="0" smtClean="0"/>
              <a:t> Fast response to (changing) requirements</a:t>
            </a:r>
          </a:p>
          <a:p>
            <a:pPr lvl="1">
              <a:lnSpc>
                <a:spcPct val="92000"/>
              </a:lnSpc>
            </a:pPr>
            <a:r>
              <a:rPr lang="en-US" sz="2400" dirty="0" smtClean="0"/>
              <a:t> Active R&amp;D for HEP networking</a:t>
            </a:r>
          </a:p>
          <a:p>
            <a:pPr lvl="2">
              <a:lnSpc>
                <a:spcPct val="92000"/>
              </a:lnSpc>
            </a:pPr>
            <a:r>
              <a:rPr lang="en-US" sz="2400" dirty="0" smtClean="0"/>
              <a:t> </a:t>
            </a:r>
            <a:r>
              <a:rPr lang="en-US" sz="2400" dirty="0" err="1" smtClean="0"/>
              <a:t>Ultralight</a:t>
            </a:r>
            <a:r>
              <a:rPr lang="en-US" sz="2400" dirty="0" smtClean="0"/>
              <a:t> and </a:t>
            </a:r>
            <a:r>
              <a:rPr lang="en-US" sz="2400" dirty="0" err="1" smtClean="0"/>
              <a:t>PLaNetS</a:t>
            </a:r>
            <a:r>
              <a:rPr lang="en-US" sz="2400" dirty="0" smtClean="0"/>
              <a:t> (past NSF-funded projects)</a:t>
            </a:r>
          </a:p>
          <a:p>
            <a:pPr lvl="2">
              <a:lnSpc>
                <a:spcPct val="92000"/>
              </a:lnSpc>
            </a:pPr>
            <a:r>
              <a:rPr lang="en-US" sz="2400" dirty="0" smtClean="0"/>
              <a:t> End-to-end resource monitoring (</a:t>
            </a:r>
            <a:r>
              <a:rPr lang="en-US" sz="2400" dirty="0" err="1" smtClean="0"/>
              <a:t>MonALISA</a:t>
            </a:r>
            <a:r>
              <a:rPr lang="en-US" sz="2400" dirty="0" smtClean="0"/>
              <a:t>)</a:t>
            </a:r>
          </a:p>
          <a:p>
            <a:pPr lvl="2">
              <a:lnSpc>
                <a:spcPct val="92000"/>
              </a:lnSpc>
            </a:pPr>
            <a:r>
              <a:rPr lang="en-US" sz="2400" dirty="0" smtClean="0"/>
              <a:t> Dynamic resource allocation (e.g. DYNES)</a:t>
            </a:r>
          </a:p>
          <a:p>
            <a:pPr>
              <a:lnSpc>
                <a:spcPct val="92000"/>
              </a:lnSpc>
            </a:pPr>
            <a:endParaRPr lang="en-US" sz="1200" dirty="0" smtClean="0"/>
          </a:p>
          <a:p>
            <a:pPr>
              <a:lnSpc>
                <a:spcPct val="92000"/>
              </a:lnSpc>
            </a:pPr>
            <a:r>
              <a:rPr lang="en-US" dirty="0" smtClean="0"/>
              <a:t>Mission orientation results in cost optimized </a:t>
            </a:r>
            <a:br>
              <a:rPr lang="en-US" dirty="0" smtClean="0"/>
            </a:br>
            <a:r>
              <a:rPr lang="en-US" dirty="0" smtClean="0"/>
              <a:t>high-performance, high-availability services </a:t>
            </a:r>
            <a:br>
              <a:rPr lang="en-US" dirty="0" smtClean="0"/>
            </a:br>
            <a:r>
              <a:rPr lang="en-US" dirty="0" smtClean="0">
                <a:solidFill>
                  <a:srgbClr val="000099"/>
                </a:solidFill>
              </a:rPr>
              <a:t>to HEP, and in particular to the LHC Community</a:t>
            </a:r>
            <a:endParaRPr lang="en-US" dirty="0">
              <a:solidFill>
                <a:srgbClr val="000099"/>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78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Conclusions</a:t>
            </a:r>
            <a:endParaRPr lang="en-US" dirty="0">
              <a:solidFill>
                <a:srgbClr val="000099"/>
              </a:solidFill>
            </a:endParaRPr>
          </a:p>
        </p:txBody>
      </p:sp>
      <p:sp>
        <p:nvSpPr>
          <p:cNvPr id="3" name="Content Placeholder 2"/>
          <p:cNvSpPr>
            <a:spLocks noGrp="1"/>
          </p:cNvSpPr>
          <p:nvPr>
            <p:ph idx="1"/>
          </p:nvPr>
        </p:nvSpPr>
        <p:spPr>
          <a:xfrm>
            <a:off x="152400" y="990600"/>
            <a:ext cx="9563100" cy="5867400"/>
          </a:xfrm>
        </p:spPr>
        <p:txBody>
          <a:bodyPr/>
          <a:lstStyle/>
          <a:p>
            <a:r>
              <a:rPr lang="en-US" dirty="0" smtClean="0"/>
              <a:t>US LHCNet provides high-availability, high-performance transatlantic networking to the LHC program</a:t>
            </a:r>
          </a:p>
          <a:p>
            <a:pPr lvl="1"/>
            <a:r>
              <a:rPr lang="en-US" sz="2400" dirty="0" smtClean="0"/>
              <a:t> Mission Orientation Coupled to a Multi-layer View </a:t>
            </a:r>
            <a:br>
              <a:rPr lang="en-US" sz="2400" dirty="0" smtClean="0"/>
            </a:br>
            <a:r>
              <a:rPr lang="en-US" sz="2400" dirty="0" smtClean="0"/>
              <a:t>  </a:t>
            </a:r>
            <a:r>
              <a:rPr lang="en-US" sz="2400" dirty="0" smtClean="0">
                <a:sym typeface="Wingdings"/>
              </a:rPr>
              <a:t> B</a:t>
            </a:r>
            <a:r>
              <a:rPr lang="en-US" sz="2400" dirty="0" smtClean="0"/>
              <a:t>est value for investment</a:t>
            </a:r>
          </a:p>
          <a:p>
            <a:r>
              <a:rPr lang="en-US" dirty="0" smtClean="0"/>
              <a:t>LHC </a:t>
            </a:r>
            <a:r>
              <a:rPr lang="en-US" dirty="0" smtClean="0"/>
              <a:t>has started </a:t>
            </a:r>
            <a:r>
              <a:rPr lang="en-US" dirty="0" smtClean="0"/>
              <a:t>7 </a:t>
            </a:r>
            <a:r>
              <a:rPr lang="en-US" dirty="0" err="1" smtClean="0"/>
              <a:t>TeV</a:t>
            </a:r>
            <a:r>
              <a:rPr lang="en-US" dirty="0" smtClean="0"/>
              <a:t> </a:t>
            </a:r>
            <a:r>
              <a:rPr lang="en-US" dirty="0" smtClean="0"/>
              <a:t>operation, expected to </a:t>
            </a:r>
            <a:r>
              <a:rPr lang="en-US" dirty="0" smtClean="0"/>
              <a:t>last </a:t>
            </a:r>
            <a:r>
              <a:rPr lang="en-US" dirty="0" smtClean="0"/>
              <a:t>to late </a:t>
            </a:r>
            <a:r>
              <a:rPr lang="en-US" dirty="0" smtClean="0"/>
              <a:t>2011, with </a:t>
            </a:r>
            <a:r>
              <a:rPr lang="en-US" dirty="0" smtClean="0"/>
              <a:t>data </a:t>
            </a:r>
            <a:r>
              <a:rPr lang="en-US" dirty="0" smtClean="0"/>
              <a:t>rates expected to increase significantly still in 2010</a:t>
            </a:r>
          </a:p>
          <a:p>
            <a:r>
              <a:rPr lang="en-US" dirty="0" smtClean="0"/>
              <a:t>US </a:t>
            </a:r>
            <a:r>
              <a:rPr lang="en-US" dirty="0" err="1" smtClean="0"/>
              <a:t>LHCNet’s</a:t>
            </a:r>
            <a:r>
              <a:rPr lang="en-US" dirty="0" smtClean="0"/>
              <a:t> </a:t>
            </a:r>
            <a:r>
              <a:rPr lang="en-US" dirty="0" smtClean="0">
                <a:solidFill>
                  <a:srgbClr val="000066"/>
                </a:solidFill>
              </a:rPr>
              <a:t>T</a:t>
            </a:r>
            <a:r>
              <a:rPr lang="en-US" dirty="0" smtClean="0">
                <a:solidFill>
                  <a:srgbClr val="000066"/>
                </a:solidFill>
              </a:rPr>
              <a:t>echnology </a:t>
            </a:r>
            <a:r>
              <a:rPr lang="en-US" dirty="0" smtClean="0">
                <a:solidFill>
                  <a:srgbClr val="000066"/>
                </a:solidFill>
              </a:rPr>
              <a:t>roadmap </a:t>
            </a:r>
            <a:r>
              <a:rPr lang="en-US" dirty="0" smtClean="0"/>
              <a:t>is tailored to provide the</a:t>
            </a:r>
            <a:br>
              <a:rPr lang="en-US" dirty="0" smtClean="0"/>
            </a:br>
            <a:r>
              <a:rPr lang="en-US" dirty="0" smtClean="0"/>
              <a:t> services &amp; availability required by the LHC experiments</a:t>
            </a:r>
          </a:p>
          <a:p>
            <a:r>
              <a:rPr lang="en-US" dirty="0" smtClean="0"/>
              <a:t>US </a:t>
            </a:r>
            <a:r>
              <a:rPr lang="en-US" dirty="0" err="1" smtClean="0"/>
              <a:t>LHCNet’s</a:t>
            </a:r>
            <a:r>
              <a:rPr lang="en-US" dirty="0" smtClean="0"/>
              <a:t> </a:t>
            </a:r>
            <a:r>
              <a:rPr lang="en-US" dirty="0" smtClean="0">
                <a:solidFill>
                  <a:srgbClr val="000066"/>
                </a:solidFill>
              </a:rPr>
              <a:t>B</a:t>
            </a:r>
            <a:r>
              <a:rPr lang="en-US" dirty="0" smtClean="0">
                <a:solidFill>
                  <a:srgbClr val="000066"/>
                </a:solidFill>
              </a:rPr>
              <a:t>andwidth </a:t>
            </a:r>
            <a:r>
              <a:rPr lang="en-US" dirty="0" smtClean="0">
                <a:solidFill>
                  <a:srgbClr val="000066"/>
                </a:solidFill>
              </a:rPr>
              <a:t>roadmap </a:t>
            </a:r>
            <a:r>
              <a:rPr lang="en-US" dirty="0" smtClean="0"/>
              <a:t>is designed to match the LHC experiments’ requirements [just adequate for this run] </a:t>
            </a:r>
          </a:p>
          <a:p>
            <a:pPr lvl="1"/>
            <a:r>
              <a:rPr lang="en-US" sz="2400" dirty="0" smtClean="0"/>
              <a:t> Need to stay agile; respond to the evolving needs</a:t>
            </a:r>
          </a:p>
          <a:p>
            <a:r>
              <a:rPr lang="en-US" dirty="0" smtClean="0"/>
              <a:t>Trends indicate: Tier2 networking is growing in importance</a:t>
            </a:r>
          </a:p>
          <a:p>
            <a:pPr lvl="1"/>
            <a:r>
              <a:rPr lang="en-US" sz="2400" dirty="0" smtClean="0"/>
              <a:t> We need to consider a coordinated effort, led by the</a:t>
            </a:r>
            <a:br>
              <a:rPr lang="en-US" sz="2400" dirty="0" smtClean="0"/>
            </a:br>
            <a:r>
              <a:rPr lang="en-US" sz="2400" dirty="0" smtClean="0"/>
              <a:t> HEP </a:t>
            </a:r>
            <a:r>
              <a:rPr lang="en-US" sz="2400" dirty="0" smtClean="0"/>
              <a:t>community, </a:t>
            </a:r>
            <a:r>
              <a:rPr lang="en-US" sz="2400" dirty="0" smtClean="0"/>
              <a:t>working with the network community</a:t>
            </a:r>
          </a:p>
          <a:p>
            <a:endParaRPr lang="en-US" sz="23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4588" y="2019300"/>
            <a:ext cx="7427912" cy="2362200"/>
          </a:xfrm>
          <a:gradFill flip="none" rotWithShape="1">
            <a:gsLst>
              <a:gs pos="0">
                <a:schemeClr val="bg1">
                  <a:tint val="80000"/>
                  <a:satMod val="300000"/>
                  <a:alpha val="79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Backup Slides</a:t>
            </a:r>
            <a:endParaRPr lang="en-US" dirty="0">
              <a:solidFill>
                <a:srgbClr val="000099"/>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79000"/>
                </a:schemeClr>
              </a:gs>
              <a:gs pos="100000">
                <a:schemeClr val="bg1">
                  <a:shade val="30000"/>
                  <a:satMod val="200000"/>
                </a:schemeClr>
              </a:gs>
            </a:gsLst>
            <a:path path="circle">
              <a:fillToRect l="50000" t="50000" r="50000" b="50000"/>
            </a:path>
            <a:tileRect/>
          </a:gradFill>
        </p:spPr>
        <p:txBody>
          <a:bodyPr/>
          <a:lstStyle/>
          <a:p>
            <a:pPr>
              <a:lnSpc>
                <a:spcPct val="90000"/>
              </a:lnSpc>
            </a:pPr>
            <a:r>
              <a:rPr lang="en-US" sz="2800" dirty="0" smtClean="0">
                <a:solidFill>
                  <a:srgbClr val="000099"/>
                </a:solidFill>
              </a:rPr>
              <a:t>Tier2 – Recent Trends:</a:t>
            </a:r>
            <a:br>
              <a:rPr lang="en-US" sz="2800" dirty="0" smtClean="0">
                <a:solidFill>
                  <a:srgbClr val="000099"/>
                </a:solidFill>
              </a:rPr>
            </a:br>
            <a:r>
              <a:rPr lang="en-US" sz="2600" dirty="0" smtClean="0">
                <a:solidFill>
                  <a:srgbClr val="000099"/>
                </a:solidFill>
              </a:rPr>
              <a:t>Average Throughput Numbers</a:t>
            </a:r>
            <a:endParaRPr lang="en-US" sz="2600" dirty="0">
              <a:solidFill>
                <a:srgbClr val="000099"/>
              </a:solidFill>
            </a:endParaRPr>
          </a:p>
        </p:txBody>
      </p:sp>
      <p:pic>
        <p:nvPicPr>
          <p:cNvPr id="4" name="Picture 3" descr="T1-T2-rate-1y.png"/>
          <p:cNvPicPr>
            <a:picLocks noChangeAspect="1"/>
          </p:cNvPicPr>
          <p:nvPr/>
        </p:nvPicPr>
        <p:blipFill>
          <a:blip r:embed="rId3" cstate="print"/>
          <a:srcRect l="6676"/>
          <a:stretch>
            <a:fillRect/>
          </a:stretch>
        </p:blipFill>
        <p:spPr>
          <a:xfrm>
            <a:off x="956107" y="955710"/>
            <a:ext cx="6442050" cy="3017143"/>
          </a:xfrm>
          <a:prstGeom prst="rect">
            <a:avLst/>
          </a:prstGeom>
        </p:spPr>
      </p:pic>
      <p:pic>
        <p:nvPicPr>
          <p:cNvPr id="6" name="Picture 5" descr="T2-T2-rate-1y.png"/>
          <p:cNvPicPr>
            <a:picLocks noChangeAspect="1"/>
          </p:cNvPicPr>
          <p:nvPr/>
        </p:nvPicPr>
        <p:blipFill>
          <a:blip r:embed="rId4" cstate="print"/>
          <a:srcRect l="7134"/>
          <a:stretch>
            <a:fillRect/>
          </a:stretch>
        </p:blipFill>
        <p:spPr>
          <a:xfrm>
            <a:off x="989212" y="3852530"/>
            <a:ext cx="6427231" cy="2980572"/>
          </a:xfrm>
          <a:prstGeom prst="rect">
            <a:avLst/>
          </a:prstGeom>
        </p:spPr>
      </p:pic>
      <p:sp>
        <p:nvSpPr>
          <p:cNvPr id="5" name="TextBox 4"/>
          <p:cNvSpPr txBox="1"/>
          <p:nvPr/>
        </p:nvSpPr>
        <p:spPr>
          <a:xfrm>
            <a:off x="1257300" y="1490332"/>
            <a:ext cx="4495800" cy="461665"/>
          </a:xfrm>
          <a:prstGeom prst="rect">
            <a:avLst/>
          </a:prstGeom>
          <a:solidFill>
            <a:srgbClr val="FFFFCC"/>
          </a:solidFill>
          <a:ln w="22225">
            <a:solidFill>
              <a:srgbClr val="800000"/>
            </a:solidFill>
          </a:ln>
          <a:effectLst>
            <a:outerShdw blurRad="50800" dist="38100" dir="2700000" algn="tl" rotWithShape="0">
              <a:prstClr val="black">
                <a:alpha val="24000"/>
              </a:prstClr>
            </a:outerShdw>
          </a:effectLst>
        </p:spPr>
        <p:txBody>
          <a:bodyPr wrap="square">
            <a:spAutoFit/>
          </a:bodyPr>
          <a:lstStyle/>
          <a:p>
            <a:pPr algn="ctr">
              <a:defRPr/>
            </a:pPr>
            <a:r>
              <a:rPr lang="en-US" sz="2400" dirty="0" smtClean="0">
                <a:solidFill>
                  <a:srgbClr val="000099"/>
                </a:solidFill>
              </a:rPr>
              <a:t>CMS All Tier1 – Tier2 traffic</a:t>
            </a:r>
            <a:endParaRPr lang="en-US" sz="2400" dirty="0">
              <a:solidFill>
                <a:srgbClr val="000099"/>
              </a:solidFill>
            </a:endParaRPr>
          </a:p>
        </p:txBody>
      </p:sp>
      <p:sp>
        <p:nvSpPr>
          <p:cNvPr id="7" name="TextBox 6"/>
          <p:cNvSpPr txBox="1"/>
          <p:nvPr/>
        </p:nvSpPr>
        <p:spPr>
          <a:xfrm>
            <a:off x="1333500" y="4347832"/>
            <a:ext cx="4495800" cy="461665"/>
          </a:xfrm>
          <a:prstGeom prst="rect">
            <a:avLst/>
          </a:prstGeom>
          <a:solidFill>
            <a:srgbClr val="FFFFCC"/>
          </a:solidFill>
          <a:ln w="22225">
            <a:solidFill>
              <a:srgbClr val="800000"/>
            </a:solidFill>
          </a:ln>
          <a:effectLst>
            <a:outerShdw blurRad="50800" dist="38100" dir="2700000" algn="tl" rotWithShape="0">
              <a:prstClr val="black">
                <a:alpha val="24000"/>
              </a:prstClr>
            </a:outerShdw>
          </a:effectLst>
        </p:spPr>
        <p:txBody>
          <a:bodyPr wrap="square">
            <a:spAutoFit/>
          </a:bodyPr>
          <a:lstStyle/>
          <a:p>
            <a:pPr algn="ctr">
              <a:defRPr/>
            </a:pPr>
            <a:r>
              <a:rPr lang="en-US" sz="2400" dirty="0" smtClean="0">
                <a:solidFill>
                  <a:srgbClr val="000099"/>
                </a:solidFill>
              </a:rPr>
              <a:t>CMS All Tier2 – Tier2 traffic</a:t>
            </a:r>
            <a:endParaRPr lang="en-US" sz="2400" dirty="0">
              <a:solidFill>
                <a:srgbClr val="000099"/>
              </a:solidFill>
            </a:endParaRPr>
          </a:p>
        </p:txBody>
      </p:sp>
      <p:grpSp>
        <p:nvGrpSpPr>
          <p:cNvPr id="10" name="Group 19"/>
          <p:cNvGrpSpPr/>
          <p:nvPr/>
        </p:nvGrpSpPr>
        <p:grpSpPr>
          <a:xfrm>
            <a:off x="2628900" y="1033132"/>
            <a:ext cx="4762500" cy="2095500"/>
            <a:chOff x="3543300" y="990600"/>
            <a:chExt cx="4762500" cy="2095500"/>
          </a:xfrm>
        </p:grpSpPr>
        <p:cxnSp>
          <p:nvCxnSpPr>
            <p:cNvPr id="9" name="Straight Connector 8"/>
            <p:cNvCxnSpPr/>
            <p:nvPr/>
          </p:nvCxnSpPr>
          <p:spPr>
            <a:xfrm rot="5400000">
              <a:off x="6819900" y="990600"/>
              <a:ext cx="1485900" cy="1485900"/>
            </a:xfrm>
            <a:prstGeom prst="line">
              <a:avLst/>
            </a:prstGeom>
            <a:ln w="82550" cap="rnd">
              <a:solidFill>
                <a:srgbClr val="C00000"/>
              </a:solidFill>
            </a:ln>
            <a:effectLst>
              <a:outerShdw blurRad="38100" dist="38100" dir="5400000" sx="82000" sy="82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flipV="1">
              <a:off x="3543300" y="2133600"/>
              <a:ext cx="3886200" cy="952500"/>
            </a:xfrm>
            <a:prstGeom prst="line">
              <a:avLst/>
            </a:prstGeom>
            <a:ln w="82550" cap="rnd">
              <a:solidFill>
                <a:srgbClr val="C00000"/>
              </a:solidFill>
            </a:ln>
            <a:effectLst>
              <a:outerShdw blurRad="38100" dist="38100" dir="5400000" sx="82000" sy="82000" algn="ctr" rotWithShape="0">
                <a:schemeClr val="tx1"/>
              </a:outerShdw>
            </a:effectLst>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rot="20769995">
            <a:off x="3592414" y="2226353"/>
            <a:ext cx="1447800" cy="400110"/>
          </a:xfrm>
          <a:prstGeom prst="rect">
            <a:avLst/>
          </a:prstGeom>
          <a:solidFill>
            <a:srgbClr val="FFFFCC"/>
          </a:solidFill>
          <a:ln w="22225">
            <a:solidFill>
              <a:srgbClr val="800000"/>
            </a:solidFill>
          </a:ln>
          <a:effectLst>
            <a:outerShdw blurRad="50800" dist="38100" dir="2700000" algn="tl" rotWithShape="0">
              <a:prstClr val="black">
                <a:alpha val="24000"/>
              </a:prstClr>
            </a:outerShdw>
          </a:effectLst>
        </p:spPr>
        <p:txBody>
          <a:bodyPr wrap="square">
            <a:spAutoFit/>
          </a:bodyPr>
          <a:lstStyle/>
          <a:p>
            <a:pPr algn="ctr">
              <a:defRPr/>
            </a:pPr>
            <a:r>
              <a:rPr lang="en-US" sz="2000" dirty="0" smtClean="0">
                <a:solidFill>
                  <a:srgbClr val="000099"/>
                </a:solidFill>
              </a:rPr>
              <a:t>1.45 Gbps</a:t>
            </a:r>
            <a:endParaRPr lang="en-US" sz="2000" dirty="0">
              <a:solidFill>
                <a:srgbClr val="000099"/>
              </a:solidFill>
            </a:endParaRPr>
          </a:p>
        </p:txBody>
      </p:sp>
      <p:sp>
        <p:nvSpPr>
          <p:cNvPr id="23" name="TextBox 22"/>
          <p:cNvSpPr txBox="1"/>
          <p:nvPr/>
        </p:nvSpPr>
        <p:spPr>
          <a:xfrm rot="18921295">
            <a:off x="5743746" y="1354752"/>
            <a:ext cx="1404956" cy="400110"/>
          </a:xfrm>
          <a:prstGeom prst="rect">
            <a:avLst/>
          </a:prstGeom>
          <a:solidFill>
            <a:srgbClr val="FFFFCC"/>
          </a:solidFill>
          <a:ln w="22225">
            <a:solidFill>
              <a:srgbClr val="800000"/>
            </a:solidFill>
          </a:ln>
          <a:effectLst>
            <a:outerShdw blurRad="50800" dist="38100" dir="2700000" algn="tl" rotWithShape="0">
              <a:prstClr val="black">
                <a:alpha val="24000"/>
              </a:prstClr>
            </a:outerShdw>
          </a:effectLst>
        </p:spPr>
        <p:txBody>
          <a:bodyPr wrap="square">
            <a:spAutoFit/>
          </a:bodyPr>
          <a:lstStyle/>
          <a:p>
            <a:pPr algn="ctr">
              <a:defRPr/>
            </a:pPr>
            <a:r>
              <a:rPr lang="en-US" sz="2000" dirty="0" smtClean="0">
                <a:solidFill>
                  <a:srgbClr val="000099"/>
                </a:solidFill>
              </a:rPr>
              <a:t>5.05 Gbps</a:t>
            </a:r>
            <a:endParaRPr lang="en-US" sz="2000" dirty="0">
              <a:solidFill>
                <a:srgbClr val="000099"/>
              </a:solidFill>
            </a:endParaRPr>
          </a:p>
        </p:txBody>
      </p:sp>
      <p:grpSp>
        <p:nvGrpSpPr>
          <p:cNvPr id="13" name="Group 20"/>
          <p:cNvGrpSpPr/>
          <p:nvPr/>
        </p:nvGrpSpPr>
        <p:grpSpPr>
          <a:xfrm>
            <a:off x="2781300" y="3852532"/>
            <a:ext cx="4572000" cy="2400298"/>
            <a:chOff x="3695700" y="3810000"/>
            <a:chExt cx="4572000" cy="2400298"/>
          </a:xfrm>
        </p:grpSpPr>
        <p:cxnSp>
          <p:nvCxnSpPr>
            <p:cNvPr id="12" name="Straight Connector 11"/>
            <p:cNvCxnSpPr/>
            <p:nvPr/>
          </p:nvCxnSpPr>
          <p:spPr>
            <a:xfrm rot="5400000">
              <a:off x="6743700" y="4152900"/>
              <a:ext cx="1866900" cy="1181100"/>
            </a:xfrm>
            <a:prstGeom prst="line">
              <a:avLst/>
            </a:prstGeom>
            <a:ln w="82550" cap="rnd">
              <a:solidFill>
                <a:srgbClr val="C00000"/>
              </a:solidFill>
            </a:ln>
            <a:effectLst>
              <a:outerShdw blurRad="38100" dist="38100" dir="5400000" sx="82000" sy="82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flipV="1">
              <a:off x="3695700" y="5295899"/>
              <a:ext cx="4000500" cy="914399"/>
            </a:xfrm>
            <a:prstGeom prst="line">
              <a:avLst/>
            </a:prstGeom>
            <a:ln w="82550" cap="rnd">
              <a:solidFill>
                <a:srgbClr val="C00000"/>
              </a:solidFill>
            </a:ln>
            <a:effectLst>
              <a:outerShdw blurRad="38100" dist="38100" dir="5400000" sx="82000" sy="82000" algn="ctr" rotWithShape="0">
                <a:schemeClr val="tx1"/>
              </a:outerShdw>
            </a:effectLst>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rot="18159228">
            <a:off x="5796851" y="4417218"/>
            <a:ext cx="1456665" cy="400110"/>
          </a:xfrm>
          <a:prstGeom prst="rect">
            <a:avLst/>
          </a:prstGeom>
          <a:solidFill>
            <a:srgbClr val="FFFFCC"/>
          </a:solidFill>
          <a:ln w="22225">
            <a:solidFill>
              <a:srgbClr val="800000"/>
            </a:solidFill>
          </a:ln>
          <a:effectLst>
            <a:outerShdw blurRad="50800" dist="38100" dir="2700000" algn="tl" rotWithShape="0">
              <a:prstClr val="black">
                <a:alpha val="24000"/>
              </a:prstClr>
            </a:outerShdw>
          </a:effectLst>
        </p:spPr>
        <p:txBody>
          <a:bodyPr wrap="square">
            <a:spAutoFit/>
          </a:bodyPr>
          <a:lstStyle/>
          <a:p>
            <a:pPr algn="ctr">
              <a:defRPr/>
            </a:pPr>
            <a:r>
              <a:rPr lang="en-US" sz="2000" dirty="0" smtClean="0">
                <a:solidFill>
                  <a:srgbClr val="000099"/>
                </a:solidFill>
              </a:rPr>
              <a:t>2.57 Gbps</a:t>
            </a:r>
            <a:endParaRPr lang="en-US" sz="2000" dirty="0">
              <a:solidFill>
                <a:srgbClr val="000099"/>
              </a:solidFill>
            </a:endParaRPr>
          </a:p>
        </p:txBody>
      </p:sp>
      <p:sp>
        <p:nvSpPr>
          <p:cNvPr id="25" name="TextBox 24"/>
          <p:cNvSpPr txBox="1"/>
          <p:nvPr/>
        </p:nvSpPr>
        <p:spPr>
          <a:xfrm rot="20805764">
            <a:off x="4366958" y="5246461"/>
            <a:ext cx="1420169" cy="400110"/>
          </a:xfrm>
          <a:prstGeom prst="rect">
            <a:avLst/>
          </a:prstGeom>
          <a:solidFill>
            <a:srgbClr val="FFFFCC"/>
          </a:solidFill>
          <a:ln w="22225">
            <a:solidFill>
              <a:srgbClr val="800000"/>
            </a:solidFill>
          </a:ln>
          <a:effectLst>
            <a:outerShdw blurRad="50800" dist="38100" dir="2700000" algn="tl" rotWithShape="0">
              <a:prstClr val="black">
                <a:alpha val="24000"/>
              </a:prstClr>
            </a:outerShdw>
          </a:effectLst>
        </p:spPr>
        <p:txBody>
          <a:bodyPr wrap="square">
            <a:spAutoFit/>
          </a:bodyPr>
          <a:lstStyle/>
          <a:p>
            <a:pPr algn="ctr">
              <a:defRPr/>
            </a:pPr>
            <a:r>
              <a:rPr lang="en-US" sz="2000" dirty="0" smtClean="0">
                <a:solidFill>
                  <a:srgbClr val="000099"/>
                </a:solidFill>
              </a:rPr>
              <a:t>0.38 Gbps</a:t>
            </a:r>
            <a:endParaRPr lang="en-US" sz="2000" dirty="0">
              <a:solidFill>
                <a:srgbClr val="000099"/>
              </a:solidFill>
            </a:endParaRPr>
          </a:p>
        </p:txBody>
      </p:sp>
      <p:grpSp>
        <p:nvGrpSpPr>
          <p:cNvPr id="14" name="Group 34"/>
          <p:cNvGrpSpPr/>
          <p:nvPr/>
        </p:nvGrpSpPr>
        <p:grpSpPr>
          <a:xfrm>
            <a:off x="6438900" y="2442832"/>
            <a:ext cx="2286000" cy="3733800"/>
            <a:chOff x="7315200" y="2514600"/>
            <a:chExt cx="2286000" cy="3733800"/>
          </a:xfrm>
          <a:solidFill>
            <a:srgbClr val="0070C0"/>
          </a:solidFill>
        </p:grpSpPr>
        <p:sp>
          <p:nvSpPr>
            <p:cNvPr id="27" name="Rounded Rectangular Callout 26"/>
            <p:cNvSpPr/>
            <p:nvPr/>
          </p:nvSpPr>
          <p:spPr>
            <a:xfrm>
              <a:off x="7315200" y="2514600"/>
              <a:ext cx="2133600" cy="762000"/>
            </a:xfrm>
            <a:prstGeom prst="wedgeRoundRectCallout">
              <a:avLst>
                <a:gd name="adj1" fmla="val -106805"/>
                <a:gd name="adj2" fmla="val -43328"/>
                <a:gd name="adj3" fmla="val 16667"/>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FFFF00"/>
                  </a:solidFill>
                </a:rPr>
                <a:t>Factor 3.5</a:t>
              </a:r>
              <a:endParaRPr lang="en-US" sz="3200" dirty="0">
                <a:solidFill>
                  <a:srgbClr val="FFFF00"/>
                </a:solidFill>
              </a:endParaRPr>
            </a:p>
          </p:txBody>
        </p:sp>
        <p:sp>
          <p:nvSpPr>
            <p:cNvPr id="28" name="Rounded Rectangular Callout 27"/>
            <p:cNvSpPr/>
            <p:nvPr/>
          </p:nvSpPr>
          <p:spPr>
            <a:xfrm>
              <a:off x="7353300" y="2514600"/>
              <a:ext cx="2133600" cy="762000"/>
            </a:xfrm>
            <a:prstGeom prst="wedgeRoundRectCallout">
              <a:avLst>
                <a:gd name="adj1" fmla="val -43539"/>
                <a:gd name="adj2" fmla="val -130630"/>
                <a:gd name="adj3" fmla="val 16667"/>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FFFF43"/>
                  </a:solidFill>
                </a:rPr>
                <a:t>3.5 Times</a:t>
              </a:r>
              <a:endParaRPr lang="en-US" sz="3200" dirty="0">
                <a:solidFill>
                  <a:srgbClr val="FFFF43"/>
                </a:solidFill>
              </a:endParaRPr>
            </a:p>
          </p:txBody>
        </p:sp>
        <p:sp>
          <p:nvSpPr>
            <p:cNvPr id="29" name="Rounded Rectangular Callout 28"/>
            <p:cNvSpPr/>
            <p:nvPr/>
          </p:nvSpPr>
          <p:spPr>
            <a:xfrm>
              <a:off x="7467600" y="5486400"/>
              <a:ext cx="2133600" cy="762000"/>
            </a:xfrm>
            <a:prstGeom prst="wedgeRoundRectCallout">
              <a:avLst>
                <a:gd name="adj1" fmla="val -122269"/>
                <a:gd name="adj2" fmla="val 2952"/>
                <a:gd name="adj3" fmla="val 16667"/>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FFFF00"/>
                  </a:solidFill>
                </a:rPr>
                <a:t>Factor 3.5</a:t>
              </a:r>
              <a:endParaRPr lang="en-US" sz="3200" dirty="0">
                <a:solidFill>
                  <a:srgbClr val="FFFF00"/>
                </a:solidFill>
              </a:endParaRPr>
            </a:p>
          </p:txBody>
        </p:sp>
        <p:sp>
          <p:nvSpPr>
            <p:cNvPr id="30" name="Rounded Rectangular Callout 29"/>
            <p:cNvSpPr/>
            <p:nvPr/>
          </p:nvSpPr>
          <p:spPr>
            <a:xfrm>
              <a:off x="7467600" y="5486400"/>
              <a:ext cx="2133600" cy="762000"/>
            </a:xfrm>
            <a:prstGeom prst="wedgeRoundRectCallout">
              <a:avLst>
                <a:gd name="adj1" fmla="val -40431"/>
                <a:gd name="adj2" fmla="val -126712"/>
                <a:gd name="adj3" fmla="val 16667"/>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FFFF00"/>
                  </a:solidFill>
                </a:rPr>
                <a:t>6.7 Times</a:t>
              </a:r>
              <a:endParaRPr lang="en-US" sz="3200" dirty="0">
                <a:solidFill>
                  <a:srgbClr val="FFFF00"/>
                </a:solidFill>
              </a:endParaRPr>
            </a:p>
          </p:txBody>
        </p:sp>
      </p:grpSp>
      <p:sp>
        <p:nvSpPr>
          <p:cNvPr id="33" name="TextBox 32"/>
          <p:cNvSpPr txBox="1"/>
          <p:nvPr/>
        </p:nvSpPr>
        <p:spPr>
          <a:xfrm>
            <a:off x="1079658" y="3623932"/>
            <a:ext cx="6654642" cy="246221"/>
          </a:xfrm>
          <a:prstGeom prst="rect">
            <a:avLst/>
          </a:prstGeom>
          <a:solidFill>
            <a:srgbClr val="FFFFFF"/>
          </a:solidFill>
        </p:spPr>
        <p:txBody>
          <a:bodyPr wrap="square" lIns="0" tIns="0" rIns="0" bIns="0" rtlCol="0">
            <a:spAutoFit/>
          </a:bodyPr>
          <a:lstStyle/>
          <a:p>
            <a:r>
              <a:rPr lang="en-US" sz="1300" dirty="0" smtClean="0">
                <a:solidFill>
                  <a:srgbClr val="000099"/>
                </a:solidFill>
              </a:rPr>
              <a:t>Jul09 Aug09 Sep09 Oct09 Nov09 Dec09 Jan10 Feb10 Mar10</a:t>
            </a:r>
            <a:r>
              <a:rPr lang="en-US" sz="1300" dirty="0" smtClean="0"/>
              <a:t> </a:t>
            </a:r>
            <a:r>
              <a:rPr lang="en-US" sz="1600" u="sng" dirty="0" smtClean="0"/>
              <a:t>Apr10</a:t>
            </a:r>
            <a:r>
              <a:rPr lang="en-US" sz="1600" dirty="0" smtClean="0"/>
              <a:t> </a:t>
            </a:r>
            <a:r>
              <a:rPr lang="en-US" sz="1300" dirty="0" smtClean="0">
                <a:solidFill>
                  <a:srgbClr val="000099"/>
                </a:solidFill>
              </a:rPr>
              <a:t>May10 Jun10 </a:t>
            </a:r>
            <a:endParaRPr lang="en-US" sz="1300" dirty="0">
              <a:solidFill>
                <a:srgbClr val="000099"/>
              </a:solidFill>
            </a:endParaRPr>
          </a:p>
        </p:txBody>
      </p:sp>
      <p:sp>
        <p:nvSpPr>
          <p:cNvPr id="34" name="TextBox 33"/>
          <p:cNvSpPr txBox="1"/>
          <p:nvPr/>
        </p:nvSpPr>
        <p:spPr>
          <a:xfrm>
            <a:off x="1155858" y="6487633"/>
            <a:ext cx="6654642" cy="246221"/>
          </a:xfrm>
          <a:prstGeom prst="rect">
            <a:avLst/>
          </a:prstGeom>
          <a:solidFill>
            <a:srgbClr val="FFFFFF"/>
          </a:solidFill>
        </p:spPr>
        <p:txBody>
          <a:bodyPr wrap="square" lIns="0" tIns="0" rIns="0" bIns="0" rtlCol="0">
            <a:spAutoFit/>
          </a:bodyPr>
          <a:lstStyle/>
          <a:p>
            <a:r>
              <a:rPr lang="en-US" sz="1300" dirty="0" smtClean="0">
                <a:solidFill>
                  <a:srgbClr val="000099"/>
                </a:solidFill>
              </a:rPr>
              <a:t>Jul09 Aug09 Sep09 Oct09 Nov09 Dec09 Jan10 Feb10 Mar10</a:t>
            </a:r>
            <a:r>
              <a:rPr lang="en-US" sz="1300" dirty="0" smtClean="0"/>
              <a:t> </a:t>
            </a:r>
            <a:r>
              <a:rPr lang="en-US" sz="1600" u="sng" dirty="0" smtClean="0"/>
              <a:t>Apr10</a:t>
            </a:r>
            <a:r>
              <a:rPr lang="en-US" sz="1600" dirty="0" smtClean="0"/>
              <a:t> </a:t>
            </a:r>
            <a:r>
              <a:rPr lang="en-US" sz="1300" dirty="0" smtClean="0">
                <a:solidFill>
                  <a:srgbClr val="000099"/>
                </a:solidFill>
              </a:rPr>
              <a:t>May10 Jun10   </a:t>
            </a:r>
            <a:endParaRPr lang="en-US" sz="1300" dirty="0">
              <a:solidFill>
                <a:srgbClr val="000099"/>
              </a:solidFill>
            </a:endParaRPr>
          </a:p>
        </p:txBody>
      </p:sp>
      <p:sp>
        <p:nvSpPr>
          <p:cNvPr id="35" name="TextBox 34"/>
          <p:cNvSpPr txBox="1"/>
          <p:nvPr/>
        </p:nvSpPr>
        <p:spPr>
          <a:xfrm rot="16200000">
            <a:off x="-800845" y="2324446"/>
            <a:ext cx="2656023" cy="369332"/>
          </a:xfrm>
          <a:prstGeom prst="rect">
            <a:avLst/>
          </a:prstGeom>
          <a:solidFill>
            <a:schemeClr val="bg1">
              <a:lumMod val="95000"/>
            </a:schemeClr>
          </a:solidFill>
        </p:spPr>
        <p:txBody>
          <a:bodyPr wrap="square" rtlCol="0">
            <a:spAutoFit/>
          </a:bodyPr>
          <a:lstStyle/>
          <a:p>
            <a:r>
              <a:rPr lang="en-US" dirty="0" smtClean="0">
                <a:solidFill>
                  <a:srgbClr val="000099"/>
                </a:solidFill>
              </a:rPr>
              <a:t>Data Transferred (PB)</a:t>
            </a:r>
            <a:endParaRPr lang="en-US" dirty="0">
              <a:solidFill>
                <a:srgbClr val="000099"/>
              </a:solidFill>
            </a:endParaRPr>
          </a:p>
        </p:txBody>
      </p:sp>
      <p:sp>
        <p:nvSpPr>
          <p:cNvPr id="39" name="TextBox 38"/>
          <p:cNvSpPr txBox="1"/>
          <p:nvPr/>
        </p:nvSpPr>
        <p:spPr>
          <a:xfrm>
            <a:off x="775726" y="2037916"/>
            <a:ext cx="192360"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5 </a:t>
            </a:r>
            <a:endParaRPr lang="en-US" dirty="0">
              <a:solidFill>
                <a:srgbClr val="000099"/>
              </a:solidFill>
            </a:endParaRPr>
          </a:p>
        </p:txBody>
      </p:sp>
      <p:sp>
        <p:nvSpPr>
          <p:cNvPr id="41" name="TextBox 40"/>
          <p:cNvSpPr txBox="1"/>
          <p:nvPr/>
        </p:nvSpPr>
        <p:spPr>
          <a:xfrm>
            <a:off x="790475" y="2591200"/>
            <a:ext cx="192360"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3 </a:t>
            </a:r>
            <a:endParaRPr lang="en-US" dirty="0">
              <a:solidFill>
                <a:srgbClr val="000099"/>
              </a:solidFill>
            </a:endParaRPr>
          </a:p>
        </p:txBody>
      </p:sp>
      <p:sp>
        <p:nvSpPr>
          <p:cNvPr id="42" name="TextBox 41"/>
          <p:cNvSpPr txBox="1"/>
          <p:nvPr/>
        </p:nvSpPr>
        <p:spPr>
          <a:xfrm>
            <a:off x="798240" y="2898472"/>
            <a:ext cx="192360"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2 </a:t>
            </a:r>
            <a:endParaRPr lang="en-US" dirty="0">
              <a:solidFill>
                <a:srgbClr val="000099"/>
              </a:solidFill>
            </a:endParaRPr>
          </a:p>
        </p:txBody>
      </p:sp>
      <p:sp>
        <p:nvSpPr>
          <p:cNvPr id="43" name="TextBox 42"/>
          <p:cNvSpPr txBox="1"/>
          <p:nvPr/>
        </p:nvSpPr>
        <p:spPr>
          <a:xfrm>
            <a:off x="780850" y="3200400"/>
            <a:ext cx="154259" cy="276999"/>
          </a:xfrm>
          <a:prstGeom prst="rect">
            <a:avLst/>
          </a:prstGeom>
          <a:solidFill>
            <a:schemeClr val="bg1">
              <a:lumMod val="95000"/>
            </a:schemeClr>
          </a:solidFill>
        </p:spPr>
        <p:txBody>
          <a:bodyPr wrap="square" lIns="0" tIns="0" rIns="0" bIns="0" rtlCol="0">
            <a:spAutoFit/>
          </a:bodyPr>
          <a:lstStyle/>
          <a:p>
            <a:pPr algn="r"/>
            <a:r>
              <a:rPr lang="en-US" dirty="0" smtClean="0">
                <a:solidFill>
                  <a:srgbClr val="000099"/>
                </a:solidFill>
              </a:rPr>
              <a:t>1 </a:t>
            </a:r>
            <a:endParaRPr lang="en-US" dirty="0">
              <a:solidFill>
                <a:srgbClr val="000099"/>
              </a:solidFill>
            </a:endParaRPr>
          </a:p>
        </p:txBody>
      </p:sp>
      <p:sp>
        <p:nvSpPr>
          <p:cNvPr id="47" name="TextBox 46"/>
          <p:cNvSpPr txBox="1"/>
          <p:nvPr/>
        </p:nvSpPr>
        <p:spPr>
          <a:xfrm>
            <a:off x="781250" y="1410500"/>
            <a:ext cx="192360"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7 </a:t>
            </a:r>
            <a:endParaRPr lang="en-US" dirty="0">
              <a:solidFill>
                <a:srgbClr val="000099"/>
              </a:solidFill>
            </a:endParaRPr>
          </a:p>
        </p:txBody>
      </p:sp>
      <p:sp>
        <p:nvSpPr>
          <p:cNvPr id="48" name="TextBox 47"/>
          <p:cNvSpPr txBox="1"/>
          <p:nvPr/>
        </p:nvSpPr>
        <p:spPr>
          <a:xfrm>
            <a:off x="768725" y="1737021"/>
            <a:ext cx="192360"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6 </a:t>
            </a:r>
            <a:endParaRPr lang="en-US" dirty="0">
              <a:solidFill>
                <a:srgbClr val="000099"/>
              </a:solidFill>
            </a:endParaRPr>
          </a:p>
        </p:txBody>
      </p:sp>
      <p:sp>
        <p:nvSpPr>
          <p:cNvPr id="79" name="TextBox 78"/>
          <p:cNvSpPr txBox="1"/>
          <p:nvPr/>
        </p:nvSpPr>
        <p:spPr>
          <a:xfrm>
            <a:off x="790475" y="2323700"/>
            <a:ext cx="192360"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4 </a:t>
            </a:r>
            <a:endParaRPr lang="en-US" dirty="0">
              <a:solidFill>
                <a:srgbClr val="000099"/>
              </a:solidFill>
            </a:endParaRPr>
          </a:p>
        </p:txBody>
      </p:sp>
      <p:sp>
        <p:nvSpPr>
          <p:cNvPr id="88" name="TextBox 87"/>
          <p:cNvSpPr txBox="1"/>
          <p:nvPr/>
        </p:nvSpPr>
        <p:spPr>
          <a:xfrm rot="16200000">
            <a:off x="-829721" y="5105746"/>
            <a:ext cx="2656023" cy="369332"/>
          </a:xfrm>
          <a:prstGeom prst="rect">
            <a:avLst/>
          </a:prstGeom>
          <a:solidFill>
            <a:schemeClr val="bg1">
              <a:lumMod val="95000"/>
            </a:schemeClr>
          </a:solidFill>
        </p:spPr>
        <p:txBody>
          <a:bodyPr wrap="square" rtlCol="0">
            <a:spAutoFit/>
          </a:bodyPr>
          <a:lstStyle/>
          <a:p>
            <a:r>
              <a:rPr lang="en-US" dirty="0" smtClean="0">
                <a:solidFill>
                  <a:srgbClr val="000099"/>
                </a:solidFill>
              </a:rPr>
              <a:t>Data Transferred (PB)</a:t>
            </a:r>
            <a:endParaRPr lang="en-US" dirty="0">
              <a:solidFill>
                <a:srgbClr val="000099"/>
              </a:solidFill>
            </a:endParaRPr>
          </a:p>
        </p:txBody>
      </p:sp>
      <p:sp>
        <p:nvSpPr>
          <p:cNvPr id="90" name="TextBox 89"/>
          <p:cNvSpPr txBox="1"/>
          <p:nvPr/>
        </p:nvSpPr>
        <p:spPr>
          <a:xfrm>
            <a:off x="704650" y="4095150"/>
            <a:ext cx="320601"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2.5</a:t>
            </a:r>
            <a:endParaRPr lang="en-US" dirty="0">
              <a:solidFill>
                <a:srgbClr val="000099"/>
              </a:solidFill>
            </a:endParaRPr>
          </a:p>
        </p:txBody>
      </p:sp>
      <p:sp>
        <p:nvSpPr>
          <p:cNvPr id="91" name="TextBox 90"/>
          <p:cNvSpPr txBox="1"/>
          <p:nvPr/>
        </p:nvSpPr>
        <p:spPr>
          <a:xfrm>
            <a:off x="808925" y="4495800"/>
            <a:ext cx="192360"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2 </a:t>
            </a:r>
            <a:endParaRPr lang="en-US" dirty="0">
              <a:solidFill>
                <a:srgbClr val="000099"/>
              </a:solidFill>
            </a:endParaRPr>
          </a:p>
        </p:txBody>
      </p:sp>
      <p:sp>
        <p:nvSpPr>
          <p:cNvPr id="92" name="TextBox 91"/>
          <p:cNvSpPr txBox="1"/>
          <p:nvPr/>
        </p:nvSpPr>
        <p:spPr>
          <a:xfrm>
            <a:off x="838200" y="5410200"/>
            <a:ext cx="154259" cy="276999"/>
          </a:xfrm>
          <a:prstGeom prst="rect">
            <a:avLst/>
          </a:prstGeom>
          <a:solidFill>
            <a:schemeClr val="bg1">
              <a:lumMod val="95000"/>
            </a:schemeClr>
          </a:solidFill>
        </p:spPr>
        <p:txBody>
          <a:bodyPr wrap="square" lIns="0" tIns="0" rIns="0" bIns="0" rtlCol="0">
            <a:spAutoFit/>
          </a:bodyPr>
          <a:lstStyle/>
          <a:p>
            <a:pPr algn="r"/>
            <a:r>
              <a:rPr lang="en-US" dirty="0" smtClean="0">
                <a:solidFill>
                  <a:srgbClr val="000099"/>
                </a:solidFill>
              </a:rPr>
              <a:t>1 </a:t>
            </a:r>
            <a:endParaRPr lang="en-US" dirty="0">
              <a:solidFill>
                <a:srgbClr val="000099"/>
              </a:solidFill>
            </a:endParaRPr>
          </a:p>
        </p:txBody>
      </p:sp>
      <p:sp>
        <p:nvSpPr>
          <p:cNvPr id="96" name="TextBox 95"/>
          <p:cNvSpPr txBox="1"/>
          <p:nvPr/>
        </p:nvSpPr>
        <p:spPr>
          <a:xfrm>
            <a:off x="704250" y="4971850"/>
            <a:ext cx="320601"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1.5</a:t>
            </a:r>
            <a:endParaRPr lang="en-US" dirty="0">
              <a:solidFill>
                <a:srgbClr val="000099"/>
              </a:solidFill>
            </a:endParaRPr>
          </a:p>
        </p:txBody>
      </p:sp>
      <p:sp>
        <p:nvSpPr>
          <p:cNvPr id="97" name="TextBox 96"/>
          <p:cNvSpPr txBox="1"/>
          <p:nvPr/>
        </p:nvSpPr>
        <p:spPr>
          <a:xfrm>
            <a:off x="695025" y="5905500"/>
            <a:ext cx="320601"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0.5</a:t>
            </a:r>
            <a:endParaRPr lang="en-US" dirty="0">
              <a:solidFill>
                <a:srgbClr val="000099"/>
              </a:solidFill>
            </a:endParaRPr>
          </a:p>
        </p:txBody>
      </p:sp>
      <p:sp>
        <p:nvSpPr>
          <p:cNvPr id="98" name="TextBox 97"/>
          <p:cNvSpPr txBox="1"/>
          <p:nvPr/>
        </p:nvSpPr>
        <p:spPr>
          <a:xfrm>
            <a:off x="862360" y="6314301"/>
            <a:ext cx="128240" cy="276999"/>
          </a:xfrm>
          <a:prstGeom prst="rect">
            <a:avLst/>
          </a:prstGeom>
          <a:solidFill>
            <a:schemeClr val="bg1">
              <a:lumMod val="95000"/>
            </a:schemeClr>
          </a:solidFill>
        </p:spPr>
        <p:txBody>
          <a:bodyPr wrap="none" lIns="0" tIns="0" rIns="0" bIns="0" rtlCol="0">
            <a:spAutoFit/>
          </a:bodyPr>
          <a:lstStyle/>
          <a:p>
            <a:pPr algn="r"/>
            <a:r>
              <a:rPr lang="en-US" dirty="0" smtClean="0">
                <a:solidFill>
                  <a:srgbClr val="000099"/>
                </a:solidFill>
              </a:rPr>
              <a:t>0</a:t>
            </a:r>
            <a:endParaRPr lang="en-US" dirty="0">
              <a:solidFill>
                <a:srgbClr val="000099"/>
              </a:solidFill>
            </a:endParaRPr>
          </a:p>
        </p:txBody>
      </p:sp>
      <p:sp>
        <p:nvSpPr>
          <p:cNvPr id="99" name="TextBox 98"/>
          <p:cNvSpPr txBox="1"/>
          <p:nvPr/>
        </p:nvSpPr>
        <p:spPr>
          <a:xfrm>
            <a:off x="761600" y="3495575"/>
            <a:ext cx="190500" cy="276999"/>
          </a:xfrm>
          <a:prstGeom prst="rect">
            <a:avLst/>
          </a:prstGeom>
          <a:solidFill>
            <a:schemeClr val="bg1">
              <a:lumMod val="95000"/>
            </a:schemeClr>
          </a:solidFill>
        </p:spPr>
        <p:txBody>
          <a:bodyPr wrap="square" lIns="0" tIns="0" rIns="0" bIns="0" rtlCol="0">
            <a:spAutoFit/>
          </a:bodyPr>
          <a:lstStyle/>
          <a:p>
            <a:pPr algn="r"/>
            <a:r>
              <a:rPr lang="en-US" dirty="0" smtClean="0">
                <a:solidFill>
                  <a:srgbClr val="000099"/>
                </a:solidFill>
              </a:rPr>
              <a:t>0</a:t>
            </a:r>
            <a:endParaRPr lang="en-US" dirty="0">
              <a:solidFill>
                <a:srgbClr val="0000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7888" y="114300"/>
            <a:ext cx="7427912" cy="1028700"/>
          </a:xfrm>
          <a:gradFill flip="none" rotWithShape="1">
            <a:gsLst>
              <a:gs pos="0">
                <a:schemeClr val="bg1">
                  <a:tint val="80000"/>
                  <a:satMod val="300000"/>
                  <a:alpha val="82000"/>
                </a:schemeClr>
              </a:gs>
              <a:gs pos="100000">
                <a:schemeClr val="bg1">
                  <a:shade val="30000"/>
                  <a:satMod val="200000"/>
                </a:schemeClr>
              </a:gs>
            </a:gsLst>
            <a:path path="circle">
              <a:fillToRect l="50000" t="50000" r="50000" b="50000"/>
            </a:path>
            <a:tileRect/>
          </a:gradFill>
        </p:spPr>
        <p:txBody>
          <a:bodyPr/>
          <a:lstStyle/>
          <a:p>
            <a:pPr>
              <a:lnSpc>
                <a:spcPct val="90000"/>
              </a:lnSpc>
            </a:pPr>
            <a:r>
              <a:rPr lang="en-US" sz="2800" dirty="0" smtClean="0">
                <a:solidFill>
                  <a:srgbClr val="000099"/>
                </a:solidFill>
              </a:rPr>
              <a:t>Application Level (</a:t>
            </a:r>
            <a:r>
              <a:rPr lang="en-US" sz="2800" dirty="0" err="1" smtClean="0">
                <a:solidFill>
                  <a:srgbClr val="000099"/>
                </a:solidFill>
              </a:rPr>
              <a:t>PhEDEx</a:t>
            </a:r>
            <a:r>
              <a:rPr lang="en-US" sz="2800" dirty="0" smtClean="0">
                <a:solidFill>
                  <a:srgbClr val="000099"/>
                </a:solidFill>
              </a:rPr>
              <a:t>)</a:t>
            </a:r>
            <a:r>
              <a:rPr lang="en-US" sz="3000" dirty="0" smtClean="0">
                <a:solidFill>
                  <a:srgbClr val="000099"/>
                </a:solidFill>
              </a:rPr>
              <a:t> </a:t>
            </a:r>
            <a:br>
              <a:rPr lang="en-US" sz="3000" dirty="0" smtClean="0">
                <a:solidFill>
                  <a:srgbClr val="000099"/>
                </a:solidFill>
              </a:rPr>
            </a:br>
            <a:r>
              <a:rPr lang="en-US" sz="2800" dirty="0" smtClean="0">
                <a:solidFill>
                  <a:srgbClr val="000099"/>
                </a:solidFill>
              </a:rPr>
              <a:t>Tuning Example: Caltech Tier2</a:t>
            </a:r>
            <a:endParaRPr lang="en-US" sz="2800" dirty="0">
              <a:solidFill>
                <a:srgbClr val="000099"/>
              </a:solidFill>
            </a:endParaRPr>
          </a:p>
        </p:txBody>
      </p:sp>
      <p:pic>
        <p:nvPicPr>
          <p:cNvPr id="4" name="Picture 2"/>
          <p:cNvPicPr>
            <a:picLocks noGrp="1" noChangeAspect="1" noChangeArrowheads="1"/>
          </p:cNvPicPr>
          <p:nvPr>
            <p:ph idx="1"/>
          </p:nvPr>
        </p:nvPicPr>
        <p:blipFill>
          <a:blip r:embed="rId3" cstate="print"/>
          <a:srcRect/>
          <a:stretch>
            <a:fillRect/>
          </a:stretch>
        </p:blipFill>
        <p:spPr bwMode="auto">
          <a:xfrm>
            <a:off x="266700" y="1066800"/>
            <a:ext cx="9387840" cy="5753100"/>
          </a:xfrm>
          <a:prstGeom prst="rect">
            <a:avLst/>
          </a:prstGeom>
          <a:noFill/>
          <a:ln w="9525">
            <a:noFill/>
            <a:round/>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9"/>
                </a:solidFill>
              </a:rPr>
              <a:t>Working Methodology</a:t>
            </a:r>
            <a:endParaRPr lang="en-US" dirty="0">
              <a:solidFill>
                <a:srgbClr val="000099"/>
              </a:solidFill>
            </a:endParaRPr>
          </a:p>
        </p:txBody>
      </p:sp>
      <p:sp>
        <p:nvSpPr>
          <p:cNvPr id="60" name="Text Box 4"/>
          <p:cNvSpPr txBox="1">
            <a:spLocks noChangeArrowheads="1"/>
          </p:cNvSpPr>
          <p:nvPr/>
        </p:nvSpPr>
        <p:spPr bwMode="auto">
          <a:xfrm>
            <a:off x="765175" y="1106269"/>
            <a:ext cx="8324850" cy="553998"/>
          </a:xfrm>
          <a:prstGeom prst="rect">
            <a:avLst/>
          </a:prstGeom>
          <a:gradFill rotWithShape="1">
            <a:gsLst>
              <a:gs pos="0">
                <a:srgbClr val="0000AC"/>
              </a:gs>
              <a:gs pos="100000">
                <a:srgbClr val="0000AC">
                  <a:gamma/>
                  <a:shade val="65882"/>
                  <a:invGamma/>
                </a:srgbClr>
              </a:gs>
            </a:gsLst>
            <a:lin ang="54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0000AC"/>
            </a:extrusionClr>
          </a:sp3d>
        </p:spPr>
        <p:txBody>
          <a:bodyPr wrap="square" tIns="0" bIns="0">
            <a:spAutoFit/>
            <a:flatTx/>
          </a:bodyPr>
          <a:lstStyle/>
          <a:p>
            <a:pPr algn="ctr">
              <a:spcBef>
                <a:spcPct val="50000"/>
              </a:spcBef>
            </a:pPr>
            <a:r>
              <a:rPr lang="en-US" sz="3600" b="1" dirty="0">
                <a:solidFill>
                  <a:srgbClr val="FFFF99"/>
                </a:solidFill>
              </a:rPr>
              <a:t>Production Network</a:t>
            </a:r>
          </a:p>
        </p:txBody>
      </p:sp>
      <p:sp>
        <p:nvSpPr>
          <p:cNvPr id="62" name="Text Box 6"/>
          <p:cNvSpPr txBox="1">
            <a:spLocks noChangeArrowheads="1"/>
          </p:cNvSpPr>
          <p:nvPr/>
        </p:nvSpPr>
        <p:spPr bwMode="auto">
          <a:xfrm>
            <a:off x="2355850" y="1679496"/>
            <a:ext cx="2743200" cy="916405"/>
          </a:xfrm>
          <a:prstGeom prst="rect">
            <a:avLst/>
          </a:prstGeom>
          <a:noFill/>
          <a:ln w="9525" algn="ctr">
            <a:noFill/>
            <a:miter lim="800000"/>
            <a:headEnd/>
            <a:tailEnd/>
          </a:ln>
          <a:effectLst/>
        </p:spPr>
        <p:txBody>
          <a:bodyPr wrap="square">
            <a:spAutoFit/>
          </a:bodyPr>
          <a:lstStyle/>
          <a:p>
            <a:pPr algn="l">
              <a:lnSpc>
                <a:spcPct val="85000"/>
              </a:lnSpc>
              <a:spcBef>
                <a:spcPts val="600"/>
              </a:spcBef>
            </a:pPr>
            <a:r>
              <a:rPr lang="en-US" sz="2100" b="1" i="1" dirty="0">
                <a:solidFill>
                  <a:srgbClr val="0000FF"/>
                </a:solidFill>
              </a:rPr>
              <a:t>Develop and build  next generation networks</a:t>
            </a:r>
          </a:p>
        </p:txBody>
      </p:sp>
      <p:sp>
        <p:nvSpPr>
          <p:cNvPr id="63" name="Text Box 7"/>
          <p:cNvSpPr txBox="1">
            <a:spLocks noChangeArrowheads="1"/>
          </p:cNvSpPr>
          <p:nvPr/>
        </p:nvSpPr>
        <p:spPr bwMode="auto">
          <a:xfrm>
            <a:off x="6306675" y="2850751"/>
            <a:ext cx="3282950" cy="3151632"/>
          </a:xfrm>
          <a:prstGeom prst="rect">
            <a:avLst/>
          </a:prstGeom>
          <a:gradFill rotWithShape="1">
            <a:gsLst>
              <a:gs pos="0">
                <a:srgbClr val="0000AC"/>
              </a:gs>
              <a:gs pos="100000">
                <a:srgbClr val="0000AC">
                  <a:gamma/>
                  <a:shade val="65882"/>
                  <a:invGamma/>
                </a:srgbClr>
              </a:gs>
            </a:gsLst>
            <a:lin ang="54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0000AC"/>
            </a:extrusionClr>
          </a:sp3d>
        </p:spPr>
        <p:txBody>
          <a:bodyPr wrap="square">
            <a:spAutoFit/>
            <a:flatTx/>
          </a:bodyPr>
          <a:lstStyle/>
          <a:p>
            <a:pPr algn="ctr">
              <a:lnSpc>
                <a:spcPct val="90000"/>
              </a:lnSpc>
              <a:spcBef>
                <a:spcPct val="50000"/>
              </a:spcBef>
              <a:spcAft>
                <a:spcPts val="600"/>
              </a:spcAft>
            </a:pPr>
            <a:r>
              <a:rPr lang="en-US" sz="2400" b="1" dirty="0">
                <a:solidFill>
                  <a:srgbClr val="FFFF99"/>
                </a:solidFill>
              </a:rPr>
              <a:t>Networks for </a:t>
            </a:r>
            <a:r>
              <a:rPr lang="en-US" sz="2400" b="1" dirty="0" smtClean="0">
                <a:solidFill>
                  <a:srgbClr val="FFFF99"/>
                </a:solidFill>
              </a:rPr>
              <a:t>HEP Research</a:t>
            </a:r>
            <a:endParaRPr lang="en-US" sz="2400" b="1" u="sng" dirty="0" smtClean="0">
              <a:solidFill>
                <a:srgbClr val="FFFF99"/>
              </a:solidFill>
            </a:endParaRPr>
          </a:p>
          <a:p>
            <a:pPr algn="ctr">
              <a:lnSpc>
                <a:spcPct val="95000"/>
              </a:lnSpc>
              <a:spcBef>
                <a:spcPts val="0"/>
              </a:spcBef>
              <a:spcAft>
                <a:spcPts val="600"/>
              </a:spcAft>
            </a:pPr>
            <a:r>
              <a:rPr lang="en-US" sz="2000" b="1" dirty="0" smtClean="0">
                <a:solidFill>
                  <a:srgbClr val="FFFFFF"/>
                </a:solidFill>
              </a:rPr>
              <a:t>LHC </a:t>
            </a:r>
            <a:r>
              <a:rPr lang="en-US" sz="2000" b="1" dirty="0">
                <a:solidFill>
                  <a:srgbClr val="FFFFFF"/>
                </a:solidFill>
              </a:rPr>
              <a:t>and Other Experiments; LHC </a:t>
            </a:r>
            <a:r>
              <a:rPr lang="en-US" sz="2000" b="1" dirty="0" smtClean="0">
                <a:solidFill>
                  <a:srgbClr val="FFFFFF"/>
                </a:solidFill>
              </a:rPr>
              <a:t>OPN</a:t>
            </a:r>
            <a:r>
              <a:rPr lang="en-US" sz="800" b="1" dirty="0" smtClean="0">
                <a:solidFill>
                  <a:srgbClr val="FFFFFF"/>
                </a:solidFill>
              </a:rPr>
              <a:t/>
            </a:r>
            <a:br>
              <a:rPr lang="en-US" sz="800" b="1" dirty="0" smtClean="0">
                <a:solidFill>
                  <a:srgbClr val="FFFFFF"/>
                </a:solidFill>
              </a:rPr>
            </a:br>
            <a:r>
              <a:rPr lang="en-US" sz="800" b="1" dirty="0">
                <a:solidFill>
                  <a:srgbClr val="FFFFFF"/>
                </a:solidFill>
              </a:rPr>
              <a:t/>
            </a:r>
            <a:br>
              <a:rPr lang="en-US" sz="800" b="1" dirty="0">
                <a:solidFill>
                  <a:srgbClr val="FFFFFF"/>
                </a:solidFill>
              </a:rPr>
            </a:br>
            <a:r>
              <a:rPr lang="en-US" sz="2000" b="1" dirty="0">
                <a:solidFill>
                  <a:srgbClr val="FFFFFF"/>
                </a:solidFill>
              </a:rPr>
              <a:t>GRID applications: </a:t>
            </a:r>
            <a:br>
              <a:rPr lang="en-US" sz="2000" b="1" dirty="0">
                <a:solidFill>
                  <a:srgbClr val="FFFFFF"/>
                </a:solidFill>
              </a:rPr>
            </a:br>
            <a:r>
              <a:rPr lang="en-US" sz="2000" b="1" dirty="0" smtClean="0">
                <a:solidFill>
                  <a:srgbClr val="FFFFFF"/>
                </a:solidFill>
              </a:rPr>
              <a:t>WLCG</a:t>
            </a:r>
            <a:r>
              <a:rPr lang="en-US" sz="2000" b="1" dirty="0">
                <a:solidFill>
                  <a:srgbClr val="FFFFFF"/>
                </a:solidFill>
              </a:rPr>
              <a:t>, </a:t>
            </a:r>
            <a:r>
              <a:rPr lang="en-US" sz="2000" b="1" dirty="0" smtClean="0">
                <a:solidFill>
                  <a:srgbClr val="FFFFFF"/>
                </a:solidFill>
              </a:rPr>
              <a:t>DISUN, OSG</a:t>
            </a:r>
            <a:endParaRPr lang="en-US" sz="2000" b="1" dirty="0">
              <a:solidFill>
                <a:srgbClr val="FFFFFF"/>
              </a:solidFill>
            </a:endParaRPr>
          </a:p>
          <a:p>
            <a:pPr algn="ctr">
              <a:lnSpc>
                <a:spcPct val="95000"/>
              </a:lnSpc>
              <a:spcBef>
                <a:spcPts val="0"/>
              </a:spcBef>
              <a:spcAft>
                <a:spcPts val="600"/>
              </a:spcAft>
            </a:pPr>
            <a:r>
              <a:rPr lang="en-US" sz="2000" b="1" dirty="0">
                <a:solidFill>
                  <a:srgbClr val="FFFFFF"/>
                </a:solidFill>
              </a:rPr>
              <a:t>Interconnection of US </a:t>
            </a:r>
            <a:r>
              <a:rPr lang="en-US" sz="2000" b="1" dirty="0" smtClean="0">
                <a:solidFill>
                  <a:srgbClr val="FFFFFF"/>
                </a:solidFill>
              </a:rPr>
              <a:t/>
            </a:r>
            <a:br>
              <a:rPr lang="en-US" sz="2000" b="1" dirty="0" smtClean="0">
                <a:solidFill>
                  <a:srgbClr val="FFFFFF"/>
                </a:solidFill>
              </a:rPr>
            </a:br>
            <a:r>
              <a:rPr lang="en-US" sz="2000" b="1" dirty="0" smtClean="0">
                <a:solidFill>
                  <a:srgbClr val="FFFFFF"/>
                </a:solidFill>
              </a:rPr>
              <a:t>and </a:t>
            </a:r>
            <a:r>
              <a:rPr lang="en-US" sz="2000" b="1" dirty="0">
                <a:solidFill>
                  <a:srgbClr val="FFFFFF"/>
                </a:solidFill>
              </a:rPr>
              <a:t>EU Grid </a:t>
            </a:r>
            <a:r>
              <a:rPr lang="en-US" sz="2000" b="1" dirty="0" smtClean="0">
                <a:solidFill>
                  <a:srgbClr val="FFFFFF"/>
                </a:solidFill>
              </a:rPr>
              <a:t>domains</a:t>
            </a:r>
            <a:endParaRPr lang="en-US" sz="2000" b="1" dirty="0">
              <a:solidFill>
                <a:srgbClr val="FFFFFF"/>
              </a:solidFill>
            </a:endParaRPr>
          </a:p>
          <a:p>
            <a:pPr algn="ctr">
              <a:lnSpc>
                <a:spcPct val="95000"/>
              </a:lnSpc>
              <a:spcBef>
                <a:spcPts val="0"/>
              </a:spcBef>
              <a:spcAft>
                <a:spcPts val="600"/>
              </a:spcAft>
            </a:pPr>
            <a:r>
              <a:rPr lang="en-US" sz="2000" b="1" dirty="0" smtClean="0">
                <a:solidFill>
                  <a:srgbClr val="FFFFFF"/>
                </a:solidFill>
              </a:rPr>
              <a:t>EVO …</a:t>
            </a:r>
            <a:endParaRPr lang="en-US" sz="2000" b="1" dirty="0">
              <a:solidFill>
                <a:srgbClr val="FFFFFF"/>
              </a:solidFill>
            </a:endParaRPr>
          </a:p>
        </p:txBody>
      </p:sp>
      <p:sp>
        <p:nvSpPr>
          <p:cNvPr id="64" name="AutoShape 8"/>
          <p:cNvSpPr>
            <a:spLocks noChangeArrowheads="1"/>
          </p:cNvSpPr>
          <p:nvPr/>
        </p:nvSpPr>
        <p:spPr bwMode="auto">
          <a:xfrm>
            <a:off x="6127750" y="1676400"/>
            <a:ext cx="846137" cy="990600"/>
          </a:xfrm>
          <a:prstGeom prst="downArrow">
            <a:avLst>
              <a:gd name="adj1" fmla="val 42463"/>
              <a:gd name="adj2" fmla="val 38835"/>
            </a:avLst>
          </a:prstGeom>
          <a:solidFill>
            <a:srgbClr val="CC0000"/>
          </a:solidFill>
          <a:ln w="9525" algn="ctr">
            <a:solidFill>
              <a:schemeClr val="tx1"/>
            </a:solidFill>
            <a:miter lim="800000"/>
            <a:headEnd/>
            <a:tailEnd/>
          </a:ln>
          <a:effectLst/>
        </p:spPr>
        <p:txBody>
          <a:bodyPr vert="eaVert" wrap="none" anchor="ctr"/>
          <a:lstStyle/>
          <a:p>
            <a:endParaRPr lang="en-US"/>
          </a:p>
        </p:txBody>
      </p:sp>
      <p:sp>
        <p:nvSpPr>
          <p:cNvPr id="65" name="Text Box 9"/>
          <p:cNvSpPr txBox="1">
            <a:spLocks noChangeArrowheads="1"/>
          </p:cNvSpPr>
          <p:nvPr/>
        </p:nvSpPr>
        <p:spPr bwMode="auto">
          <a:xfrm>
            <a:off x="6962575" y="1684600"/>
            <a:ext cx="2633662" cy="916405"/>
          </a:xfrm>
          <a:prstGeom prst="rect">
            <a:avLst/>
          </a:prstGeom>
          <a:noFill/>
          <a:ln w="9525" algn="ctr">
            <a:noFill/>
            <a:miter lim="800000"/>
            <a:headEnd/>
            <a:tailEnd/>
          </a:ln>
          <a:effectLst/>
        </p:spPr>
        <p:txBody>
          <a:bodyPr wrap="square">
            <a:spAutoFit/>
          </a:bodyPr>
          <a:lstStyle/>
          <a:p>
            <a:pPr algn="l">
              <a:lnSpc>
                <a:spcPct val="85000"/>
              </a:lnSpc>
              <a:spcBef>
                <a:spcPts val="600"/>
              </a:spcBef>
            </a:pPr>
            <a:r>
              <a:rPr lang="en-US" sz="2100" b="1" i="1" dirty="0">
                <a:solidFill>
                  <a:srgbClr val="0000FF"/>
                </a:solidFill>
              </a:rPr>
              <a:t>High performance</a:t>
            </a:r>
            <a:br>
              <a:rPr lang="en-US" sz="2100" b="1" i="1" dirty="0">
                <a:solidFill>
                  <a:srgbClr val="0000FF"/>
                </a:solidFill>
              </a:rPr>
            </a:br>
            <a:r>
              <a:rPr lang="en-US" sz="2100" b="1" i="1" dirty="0">
                <a:solidFill>
                  <a:srgbClr val="0000FF"/>
                </a:solidFill>
              </a:rPr>
              <a:t>High bandwidth</a:t>
            </a:r>
            <a:br>
              <a:rPr lang="en-US" sz="2100" b="1" i="1" dirty="0">
                <a:solidFill>
                  <a:srgbClr val="0000FF"/>
                </a:solidFill>
              </a:rPr>
            </a:br>
            <a:r>
              <a:rPr lang="en-US" sz="2100" b="1" i="1" dirty="0">
                <a:solidFill>
                  <a:srgbClr val="0000FF"/>
                </a:solidFill>
              </a:rPr>
              <a:t>Reliable network</a:t>
            </a:r>
          </a:p>
        </p:txBody>
      </p:sp>
      <p:sp>
        <p:nvSpPr>
          <p:cNvPr id="66" name="AutoShape 10"/>
          <p:cNvSpPr>
            <a:spLocks noChangeArrowheads="1"/>
          </p:cNvSpPr>
          <p:nvPr/>
        </p:nvSpPr>
        <p:spPr bwMode="auto">
          <a:xfrm rot="16200000">
            <a:off x="5245100" y="3698696"/>
            <a:ext cx="457200" cy="1479550"/>
          </a:xfrm>
          <a:prstGeom prst="downArrow">
            <a:avLst>
              <a:gd name="adj1" fmla="val 41676"/>
              <a:gd name="adj2" fmla="val 48317"/>
            </a:avLst>
          </a:prstGeom>
          <a:solidFill>
            <a:srgbClr val="CC0000"/>
          </a:solidFill>
          <a:ln w="9525" algn="ctr">
            <a:solidFill>
              <a:schemeClr val="tx1"/>
            </a:solidFill>
            <a:miter lim="800000"/>
            <a:headEnd/>
            <a:tailEnd/>
          </a:ln>
          <a:effectLst/>
        </p:spPr>
        <p:txBody>
          <a:bodyPr vert="eaVert" wrap="none" anchor="ctr"/>
          <a:lstStyle/>
          <a:p>
            <a:endParaRPr lang="en-US"/>
          </a:p>
        </p:txBody>
      </p:sp>
      <p:sp>
        <p:nvSpPr>
          <p:cNvPr id="67" name="Text Box 11"/>
          <p:cNvSpPr txBox="1">
            <a:spLocks noChangeArrowheads="1"/>
          </p:cNvSpPr>
          <p:nvPr/>
        </p:nvSpPr>
        <p:spPr bwMode="auto">
          <a:xfrm>
            <a:off x="4641850" y="2488407"/>
            <a:ext cx="1712913" cy="1115690"/>
          </a:xfrm>
          <a:prstGeom prst="rect">
            <a:avLst/>
          </a:prstGeom>
          <a:noFill/>
          <a:ln w="9525">
            <a:noFill/>
            <a:miter lim="800000"/>
            <a:headEnd/>
            <a:tailEnd/>
          </a:ln>
          <a:effectLst/>
        </p:spPr>
        <p:txBody>
          <a:bodyPr wrap="square">
            <a:spAutoFit/>
          </a:bodyPr>
          <a:lstStyle/>
          <a:p>
            <a:pPr algn="l">
              <a:spcBef>
                <a:spcPct val="50000"/>
              </a:spcBef>
            </a:pPr>
            <a:r>
              <a:rPr lang="en-US" sz="1400" b="1" i="1" dirty="0" smtClean="0"/>
              <a:t> </a:t>
            </a:r>
            <a:endParaRPr lang="en-US" sz="2000" b="1" i="1" dirty="0" smtClean="0">
              <a:solidFill>
                <a:srgbClr val="000099"/>
              </a:solidFill>
            </a:endParaRPr>
          </a:p>
          <a:p>
            <a:pPr algn="l">
              <a:spcBef>
                <a:spcPct val="50000"/>
              </a:spcBef>
            </a:pPr>
            <a:r>
              <a:rPr lang="en-US" sz="2100" i="1" dirty="0" smtClean="0">
                <a:solidFill>
                  <a:srgbClr val="000099"/>
                </a:solidFill>
              </a:rPr>
              <a:t>H</a:t>
            </a:r>
            <a:r>
              <a:rPr lang="en-US" sz="2100" b="1" i="1" dirty="0" smtClean="0">
                <a:solidFill>
                  <a:srgbClr val="000099"/>
                </a:solidFill>
              </a:rPr>
              <a:t>EP </a:t>
            </a:r>
            <a:r>
              <a:rPr lang="en-US" sz="2100" b="1" i="1" dirty="0">
                <a:solidFill>
                  <a:srgbClr val="000099"/>
                </a:solidFill>
              </a:rPr>
              <a:t>&amp; </a:t>
            </a:r>
            <a:r>
              <a:rPr lang="en-US" sz="2100" b="1" i="1" dirty="0" smtClean="0">
                <a:solidFill>
                  <a:srgbClr val="000099"/>
                </a:solidFill>
              </a:rPr>
              <a:t>DOE </a:t>
            </a:r>
            <a:r>
              <a:rPr lang="en-US" sz="2100" b="1" i="1" dirty="0">
                <a:solidFill>
                  <a:srgbClr val="000099"/>
                </a:solidFill>
              </a:rPr>
              <a:t>Roadmaps</a:t>
            </a:r>
          </a:p>
        </p:txBody>
      </p:sp>
      <p:sp>
        <p:nvSpPr>
          <p:cNvPr id="68" name="Text Box 12"/>
          <p:cNvSpPr txBox="1">
            <a:spLocks noChangeArrowheads="1"/>
          </p:cNvSpPr>
          <p:nvPr/>
        </p:nvSpPr>
        <p:spPr bwMode="auto">
          <a:xfrm>
            <a:off x="4527550" y="4590871"/>
            <a:ext cx="1828800" cy="1200329"/>
          </a:xfrm>
          <a:prstGeom prst="rect">
            <a:avLst/>
          </a:prstGeom>
          <a:noFill/>
          <a:ln w="9525">
            <a:noFill/>
            <a:miter lim="800000"/>
            <a:headEnd/>
            <a:tailEnd/>
          </a:ln>
          <a:effectLst/>
        </p:spPr>
        <p:txBody>
          <a:bodyPr wrap="square">
            <a:spAutoFit/>
          </a:bodyPr>
          <a:lstStyle/>
          <a:p>
            <a:pPr algn="ctr">
              <a:lnSpc>
                <a:spcPct val="90000"/>
              </a:lnSpc>
              <a:spcBef>
                <a:spcPct val="50000"/>
              </a:spcBef>
            </a:pPr>
            <a:r>
              <a:rPr lang="en-US" sz="2000" b="1" i="1" dirty="0" err="1">
                <a:solidFill>
                  <a:srgbClr val="000099"/>
                </a:solidFill>
              </a:rPr>
              <a:t>Testbed</a:t>
            </a:r>
            <a:r>
              <a:rPr lang="en-US" sz="2000" b="1" i="1" dirty="0">
                <a:solidFill>
                  <a:srgbClr val="000099"/>
                </a:solidFill>
              </a:rPr>
              <a:t> </a:t>
            </a:r>
            <a:r>
              <a:rPr lang="en-US" sz="2000" b="1" i="1" dirty="0" smtClean="0">
                <a:solidFill>
                  <a:srgbClr val="000099"/>
                </a:solidFill>
              </a:rPr>
              <a:t/>
            </a:r>
            <a:br>
              <a:rPr lang="en-US" sz="2000" b="1" i="1" dirty="0" smtClean="0">
                <a:solidFill>
                  <a:srgbClr val="000099"/>
                </a:solidFill>
              </a:rPr>
            </a:br>
            <a:r>
              <a:rPr lang="en-US" sz="2000" b="1" i="1" dirty="0" smtClean="0">
                <a:solidFill>
                  <a:srgbClr val="000099"/>
                </a:solidFill>
              </a:rPr>
              <a:t>for Network Services Development</a:t>
            </a:r>
            <a:endParaRPr lang="en-US" sz="2000" b="1" i="1" dirty="0">
              <a:solidFill>
                <a:srgbClr val="000099"/>
              </a:solidFill>
            </a:endParaRPr>
          </a:p>
        </p:txBody>
      </p:sp>
      <p:sp>
        <p:nvSpPr>
          <p:cNvPr id="69" name="AutoShape 13"/>
          <p:cNvSpPr>
            <a:spLocks noChangeArrowheads="1"/>
          </p:cNvSpPr>
          <p:nvPr/>
        </p:nvSpPr>
        <p:spPr bwMode="auto">
          <a:xfrm rot="5400000">
            <a:off x="5174457" y="3088302"/>
            <a:ext cx="457200" cy="1481137"/>
          </a:xfrm>
          <a:prstGeom prst="downArrow">
            <a:avLst>
              <a:gd name="adj1" fmla="val 41676"/>
              <a:gd name="adj2" fmla="val 48369"/>
            </a:avLst>
          </a:prstGeom>
          <a:solidFill>
            <a:srgbClr val="CC0000"/>
          </a:solidFill>
          <a:ln w="9525" algn="ctr">
            <a:solidFill>
              <a:schemeClr val="tx1"/>
            </a:solidFill>
            <a:miter lim="800000"/>
            <a:headEnd/>
            <a:tailEnd/>
          </a:ln>
          <a:effectLst/>
        </p:spPr>
        <p:txBody>
          <a:bodyPr vert="eaVert" wrap="none" anchor="ctr"/>
          <a:lstStyle/>
          <a:p>
            <a:endParaRPr lang="en-US"/>
          </a:p>
        </p:txBody>
      </p:sp>
      <p:sp>
        <p:nvSpPr>
          <p:cNvPr id="70" name="Rectangle 14"/>
          <p:cNvSpPr>
            <a:spLocks noChangeArrowheads="1"/>
          </p:cNvSpPr>
          <p:nvPr/>
        </p:nvSpPr>
        <p:spPr bwMode="auto">
          <a:xfrm>
            <a:off x="3644900" y="4267200"/>
            <a:ext cx="706438" cy="533400"/>
          </a:xfrm>
          <a:prstGeom prst="rect">
            <a:avLst/>
          </a:prstGeom>
          <a:noFill/>
          <a:ln w="9525" algn="ctr">
            <a:noFill/>
            <a:miter lim="800000"/>
            <a:headEnd/>
            <a:tailEnd/>
          </a:ln>
          <a:effectLst/>
        </p:spPr>
        <p:txBody>
          <a:bodyPr wrap="none" anchor="ctr">
            <a:spAutoFit/>
          </a:bodyPr>
          <a:lstStyle/>
          <a:p>
            <a:endParaRPr lang="en-US"/>
          </a:p>
        </p:txBody>
      </p:sp>
      <p:sp>
        <p:nvSpPr>
          <p:cNvPr id="71" name="Text Box 15"/>
          <p:cNvSpPr txBox="1">
            <a:spLocks noChangeArrowheads="1"/>
          </p:cNvSpPr>
          <p:nvPr/>
        </p:nvSpPr>
        <p:spPr bwMode="auto">
          <a:xfrm>
            <a:off x="298450" y="2743200"/>
            <a:ext cx="4152900" cy="3200400"/>
          </a:xfrm>
          <a:prstGeom prst="rect">
            <a:avLst/>
          </a:prstGeom>
          <a:gradFill rotWithShape="1">
            <a:gsLst>
              <a:gs pos="0">
                <a:srgbClr val="0000AC"/>
              </a:gs>
              <a:gs pos="100000">
                <a:srgbClr val="0000AC">
                  <a:gamma/>
                  <a:shade val="65882"/>
                  <a:invGamma/>
                </a:srgbClr>
              </a:gs>
            </a:gsLst>
            <a:lin ang="54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0000AC"/>
            </a:extrusionClr>
          </a:sp3d>
        </p:spPr>
        <p:txBody>
          <a:bodyPr wrap="square">
            <a:spAutoFit/>
            <a:flatTx/>
          </a:bodyPr>
          <a:lstStyle/>
          <a:p>
            <a:pPr algn="ctr">
              <a:lnSpc>
                <a:spcPct val="90000"/>
              </a:lnSpc>
              <a:spcBef>
                <a:spcPct val="50000"/>
              </a:spcBef>
            </a:pPr>
            <a:r>
              <a:rPr lang="en-US" sz="2400" b="1" dirty="0" smtClean="0">
                <a:solidFill>
                  <a:srgbClr val="FFFF99"/>
                </a:solidFill>
              </a:rPr>
              <a:t>Pre-Production</a:t>
            </a:r>
          </a:p>
          <a:p>
            <a:pPr marL="114300" lvl="1">
              <a:lnSpc>
                <a:spcPct val="90000"/>
              </a:lnSpc>
              <a:spcBef>
                <a:spcPts val="900"/>
              </a:spcBef>
            </a:pPr>
            <a:r>
              <a:rPr lang="en-US" sz="2000" dirty="0" smtClean="0">
                <a:solidFill>
                  <a:srgbClr val="FFFFFF"/>
                </a:solidFill>
              </a:rPr>
              <a:t>T</a:t>
            </a:r>
            <a:r>
              <a:rPr lang="en-US" sz="2000" b="1" dirty="0" smtClean="0">
                <a:solidFill>
                  <a:srgbClr val="FFFFFF"/>
                </a:solidFill>
              </a:rPr>
              <a:t>ransatlantic </a:t>
            </a:r>
            <a:r>
              <a:rPr lang="en-US" sz="2000" b="1" dirty="0" err="1" smtClean="0">
                <a:solidFill>
                  <a:srgbClr val="FFFFFF"/>
                </a:solidFill>
              </a:rPr>
              <a:t>testbed</a:t>
            </a:r>
            <a:endParaRPr lang="en-US" sz="2000" b="1" dirty="0" smtClean="0">
              <a:solidFill>
                <a:srgbClr val="FFFFFF"/>
              </a:solidFill>
            </a:endParaRPr>
          </a:p>
          <a:p>
            <a:pPr marL="114300" lvl="1">
              <a:lnSpc>
                <a:spcPct val="90000"/>
              </a:lnSpc>
              <a:spcBef>
                <a:spcPts val="900"/>
              </a:spcBef>
            </a:pPr>
            <a:r>
              <a:rPr lang="en-US" sz="2000" b="1" dirty="0" err="1" smtClean="0">
                <a:solidFill>
                  <a:srgbClr val="FFFFFF"/>
                </a:solidFill>
              </a:rPr>
              <a:t>Lightpath</a:t>
            </a:r>
            <a:r>
              <a:rPr lang="en-US" sz="2000" b="1" dirty="0" smtClean="0">
                <a:solidFill>
                  <a:srgbClr val="FFFFFF"/>
                </a:solidFill>
              </a:rPr>
              <a:t> technologies: DCNSS, OSCARS, DRAC, </a:t>
            </a:r>
            <a:r>
              <a:rPr lang="en-US" sz="2000" b="1" dirty="0" err="1" smtClean="0">
                <a:solidFill>
                  <a:srgbClr val="FFFFFF"/>
                </a:solidFill>
              </a:rPr>
              <a:t>AutoBAHN</a:t>
            </a:r>
            <a:endParaRPr lang="en-US" sz="2000" b="1" dirty="0" smtClean="0">
              <a:solidFill>
                <a:srgbClr val="FFFFFF"/>
              </a:solidFill>
            </a:endParaRPr>
          </a:p>
          <a:p>
            <a:pPr marL="114300" lvl="1">
              <a:lnSpc>
                <a:spcPct val="90000"/>
              </a:lnSpc>
              <a:spcBef>
                <a:spcPts val="900"/>
              </a:spcBef>
            </a:pPr>
            <a:r>
              <a:rPr lang="en-US" sz="2000" dirty="0" smtClean="0">
                <a:solidFill>
                  <a:srgbClr val="FFFFFF"/>
                </a:solidFill>
              </a:rPr>
              <a:t>New transport protocols; Interface &amp; kernel settings</a:t>
            </a:r>
            <a:endParaRPr lang="en-US" sz="2000" b="1" dirty="0" smtClean="0">
              <a:solidFill>
                <a:srgbClr val="FFFFFF"/>
              </a:solidFill>
            </a:endParaRPr>
          </a:p>
          <a:p>
            <a:pPr marL="114300" lvl="1">
              <a:lnSpc>
                <a:spcPct val="90000"/>
              </a:lnSpc>
              <a:spcBef>
                <a:spcPts val="900"/>
              </a:spcBef>
            </a:pPr>
            <a:r>
              <a:rPr lang="en-US" sz="2000" dirty="0" smtClean="0">
                <a:solidFill>
                  <a:srgbClr val="FFFFFF"/>
                </a:solidFill>
              </a:rPr>
              <a:t>DICE / </a:t>
            </a:r>
            <a:r>
              <a:rPr lang="en-US" sz="2000" dirty="0" err="1" smtClean="0">
                <a:solidFill>
                  <a:srgbClr val="FFFFFF"/>
                </a:solidFill>
              </a:rPr>
              <a:t>Ultralight</a:t>
            </a:r>
            <a:r>
              <a:rPr lang="en-US" sz="2000" dirty="0" smtClean="0">
                <a:solidFill>
                  <a:srgbClr val="FFFFFF"/>
                </a:solidFill>
              </a:rPr>
              <a:t> / </a:t>
            </a:r>
            <a:r>
              <a:rPr lang="en-US" sz="2000" dirty="0" smtClean="0">
                <a:solidFill>
                  <a:srgbClr val="FFFFFF"/>
                </a:solidFill>
                <a:sym typeface="Symbol"/>
              </a:rPr>
              <a:t></a:t>
            </a:r>
            <a:r>
              <a:rPr lang="en-US" sz="2000" dirty="0" smtClean="0">
                <a:solidFill>
                  <a:srgbClr val="FFFFFF"/>
                </a:solidFill>
              </a:rPr>
              <a:t>Station / </a:t>
            </a:r>
            <a:r>
              <a:rPr lang="en-US" sz="2000" dirty="0" err="1" smtClean="0">
                <a:solidFill>
                  <a:srgbClr val="FFFFFF"/>
                </a:solidFill>
              </a:rPr>
              <a:t>Terapaths</a:t>
            </a:r>
            <a:r>
              <a:rPr lang="en-US" sz="2000" dirty="0" smtClean="0">
                <a:solidFill>
                  <a:srgbClr val="FFFFFF"/>
                </a:solidFill>
              </a:rPr>
              <a:t>; </a:t>
            </a:r>
            <a:r>
              <a:rPr lang="en-US" sz="2000" b="1" dirty="0" smtClean="0">
                <a:solidFill>
                  <a:srgbClr val="FFFFFF"/>
                </a:solidFill>
              </a:rPr>
              <a:t>Vendor Partnerships</a:t>
            </a:r>
            <a:endParaRPr lang="en-US" sz="2000" b="1" dirty="0">
              <a:solidFill>
                <a:srgbClr val="FFFFFF"/>
              </a:solidFill>
            </a:endParaRPr>
          </a:p>
        </p:txBody>
      </p:sp>
      <p:sp>
        <p:nvSpPr>
          <p:cNvPr id="16" name="Rectangle 4"/>
          <p:cNvSpPr>
            <a:spLocks noChangeArrowheads="1"/>
          </p:cNvSpPr>
          <p:nvPr/>
        </p:nvSpPr>
        <p:spPr bwMode="auto">
          <a:xfrm>
            <a:off x="68000" y="6049701"/>
            <a:ext cx="9753600" cy="762000"/>
          </a:xfrm>
          <a:prstGeom prst="rect">
            <a:avLst/>
          </a:prstGeom>
          <a:solidFill>
            <a:schemeClr val="bg1">
              <a:lumMod val="95000"/>
            </a:schemeClr>
          </a:solidFill>
          <a:ln w="25400">
            <a:solidFill>
              <a:srgbClr val="000099"/>
            </a:solidFill>
            <a:miter lim="800000"/>
            <a:headEnd/>
            <a:tailEnd/>
          </a:ln>
          <a:effectLst/>
        </p:spPr>
        <p:txBody>
          <a:bodyPr wrap="none" anchor="ctr"/>
          <a:lstStyle/>
          <a:p>
            <a:pPr algn="ctr">
              <a:lnSpc>
                <a:spcPct val="90000"/>
              </a:lnSpc>
              <a:spcBef>
                <a:spcPct val="50000"/>
              </a:spcBef>
            </a:pPr>
            <a:r>
              <a:rPr lang="en-US" sz="2200" dirty="0" smtClean="0">
                <a:solidFill>
                  <a:srgbClr val="000099"/>
                </a:solidFill>
              </a:rPr>
              <a:t>R&amp;D efforts tailored for the specific needs of the HEP community, </a:t>
            </a:r>
            <a:br>
              <a:rPr lang="en-US" sz="2200" dirty="0" smtClean="0">
                <a:solidFill>
                  <a:srgbClr val="000099"/>
                </a:solidFill>
              </a:rPr>
            </a:br>
            <a:r>
              <a:rPr lang="en-US" sz="2200" dirty="0" smtClean="0">
                <a:solidFill>
                  <a:srgbClr val="000099"/>
                </a:solidFill>
              </a:rPr>
              <a:t>    with direct feed-back into the high-performance production network</a:t>
            </a:r>
            <a:r>
              <a:rPr lang="en-US" sz="2400" dirty="0" smtClean="0">
                <a:solidFill>
                  <a:srgbClr val="FFFCFB"/>
                </a:solidFill>
              </a:rPr>
              <a:t>. </a:t>
            </a:r>
            <a:endParaRPr lang="en-US" sz="4400" dirty="0">
              <a:solidFill>
                <a:srgbClr val="FFFCFB"/>
              </a:solidFill>
            </a:endParaRPr>
          </a:p>
        </p:txBody>
      </p:sp>
      <p:sp>
        <p:nvSpPr>
          <p:cNvPr id="61" name="AutoShape 5"/>
          <p:cNvSpPr>
            <a:spLocks noChangeArrowheads="1"/>
          </p:cNvSpPr>
          <p:nvPr/>
        </p:nvSpPr>
        <p:spPr bwMode="auto">
          <a:xfrm rot="10800000">
            <a:off x="1468435" y="1638300"/>
            <a:ext cx="846137" cy="952500"/>
          </a:xfrm>
          <a:prstGeom prst="downArrow">
            <a:avLst>
              <a:gd name="adj1" fmla="val 43259"/>
              <a:gd name="adj2" fmla="val 39963"/>
            </a:avLst>
          </a:prstGeom>
          <a:solidFill>
            <a:srgbClr val="CC0000"/>
          </a:solidFill>
          <a:ln w="9525">
            <a:solidFill>
              <a:schemeClr val="tx1"/>
            </a:solidFill>
            <a:miter lim="800000"/>
            <a:headEnd/>
            <a:tailEnd/>
          </a:ln>
          <a:effectLst/>
        </p:spPr>
        <p:txBody>
          <a:bodyPr vert="eaVert" wrap="none" anchor="ctr"/>
          <a:lstStyle/>
          <a:p>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rgbClr val="000099"/>
                </a:solidFill>
              </a:rPr>
              <a:t>Tuned Tier2 Data Rates</a:t>
            </a:r>
            <a:endParaRPr lang="en-US" sz="2800" dirty="0">
              <a:solidFill>
                <a:srgbClr val="000099"/>
              </a:solidFill>
            </a:endParaRPr>
          </a:p>
        </p:txBody>
      </p:sp>
      <p:sp>
        <p:nvSpPr>
          <p:cNvPr id="5" name="Content Placeholder 4"/>
          <p:cNvSpPr>
            <a:spLocks noGrp="1"/>
          </p:cNvSpPr>
          <p:nvPr>
            <p:ph idx="1"/>
          </p:nvPr>
        </p:nvSpPr>
        <p:spPr>
          <a:xfrm>
            <a:off x="0" y="990600"/>
            <a:ext cx="9906000" cy="5334000"/>
          </a:xfrm>
        </p:spPr>
        <p:txBody>
          <a:bodyPr/>
          <a:lstStyle/>
          <a:p>
            <a:r>
              <a:rPr lang="en-US" dirty="0" smtClean="0">
                <a:solidFill>
                  <a:srgbClr val="000099"/>
                </a:solidFill>
              </a:rPr>
              <a:t>Well-tuned Tier 2 cluster (after </a:t>
            </a:r>
            <a:r>
              <a:rPr lang="en-US" dirty="0" err="1" smtClean="0">
                <a:solidFill>
                  <a:srgbClr val="000099"/>
                </a:solidFill>
              </a:rPr>
              <a:t>Phedex</a:t>
            </a:r>
            <a:r>
              <a:rPr lang="en-US" dirty="0" smtClean="0">
                <a:solidFill>
                  <a:srgbClr val="000099"/>
                </a:solidFill>
              </a:rPr>
              <a:t> tuning) can saturate a </a:t>
            </a:r>
            <a:br>
              <a:rPr lang="en-US" dirty="0" smtClean="0">
                <a:solidFill>
                  <a:srgbClr val="000099"/>
                </a:solidFill>
              </a:rPr>
            </a:br>
            <a:r>
              <a:rPr lang="en-US" dirty="0" smtClean="0">
                <a:solidFill>
                  <a:srgbClr val="000099"/>
                </a:solidFill>
              </a:rPr>
              <a:t>10 </a:t>
            </a:r>
            <a:r>
              <a:rPr lang="en-US" dirty="0" err="1" smtClean="0">
                <a:solidFill>
                  <a:srgbClr val="000099"/>
                </a:solidFill>
              </a:rPr>
              <a:t>Gbps</a:t>
            </a:r>
            <a:r>
              <a:rPr lang="en-US" dirty="0" smtClean="0">
                <a:solidFill>
                  <a:srgbClr val="000099"/>
                </a:solidFill>
              </a:rPr>
              <a:t> link over an extended period of time:</a:t>
            </a:r>
            <a:endParaRPr lang="en-US" dirty="0">
              <a:solidFill>
                <a:srgbClr val="000099"/>
              </a:solidFill>
            </a:endParaRPr>
          </a:p>
        </p:txBody>
      </p:sp>
      <p:pic>
        <p:nvPicPr>
          <p:cNvPr id="4" name="Picture 4"/>
          <p:cNvPicPr>
            <a:picLocks noChangeAspect="1" noChangeArrowheads="1"/>
          </p:cNvPicPr>
          <p:nvPr/>
        </p:nvPicPr>
        <p:blipFill>
          <a:blip r:embed="rId3" cstate="print"/>
          <a:srcRect/>
          <a:stretch>
            <a:fillRect/>
          </a:stretch>
        </p:blipFill>
        <p:spPr bwMode="auto">
          <a:xfrm>
            <a:off x="876300" y="1866900"/>
            <a:ext cx="8334231" cy="4914900"/>
          </a:xfrm>
          <a:prstGeom prst="rect">
            <a:avLst/>
          </a:prstGeom>
          <a:noFill/>
          <a:ln w="9525">
            <a:noFill/>
            <a:round/>
            <a:headEnd/>
            <a:tailEnd/>
          </a:ln>
          <a:effectLst/>
        </p:spPr>
      </p:pic>
      <p:sp>
        <p:nvSpPr>
          <p:cNvPr id="6" name="TextBox 5"/>
          <p:cNvSpPr txBox="1"/>
          <p:nvPr/>
        </p:nvSpPr>
        <p:spPr>
          <a:xfrm>
            <a:off x="357367" y="1990425"/>
            <a:ext cx="1196161" cy="400110"/>
          </a:xfrm>
          <a:prstGeom prst="rect">
            <a:avLst/>
          </a:prstGeom>
          <a:solidFill>
            <a:schemeClr val="bg1"/>
          </a:solidFill>
        </p:spPr>
        <p:txBody>
          <a:bodyPr wrap="none" rtlCol="0">
            <a:spAutoFit/>
          </a:bodyPr>
          <a:lstStyle/>
          <a:p>
            <a:r>
              <a:rPr lang="en-US" sz="2000" dirty="0" smtClean="0">
                <a:solidFill>
                  <a:schemeClr val="tx1"/>
                </a:solidFill>
              </a:rPr>
              <a:t>10 Gbps</a:t>
            </a:r>
            <a:endParaRPr lang="en-US" sz="2000" dirty="0">
              <a:solidFill>
                <a:schemeClr val="tx1"/>
              </a:solidFill>
            </a:endParaRPr>
          </a:p>
        </p:txBody>
      </p:sp>
      <p:sp>
        <p:nvSpPr>
          <p:cNvPr id="7" name="TextBox 6"/>
          <p:cNvSpPr txBox="1"/>
          <p:nvPr/>
        </p:nvSpPr>
        <p:spPr>
          <a:xfrm>
            <a:off x="533400" y="5219700"/>
            <a:ext cx="880369" cy="338554"/>
          </a:xfrm>
          <a:prstGeom prst="rect">
            <a:avLst/>
          </a:prstGeom>
          <a:solidFill>
            <a:schemeClr val="bg1"/>
          </a:solidFill>
        </p:spPr>
        <p:txBody>
          <a:bodyPr wrap="none" rtlCol="0">
            <a:spAutoFit/>
          </a:bodyPr>
          <a:lstStyle/>
          <a:p>
            <a:r>
              <a:rPr lang="en-US" sz="1600" dirty="0" smtClean="0">
                <a:solidFill>
                  <a:schemeClr val="tx1"/>
                </a:solidFill>
              </a:rPr>
              <a:t>0 Gbps</a:t>
            </a:r>
            <a:endParaRPr lang="en-US" sz="1600" dirty="0">
              <a:solidFill>
                <a:schemeClr val="tx1"/>
              </a:solidFill>
            </a:endParaRPr>
          </a:p>
        </p:txBody>
      </p:sp>
      <p:sp>
        <p:nvSpPr>
          <p:cNvPr id="8" name="TextBox 7"/>
          <p:cNvSpPr txBox="1"/>
          <p:nvPr/>
        </p:nvSpPr>
        <p:spPr>
          <a:xfrm rot="16200000">
            <a:off x="219536" y="3268151"/>
            <a:ext cx="1279774" cy="400110"/>
          </a:xfrm>
          <a:prstGeom prst="rect">
            <a:avLst/>
          </a:prstGeom>
          <a:solidFill>
            <a:schemeClr val="bg1"/>
          </a:solidFill>
        </p:spPr>
        <p:txBody>
          <a:bodyPr wrap="none" rtlCol="0">
            <a:spAutoFit/>
          </a:bodyPr>
          <a:lstStyle/>
          <a:p>
            <a:r>
              <a:rPr lang="en-US" sz="2000" dirty="0" smtClean="0">
                <a:solidFill>
                  <a:schemeClr val="tx1"/>
                </a:solidFill>
              </a:rPr>
              <a:t>Traffic IN</a:t>
            </a:r>
            <a:endParaRPr lang="en-US" sz="2000" dirty="0">
              <a:solidFill>
                <a:schemeClr val="tx1"/>
              </a:solidFill>
            </a:endParaRPr>
          </a:p>
        </p:txBody>
      </p:sp>
      <p:sp>
        <p:nvSpPr>
          <p:cNvPr id="9" name="TextBox 8"/>
          <p:cNvSpPr txBox="1"/>
          <p:nvPr/>
        </p:nvSpPr>
        <p:spPr>
          <a:xfrm rot="16200000">
            <a:off x="491838" y="5747483"/>
            <a:ext cx="726481" cy="400110"/>
          </a:xfrm>
          <a:prstGeom prst="rect">
            <a:avLst/>
          </a:prstGeom>
          <a:solidFill>
            <a:schemeClr val="bg1"/>
          </a:solidFill>
        </p:spPr>
        <p:txBody>
          <a:bodyPr wrap="none" rtlCol="0">
            <a:spAutoFit/>
          </a:bodyPr>
          <a:lstStyle/>
          <a:p>
            <a:r>
              <a:rPr lang="en-US" sz="2000" dirty="0" smtClean="0">
                <a:solidFill>
                  <a:schemeClr val="tx1"/>
                </a:solidFill>
              </a:rPr>
              <a:t>OUT</a:t>
            </a:r>
            <a:endParaRPr lang="en-US" sz="2000" dirty="0">
              <a:solidFill>
                <a:schemeClr val="tx1"/>
              </a:solidFill>
            </a:endParaRPr>
          </a:p>
        </p:txBody>
      </p:sp>
      <p:sp>
        <p:nvSpPr>
          <p:cNvPr id="10" name="TextBox 9"/>
          <p:cNvSpPr txBox="1"/>
          <p:nvPr/>
        </p:nvSpPr>
        <p:spPr>
          <a:xfrm rot="16200000">
            <a:off x="1952799" y="6181899"/>
            <a:ext cx="708848" cy="338554"/>
          </a:xfrm>
          <a:prstGeom prst="rect">
            <a:avLst/>
          </a:prstGeom>
          <a:solidFill>
            <a:schemeClr val="bg1"/>
          </a:solidFill>
        </p:spPr>
        <p:txBody>
          <a:bodyPr wrap="none" rtlCol="0">
            <a:spAutoFit/>
          </a:bodyPr>
          <a:lstStyle/>
          <a:p>
            <a:r>
              <a:rPr lang="en-US" sz="1600" dirty="0" smtClean="0">
                <a:solidFill>
                  <a:schemeClr val="tx1"/>
                </a:solidFill>
              </a:rPr>
              <a:t>22:50</a:t>
            </a:r>
            <a:endParaRPr lang="en-US" sz="1600" dirty="0">
              <a:solidFill>
                <a:schemeClr val="tx1"/>
              </a:solidFill>
            </a:endParaRPr>
          </a:p>
        </p:txBody>
      </p:sp>
      <p:sp>
        <p:nvSpPr>
          <p:cNvPr id="11" name="TextBox 10"/>
          <p:cNvSpPr txBox="1"/>
          <p:nvPr/>
        </p:nvSpPr>
        <p:spPr>
          <a:xfrm rot="16200000">
            <a:off x="5720353" y="6181899"/>
            <a:ext cx="708848" cy="338554"/>
          </a:xfrm>
          <a:prstGeom prst="rect">
            <a:avLst/>
          </a:prstGeom>
          <a:solidFill>
            <a:schemeClr val="bg1"/>
          </a:solidFill>
        </p:spPr>
        <p:txBody>
          <a:bodyPr wrap="none" rtlCol="0">
            <a:spAutoFit/>
          </a:bodyPr>
          <a:lstStyle/>
          <a:p>
            <a:r>
              <a:rPr lang="en-US" sz="1600" dirty="0" smtClean="0">
                <a:solidFill>
                  <a:schemeClr val="tx1"/>
                </a:solidFill>
              </a:rPr>
              <a:t>04:00</a:t>
            </a:r>
            <a:endParaRPr lang="en-US" sz="1600" dirty="0">
              <a:solidFill>
                <a:schemeClr val="tx1"/>
              </a:solidFill>
            </a:endParaRPr>
          </a:p>
        </p:txBody>
      </p:sp>
      <p:cxnSp>
        <p:nvCxnSpPr>
          <p:cNvPr id="13" name="Straight Connector 12"/>
          <p:cNvCxnSpPr/>
          <p:nvPr/>
        </p:nvCxnSpPr>
        <p:spPr>
          <a:xfrm>
            <a:off x="1447800" y="2209800"/>
            <a:ext cx="76962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000099"/>
                </a:solidFill>
              </a:rPr>
              <a:t>       Tier2 Capabilities  </a:t>
            </a:r>
            <a:endParaRPr lang="en-US" dirty="0">
              <a:solidFill>
                <a:srgbClr val="000099"/>
              </a:solidFill>
            </a:endParaRPr>
          </a:p>
        </p:txBody>
      </p:sp>
      <p:pic>
        <p:nvPicPr>
          <p:cNvPr id="5" name="Picture 26"/>
          <p:cNvPicPr>
            <a:picLocks noChangeAspect="1" noChangeArrowheads="1"/>
          </p:cNvPicPr>
          <p:nvPr/>
        </p:nvPicPr>
        <p:blipFill>
          <a:blip r:embed="rId3" cstate="print"/>
          <a:srcRect l="7327"/>
          <a:stretch>
            <a:fillRect/>
          </a:stretch>
        </p:blipFill>
        <p:spPr bwMode="auto">
          <a:xfrm>
            <a:off x="914400" y="1828801"/>
            <a:ext cx="8672513" cy="4533900"/>
          </a:xfrm>
          <a:prstGeom prst="rect">
            <a:avLst/>
          </a:prstGeom>
          <a:noFill/>
          <a:ln w="19050">
            <a:noFill/>
            <a:miter lim="800000"/>
            <a:headEnd/>
            <a:tailEnd/>
          </a:ln>
        </p:spPr>
      </p:pic>
      <p:sp>
        <p:nvSpPr>
          <p:cNvPr id="6" name="Text Box 6"/>
          <p:cNvSpPr txBox="1">
            <a:spLocks noChangeArrowheads="1"/>
          </p:cNvSpPr>
          <p:nvPr/>
        </p:nvSpPr>
        <p:spPr bwMode="auto">
          <a:xfrm>
            <a:off x="6713556" y="114300"/>
            <a:ext cx="3162300" cy="1532727"/>
          </a:xfrm>
          <a:prstGeom prst="rect">
            <a:avLst/>
          </a:prstGeom>
          <a:solidFill>
            <a:srgbClr val="000066"/>
          </a:solidFill>
          <a:ln w="25400" algn="ctr">
            <a:solidFill>
              <a:srgbClr val="FFFF00"/>
            </a:solidFill>
            <a:miter lim="800000"/>
            <a:headEnd/>
            <a:tailEnd/>
          </a:ln>
        </p:spPr>
        <p:txBody>
          <a:bodyPr wrap="square" lIns="0" rIns="0">
            <a:spAutoFit/>
          </a:bodyPr>
          <a:lstStyle/>
          <a:p>
            <a:pPr marL="173038" indent="-173038" algn="ctr">
              <a:lnSpc>
                <a:spcPct val="90000"/>
              </a:lnSpc>
              <a:spcBef>
                <a:spcPct val="0"/>
              </a:spcBef>
              <a:buClr>
                <a:srgbClr val="7E0000"/>
              </a:buClr>
              <a:tabLst>
                <a:tab pos="173038" algn="l"/>
              </a:tabLst>
            </a:pPr>
            <a:r>
              <a:rPr lang="en-US" sz="2400" dirty="0">
                <a:solidFill>
                  <a:schemeClr val="bg1"/>
                </a:solidFill>
                <a:latin typeface="Verdana" pitchFamily="34" charset="0"/>
                <a:cs typeface="Arial" charset="0"/>
              </a:rPr>
              <a:t> </a:t>
            </a:r>
            <a:r>
              <a:rPr lang="en-US" sz="1900" dirty="0">
                <a:solidFill>
                  <a:srgbClr val="FFFF00"/>
                </a:solidFill>
                <a:latin typeface="Verdana" pitchFamily="34" charset="0"/>
                <a:cs typeface="Arial" charset="0"/>
              </a:rPr>
              <a:t>~616 CPU Cores and</a:t>
            </a:r>
          </a:p>
          <a:p>
            <a:pPr marL="173038" indent="-173038" algn="ctr">
              <a:lnSpc>
                <a:spcPct val="90000"/>
              </a:lnSpc>
              <a:spcBef>
                <a:spcPct val="0"/>
              </a:spcBef>
              <a:buClr>
                <a:srgbClr val="7E0000"/>
              </a:buClr>
              <a:tabLst>
                <a:tab pos="173038" algn="l"/>
              </a:tabLst>
            </a:pPr>
            <a:r>
              <a:rPr lang="en-US" sz="1900" dirty="0">
                <a:solidFill>
                  <a:srgbClr val="FFFF00"/>
                </a:solidFill>
                <a:latin typeface="Verdana" pitchFamily="34" charset="0"/>
                <a:cs typeface="Arial" charset="0"/>
              </a:rPr>
              <a:t>38 10GE NICs </a:t>
            </a:r>
            <a:r>
              <a:rPr lang="en-US" sz="1900" dirty="0" smtClean="0">
                <a:solidFill>
                  <a:srgbClr val="FFFF00"/>
                </a:solidFill>
                <a:latin typeface="Verdana" pitchFamily="34" charset="0"/>
                <a:cs typeface="Arial" charset="0"/>
              </a:rPr>
              <a:t/>
            </a:r>
            <a:br>
              <a:rPr lang="en-US" sz="1900" dirty="0" smtClean="0">
                <a:solidFill>
                  <a:srgbClr val="FFFF00"/>
                </a:solidFill>
                <a:latin typeface="Verdana" pitchFamily="34" charset="0"/>
                <a:cs typeface="Arial" charset="0"/>
              </a:rPr>
            </a:br>
            <a:r>
              <a:rPr lang="en-US" sz="1900" dirty="0" smtClean="0">
                <a:solidFill>
                  <a:srgbClr val="FFFF00"/>
                </a:solidFill>
                <a:latin typeface="Verdana" pitchFamily="34" charset="0"/>
                <a:cs typeface="Arial" charset="0"/>
              </a:rPr>
              <a:t>in 1 </a:t>
            </a:r>
            <a:r>
              <a:rPr lang="en-US" sz="1900" dirty="0">
                <a:solidFill>
                  <a:srgbClr val="FFFF00"/>
                </a:solidFill>
                <a:latin typeface="Verdana" pitchFamily="34" charset="0"/>
                <a:cs typeface="Arial" charset="0"/>
              </a:rPr>
              <a:t>Rack of </a:t>
            </a:r>
            <a:r>
              <a:rPr lang="en-US" sz="1900" dirty="0" smtClean="0">
                <a:solidFill>
                  <a:srgbClr val="FFFF00"/>
                </a:solidFill>
                <a:latin typeface="Verdana" pitchFamily="34" charset="0"/>
                <a:cs typeface="Arial" charset="0"/>
              </a:rPr>
              <a:t>Servers</a:t>
            </a:r>
            <a:endParaRPr lang="en-US" sz="400" dirty="0" smtClean="0">
              <a:solidFill>
                <a:srgbClr val="FFFF00"/>
              </a:solidFill>
              <a:latin typeface="Verdana" pitchFamily="34" charset="0"/>
              <a:cs typeface="Arial" charset="0"/>
            </a:endParaRPr>
          </a:p>
          <a:p>
            <a:pPr marL="173038" indent="-173038" algn="ctr">
              <a:lnSpc>
                <a:spcPct val="90000"/>
              </a:lnSpc>
              <a:spcBef>
                <a:spcPct val="0"/>
              </a:spcBef>
              <a:buClr>
                <a:srgbClr val="7E0000"/>
              </a:buClr>
              <a:tabLst>
                <a:tab pos="173038" algn="l"/>
              </a:tabLst>
            </a:pPr>
            <a:endParaRPr lang="en-US" sz="400" dirty="0">
              <a:solidFill>
                <a:srgbClr val="FFFF00"/>
              </a:solidFill>
              <a:latin typeface="Verdana" pitchFamily="34" charset="0"/>
              <a:cs typeface="Arial" charset="0"/>
            </a:endParaRPr>
          </a:p>
          <a:p>
            <a:pPr marL="173038" indent="-173038" algn="ctr">
              <a:lnSpc>
                <a:spcPct val="90000"/>
              </a:lnSpc>
              <a:spcBef>
                <a:spcPct val="0"/>
              </a:spcBef>
              <a:buClr>
                <a:srgbClr val="7E0000"/>
              </a:buClr>
              <a:tabLst>
                <a:tab pos="173038" algn="l"/>
              </a:tabLst>
            </a:pPr>
            <a:r>
              <a:rPr lang="en-US" sz="1900" dirty="0">
                <a:solidFill>
                  <a:schemeClr val="bg1"/>
                </a:solidFill>
                <a:latin typeface="Verdana" pitchFamily="34" charset="0"/>
                <a:cs typeface="Arial" charset="0"/>
              </a:rPr>
              <a:t>53 10GE Switch </a:t>
            </a:r>
            <a:r>
              <a:rPr lang="en-US" sz="1900" dirty="0" smtClean="0">
                <a:solidFill>
                  <a:schemeClr val="bg1"/>
                </a:solidFill>
                <a:latin typeface="Verdana" pitchFamily="34" charset="0"/>
                <a:cs typeface="Arial" charset="0"/>
              </a:rPr>
              <a:t>Ports </a:t>
            </a:r>
            <a:r>
              <a:rPr lang="en-US" sz="1900" dirty="0">
                <a:solidFill>
                  <a:schemeClr val="bg1"/>
                </a:solidFill>
                <a:latin typeface="Verdana" pitchFamily="34" charset="0"/>
                <a:cs typeface="Arial" charset="0"/>
              </a:rPr>
              <a:t>~100 TB Disk</a:t>
            </a:r>
          </a:p>
        </p:txBody>
      </p:sp>
      <p:sp>
        <p:nvSpPr>
          <p:cNvPr id="7" name="Text Box 7"/>
          <p:cNvSpPr txBox="1">
            <a:spLocks noChangeArrowheads="1"/>
          </p:cNvSpPr>
          <p:nvPr/>
        </p:nvSpPr>
        <p:spPr bwMode="auto">
          <a:xfrm>
            <a:off x="4686300" y="3457575"/>
            <a:ext cx="5021262" cy="1292662"/>
          </a:xfrm>
          <a:prstGeom prst="rect">
            <a:avLst/>
          </a:prstGeom>
          <a:solidFill>
            <a:srgbClr val="000066"/>
          </a:solidFill>
          <a:ln w="25400" algn="ctr">
            <a:solidFill>
              <a:srgbClr val="FFFF00"/>
            </a:solidFill>
            <a:miter lim="800000"/>
            <a:headEnd/>
            <a:tailEnd/>
          </a:ln>
        </p:spPr>
        <p:txBody>
          <a:bodyPr wrap="square" lIns="0" tIns="91440" rIns="0" bIns="91440">
            <a:spAutoFit/>
          </a:bodyPr>
          <a:lstStyle/>
          <a:p>
            <a:pPr marL="173038" indent="-173038" algn="ctr">
              <a:spcBef>
                <a:spcPct val="10000"/>
              </a:spcBef>
              <a:buClr>
                <a:srgbClr val="7E0000"/>
              </a:buClr>
              <a:tabLst>
                <a:tab pos="173038" algn="l"/>
              </a:tabLst>
            </a:pPr>
            <a:r>
              <a:rPr lang="en-US" u="sng" dirty="0" smtClean="0">
                <a:solidFill>
                  <a:srgbClr val="FFFF00"/>
                </a:solidFill>
                <a:latin typeface="Verdana" pitchFamily="34" charset="0"/>
                <a:cs typeface="Arial" charset="0"/>
              </a:rPr>
              <a:t>Research </a:t>
            </a:r>
            <a:r>
              <a:rPr lang="en-US" u="sng" dirty="0">
                <a:solidFill>
                  <a:srgbClr val="FFFF00"/>
                </a:solidFill>
                <a:latin typeface="Verdana" pitchFamily="34" charset="0"/>
                <a:cs typeface="Arial" charset="0"/>
              </a:rPr>
              <a:t>Partners:</a:t>
            </a:r>
            <a:r>
              <a:rPr lang="en-US" dirty="0">
                <a:solidFill>
                  <a:schemeClr val="bg1"/>
                </a:solidFill>
                <a:latin typeface="Verdana" pitchFamily="34" charset="0"/>
                <a:cs typeface="Arial" charset="0"/>
              </a:rPr>
              <a:t> </a:t>
            </a:r>
            <a:r>
              <a:rPr lang="en-US" dirty="0" smtClean="0">
                <a:solidFill>
                  <a:schemeClr val="bg1"/>
                </a:solidFill>
                <a:latin typeface="Verdana" pitchFamily="34" charset="0"/>
                <a:cs typeface="Arial" charset="0"/>
              </a:rPr>
              <a:t>Caltech, FNAL</a:t>
            </a:r>
            <a:r>
              <a:rPr lang="en-US" dirty="0">
                <a:solidFill>
                  <a:schemeClr val="bg1"/>
                </a:solidFill>
                <a:latin typeface="Verdana" pitchFamily="34" charset="0"/>
                <a:cs typeface="Arial" charset="0"/>
              </a:rPr>
              <a:t>, BNL, Florida, Michigan, Brazil, Korea; ESnet, NLR, FLR, Internet2, </a:t>
            </a:r>
            <a:r>
              <a:rPr lang="en-US" dirty="0" err="1">
                <a:solidFill>
                  <a:schemeClr val="bg1"/>
                </a:solidFill>
                <a:latin typeface="Verdana" pitchFamily="34" charset="0"/>
                <a:cs typeface="Arial" charset="0"/>
              </a:rPr>
              <a:t>ESNet</a:t>
            </a:r>
            <a:r>
              <a:rPr lang="en-US" dirty="0">
                <a:solidFill>
                  <a:schemeClr val="bg1"/>
                </a:solidFill>
                <a:latin typeface="Verdana" pitchFamily="34" charset="0"/>
                <a:cs typeface="Arial" charset="0"/>
              </a:rPr>
              <a:t>, </a:t>
            </a:r>
            <a:r>
              <a:rPr lang="en-US" dirty="0" err="1">
                <a:solidFill>
                  <a:schemeClr val="bg1"/>
                </a:solidFill>
                <a:latin typeface="Verdana" pitchFamily="34" charset="0"/>
                <a:cs typeface="Arial" charset="0"/>
              </a:rPr>
              <a:t>CWave</a:t>
            </a:r>
            <a:r>
              <a:rPr lang="en-US" dirty="0">
                <a:solidFill>
                  <a:schemeClr val="bg1"/>
                </a:solidFill>
                <a:latin typeface="Verdana" pitchFamily="34" charset="0"/>
                <a:cs typeface="Arial" charset="0"/>
              </a:rPr>
              <a:t>, </a:t>
            </a:r>
            <a:r>
              <a:rPr lang="en-US" dirty="0" err="1">
                <a:solidFill>
                  <a:schemeClr val="bg1"/>
                </a:solidFill>
                <a:latin typeface="Verdana" pitchFamily="34" charset="0"/>
                <a:cs typeface="Arial" charset="0"/>
              </a:rPr>
              <a:t>AWave</a:t>
            </a:r>
            <a:r>
              <a:rPr lang="en-US" dirty="0">
                <a:solidFill>
                  <a:schemeClr val="bg1"/>
                </a:solidFill>
                <a:latin typeface="Verdana" pitchFamily="34" charset="0"/>
                <a:cs typeface="Arial" charset="0"/>
              </a:rPr>
              <a:t>, IRNC, </a:t>
            </a:r>
            <a:r>
              <a:rPr lang="en-US" dirty="0" err="1" smtClean="0">
                <a:solidFill>
                  <a:schemeClr val="bg1"/>
                </a:solidFill>
                <a:latin typeface="Verdana" pitchFamily="34" charset="0"/>
                <a:cs typeface="Arial" charset="0"/>
              </a:rPr>
              <a:t>KREONet</a:t>
            </a:r>
            <a:endParaRPr lang="en-US" i="1" dirty="0">
              <a:solidFill>
                <a:schemeClr val="bg1"/>
              </a:solidFill>
              <a:latin typeface="Verdana" pitchFamily="34" charset="0"/>
              <a:cs typeface="Arial" charset="0"/>
            </a:endParaRPr>
          </a:p>
        </p:txBody>
      </p:sp>
      <p:sp>
        <p:nvSpPr>
          <p:cNvPr id="18" name="Text Box 32"/>
          <p:cNvSpPr txBox="1">
            <a:spLocks noChangeArrowheads="1"/>
          </p:cNvSpPr>
          <p:nvPr/>
        </p:nvSpPr>
        <p:spPr bwMode="auto">
          <a:xfrm>
            <a:off x="114300" y="0"/>
            <a:ext cx="1036638" cy="469900"/>
          </a:xfrm>
          <a:prstGeom prst="rect">
            <a:avLst/>
          </a:prstGeom>
          <a:solidFill>
            <a:schemeClr val="bg1"/>
          </a:solidFill>
          <a:ln w="22225">
            <a:noFill/>
            <a:miter lim="800000"/>
            <a:headEnd/>
            <a:tailEnd/>
          </a:ln>
        </p:spPr>
        <p:txBody>
          <a:bodyPr lIns="0" rIns="0">
            <a:spAutoFit/>
          </a:bodyPr>
          <a:lstStyle/>
          <a:p>
            <a:pPr algn="l">
              <a:lnSpc>
                <a:spcPct val="95000"/>
              </a:lnSpc>
              <a:spcBef>
                <a:spcPct val="10000"/>
              </a:spcBef>
            </a:pPr>
            <a:r>
              <a:rPr lang="en-US" sz="2600" i="1" u="sng" dirty="0">
                <a:solidFill>
                  <a:srgbClr val="A50021"/>
                </a:solidFill>
                <a:latin typeface="Arial" charset="0"/>
              </a:rPr>
              <a:t>SC09</a:t>
            </a:r>
          </a:p>
        </p:txBody>
      </p:sp>
      <p:sp>
        <p:nvSpPr>
          <p:cNvPr id="19" name="Text Box 5"/>
          <p:cNvSpPr txBox="1">
            <a:spLocks noChangeArrowheads="1"/>
          </p:cNvSpPr>
          <p:nvPr/>
        </p:nvSpPr>
        <p:spPr bwMode="auto">
          <a:xfrm>
            <a:off x="0" y="5953137"/>
            <a:ext cx="8305800" cy="904863"/>
          </a:xfrm>
          <a:prstGeom prst="rect">
            <a:avLst/>
          </a:prstGeom>
          <a:solidFill>
            <a:srgbClr val="000066"/>
          </a:solidFill>
          <a:ln w="25400">
            <a:solidFill>
              <a:srgbClr val="FFFF00"/>
            </a:solidFill>
            <a:miter lim="800000"/>
            <a:headEnd/>
            <a:tailEnd/>
          </a:ln>
        </p:spPr>
        <p:txBody>
          <a:bodyPr wrap="square">
            <a:spAutoFit/>
          </a:bodyPr>
          <a:lstStyle/>
          <a:p>
            <a:pPr algn="ctr" eaLnBrk="1" hangingPunct="1">
              <a:lnSpc>
                <a:spcPct val="110000"/>
              </a:lnSpc>
              <a:spcBef>
                <a:spcPct val="0"/>
              </a:spcBef>
              <a:buClrTx/>
              <a:buSzTx/>
              <a:buFontTx/>
              <a:buNone/>
              <a:tabLst>
                <a:tab pos="1203325" algn="l"/>
              </a:tabLst>
            </a:pPr>
            <a:r>
              <a:rPr lang="en-US" sz="2400" dirty="0">
                <a:solidFill>
                  <a:srgbClr val="FFFE00"/>
                </a:solidFill>
                <a:latin typeface="Arial" charset="0"/>
              </a:rPr>
              <a:t>Max. 119 Gbps; 110 Gbps Sustained; 65 Gbps </a:t>
            </a:r>
            <a:r>
              <a:rPr lang="en-US" sz="2400" dirty="0" smtClean="0">
                <a:solidFill>
                  <a:srgbClr val="FFFE00"/>
                </a:solidFill>
                <a:latin typeface="Arial" charset="0"/>
              </a:rPr>
              <a:t>Outbound</a:t>
            </a:r>
          </a:p>
          <a:p>
            <a:pPr algn="ctr">
              <a:lnSpc>
                <a:spcPct val="110000"/>
              </a:lnSpc>
              <a:tabLst>
                <a:tab pos="1203325" algn="l"/>
              </a:tabLst>
            </a:pPr>
            <a:r>
              <a:rPr lang="en-US" sz="2400" dirty="0" smtClean="0">
                <a:solidFill>
                  <a:srgbClr val="FFFE00"/>
                </a:solidFill>
              </a:rPr>
              <a:t>Using FDT and FDT/</a:t>
            </a:r>
            <a:r>
              <a:rPr lang="en-US" sz="2400" dirty="0" err="1" smtClean="0">
                <a:solidFill>
                  <a:srgbClr val="FFFE00"/>
                </a:solidFill>
              </a:rPr>
              <a:t>Hadoop</a:t>
            </a:r>
            <a:r>
              <a:rPr lang="en-US" sz="2400" dirty="0" smtClean="0">
                <a:solidFill>
                  <a:srgbClr val="FFFE00"/>
                </a:solidFill>
              </a:rPr>
              <a:t> Storage to Storage</a:t>
            </a:r>
          </a:p>
        </p:txBody>
      </p:sp>
      <p:pic>
        <p:nvPicPr>
          <p:cNvPr id="20" name="Picture 25"/>
          <p:cNvPicPr>
            <a:picLocks noChangeAspect="1" noChangeArrowheads="1"/>
          </p:cNvPicPr>
          <p:nvPr/>
        </p:nvPicPr>
        <p:blipFill>
          <a:blip r:embed="rId4" cstate="print"/>
          <a:srcRect/>
          <a:stretch>
            <a:fillRect/>
          </a:stretch>
        </p:blipFill>
        <p:spPr bwMode="auto">
          <a:xfrm>
            <a:off x="19050" y="419100"/>
            <a:ext cx="1200150" cy="1123950"/>
          </a:xfrm>
          <a:prstGeom prst="rect">
            <a:avLst/>
          </a:prstGeom>
          <a:noFill/>
          <a:ln w="19050">
            <a:noFill/>
            <a:miter lim="800000"/>
            <a:headEnd/>
            <a:tailEnd/>
          </a:ln>
        </p:spPr>
      </p:pic>
      <p:grpSp>
        <p:nvGrpSpPr>
          <p:cNvPr id="22" name="Group 21"/>
          <p:cNvGrpSpPr/>
          <p:nvPr/>
        </p:nvGrpSpPr>
        <p:grpSpPr>
          <a:xfrm>
            <a:off x="15875" y="1947863"/>
            <a:ext cx="898525" cy="3948112"/>
            <a:chOff x="15875" y="1947863"/>
            <a:chExt cx="898525" cy="3948112"/>
          </a:xfrm>
        </p:grpSpPr>
        <p:sp>
          <p:nvSpPr>
            <p:cNvPr id="8" name="Text Box 11"/>
            <p:cNvSpPr txBox="1">
              <a:spLocks noChangeArrowheads="1"/>
            </p:cNvSpPr>
            <p:nvPr/>
          </p:nvSpPr>
          <p:spPr bwMode="auto">
            <a:xfrm>
              <a:off x="454025" y="2400300"/>
              <a:ext cx="460375" cy="385763"/>
            </a:xfrm>
            <a:prstGeom prst="rect">
              <a:avLst/>
            </a:prstGeom>
            <a:solidFill>
              <a:schemeClr val="bg1"/>
            </a:solidFill>
            <a:ln w="22225">
              <a:noFill/>
              <a:miter lim="800000"/>
              <a:headEnd/>
              <a:tailEnd/>
            </a:ln>
          </p:spPr>
          <p:txBody>
            <a:bodyPr lIns="0" rIns="0">
              <a:spAutoFit/>
            </a:bodyPr>
            <a:lstStyle/>
            <a:p>
              <a:pPr>
                <a:lnSpc>
                  <a:spcPct val="95000"/>
                </a:lnSpc>
                <a:spcBef>
                  <a:spcPct val="10000"/>
                </a:spcBef>
              </a:pPr>
              <a:r>
                <a:rPr lang="en-US" sz="2000" dirty="0">
                  <a:solidFill>
                    <a:srgbClr val="000066"/>
                  </a:solidFill>
                  <a:latin typeface="Verdana" pitchFamily="34" charset="0"/>
                </a:rPr>
                <a:t>50</a:t>
              </a:r>
            </a:p>
          </p:txBody>
        </p:sp>
        <p:sp>
          <p:nvSpPr>
            <p:cNvPr id="9" name="Text Box 13"/>
            <p:cNvSpPr txBox="1">
              <a:spLocks noChangeArrowheads="1"/>
            </p:cNvSpPr>
            <p:nvPr/>
          </p:nvSpPr>
          <p:spPr bwMode="auto">
            <a:xfrm>
              <a:off x="419100" y="5095875"/>
              <a:ext cx="461963" cy="381000"/>
            </a:xfrm>
            <a:prstGeom prst="rect">
              <a:avLst/>
            </a:prstGeom>
            <a:solidFill>
              <a:schemeClr val="bg1"/>
            </a:solidFill>
            <a:ln w="22225">
              <a:noFill/>
              <a:miter lim="800000"/>
              <a:headEnd/>
              <a:tailEnd/>
            </a:ln>
          </p:spPr>
          <p:txBody>
            <a:bodyPr lIns="0" rIns="0">
              <a:spAutoFit/>
            </a:bodyPr>
            <a:lstStyle/>
            <a:p>
              <a:pPr>
                <a:lnSpc>
                  <a:spcPct val="95000"/>
                </a:lnSpc>
                <a:spcBef>
                  <a:spcPct val="10000"/>
                </a:spcBef>
              </a:pPr>
              <a:r>
                <a:rPr lang="en-US" sz="2000">
                  <a:solidFill>
                    <a:srgbClr val="000066"/>
                  </a:solidFill>
                  <a:latin typeface="Verdana" pitchFamily="34" charset="0"/>
                </a:rPr>
                <a:t>50</a:t>
              </a:r>
            </a:p>
          </p:txBody>
        </p:sp>
        <p:sp>
          <p:nvSpPr>
            <p:cNvPr id="10" name="Text Box 14"/>
            <p:cNvSpPr txBox="1">
              <a:spLocks noChangeArrowheads="1"/>
            </p:cNvSpPr>
            <p:nvPr/>
          </p:nvSpPr>
          <p:spPr bwMode="auto">
            <a:xfrm>
              <a:off x="419100" y="2924175"/>
              <a:ext cx="461963" cy="381000"/>
            </a:xfrm>
            <a:prstGeom prst="rect">
              <a:avLst/>
            </a:prstGeom>
            <a:solidFill>
              <a:schemeClr val="bg1"/>
            </a:solidFill>
            <a:ln w="22225">
              <a:noFill/>
              <a:miter lim="800000"/>
              <a:headEnd/>
              <a:tailEnd/>
            </a:ln>
          </p:spPr>
          <p:txBody>
            <a:bodyPr lIns="0" rIns="0">
              <a:spAutoFit/>
            </a:bodyPr>
            <a:lstStyle/>
            <a:p>
              <a:pPr>
                <a:lnSpc>
                  <a:spcPct val="95000"/>
                </a:lnSpc>
                <a:spcBef>
                  <a:spcPct val="10000"/>
                </a:spcBef>
              </a:pPr>
              <a:r>
                <a:rPr lang="en-US" sz="2000" dirty="0">
                  <a:solidFill>
                    <a:srgbClr val="000066"/>
                  </a:solidFill>
                  <a:latin typeface="Verdana" pitchFamily="34" charset="0"/>
                </a:rPr>
                <a:t>30</a:t>
              </a:r>
            </a:p>
          </p:txBody>
        </p:sp>
        <p:sp>
          <p:nvSpPr>
            <p:cNvPr id="11" name="Text Box 15"/>
            <p:cNvSpPr txBox="1">
              <a:spLocks noChangeArrowheads="1"/>
            </p:cNvSpPr>
            <p:nvPr/>
          </p:nvSpPr>
          <p:spPr bwMode="auto">
            <a:xfrm>
              <a:off x="419100" y="3473450"/>
              <a:ext cx="463550" cy="381000"/>
            </a:xfrm>
            <a:prstGeom prst="rect">
              <a:avLst/>
            </a:prstGeom>
            <a:solidFill>
              <a:schemeClr val="bg1"/>
            </a:solidFill>
            <a:ln w="22225">
              <a:noFill/>
              <a:miter lim="800000"/>
              <a:headEnd/>
              <a:tailEnd/>
            </a:ln>
          </p:spPr>
          <p:txBody>
            <a:bodyPr lIns="0" rIns="0">
              <a:spAutoFit/>
            </a:bodyPr>
            <a:lstStyle/>
            <a:p>
              <a:pPr>
                <a:lnSpc>
                  <a:spcPct val="95000"/>
                </a:lnSpc>
                <a:spcBef>
                  <a:spcPct val="10000"/>
                </a:spcBef>
              </a:pPr>
              <a:r>
                <a:rPr lang="en-US" sz="2000">
                  <a:solidFill>
                    <a:srgbClr val="000066"/>
                  </a:solidFill>
                  <a:latin typeface="Verdana" pitchFamily="34" charset="0"/>
                </a:rPr>
                <a:t>10</a:t>
              </a:r>
            </a:p>
          </p:txBody>
        </p:sp>
        <p:sp>
          <p:nvSpPr>
            <p:cNvPr id="12" name="Text Box 18"/>
            <p:cNvSpPr txBox="1">
              <a:spLocks noChangeArrowheads="1"/>
            </p:cNvSpPr>
            <p:nvPr/>
          </p:nvSpPr>
          <p:spPr bwMode="auto">
            <a:xfrm>
              <a:off x="412750" y="1947863"/>
              <a:ext cx="501650" cy="381000"/>
            </a:xfrm>
            <a:prstGeom prst="rect">
              <a:avLst/>
            </a:prstGeom>
            <a:solidFill>
              <a:schemeClr val="bg1"/>
            </a:solidFill>
            <a:ln w="22225">
              <a:noFill/>
              <a:miter lim="800000"/>
              <a:headEnd/>
              <a:tailEnd/>
            </a:ln>
          </p:spPr>
          <p:txBody>
            <a:bodyPr lIns="0" rIns="0">
              <a:spAutoFit/>
            </a:bodyPr>
            <a:lstStyle/>
            <a:p>
              <a:pPr>
                <a:lnSpc>
                  <a:spcPct val="95000"/>
                </a:lnSpc>
                <a:spcBef>
                  <a:spcPct val="10000"/>
                </a:spcBef>
              </a:pPr>
              <a:r>
                <a:rPr lang="en-US" sz="2000" dirty="0">
                  <a:solidFill>
                    <a:srgbClr val="000066"/>
                  </a:solidFill>
                  <a:latin typeface="Verdana" pitchFamily="34" charset="0"/>
                </a:rPr>
                <a:t>70</a:t>
              </a:r>
            </a:p>
          </p:txBody>
        </p:sp>
        <p:sp>
          <p:nvSpPr>
            <p:cNvPr id="13" name="Text Box 19"/>
            <p:cNvSpPr txBox="1">
              <a:spLocks noChangeArrowheads="1"/>
            </p:cNvSpPr>
            <p:nvPr/>
          </p:nvSpPr>
          <p:spPr bwMode="auto">
            <a:xfrm>
              <a:off x="419100" y="3817938"/>
              <a:ext cx="461963" cy="381000"/>
            </a:xfrm>
            <a:prstGeom prst="rect">
              <a:avLst/>
            </a:prstGeom>
            <a:solidFill>
              <a:schemeClr val="bg1"/>
            </a:solidFill>
            <a:ln w="22225">
              <a:noFill/>
              <a:miter lim="800000"/>
              <a:headEnd/>
              <a:tailEnd/>
            </a:ln>
          </p:spPr>
          <p:txBody>
            <a:bodyPr lIns="0" rIns="0">
              <a:spAutoFit/>
            </a:bodyPr>
            <a:lstStyle/>
            <a:p>
              <a:pPr>
                <a:lnSpc>
                  <a:spcPct val="95000"/>
                </a:lnSpc>
                <a:spcBef>
                  <a:spcPct val="10000"/>
                </a:spcBef>
              </a:pPr>
              <a:r>
                <a:rPr lang="en-US" sz="2000">
                  <a:solidFill>
                    <a:srgbClr val="000066"/>
                  </a:solidFill>
                  <a:latin typeface="Verdana" pitchFamily="34" charset="0"/>
                </a:rPr>
                <a:t> 0</a:t>
              </a:r>
            </a:p>
          </p:txBody>
        </p:sp>
        <p:sp>
          <p:nvSpPr>
            <p:cNvPr id="14" name="Text Box 21"/>
            <p:cNvSpPr txBox="1">
              <a:spLocks noChangeArrowheads="1"/>
            </p:cNvSpPr>
            <p:nvPr/>
          </p:nvSpPr>
          <p:spPr bwMode="auto">
            <a:xfrm>
              <a:off x="419100" y="4129088"/>
              <a:ext cx="461963" cy="381000"/>
            </a:xfrm>
            <a:prstGeom prst="rect">
              <a:avLst/>
            </a:prstGeom>
            <a:solidFill>
              <a:schemeClr val="bg1"/>
            </a:solidFill>
            <a:ln w="22225">
              <a:noFill/>
              <a:miter lim="800000"/>
              <a:headEnd/>
              <a:tailEnd/>
            </a:ln>
          </p:spPr>
          <p:txBody>
            <a:bodyPr lIns="0" rIns="0">
              <a:spAutoFit/>
            </a:bodyPr>
            <a:lstStyle/>
            <a:p>
              <a:pPr>
                <a:lnSpc>
                  <a:spcPct val="95000"/>
                </a:lnSpc>
                <a:spcBef>
                  <a:spcPct val="10000"/>
                </a:spcBef>
              </a:pPr>
              <a:r>
                <a:rPr lang="en-US" sz="2000">
                  <a:solidFill>
                    <a:srgbClr val="000066"/>
                  </a:solidFill>
                  <a:latin typeface="Verdana" pitchFamily="34" charset="0"/>
                </a:rPr>
                <a:t>10</a:t>
              </a:r>
            </a:p>
          </p:txBody>
        </p:sp>
        <p:sp>
          <p:nvSpPr>
            <p:cNvPr id="15" name="Text Box 22"/>
            <p:cNvSpPr txBox="1">
              <a:spLocks noChangeArrowheads="1"/>
            </p:cNvSpPr>
            <p:nvPr/>
          </p:nvSpPr>
          <p:spPr bwMode="auto">
            <a:xfrm>
              <a:off x="417513" y="4638675"/>
              <a:ext cx="463550" cy="381000"/>
            </a:xfrm>
            <a:prstGeom prst="rect">
              <a:avLst/>
            </a:prstGeom>
            <a:solidFill>
              <a:schemeClr val="bg1"/>
            </a:solidFill>
            <a:ln w="22225">
              <a:noFill/>
              <a:miter lim="800000"/>
              <a:headEnd/>
              <a:tailEnd/>
            </a:ln>
          </p:spPr>
          <p:txBody>
            <a:bodyPr lIns="0" rIns="0">
              <a:spAutoFit/>
            </a:bodyPr>
            <a:lstStyle/>
            <a:p>
              <a:pPr>
                <a:lnSpc>
                  <a:spcPct val="95000"/>
                </a:lnSpc>
                <a:spcBef>
                  <a:spcPct val="10000"/>
                </a:spcBef>
              </a:pPr>
              <a:r>
                <a:rPr lang="en-US" sz="2000">
                  <a:solidFill>
                    <a:srgbClr val="000066"/>
                  </a:solidFill>
                  <a:latin typeface="Verdana" pitchFamily="34" charset="0"/>
                </a:rPr>
                <a:t>30</a:t>
              </a:r>
            </a:p>
          </p:txBody>
        </p:sp>
        <p:sp>
          <p:nvSpPr>
            <p:cNvPr id="16" name="Text Box 29"/>
            <p:cNvSpPr txBox="1">
              <a:spLocks noChangeArrowheads="1"/>
            </p:cNvSpPr>
            <p:nvPr/>
          </p:nvSpPr>
          <p:spPr bwMode="auto">
            <a:xfrm rot="-5400000">
              <a:off x="-654050" y="2832100"/>
              <a:ext cx="1752600" cy="412750"/>
            </a:xfrm>
            <a:prstGeom prst="rect">
              <a:avLst/>
            </a:prstGeom>
            <a:solidFill>
              <a:schemeClr val="bg1"/>
            </a:solidFill>
            <a:ln w="22225">
              <a:noFill/>
              <a:miter lim="800000"/>
              <a:headEnd/>
              <a:tailEnd/>
            </a:ln>
          </p:spPr>
          <p:txBody>
            <a:bodyPr lIns="0" rIns="0">
              <a:spAutoFit/>
            </a:bodyPr>
            <a:lstStyle/>
            <a:p>
              <a:pPr algn="ctr">
                <a:lnSpc>
                  <a:spcPct val="95000"/>
                </a:lnSpc>
                <a:spcBef>
                  <a:spcPct val="10000"/>
                </a:spcBef>
              </a:pPr>
              <a:r>
                <a:rPr lang="en-US" sz="2200" dirty="0">
                  <a:solidFill>
                    <a:srgbClr val="000066"/>
                  </a:solidFill>
                  <a:latin typeface="Arial" charset="0"/>
                </a:rPr>
                <a:t>In (Gbps)</a:t>
              </a:r>
            </a:p>
          </p:txBody>
        </p:sp>
        <p:sp>
          <p:nvSpPr>
            <p:cNvPr id="17" name="Text Box 30"/>
            <p:cNvSpPr txBox="1">
              <a:spLocks noChangeArrowheads="1"/>
            </p:cNvSpPr>
            <p:nvPr/>
          </p:nvSpPr>
          <p:spPr bwMode="auto">
            <a:xfrm rot="-5400000">
              <a:off x="-831849" y="4649787"/>
              <a:ext cx="2095500" cy="396875"/>
            </a:xfrm>
            <a:prstGeom prst="rect">
              <a:avLst/>
            </a:prstGeom>
            <a:solidFill>
              <a:schemeClr val="bg1"/>
            </a:solidFill>
            <a:ln w="22225">
              <a:noFill/>
              <a:miter lim="800000"/>
              <a:headEnd/>
              <a:tailEnd/>
            </a:ln>
          </p:spPr>
          <p:txBody>
            <a:bodyPr lIns="0" rIns="0">
              <a:spAutoFit/>
            </a:bodyPr>
            <a:lstStyle/>
            <a:p>
              <a:pPr algn="ctr">
                <a:lnSpc>
                  <a:spcPct val="95000"/>
                </a:lnSpc>
                <a:spcBef>
                  <a:spcPct val="10000"/>
                </a:spcBef>
              </a:pPr>
              <a:r>
                <a:rPr lang="en-US" sz="2100" dirty="0">
                  <a:solidFill>
                    <a:srgbClr val="000066"/>
                  </a:solidFill>
                  <a:latin typeface="Arial" charset="0"/>
                </a:rPr>
                <a:t>Traffic: Out</a:t>
              </a:r>
            </a:p>
          </p:txBody>
        </p:sp>
        <p:sp>
          <p:nvSpPr>
            <p:cNvPr id="21" name="Text Box 13"/>
            <p:cNvSpPr txBox="1">
              <a:spLocks noChangeArrowheads="1"/>
            </p:cNvSpPr>
            <p:nvPr/>
          </p:nvSpPr>
          <p:spPr bwMode="auto">
            <a:xfrm>
              <a:off x="414338" y="5476875"/>
              <a:ext cx="461962" cy="381000"/>
            </a:xfrm>
            <a:prstGeom prst="rect">
              <a:avLst/>
            </a:prstGeom>
            <a:solidFill>
              <a:schemeClr val="bg1"/>
            </a:solidFill>
            <a:ln w="22225">
              <a:noFill/>
              <a:miter lim="800000"/>
              <a:headEnd/>
              <a:tailEnd/>
            </a:ln>
          </p:spPr>
          <p:txBody>
            <a:bodyPr lIns="0" rIns="0">
              <a:spAutoFit/>
            </a:bodyPr>
            <a:lstStyle/>
            <a:p>
              <a:pPr>
                <a:lnSpc>
                  <a:spcPct val="95000"/>
                </a:lnSpc>
                <a:spcBef>
                  <a:spcPct val="10000"/>
                </a:spcBef>
              </a:pPr>
              <a:r>
                <a:rPr lang="en-US" sz="2000">
                  <a:solidFill>
                    <a:srgbClr val="000066"/>
                  </a:solidFill>
                  <a:latin typeface="Verdana" pitchFamily="34" charset="0"/>
                </a:rPr>
                <a:t>60</a:t>
              </a:r>
            </a:p>
          </p:txBody>
        </p:sp>
      </p:grpSp>
      <p:sp>
        <p:nvSpPr>
          <p:cNvPr id="4" name="Text Box 290"/>
          <p:cNvSpPr txBox="1">
            <a:spLocks noChangeArrowheads="1"/>
          </p:cNvSpPr>
          <p:nvPr/>
        </p:nvSpPr>
        <p:spPr bwMode="auto">
          <a:xfrm>
            <a:off x="1866900" y="818036"/>
            <a:ext cx="4419600" cy="1003865"/>
          </a:xfrm>
          <a:prstGeom prst="rect">
            <a:avLst/>
          </a:prstGeom>
          <a:solidFill>
            <a:srgbClr val="FFFF99"/>
          </a:solidFill>
          <a:ln w="25400" algn="ctr">
            <a:solidFill>
              <a:srgbClr val="0033CC"/>
            </a:solidFill>
            <a:miter lim="800000"/>
            <a:headEnd/>
            <a:tailEnd/>
          </a:ln>
        </p:spPr>
        <p:txBody>
          <a:bodyPr wrap="square" lIns="0" tIns="44450" rIns="0" bIns="44450">
            <a:spAutoFit/>
          </a:bodyPr>
          <a:lstStyle/>
          <a:p>
            <a:pPr algn="ctr">
              <a:lnSpc>
                <a:spcPct val="90000"/>
              </a:lnSpc>
              <a:spcBef>
                <a:spcPct val="0"/>
              </a:spcBef>
              <a:buClrTx/>
              <a:buSzTx/>
              <a:buFontTx/>
              <a:buNone/>
            </a:pPr>
            <a:r>
              <a:rPr lang="en-US" sz="2200" dirty="0" smtClean="0">
                <a:solidFill>
                  <a:srgbClr val="000099"/>
                </a:solidFill>
              </a:rPr>
              <a:t>Example: Tier 2 Sized Setup </a:t>
            </a:r>
            <a:br>
              <a:rPr lang="en-US" sz="2200" dirty="0" smtClean="0">
                <a:solidFill>
                  <a:srgbClr val="000099"/>
                </a:solidFill>
              </a:rPr>
            </a:br>
            <a:r>
              <a:rPr lang="en-US" sz="2200" dirty="0" smtClean="0">
                <a:solidFill>
                  <a:srgbClr val="000099"/>
                </a:solidFill>
              </a:rPr>
              <a:t>at </a:t>
            </a:r>
            <a:r>
              <a:rPr lang="en-US" sz="2200" dirty="0" err="1" smtClean="0">
                <a:solidFill>
                  <a:srgbClr val="000099"/>
                </a:solidFill>
              </a:rPr>
              <a:t>SuperComputing</a:t>
            </a:r>
            <a:r>
              <a:rPr lang="en-US" sz="2200" dirty="0" smtClean="0">
                <a:solidFill>
                  <a:srgbClr val="000099"/>
                </a:solidFill>
              </a:rPr>
              <a:t> 2009 </a:t>
            </a:r>
            <a:br>
              <a:rPr lang="en-US" sz="2200" dirty="0" smtClean="0">
                <a:solidFill>
                  <a:srgbClr val="000099"/>
                </a:solidFill>
              </a:rPr>
            </a:br>
            <a:r>
              <a:rPr lang="en-US" sz="2200" dirty="0" smtClean="0">
                <a:solidFill>
                  <a:srgbClr val="000099"/>
                </a:solidFill>
              </a:rPr>
              <a:t>Bandwidth Challenge:</a:t>
            </a:r>
            <a:endParaRPr lang="en-US" sz="2200" dirty="0">
              <a:solidFill>
                <a:srgbClr val="000099"/>
              </a:solidFill>
              <a:latin typeface="Arial" charset="0"/>
              <a:cs typeface="Arial" charset="0"/>
            </a:endParaRPr>
          </a:p>
        </p:txBody>
      </p:sp>
      <p:sp>
        <p:nvSpPr>
          <p:cNvPr id="23" name="Text Box 5"/>
          <p:cNvSpPr txBox="1">
            <a:spLocks noChangeArrowheads="1"/>
          </p:cNvSpPr>
          <p:nvPr/>
        </p:nvSpPr>
        <p:spPr bwMode="auto">
          <a:xfrm>
            <a:off x="8315425" y="6006978"/>
            <a:ext cx="1562100" cy="803297"/>
          </a:xfrm>
          <a:prstGeom prst="rect">
            <a:avLst/>
          </a:prstGeom>
          <a:solidFill>
            <a:srgbClr val="000066"/>
          </a:solidFill>
          <a:ln w="25400">
            <a:solidFill>
              <a:srgbClr val="FFFF00"/>
            </a:solidFill>
            <a:miter lim="800000"/>
            <a:headEnd/>
            <a:tailEnd/>
          </a:ln>
        </p:spPr>
        <p:txBody>
          <a:bodyPr wrap="square">
            <a:spAutoFit/>
          </a:bodyPr>
          <a:lstStyle/>
          <a:p>
            <a:pPr algn="ctr" eaLnBrk="1" hangingPunct="1">
              <a:lnSpc>
                <a:spcPct val="110000"/>
              </a:lnSpc>
              <a:spcBef>
                <a:spcPts val="600"/>
              </a:spcBef>
              <a:spcAft>
                <a:spcPts val="600"/>
              </a:spcAft>
              <a:buClrTx/>
              <a:buSzTx/>
              <a:buFontTx/>
              <a:buNone/>
              <a:tabLst>
                <a:tab pos="1203325" algn="l"/>
              </a:tabLst>
            </a:pPr>
            <a:r>
              <a:rPr lang="en-US" sz="2000" dirty="0" smtClean="0">
                <a:solidFill>
                  <a:schemeClr val="bg1"/>
                </a:solidFill>
                <a:latin typeface="Arial" charset="0"/>
              </a:rPr>
              <a:t>NB: </a:t>
            </a:r>
            <a:r>
              <a:rPr lang="en-US" sz="2200" dirty="0" smtClean="0">
                <a:solidFill>
                  <a:schemeClr val="bg1"/>
                </a:solidFill>
                <a:latin typeface="Arial" charset="0"/>
              </a:rPr>
              <a:t>Sun</a:t>
            </a:r>
            <a:r>
              <a:rPr lang="en-US" sz="2000" dirty="0" smtClean="0">
                <a:solidFill>
                  <a:schemeClr val="bg1"/>
                </a:solidFill>
                <a:latin typeface="Arial" charset="0"/>
              </a:rPr>
              <a:t> </a:t>
            </a:r>
            <a:br>
              <a:rPr lang="en-US" sz="2000" dirty="0" smtClean="0">
                <a:solidFill>
                  <a:schemeClr val="bg1"/>
                </a:solidFill>
                <a:latin typeface="Arial" charset="0"/>
              </a:rPr>
            </a:br>
            <a:r>
              <a:rPr lang="en-US" sz="2000" dirty="0" smtClean="0">
                <a:solidFill>
                  <a:schemeClr val="bg1"/>
                </a:solidFill>
                <a:latin typeface="Arial" charset="0"/>
              </a:rPr>
              <a:t>Limitations</a:t>
            </a:r>
            <a:endParaRPr lang="en-US" sz="2000" dirty="0"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30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30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9"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84000"/>
                </a:schemeClr>
              </a:gs>
              <a:gs pos="100000">
                <a:schemeClr val="bg1">
                  <a:shade val="30000"/>
                  <a:satMod val="200000"/>
                </a:schemeClr>
              </a:gs>
            </a:gsLst>
            <a:path path="circle">
              <a:fillToRect l="50000" t="50000" r="50000" b="50000"/>
            </a:path>
            <a:tileRect/>
          </a:gradFill>
        </p:spPr>
        <p:txBody>
          <a:bodyPr/>
          <a:lstStyle/>
          <a:p>
            <a:r>
              <a:rPr lang="en-US" sz="3000" dirty="0" smtClean="0">
                <a:solidFill>
                  <a:srgbClr val="000099"/>
                </a:solidFill>
              </a:rPr>
              <a:t>TA Link Capacity vs. “Bandwidth” </a:t>
            </a:r>
            <a:endParaRPr lang="en-US" sz="3000" dirty="0">
              <a:solidFill>
                <a:srgbClr val="000099"/>
              </a:solidFill>
            </a:endParaRPr>
          </a:p>
        </p:txBody>
      </p:sp>
      <p:sp>
        <p:nvSpPr>
          <p:cNvPr id="3" name="Content Placeholder 2"/>
          <p:cNvSpPr>
            <a:spLocks noGrp="1"/>
          </p:cNvSpPr>
          <p:nvPr>
            <p:ph idx="1"/>
          </p:nvPr>
        </p:nvSpPr>
        <p:spPr>
          <a:xfrm>
            <a:off x="152400" y="914400"/>
            <a:ext cx="9753600" cy="5600700"/>
          </a:xfrm>
        </p:spPr>
        <p:txBody>
          <a:bodyPr/>
          <a:lstStyle/>
          <a:p>
            <a:pPr>
              <a:spcBef>
                <a:spcPts val="0"/>
              </a:spcBef>
              <a:spcAft>
                <a:spcPts val="600"/>
              </a:spcAft>
            </a:pPr>
            <a:r>
              <a:rPr lang="en-US" sz="2300" dirty="0" smtClean="0">
                <a:solidFill>
                  <a:srgbClr val="000099"/>
                </a:solidFill>
              </a:rPr>
              <a:t>Various Colloquial definitions/uses of “Bandwidth”</a:t>
            </a:r>
          </a:p>
          <a:p>
            <a:pPr lvl="1">
              <a:spcBef>
                <a:spcPts val="0"/>
              </a:spcBef>
              <a:spcAft>
                <a:spcPts val="600"/>
              </a:spcAft>
            </a:pPr>
            <a:r>
              <a:rPr lang="en-US" sz="2100" dirty="0" smtClean="0">
                <a:solidFill>
                  <a:srgbClr val="000099"/>
                </a:solidFill>
              </a:rPr>
              <a:t>Need to better define capacity to set requirements and roadmaps</a:t>
            </a:r>
          </a:p>
          <a:p>
            <a:pPr>
              <a:spcBef>
                <a:spcPts val="0"/>
              </a:spcBef>
              <a:spcAft>
                <a:spcPts val="600"/>
              </a:spcAft>
            </a:pPr>
            <a:r>
              <a:rPr lang="en-US" sz="2300" dirty="0" smtClean="0">
                <a:solidFill>
                  <a:srgbClr val="000099"/>
                </a:solidFill>
              </a:rPr>
              <a:t>In reality: what is referred to as “10Gbps” provides data rates lower than the link capacity (9.4 </a:t>
            </a:r>
            <a:r>
              <a:rPr lang="en-US" sz="2300" dirty="0" err="1" smtClean="0">
                <a:solidFill>
                  <a:srgbClr val="000099"/>
                </a:solidFill>
              </a:rPr>
              <a:t>Gbps</a:t>
            </a:r>
            <a:r>
              <a:rPr lang="en-US" sz="2300" dirty="0" smtClean="0">
                <a:solidFill>
                  <a:srgbClr val="000099"/>
                </a:solidFill>
              </a:rPr>
              <a:t>) !</a:t>
            </a:r>
          </a:p>
          <a:p>
            <a:pPr>
              <a:spcBef>
                <a:spcPts val="0"/>
              </a:spcBef>
              <a:spcAft>
                <a:spcPts val="600"/>
              </a:spcAft>
            </a:pPr>
            <a:r>
              <a:rPr lang="en-US" sz="2300" dirty="0" smtClean="0">
                <a:solidFill>
                  <a:srgbClr val="000099"/>
                </a:solidFill>
              </a:rPr>
              <a:t>Application data encapsulated in several layers of network/protocol overhead:</a:t>
            </a:r>
          </a:p>
          <a:p>
            <a:pPr lvl="1">
              <a:spcBef>
                <a:spcPts val="0"/>
              </a:spcBef>
              <a:spcAft>
                <a:spcPts val="0"/>
              </a:spcAft>
            </a:pPr>
            <a:r>
              <a:rPr lang="en-US" sz="2100" dirty="0" smtClean="0">
                <a:solidFill>
                  <a:srgbClr val="0000FF"/>
                </a:solidFill>
              </a:rPr>
              <a:t>SONET overhead (fixed)</a:t>
            </a:r>
          </a:p>
          <a:p>
            <a:pPr lvl="1">
              <a:spcBef>
                <a:spcPts val="0"/>
              </a:spcBef>
              <a:spcAft>
                <a:spcPts val="0"/>
              </a:spcAft>
            </a:pPr>
            <a:r>
              <a:rPr lang="en-US" sz="2100" dirty="0" smtClean="0">
                <a:solidFill>
                  <a:srgbClr val="0000FF"/>
                </a:solidFill>
              </a:rPr>
              <a:t>Ethernet overhead (fixed per frame, depends on MTU)</a:t>
            </a:r>
          </a:p>
          <a:p>
            <a:pPr lvl="1">
              <a:spcBef>
                <a:spcPts val="0"/>
              </a:spcBef>
              <a:spcAft>
                <a:spcPts val="0"/>
              </a:spcAft>
            </a:pPr>
            <a:r>
              <a:rPr lang="en-US" sz="2100" dirty="0" smtClean="0">
                <a:solidFill>
                  <a:srgbClr val="0000FF"/>
                </a:solidFill>
              </a:rPr>
              <a:t>IP (fixed per packet, depends on fragmentation (MTU) )</a:t>
            </a:r>
          </a:p>
          <a:p>
            <a:pPr lvl="1">
              <a:spcBef>
                <a:spcPts val="0"/>
              </a:spcBef>
              <a:spcAft>
                <a:spcPts val="0"/>
              </a:spcAft>
            </a:pPr>
            <a:r>
              <a:rPr lang="en-US" sz="2100" dirty="0" smtClean="0">
                <a:solidFill>
                  <a:srgbClr val="0000FF"/>
                </a:solidFill>
              </a:rPr>
              <a:t>TCP (fixed overhead per frame)</a:t>
            </a:r>
          </a:p>
          <a:p>
            <a:pPr lvl="1">
              <a:spcAft>
                <a:spcPts val="0"/>
              </a:spcAft>
            </a:pPr>
            <a:r>
              <a:rPr lang="en-US" sz="2100" dirty="0" smtClean="0">
                <a:solidFill>
                  <a:srgbClr val="0000FF"/>
                </a:solidFill>
              </a:rPr>
              <a:t>FTP / HTTP / … </a:t>
            </a:r>
          </a:p>
          <a:p>
            <a:pPr>
              <a:spcBef>
                <a:spcPts val="0"/>
              </a:spcBef>
              <a:spcAft>
                <a:spcPts val="600"/>
              </a:spcAft>
            </a:pPr>
            <a:r>
              <a:rPr lang="en-US" sz="2300" dirty="0" smtClean="0">
                <a:solidFill>
                  <a:srgbClr val="000099"/>
                </a:solidFill>
              </a:rPr>
              <a:t>Additional inefficiencies due to e.g. TCP Stack and Tuning (especially for long RTT), Transfer-applications, Schedulers, etc. </a:t>
            </a:r>
          </a:p>
          <a:p>
            <a:pPr>
              <a:spcBef>
                <a:spcPts val="0"/>
              </a:spcBef>
              <a:spcAft>
                <a:spcPts val="600"/>
              </a:spcAft>
            </a:pPr>
            <a:r>
              <a:rPr lang="en-US" sz="2300" dirty="0" smtClean="0">
                <a:solidFill>
                  <a:srgbClr val="000099"/>
                </a:solidFill>
              </a:rPr>
              <a:t>Achievable application data rate is always less than link capacity.</a:t>
            </a:r>
          </a:p>
          <a:p>
            <a:pPr>
              <a:spcBef>
                <a:spcPts val="0"/>
              </a:spcBef>
              <a:spcAft>
                <a:spcPts val="600"/>
              </a:spcAft>
            </a:pPr>
            <a:r>
              <a:rPr lang="en-US" sz="2300" dirty="0" smtClean="0">
                <a:solidFill>
                  <a:srgbClr val="000099"/>
                </a:solidFill>
              </a:rPr>
              <a:t>“10G” SONET link </a:t>
            </a:r>
            <a:r>
              <a:rPr lang="en-US" sz="2300" dirty="0" smtClean="0">
                <a:solidFill>
                  <a:srgbClr val="000099"/>
                </a:solidFill>
                <a:sym typeface="Symbol"/>
              </a:rPr>
              <a:t></a:t>
            </a:r>
            <a:r>
              <a:rPr lang="en-US" sz="2300" dirty="0" smtClean="0">
                <a:solidFill>
                  <a:srgbClr val="000099"/>
                </a:solidFill>
              </a:rPr>
              <a:t> ~8 </a:t>
            </a:r>
            <a:r>
              <a:rPr lang="en-US" sz="2300" dirty="0" err="1" smtClean="0">
                <a:solidFill>
                  <a:srgbClr val="000099"/>
                </a:solidFill>
              </a:rPr>
              <a:t>Gbps</a:t>
            </a:r>
            <a:r>
              <a:rPr lang="en-US" sz="2300" dirty="0" smtClean="0">
                <a:solidFill>
                  <a:srgbClr val="000099"/>
                </a:solidFill>
              </a:rPr>
              <a:t> data throughput rate; usually less!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5812" name="Rectangle 4"/>
          <p:cNvSpPr>
            <a:spLocks noChangeArrowheads="1"/>
          </p:cNvSpPr>
          <p:nvPr/>
        </p:nvSpPr>
        <p:spPr bwMode="auto">
          <a:xfrm>
            <a:off x="149025" y="5921175"/>
            <a:ext cx="9635925" cy="893763"/>
          </a:xfrm>
          <a:prstGeom prst="rect">
            <a:avLst/>
          </a:prstGeom>
          <a:solidFill>
            <a:srgbClr val="000066"/>
          </a:solidFill>
          <a:ln w="22225">
            <a:solidFill>
              <a:srgbClr val="FFFF00"/>
            </a:solidFill>
            <a:miter lim="800000"/>
            <a:headEnd/>
            <a:tailEnd/>
          </a:ln>
          <a:effectLst/>
        </p:spPr>
        <p:txBody>
          <a:bodyPr wrap="none" anchor="ctr"/>
          <a:lstStyle/>
          <a:p>
            <a:pPr algn="ctr">
              <a:lnSpc>
                <a:spcPct val="95000"/>
              </a:lnSpc>
              <a:spcBef>
                <a:spcPct val="10000"/>
              </a:spcBef>
              <a:buClr>
                <a:srgbClr val="800000"/>
              </a:buClr>
              <a:buSzPct val="90000"/>
              <a:buFont typeface="Wingdings" pitchFamily="2" charset="2"/>
              <a:buNone/>
              <a:defRPr/>
            </a:pPr>
            <a:r>
              <a:rPr lang="en-US" sz="2300" i="1" dirty="0" smtClean="0">
                <a:solidFill>
                  <a:srgbClr val="E7CB3D"/>
                </a:solidFill>
                <a:effectLst>
                  <a:outerShdw blurRad="38100" dist="38100" dir="2700000" algn="tl">
                    <a:srgbClr val="000000"/>
                  </a:outerShdw>
                </a:effectLst>
              </a:rPr>
              <a:t>[*] Dynamic </a:t>
            </a:r>
            <a:r>
              <a:rPr lang="en-US" sz="2300" dirty="0" smtClean="0">
                <a:solidFill>
                  <a:prstClr val="white"/>
                </a:solidFill>
                <a:effectLst>
                  <a:outerShdw blurRad="38100" dist="38100" dir="2700000" algn="tl">
                    <a:srgbClr val="000000"/>
                  </a:outerShdw>
                </a:effectLst>
              </a:rPr>
              <a:t>circuit-oriented network services with BW guarantees, </a:t>
            </a:r>
          </a:p>
          <a:p>
            <a:pPr algn="ctr">
              <a:lnSpc>
                <a:spcPct val="95000"/>
              </a:lnSpc>
              <a:spcBef>
                <a:spcPct val="10000"/>
              </a:spcBef>
              <a:buClr>
                <a:srgbClr val="800000"/>
              </a:buClr>
              <a:buSzPct val="90000"/>
              <a:buFont typeface="Wingdings" pitchFamily="2" charset="2"/>
              <a:buNone/>
              <a:defRPr/>
            </a:pPr>
            <a:r>
              <a:rPr lang="en-US" sz="2300" dirty="0" smtClean="0">
                <a:solidFill>
                  <a:prstClr val="white"/>
                </a:solidFill>
                <a:effectLst>
                  <a:outerShdw blurRad="38100" dist="38100" dir="2700000" algn="tl">
                    <a:srgbClr val="000000"/>
                  </a:outerShdw>
                </a:effectLst>
              </a:rPr>
              <a:t>with robust </a:t>
            </a:r>
            <a:r>
              <a:rPr lang="en-US" sz="2300" dirty="0">
                <a:solidFill>
                  <a:prstClr val="white"/>
                </a:solidFill>
                <a:effectLst>
                  <a:outerShdw blurRad="38100" dist="38100" dir="2700000" algn="tl">
                    <a:srgbClr val="000000"/>
                  </a:outerShdw>
                </a:effectLst>
              </a:rPr>
              <a:t>fallback at layer </a:t>
            </a:r>
            <a:r>
              <a:rPr lang="en-US" sz="2300" dirty="0" smtClean="0">
                <a:solidFill>
                  <a:prstClr val="white"/>
                </a:solidFill>
                <a:effectLst>
                  <a:outerShdw blurRad="38100" dist="38100" dir="2700000" algn="tl">
                    <a:srgbClr val="000000"/>
                  </a:outerShdw>
                </a:effectLst>
              </a:rPr>
              <a:t>1: Hybrid </a:t>
            </a:r>
            <a:r>
              <a:rPr lang="en-US" sz="2300" dirty="0">
                <a:solidFill>
                  <a:prstClr val="white"/>
                </a:solidFill>
                <a:effectLst>
                  <a:outerShdw blurRad="38100" dist="38100" dir="2700000" algn="tl">
                    <a:srgbClr val="000000"/>
                  </a:outerShdw>
                </a:effectLst>
              </a:rPr>
              <a:t>optical </a:t>
            </a:r>
            <a:r>
              <a:rPr lang="en-US" sz="2300" dirty="0" smtClean="0">
                <a:solidFill>
                  <a:prstClr val="white"/>
                </a:solidFill>
                <a:effectLst>
                  <a:outerShdw blurRad="38100" dist="38100" dir="2700000" algn="tl">
                    <a:srgbClr val="000000"/>
                  </a:outerShdw>
                </a:effectLst>
              </a:rPr>
              <a:t>network</a:t>
            </a:r>
            <a:endParaRPr lang="en-US" sz="2300" dirty="0">
              <a:solidFill>
                <a:prstClr val="white"/>
              </a:solidFill>
            </a:endParaRPr>
          </a:p>
        </p:txBody>
      </p:sp>
      <p:sp>
        <p:nvSpPr>
          <p:cNvPr id="4855813" name="Rectangle 5"/>
          <p:cNvSpPr>
            <a:spLocks noChangeArrowheads="1"/>
          </p:cNvSpPr>
          <p:nvPr/>
        </p:nvSpPr>
        <p:spPr bwMode="auto">
          <a:xfrm>
            <a:off x="8062250" y="2552700"/>
            <a:ext cx="1719263" cy="1600200"/>
          </a:xfrm>
          <a:prstGeom prst="rect">
            <a:avLst/>
          </a:prstGeom>
          <a:solidFill>
            <a:srgbClr val="000066"/>
          </a:solidFill>
          <a:ln w="22225">
            <a:solidFill>
              <a:srgbClr val="FFFF00"/>
            </a:solidFill>
            <a:miter lim="800000"/>
            <a:headEnd/>
            <a:tailEnd/>
          </a:ln>
          <a:effectLst/>
        </p:spPr>
        <p:txBody>
          <a:bodyPr wrap="none" anchor="ctr"/>
          <a:lstStyle/>
          <a:p>
            <a:pPr algn="ctr">
              <a:lnSpc>
                <a:spcPct val="90000"/>
              </a:lnSpc>
              <a:spcBef>
                <a:spcPts val="0"/>
              </a:spcBef>
              <a:buClr>
                <a:srgbClr val="800000"/>
              </a:buClr>
              <a:buSzPct val="90000"/>
              <a:buFont typeface="Wingdings" pitchFamily="2" charset="2"/>
              <a:buNone/>
              <a:defRPr/>
            </a:pPr>
            <a:r>
              <a:rPr lang="en-US" sz="2000" dirty="0" smtClean="0">
                <a:solidFill>
                  <a:prstClr val="white"/>
                </a:solidFill>
                <a:effectLst>
                  <a:outerShdw blurRad="38100" dist="38100" dir="2700000" algn="tl">
                    <a:srgbClr val="000000"/>
                  </a:outerShdw>
                </a:effectLst>
              </a:rPr>
              <a:t>Performance </a:t>
            </a:r>
          </a:p>
          <a:p>
            <a:pPr algn="ctr">
              <a:lnSpc>
                <a:spcPct val="90000"/>
              </a:lnSpc>
              <a:spcBef>
                <a:spcPts val="0"/>
              </a:spcBef>
              <a:buClr>
                <a:srgbClr val="800000"/>
              </a:buClr>
              <a:buSzPct val="90000"/>
              <a:buFont typeface="Wingdings" pitchFamily="2" charset="2"/>
              <a:buNone/>
              <a:defRPr/>
            </a:pPr>
            <a:r>
              <a:rPr lang="en-US" sz="2000" dirty="0" smtClean="0">
                <a:solidFill>
                  <a:prstClr val="white"/>
                </a:solidFill>
                <a:effectLst>
                  <a:outerShdw blurRad="38100" dist="38100" dir="2700000" algn="tl">
                    <a:srgbClr val="000000"/>
                  </a:outerShdw>
                </a:effectLst>
              </a:rPr>
              <a:t>enhancing</a:t>
            </a:r>
          </a:p>
          <a:p>
            <a:pPr algn="ctr">
              <a:lnSpc>
                <a:spcPct val="90000"/>
              </a:lnSpc>
              <a:spcBef>
                <a:spcPts val="0"/>
              </a:spcBef>
              <a:buClr>
                <a:srgbClr val="800000"/>
              </a:buClr>
              <a:buSzPct val="90000"/>
              <a:buFont typeface="Wingdings" pitchFamily="2" charset="2"/>
              <a:buNone/>
              <a:defRPr/>
            </a:pPr>
            <a:r>
              <a:rPr lang="en-US" sz="2000" dirty="0" smtClean="0">
                <a:solidFill>
                  <a:prstClr val="white"/>
                </a:solidFill>
                <a:effectLst>
                  <a:outerShdw blurRad="38100" dist="38100" dir="2700000" algn="tl">
                    <a:srgbClr val="000000"/>
                  </a:outerShdw>
                </a:effectLst>
              </a:rPr>
              <a:t>Standard </a:t>
            </a:r>
          </a:p>
          <a:p>
            <a:pPr algn="ctr">
              <a:lnSpc>
                <a:spcPct val="90000"/>
              </a:lnSpc>
              <a:spcBef>
                <a:spcPts val="0"/>
              </a:spcBef>
              <a:buClr>
                <a:srgbClr val="800000"/>
              </a:buClr>
              <a:buSzPct val="90000"/>
              <a:buFont typeface="Wingdings" pitchFamily="2" charset="2"/>
              <a:buNone/>
              <a:defRPr/>
            </a:pPr>
            <a:r>
              <a:rPr lang="en-US" sz="2000" dirty="0" smtClean="0">
                <a:solidFill>
                  <a:prstClr val="white"/>
                </a:solidFill>
                <a:effectLst>
                  <a:outerShdw blurRad="38100" dist="38100" dir="2700000" algn="tl">
                    <a:srgbClr val="000000"/>
                  </a:outerShdw>
                </a:effectLst>
              </a:rPr>
              <a:t>Extensions:</a:t>
            </a:r>
            <a:r>
              <a:rPr lang="en-US" sz="2000" dirty="0">
                <a:solidFill>
                  <a:prstClr val="white"/>
                </a:solidFill>
                <a:effectLst>
                  <a:outerShdw blurRad="38100" dist="38100" dir="2700000" algn="tl">
                    <a:srgbClr val="000000"/>
                  </a:outerShdw>
                </a:effectLst>
              </a:rPr>
              <a:t/>
            </a:r>
            <a:br>
              <a:rPr lang="en-US" sz="2000" dirty="0">
                <a:solidFill>
                  <a:prstClr val="white"/>
                </a:solidFill>
                <a:effectLst>
                  <a:outerShdw blurRad="38100" dist="38100" dir="2700000" algn="tl">
                    <a:srgbClr val="000000"/>
                  </a:outerShdw>
                </a:effectLst>
              </a:rPr>
            </a:br>
            <a:r>
              <a:rPr lang="en-US" sz="2000" dirty="0">
                <a:solidFill>
                  <a:prstClr val="white"/>
                </a:solidFill>
                <a:effectLst>
                  <a:outerShdw blurRad="38100" dist="38100" dir="2700000" algn="tl">
                    <a:srgbClr val="000000"/>
                  </a:outerShdw>
                </a:effectLst>
              </a:rPr>
              <a:t>VCAT, LCAS</a:t>
            </a:r>
            <a:endParaRPr lang="en-US" sz="2000" dirty="0">
              <a:solidFill>
                <a:prstClr val="white"/>
              </a:solidFill>
            </a:endParaRPr>
          </a:p>
        </p:txBody>
      </p:sp>
      <p:sp>
        <p:nvSpPr>
          <p:cNvPr id="4855814" name="Rectangle 6"/>
          <p:cNvSpPr>
            <a:spLocks noChangeArrowheads="1"/>
          </p:cNvSpPr>
          <p:nvPr/>
        </p:nvSpPr>
        <p:spPr bwMode="auto">
          <a:xfrm>
            <a:off x="8062913" y="4137025"/>
            <a:ext cx="1728787" cy="1768475"/>
          </a:xfrm>
          <a:prstGeom prst="rect">
            <a:avLst/>
          </a:prstGeom>
          <a:solidFill>
            <a:srgbClr val="000066"/>
          </a:solidFill>
          <a:ln w="22225">
            <a:solidFill>
              <a:srgbClr val="FFFF00"/>
            </a:solidFill>
            <a:miter lim="800000"/>
            <a:headEnd/>
            <a:tailEnd/>
          </a:ln>
          <a:effectLst/>
        </p:spPr>
        <p:txBody>
          <a:bodyPr wrap="none" anchor="ctr"/>
          <a:lstStyle/>
          <a:p>
            <a:pPr algn="ctr">
              <a:lnSpc>
                <a:spcPct val="90000"/>
              </a:lnSpc>
              <a:spcBef>
                <a:spcPts val="0"/>
              </a:spcBef>
              <a:buClr>
                <a:srgbClr val="800000"/>
              </a:buClr>
              <a:buSzPct val="90000"/>
              <a:buFont typeface="Wingdings" pitchFamily="2" charset="2"/>
              <a:buNone/>
              <a:defRPr/>
            </a:pPr>
            <a:r>
              <a:rPr lang="en-US" sz="2000" dirty="0">
                <a:solidFill>
                  <a:prstClr val="white"/>
                </a:solidFill>
                <a:effectLst>
                  <a:outerShdw blurRad="38100" dist="38100" dir="2700000" algn="tl">
                    <a:srgbClr val="000000"/>
                  </a:outerShdw>
                </a:effectLst>
              </a:rPr>
              <a:t>USLHCNet, </a:t>
            </a:r>
            <a:br>
              <a:rPr lang="en-US" sz="2000" dirty="0">
                <a:solidFill>
                  <a:prstClr val="white"/>
                </a:solidFill>
                <a:effectLst>
                  <a:outerShdw blurRad="38100" dist="38100" dir="2700000" algn="tl">
                    <a:srgbClr val="000000"/>
                  </a:outerShdw>
                </a:effectLst>
              </a:rPr>
            </a:br>
            <a:r>
              <a:rPr lang="en-US" sz="2000" dirty="0" smtClean="0">
                <a:solidFill>
                  <a:prstClr val="white"/>
                </a:solidFill>
                <a:effectLst>
                  <a:outerShdw blurRad="38100" dist="38100" dir="2700000" algn="tl">
                    <a:srgbClr val="000000"/>
                  </a:outerShdw>
                </a:effectLst>
              </a:rPr>
              <a:t>ESnet</a:t>
            </a:r>
            <a:r>
              <a:rPr lang="en-US" sz="2000" dirty="0">
                <a:solidFill>
                  <a:prstClr val="white"/>
                </a:solidFill>
                <a:effectLst>
                  <a:outerShdw blurRad="38100" dist="38100" dir="2700000" algn="tl">
                    <a:srgbClr val="000000"/>
                  </a:outerShdw>
                </a:effectLst>
              </a:rPr>
              <a:t>, </a:t>
            </a:r>
            <a:r>
              <a:rPr lang="en-US" sz="2000" dirty="0" smtClean="0">
                <a:solidFill>
                  <a:prstClr val="white"/>
                </a:solidFill>
                <a:effectLst>
                  <a:outerShdw blurRad="38100" dist="38100" dir="2700000" algn="tl">
                    <a:srgbClr val="000000"/>
                  </a:outerShdw>
                </a:effectLst>
              </a:rPr>
              <a:t>BNL </a:t>
            </a:r>
            <a:br>
              <a:rPr lang="en-US" sz="2000" dirty="0" smtClean="0">
                <a:solidFill>
                  <a:prstClr val="white"/>
                </a:solidFill>
                <a:effectLst>
                  <a:outerShdw blurRad="38100" dist="38100" dir="2700000" algn="tl">
                    <a:srgbClr val="000000"/>
                  </a:outerShdw>
                </a:effectLst>
              </a:rPr>
            </a:br>
            <a:r>
              <a:rPr lang="en-US" sz="2000" dirty="0" smtClean="0">
                <a:solidFill>
                  <a:prstClr val="white"/>
                </a:solidFill>
                <a:effectLst>
                  <a:outerShdw blurRad="38100" dist="38100" dir="2700000" algn="tl">
                    <a:srgbClr val="000000"/>
                  </a:outerShdw>
                </a:effectLst>
              </a:rPr>
              <a:t>&amp; </a:t>
            </a:r>
            <a:r>
              <a:rPr lang="en-US" sz="2000" dirty="0">
                <a:solidFill>
                  <a:prstClr val="white"/>
                </a:solidFill>
                <a:effectLst>
                  <a:outerShdw blurRad="38100" dist="38100" dir="2700000" algn="tl">
                    <a:srgbClr val="000000"/>
                  </a:outerShdw>
                </a:effectLst>
              </a:rPr>
              <a:t>FNAL: </a:t>
            </a:r>
            <a:br>
              <a:rPr lang="en-US" sz="2000" dirty="0">
                <a:solidFill>
                  <a:prstClr val="white"/>
                </a:solidFill>
                <a:effectLst>
                  <a:outerShdw blurRad="38100" dist="38100" dir="2700000" algn="tl">
                    <a:srgbClr val="000000"/>
                  </a:outerShdw>
                </a:effectLst>
              </a:rPr>
            </a:br>
            <a:r>
              <a:rPr lang="en-US" sz="2000" dirty="0">
                <a:solidFill>
                  <a:prstClr val="white"/>
                </a:solidFill>
                <a:effectLst>
                  <a:outerShdw blurRad="38100" dist="38100" dir="2700000" algn="tl">
                    <a:srgbClr val="000000"/>
                  </a:outerShdw>
                </a:effectLst>
              </a:rPr>
              <a:t>equipment </a:t>
            </a:r>
            <a:br>
              <a:rPr lang="en-US" sz="2000" dirty="0">
                <a:solidFill>
                  <a:prstClr val="white"/>
                </a:solidFill>
                <a:effectLst>
                  <a:outerShdw blurRad="38100" dist="38100" dir="2700000" algn="tl">
                    <a:srgbClr val="000000"/>
                  </a:outerShdw>
                </a:effectLst>
              </a:rPr>
            </a:br>
            <a:r>
              <a:rPr lang="en-US" sz="2000" dirty="0">
                <a:solidFill>
                  <a:prstClr val="white"/>
                </a:solidFill>
                <a:effectLst>
                  <a:outerShdw blurRad="38100" dist="38100" dir="2700000" algn="tl">
                    <a:srgbClr val="000000"/>
                  </a:outerShdw>
                </a:effectLst>
              </a:rPr>
              <a:t>and link </a:t>
            </a:r>
            <a:br>
              <a:rPr lang="en-US" sz="2000" dirty="0">
                <a:solidFill>
                  <a:prstClr val="white"/>
                </a:solidFill>
                <a:effectLst>
                  <a:outerShdw blurRad="38100" dist="38100" dir="2700000" algn="tl">
                    <a:srgbClr val="000000"/>
                  </a:outerShdw>
                </a:effectLst>
              </a:rPr>
            </a:br>
            <a:r>
              <a:rPr lang="en-US" sz="2000" dirty="0">
                <a:solidFill>
                  <a:prstClr val="white"/>
                </a:solidFill>
                <a:effectLst>
                  <a:outerShdw blurRad="38100" dist="38100" dir="2700000" algn="tl">
                    <a:srgbClr val="000000"/>
                  </a:outerShdw>
                </a:effectLst>
              </a:rPr>
              <a:t>redundancy</a:t>
            </a:r>
            <a:endParaRPr lang="en-US" sz="2000" dirty="0">
              <a:solidFill>
                <a:prstClr val="white"/>
              </a:solidFill>
            </a:endParaRPr>
          </a:p>
        </p:txBody>
      </p:sp>
      <p:sp>
        <p:nvSpPr>
          <p:cNvPr id="359431" name="Rectangle 10"/>
          <p:cNvSpPr>
            <a:spLocks noChangeArrowheads="1"/>
          </p:cNvSpPr>
          <p:nvPr/>
        </p:nvSpPr>
        <p:spPr bwMode="auto">
          <a:xfrm>
            <a:off x="2840038" y="2776538"/>
            <a:ext cx="500062" cy="498475"/>
          </a:xfrm>
          <a:prstGeom prst="rect">
            <a:avLst/>
          </a:prstGeom>
          <a:noFill/>
          <a:ln w="19050">
            <a:noFill/>
            <a:miter lim="800000"/>
            <a:headEnd/>
            <a:tailEnd/>
          </a:ln>
        </p:spPr>
        <p:txBody>
          <a:bodyPr wrap="none" anchor="ctr"/>
          <a:lstStyle/>
          <a:p>
            <a:endParaRPr lang="en-US"/>
          </a:p>
        </p:txBody>
      </p:sp>
      <p:pic>
        <p:nvPicPr>
          <p:cNvPr id="359432" name="Picture 0" descr="USLHCNet 2009.png"/>
          <p:cNvPicPr>
            <a:picLocks noChangeAspect="1" noChangeArrowheads="1"/>
          </p:cNvPicPr>
          <p:nvPr/>
        </p:nvPicPr>
        <p:blipFill>
          <a:blip r:embed="rId3" cstate="print"/>
          <a:stretch>
            <a:fillRect/>
          </a:stretch>
        </p:blipFill>
        <p:spPr bwMode="auto">
          <a:xfrm>
            <a:off x="228600" y="1062880"/>
            <a:ext cx="7505700" cy="4694139"/>
          </a:xfrm>
          <a:prstGeom prst="rect">
            <a:avLst/>
          </a:prstGeom>
          <a:noFill/>
          <a:ln w="9525">
            <a:noFill/>
            <a:miter lim="800000"/>
            <a:headEnd/>
            <a:tailEnd/>
          </a:ln>
        </p:spPr>
      </p:pic>
      <p:sp>
        <p:nvSpPr>
          <p:cNvPr id="9" name="Title 8"/>
          <p:cNvSpPr>
            <a:spLocks noGrp="1"/>
          </p:cNvSpPr>
          <p:nvPr>
            <p:ph type="title"/>
          </p:nvPr>
        </p:nvSpPr>
        <p:spPr>
          <a:xfrm>
            <a:off x="877888" y="134470"/>
            <a:ext cx="7427912" cy="800100"/>
          </a:xfrm>
        </p:spPr>
        <p:txBody>
          <a:bodyPr/>
          <a:lstStyle/>
          <a:p>
            <a:r>
              <a:rPr lang="en-US" sz="2800" dirty="0" err="1" smtClean="0">
                <a:solidFill>
                  <a:srgbClr val="000099"/>
                </a:solidFill>
              </a:rPr>
              <a:t>USLHCNet</a:t>
            </a:r>
            <a:r>
              <a:rPr lang="en-US" sz="2800" dirty="0" smtClean="0">
                <a:solidFill>
                  <a:srgbClr val="000099"/>
                </a:solidFill>
              </a:rPr>
              <a:t> in 2010</a:t>
            </a:r>
            <a:br>
              <a:rPr lang="en-US" sz="2800" dirty="0" smtClean="0">
                <a:solidFill>
                  <a:srgbClr val="000099"/>
                </a:solidFill>
              </a:rPr>
            </a:br>
            <a:r>
              <a:rPr lang="en-US" sz="2200" dirty="0" smtClean="0">
                <a:solidFill>
                  <a:srgbClr val="000099"/>
                </a:solidFill>
              </a:rPr>
              <a:t>Non-stop Operation; Circuit-oriented Services </a:t>
            </a:r>
            <a:endParaRPr lang="en-US" sz="2200" dirty="0">
              <a:solidFill>
                <a:srgbClr val="000099"/>
              </a:solidFill>
            </a:endParaRPr>
          </a:p>
        </p:txBody>
      </p:sp>
      <p:sp>
        <p:nvSpPr>
          <p:cNvPr id="8" name="Rectangle 5"/>
          <p:cNvSpPr>
            <a:spLocks noChangeArrowheads="1"/>
          </p:cNvSpPr>
          <p:nvPr/>
        </p:nvSpPr>
        <p:spPr bwMode="auto">
          <a:xfrm>
            <a:off x="8039100" y="944300"/>
            <a:ext cx="1757363" cy="1600200"/>
          </a:xfrm>
          <a:prstGeom prst="rect">
            <a:avLst/>
          </a:prstGeom>
          <a:solidFill>
            <a:srgbClr val="000066"/>
          </a:solidFill>
          <a:ln w="22225">
            <a:solidFill>
              <a:srgbClr val="FFFF00"/>
            </a:solidFill>
            <a:miter lim="800000"/>
            <a:headEnd/>
            <a:tailEnd/>
          </a:ln>
          <a:effectLst/>
        </p:spPr>
        <p:txBody>
          <a:bodyPr wrap="none" anchor="ctr"/>
          <a:lstStyle/>
          <a:p>
            <a:pPr algn="ctr">
              <a:lnSpc>
                <a:spcPct val="90000"/>
              </a:lnSpc>
              <a:spcBef>
                <a:spcPts val="0"/>
              </a:spcBef>
              <a:buClr>
                <a:srgbClr val="800000"/>
              </a:buClr>
              <a:buSzPct val="90000"/>
              <a:buFont typeface="Wingdings" pitchFamily="2" charset="2"/>
              <a:buNone/>
              <a:defRPr/>
            </a:pPr>
            <a:r>
              <a:rPr lang="en-US" sz="2000" dirty="0" smtClean="0">
                <a:solidFill>
                  <a:prstClr val="white"/>
                </a:solidFill>
                <a:effectLst>
                  <a:outerShdw blurRad="38100" dist="38100" dir="2700000" algn="tl">
                    <a:srgbClr val="000000"/>
                  </a:outerShdw>
                </a:effectLst>
              </a:rPr>
              <a:t>Core: Optical </a:t>
            </a:r>
            <a:br>
              <a:rPr lang="en-US" sz="2000" dirty="0" smtClean="0">
                <a:solidFill>
                  <a:prstClr val="white"/>
                </a:solidFill>
                <a:effectLst>
                  <a:outerShdw blurRad="38100" dist="38100" dir="2700000" algn="tl">
                    <a:srgbClr val="000000"/>
                  </a:outerShdw>
                </a:effectLst>
              </a:rPr>
            </a:br>
            <a:r>
              <a:rPr lang="en-US" sz="2000" dirty="0" smtClean="0">
                <a:solidFill>
                  <a:prstClr val="white"/>
                </a:solidFill>
                <a:effectLst>
                  <a:outerShdw blurRad="38100" dist="38100" dir="2700000" algn="tl">
                    <a:srgbClr val="000000"/>
                  </a:outerShdw>
                </a:effectLst>
              </a:rPr>
              <a:t>multiservice </a:t>
            </a:r>
          </a:p>
          <a:p>
            <a:pPr algn="ctr">
              <a:lnSpc>
                <a:spcPct val="90000"/>
              </a:lnSpc>
              <a:spcBef>
                <a:spcPts val="0"/>
              </a:spcBef>
              <a:buClr>
                <a:srgbClr val="800000"/>
              </a:buClr>
              <a:buSzPct val="90000"/>
              <a:buFont typeface="Wingdings" pitchFamily="2" charset="2"/>
              <a:buNone/>
              <a:defRPr/>
            </a:pPr>
            <a:r>
              <a:rPr lang="en-US" sz="2000" dirty="0" smtClean="0">
                <a:solidFill>
                  <a:prstClr val="white"/>
                </a:solidFill>
                <a:effectLst>
                  <a:outerShdw blurRad="38100" dist="38100" dir="2700000" algn="tl">
                    <a:srgbClr val="000000"/>
                  </a:outerShdw>
                </a:effectLst>
              </a:rPr>
              <a:t>Switches [*]</a:t>
            </a:r>
            <a:br>
              <a:rPr lang="en-US" sz="2000" dirty="0" smtClean="0">
                <a:solidFill>
                  <a:prstClr val="white"/>
                </a:solidFill>
                <a:effectLst>
                  <a:outerShdw blurRad="38100" dist="38100" dir="2700000" algn="tl">
                    <a:srgbClr val="000000"/>
                  </a:outerShdw>
                </a:effectLst>
              </a:rPr>
            </a:br>
            <a:r>
              <a:rPr lang="en-US" sz="2000" dirty="0" smtClean="0">
                <a:solidFill>
                  <a:prstClr val="white"/>
                </a:solidFill>
                <a:effectLst>
                  <a:outerShdw blurRad="38100" dist="38100" dir="2700000" algn="tl">
                    <a:srgbClr val="000000"/>
                  </a:outerShdw>
                </a:effectLst>
              </a:rPr>
              <a:t>that provide </a:t>
            </a:r>
            <a:br>
              <a:rPr lang="en-US" sz="2000" dirty="0" smtClean="0">
                <a:solidFill>
                  <a:prstClr val="white"/>
                </a:solidFill>
                <a:effectLst>
                  <a:outerShdw blurRad="38100" dist="38100" dir="2700000" algn="tl">
                    <a:srgbClr val="000000"/>
                  </a:outerShdw>
                </a:effectLst>
              </a:rPr>
            </a:br>
            <a:r>
              <a:rPr lang="en-US" sz="2000" dirty="0" smtClean="0">
                <a:solidFill>
                  <a:prstClr val="white"/>
                </a:solidFill>
                <a:effectLst>
                  <a:outerShdw blurRad="38100" dist="38100" dir="2700000" algn="tl">
                    <a:srgbClr val="000000"/>
                  </a:outerShdw>
                </a:effectLst>
              </a:rPr>
              <a:t>resilience</a:t>
            </a:r>
            <a:endParaRPr lang="en-US" sz="2000" dirty="0">
              <a:solidFill>
                <a:prstClr val="white"/>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84000"/>
                </a:schemeClr>
              </a:gs>
              <a:gs pos="100000">
                <a:schemeClr val="bg1">
                  <a:shade val="30000"/>
                  <a:satMod val="200000"/>
                </a:schemeClr>
              </a:gs>
            </a:gsLst>
            <a:path path="circle">
              <a:fillToRect l="50000" t="50000" r="50000" b="50000"/>
            </a:path>
            <a:tileRect/>
          </a:gradFill>
        </p:spPr>
        <p:txBody>
          <a:bodyPr/>
          <a:lstStyle/>
          <a:p>
            <a:pPr>
              <a:lnSpc>
                <a:spcPct val="90000"/>
              </a:lnSpc>
            </a:pPr>
            <a:r>
              <a:rPr lang="en-US" sz="2800" dirty="0" smtClean="0">
                <a:solidFill>
                  <a:srgbClr val="000099"/>
                </a:solidFill>
              </a:rPr>
              <a:t>US </a:t>
            </a:r>
            <a:r>
              <a:rPr lang="en-US" sz="2800" dirty="0" err="1" smtClean="0">
                <a:solidFill>
                  <a:srgbClr val="000099"/>
                </a:solidFill>
              </a:rPr>
              <a:t>LHCNet</a:t>
            </a:r>
            <a:r>
              <a:rPr lang="en-US" sz="2800" dirty="0" smtClean="0">
                <a:solidFill>
                  <a:srgbClr val="000099"/>
                </a:solidFill>
              </a:rPr>
              <a:t>: An Integral </a:t>
            </a:r>
            <a:br>
              <a:rPr lang="en-US" sz="2800" dirty="0" smtClean="0">
                <a:solidFill>
                  <a:srgbClr val="000099"/>
                </a:solidFill>
              </a:rPr>
            </a:br>
            <a:r>
              <a:rPr lang="en-US" sz="2800" dirty="0" smtClean="0">
                <a:solidFill>
                  <a:srgbClr val="000099"/>
                </a:solidFill>
              </a:rPr>
              <a:t>Part of  the LHCOPN</a:t>
            </a:r>
            <a:endParaRPr lang="en-US" sz="2800" dirty="0">
              <a:solidFill>
                <a:srgbClr val="000099"/>
              </a:solidFill>
            </a:endParaRPr>
          </a:p>
        </p:txBody>
      </p:sp>
      <p:pic>
        <p:nvPicPr>
          <p:cNvPr id="3" name="Picture 2" descr="map-lhcopn"/>
          <p:cNvPicPr>
            <a:picLocks noChangeAspect="1"/>
          </p:cNvPicPr>
          <p:nvPr/>
        </p:nvPicPr>
        <p:blipFill>
          <a:blip r:embed="rId3" cstate="print"/>
          <a:stretch>
            <a:fillRect/>
          </a:stretch>
        </p:blipFill>
        <p:spPr bwMode="auto">
          <a:xfrm>
            <a:off x="1028700" y="1295400"/>
            <a:ext cx="7809827" cy="5514789"/>
          </a:xfrm>
          <a:prstGeom prst="rect">
            <a:avLst/>
          </a:prstGeom>
          <a:noFill/>
          <a:ln w="9525">
            <a:noFill/>
            <a:miter lim="800000"/>
            <a:headEnd/>
            <a:tailEnd/>
          </a:ln>
        </p:spPr>
      </p:pic>
      <p:sp>
        <p:nvSpPr>
          <p:cNvPr id="4" name="Oval 3"/>
          <p:cNvSpPr/>
          <p:nvPr/>
        </p:nvSpPr>
        <p:spPr>
          <a:xfrm rot="20730354">
            <a:off x="4450398" y="2225086"/>
            <a:ext cx="3347724" cy="1423303"/>
          </a:xfrm>
          <a:prstGeom prst="ellipse">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800000"/>
              </a:solidFill>
            </a:endParaRPr>
          </a:p>
        </p:txBody>
      </p:sp>
      <p:sp>
        <p:nvSpPr>
          <p:cNvPr id="5" name="TextBox 4"/>
          <p:cNvSpPr txBox="1"/>
          <p:nvPr/>
        </p:nvSpPr>
        <p:spPr>
          <a:xfrm>
            <a:off x="1447800" y="914400"/>
            <a:ext cx="6362700" cy="523220"/>
          </a:xfrm>
          <a:prstGeom prst="rect">
            <a:avLst/>
          </a:prstGeom>
          <a:solidFill>
            <a:srgbClr val="FFFFDD"/>
          </a:solidFill>
          <a:ln w="22225">
            <a:solidFill>
              <a:srgbClr val="000099"/>
            </a:solidFill>
          </a:ln>
          <a:effectLst>
            <a:outerShdw blurRad="50800" dist="38100" dir="2700000" algn="tl" rotWithShape="0">
              <a:prstClr val="black">
                <a:alpha val="40000"/>
              </a:prstClr>
            </a:outerShdw>
          </a:effectLst>
        </p:spPr>
        <p:txBody>
          <a:bodyPr wrap="square">
            <a:spAutoFit/>
          </a:bodyPr>
          <a:lstStyle/>
          <a:p>
            <a:pPr algn="ctr">
              <a:defRPr/>
            </a:pPr>
            <a:r>
              <a:rPr lang="en-US" sz="2800" dirty="0" smtClean="0">
                <a:solidFill>
                  <a:srgbClr val="0000FF"/>
                </a:solidFill>
              </a:rPr>
              <a:t>“A Network Within a Network”</a:t>
            </a:r>
            <a:endParaRPr lang="en-US" sz="2800" dirty="0">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bg1">
                  <a:tint val="80000"/>
                  <a:satMod val="300000"/>
                  <a:alpha val="84000"/>
                </a:schemeClr>
              </a:gs>
              <a:gs pos="100000">
                <a:schemeClr val="bg1">
                  <a:shade val="30000"/>
                  <a:satMod val="200000"/>
                </a:schemeClr>
              </a:gs>
            </a:gsLst>
            <a:path path="circle">
              <a:fillToRect l="50000" t="50000" r="50000" b="50000"/>
            </a:path>
            <a:tileRect/>
          </a:gradFill>
        </p:spPr>
        <p:txBody>
          <a:bodyPr/>
          <a:lstStyle/>
          <a:p>
            <a:r>
              <a:rPr lang="en-US" dirty="0" smtClean="0">
                <a:solidFill>
                  <a:srgbClr val="000099"/>
                </a:solidFill>
              </a:rPr>
              <a:t>Bandwidth Allocation</a:t>
            </a:r>
            <a:endParaRPr lang="en-US" dirty="0">
              <a:solidFill>
                <a:srgbClr val="000099"/>
              </a:solidFill>
            </a:endParaRPr>
          </a:p>
        </p:txBody>
      </p:sp>
      <p:sp>
        <p:nvSpPr>
          <p:cNvPr id="3" name="Content Placeholder 2"/>
          <p:cNvSpPr>
            <a:spLocks noGrp="1"/>
          </p:cNvSpPr>
          <p:nvPr>
            <p:ph idx="1"/>
          </p:nvPr>
        </p:nvSpPr>
        <p:spPr>
          <a:xfrm>
            <a:off x="152400" y="990600"/>
            <a:ext cx="9486900" cy="5562600"/>
          </a:xfrm>
        </p:spPr>
        <p:txBody>
          <a:bodyPr/>
          <a:lstStyle/>
          <a:p>
            <a:r>
              <a:rPr lang="en-US" u="sng" dirty="0" smtClean="0"/>
              <a:t>Primary Mission (virtual) Circuits </a:t>
            </a:r>
            <a:r>
              <a:rPr lang="en-US" dirty="0" smtClean="0"/>
              <a:t/>
            </a:r>
            <a:br>
              <a:rPr lang="en-US" dirty="0" smtClean="0"/>
            </a:br>
            <a:r>
              <a:rPr lang="en-US" dirty="0" smtClean="0"/>
              <a:t>US </a:t>
            </a:r>
            <a:r>
              <a:rPr lang="en-US" dirty="0" err="1" smtClean="0"/>
              <a:t>LHCNet</a:t>
            </a:r>
            <a:r>
              <a:rPr lang="en-US" dirty="0" smtClean="0"/>
              <a:t> provides to each US Tier1:</a:t>
            </a:r>
          </a:p>
          <a:p>
            <a:pPr marL="914400" lvl="1" indent="-457200">
              <a:buFont typeface="+mj-lt"/>
              <a:buAutoNum type="arabicPeriod"/>
            </a:pPr>
            <a:r>
              <a:rPr lang="en-US" sz="2400" dirty="0" smtClean="0"/>
              <a:t> One </a:t>
            </a:r>
            <a:r>
              <a:rPr lang="en-US" sz="2400" dirty="0" smtClean="0">
                <a:solidFill>
                  <a:srgbClr val="800000"/>
                </a:solidFill>
              </a:rPr>
              <a:t>primary circuit </a:t>
            </a:r>
            <a:r>
              <a:rPr lang="en-US" sz="2400" dirty="0" smtClean="0"/>
              <a:t>( 8.567 </a:t>
            </a:r>
            <a:r>
              <a:rPr lang="en-US" sz="2400" dirty="0" err="1" smtClean="0"/>
              <a:t>Gbps</a:t>
            </a:r>
            <a:r>
              <a:rPr lang="en-US" sz="2400" dirty="0" smtClean="0"/>
              <a:t>, or STS-3c-57v )</a:t>
            </a:r>
          </a:p>
          <a:p>
            <a:pPr marL="914400" lvl="1" indent="-457200">
              <a:buFont typeface="+mj-lt"/>
              <a:buAutoNum type="arabicPeriod"/>
            </a:pPr>
            <a:r>
              <a:rPr lang="en-US" sz="2400" dirty="0" smtClean="0"/>
              <a:t> One </a:t>
            </a:r>
            <a:r>
              <a:rPr lang="en-US" sz="2400" dirty="0" smtClean="0">
                <a:solidFill>
                  <a:srgbClr val="800000"/>
                </a:solidFill>
              </a:rPr>
              <a:t>secondary circuit </a:t>
            </a:r>
            <a:r>
              <a:rPr lang="en-US" sz="2400" dirty="0" smtClean="0"/>
              <a:t>( 8.567 </a:t>
            </a:r>
            <a:r>
              <a:rPr lang="en-US" sz="2400" dirty="0" err="1" smtClean="0"/>
              <a:t>Gbps</a:t>
            </a:r>
            <a:r>
              <a:rPr lang="en-US" sz="2400" dirty="0" smtClean="0"/>
              <a:t>, or STS-3c-57v )</a:t>
            </a:r>
          </a:p>
          <a:p>
            <a:pPr marL="914400" lvl="1" indent="-457200">
              <a:buFont typeface="+mj-lt"/>
              <a:buAutoNum type="arabicPeriod"/>
            </a:pPr>
            <a:r>
              <a:rPr lang="en-US" sz="2400" dirty="0" smtClean="0"/>
              <a:t> One explicit </a:t>
            </a:r>
            <a:r>
              <a:rPr lang="en-US" sz="2400" dirty="0" smtClean="0">
                <a:solidFill>
                  <a:srgbClr val="800000"/>
                </a:solidFill>
              </a:rPr>
              <a:t>backup circuit </a:t>
            </a:r>
            <a:r>
              <a:rPr lang="en-US" sz="2400" dirty="0" smtClean="0"/>
              <a:t>( 3 Gbps guaranteed, </a:t>
            </a:r>
            <a:br>
              <a:rPr lang="en-US" sz="2400" dirty="0" smtClean="0"/>
            </a:br>
            <a:r>
              <a:rPr lang="en-US" sz="2400" dirty="0" smtClean="0"/>
              <a:t>   expandable up to 4.1 Gbps )</a:t>
            </a:r>
            <a:endParaRPr lang="en-US" dirty="0" smtClean="0"/>
          </a:p>
          <a:p>
            <a:r>
              <a:rPr lang="en-US" u="sng" dirty="0" smtClean="0"/>
              <a:t>Other Virtual Circuits</a:t>
            </a:r>
          </a:p>
          <a:p>
            <a:pPr lvl="1"/>
            <a:r>
              <a:rPr lang="en-US" sz="2400" dirty="0" err="1" smtClean="0">
                <a:solidFill>
                  <a:srgbClr val="800000"/>
                </a:solidFill>
              </a:rPr>
              <a:t>ESnet</a:t>
            </a:r>
            <a:r>
              <a:rPr lang="en-US" sz="2400" dirty="0" smtClean="0">
                <a:solidFill>
                  <a:srgbClr val="800000"/>
                </a:solidFill>
              </a:rPr>
              <a:t>-GEANT peering support </a:t>
            </a:r>
            <a:r>
              <a:rPr lang="en-US" sz="2400" dirty="0" smtClean="0"/>
              <a:t>(4.810 </a:t>
            </a:r>
            <a:r>
              <a:rPr lang="en-US" sz="2400" dirty="0" err="1" smtClean="0"/>
              <a:t>Gbps</a:t>
            </a:r>
            <a:r>
              <a:rPr lang="en-US" sz="2400" dirty="0" smtClean="0"/>
              <a:t>, STS-3c-32v)</a:t>
            </a:r>
          </a:p>
          <a:p>
            <a:pPr lvl="1"/>
            <a:r>
              <a:rPr lang="en-US" sz="2400" dirty="0" smtClean="0">
                <a:solidFill>
                  <a:srgbClr val="800000"/>
                </a:solidFill>
              </a:rPr>
              <a:t>Dedicated FNAL-DE-KIT</a:t>
            </a:r>
            <a:r>
              <a:rPr lang="en-US" sz="2400" dirty="0" smtClean="0"/>
              <a:t> virtual circuit </a:t>
            </a:r>
            <a:br>
              <a:rPr lang="en-US" sz="2400" dirty="0" smtClean="0"/>
            </a:br>
            <a:r>
              <a:rPr lang="en-US" sz="2400" dirty="0" smtClean="0"/>
              <a:t>(1.050 Gbps, STS-3c-7v)</a:t>
            </a:r>
          </a:p>
          <a:p>
            <a:pPr lvl="1"/>
            <a:endParaRPr lang="en-US" sz="2400" dirty="0" smtClean="0"/>
          </a:p>
          <a:p>
            <a:r>
              <a:rPr lang="en-US" dirty="0" smtClean="0"/>
              <a:t>US Tier1 Circuits are Protected in US LHCNet</a:t>
            </a:r>
          </a:p>
          <a:p>
            <a:pPr lvl="1"/>
            <a:r>
              <a:rPr lang="en-US" sz="2400" dirty="0" smtClean="0"/>
              <a:t>Single link outage is transparent to the LHCOPN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3827" name="Picture 57" descr="Tier1 paths - Nov 2009.png"/>
          <p:cNvPicPr>
            <a:picLocks noChangeAspect="1" noChangeArrowheads="1"/>
          </p:cNvPicPr>
          <p:nvPr/>
        </p:nvPicPr>
        <p:blipFill>
          <a:blip r:embed="rId3" cstate="print">
            <a:lum bright="-6000" contrast="10000"/>
          </a:blip>
          <a:srcRect/>
          <a:stretch>
            <a:fillRect/>
          </a:stretch>
        </p:blipFill>
        <p:spPr bwMode="auto">
          <a:xfrm>
            <a:off x="571500" y="1143000"/>
            <a:ext cx="8496300" cy="5676900"/>
          </a:xfrm>
          <a:prstGeom prst="rect">
            <a:avLst/>
          </a:prstGeom>
          <a:noFill/>
          <a:ln w="9525">
            <a:noFill/>
            <a:miter lim="800000"/>
            <a:headEnd/>
            <a:tailEnd/>
          </a:ln>
        </p:spPr>
      </p:pic>
      <p:sp>
        <p:nvSpPr>
          <p:cNvPr id="5" name="Title 4"/>
          <p:cNvSpPr>
            <a:spLocks noGrp="1"/>
          </p:cNvSpPr>
          <p:nvPr>
            <p:ph type="title"/>
          </p:nvPr>
        </p:nvSpPr>
        <p:spPr/>
        <p:txBody>
          <a:bodyPr/>
          <a:lstStyle/>
          <a:p>
            <a:pPr>
              <a:lnSpc>
                <a:spcPct val="90000"/>
              </a:lnSpc>
            </a:pPr>
            <a:r>
              <a:rPr lang="en-US" sz="2800" dirty="0" smtClean="0">
                <a:solidFill>
                  <a:srgbClr val="000099"/>
                </a:solidFill>
              </a:rPr>
              <a:t>US LHCNet + ESnet: </a:t>
            </a:r>
            <a:br>
              <a:rPr lang="en-US" sz="2800" dirty="0" smtClean="0">
                <a:solidFill>
                  <a:srgbClr val="000099"/>
                </a:solidFill>
              </a:rPr>
            </a:br>
            <a:r>
              <a:rPr lang="en-US" sz="2800" dirty="0" smtClean="0">
                <a:solidFill>
                  <a:srgbClr val="000099"/>
                </a:solidFill>
              </a:rPr>
              <a:t>Redundant Tier1 Paths</a:t>
            </a:r>
            <a:endParaRPr lang="en-US" sz="2800" dirty="0">
              <a:solidFill>
                <a:srgbClr val="000099"/>
              </a:solidFill>
            </a:endParaRPr>
          </a:p>
        </p:txBody>
      </p:sp>
      <p:sp>
        <p:nvSpPr>
          <p:cNvPr id="17" name="Freeform 16"/>
          <p:cNvSpPr/>
          <p:nvPr/>
        </p:nvSpPr>
        <p:spPr>
          <a:xfrm>
            <a:off x="1447800" y="3276601"/>
            <a:ext cx="4754033" cy="1638299"/>
          </a:xfrm>
          <a:custGeom>
            <a:avLst/>
            <a:gdLst>
              <a:gd name="connsiteX0" fmla="*/ 4334933 w 4334933"/>
              <a:gd name="connsiteY0" fmla="*/ 0 h 127001"/>
              <a:gd name="connsiteX1" fmla="*/ 2590800 w 4334933"/>
              <a:gd name="connsiteY1" fmla="*/ 118534 h 127001"/>
              <a:gd name="connsiteX2" fmla="*/ 0 w 4334933"/>
              <a:gd name="connsiteY2" fmla="*/ 50800 h 127001"/>
              <a:gd name="connsiteX0" fmla="*/ 4592575 w 4592575"/>
              <a:gd name="connsiteY0" fmla="*/ 489860 h 690037"/>
              <a:gd name="connsiteX1" fmla="*/ 2848442 w 4592575"/>
              <a:gd name="connsiteY1" fmla="*/ 608394 h 690037"/>
              <a:gd name="connsiteX2" fmla="*/ 0 w 4592575"/>
              <a:gd name="connsiteY2" fmla="*/ 0 h 690037"/>
              <a:gd name="connsiteX0" fmla="*/ 4592575 w 4592575"/>
              <a:gd name="connsiteY0" fmla="*/ 489860 h 690037"/>
              <a:gd name="connsiteX1" fmla="*/ 2848442 w 4592575"/>
              <a:gd name="connsiteY1" fmla="*/ 608394 h 690037"/>
              <a:gd name="connsiteX2" fmla="*/ 0 w 4592575"/>
              <a:gd name="connsiteY2" fmla="*/ 0 h 690037"/>
              <a:gd name="connsiteX0" fmla="*/ 4592575 w 4592575"/>
              <a:gd name="connsiteY0" fmla="*/ 489860 h 660569"/>
              <a:gd name="connsiteX1" fmla="*/ 1877108 w 4592575"/>
              <a:gd name="connsiteY1" fmla="*/ 578926 h 660569"/>
              <a:gd name="connsiteX2" fmla="*/ 0 w 4592575"/>
              <a:gd name="connsiteY2" fmla="*/ 0 h 660569"/>
            </a:gdLst>
            <a:ahLst/>
            <a:cxnLst>
              <a:cxn ang="0">
                <a:pos x="connsiteX0" y="connsiteY0"/>
              </a:cxn>
              <a:cxn ang="0">
                <a:pos x="connsiteX1" y="connsiteY1"/>
              </a:cxn>
              <a:cxn ang="0">
                <a:pos x="connsiteX2" y="connsiteY2"/>
              </a:cxn>
            </a:cxnLst>
            <a:rect l="l" t="t" r="r" b="b"/>
            <a:pathLst>
              <a:path w="4592575" h="660569">
                <a:moveTo>
                  <a:pt x="4592575" y="489860"/>
                </a:moveTo>
                <a:cubicBezTo>
                  <a:pt x="4081753" y="544893"/>
                  <a:pt x="2642537" y="660569"/>
                  <a:pt x="1877108" y="578926"/>
                </a:cubicBezTo>
                <a:cubicBezTo>
                  <a:pt x="1111679" y="497283"/>
                  <a:pt x="546756" y="208935"/>
                  <a:pt x="0" y="0"/>
                </a:cubicBezTo>
              </a:path>
            </a:pathLst>
          </a:custGeom>
          <a:ln w="120650">
            <a:solidFill>
              <a:srgbClr val="FF0000"/>
            </a:solidFill>
            <a:tailEnd type="stealth"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8" name="Rounded Rectangular Callout 7"/>
          <p:cNvSpPr/>
          <p:nvPr/>
        </p:nvSpPr>
        <p:spPr>
          <a:xfrm>
            <a:off x="7086600" y="5029200"/>
            <a:ext cx="2590800" cy="1676399"/>
          </a:xfrm>
          <a:prstGeom prst="wedgeRoundRectCallout">
            <a:avLst>
              <a:gd name="adj1" fmla="val -114060"/>
              <a:gd name="adj2" fmla="val -74635"/>
              <a:gd name="adj3" fmla="val 16667"/>
            </a:avLst>
          </a:prstGeom>
          <a:solidFill>
            <a:schemeClr val="accent1">
              <a:lumMod val="75000"/>
            </a:schemeClr>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87000"/>
              </a:lnSpc>
            </a:pPr>
            <a:r>
              <a:rPr lang="en-US" sz="2400" dirty="0" smtClean="0">
                <a:solidFill>
                  <a:srgbClr val="FFFCFB"/>
                </a:solidFill>
              </a:rPr>
              <a:t>Backup FNAL path, </a:t>
            </a:r>
            <a:r>
              <a:rPr lang="en-US" sz="2400" dirty="0" smtClean="0">
                <a:solidFill>
                  <a:srgbClr val="FFFF00"/>
                </a:solidFill>
              </a:rPr>
              <a:t>completely </a:t>
            </a:r>
            <a:r>
              <a:rPr lang="en-US" sz="2400" dirty="0" smtClean="0">
                <a:solidFill>
                  <a:srgbClr val="FFFF00"/>
                </a:solidFill>
              </a:rPr>
              <a:t>path, device, and facility diverse </a:t>
            </a:r>
            <a:r>
              <a:rPr lang="en-US" sz="2400" dirty="0" smtClean="0">
                <a:solidFill>
                  <a:srgbClr val="FFFCFB"/>
                </a:solidFill>
              </a:rPr>
              <a:t>between </a:t>
            </a:r>
            <a:r>
              <a:rPr lang="en-US" sz="2400" dirty="0" smtClean="0">
                <a:solidFill>
                  <a:srgbClr val="FFFCFB"/>
                </a:solidFill>
              </a:rPr>
              <a:t>CERN and FNAL</a:t>
            </a:r>
            <a:endParaRPr lang="en-US" sz="2400" dirty="0">
              <a:solidFill>
                <a:srgbClr val="FFFCFB"/>
              </a:solidFill>
            </a:endParaRPr>
          </a:p>
        </p:txBody>
      </p:sp>
      <p:grpSp>
        <p:nvGrpSpPr>
          <p:cNvPr id="3" name="Group 10"/>
          <p:cNvGrpSpPr/>
          <p:nvPr/>
        </p:nvGrpSpPr>
        <p:grpSpPr>
          <a:xfrm>
            <a:off x="1447799" y="2077176"/>
            <a:ext cx="8077201" cy="2088424"/>
            <a:chOff x="1447799" y="2151321"/>
            <a:chExt cx="7900201" cy="2014279"/>
          </a:xfrm>
        </p:grpSpPr>
        <p:sp>
          <p:nvSpPr>
            <p:cNvPr id="18" name="Freeform 17"/>
            <p:cNvSpPr/>
            <p:nvPr/>
          </p:nvSpPr>
          <p:spPr>
            <a:xfrm>
              <a:off x="1447799" y="2184400"/>
              <a:ext cx="4868333" cy="1981200"/>
            </a:xfrm>
            <a:custGeom>
              <a:avLst/>
              <a:gdLst>
                <a:gd name="connsiteX0" fmla="*/ 4826000 w 4826000"/>
                <a:gd name="connsiteY0" fmla="*/ 1730022 h 1730022"/>
                <a:gd name="connsiteX1" fmla="*/ 3098800 w 4826000"/>
                <a:gd name="connsiteY1" fmla="*/ 324555 h 1730022"/>
                <a:gd name="connsiteX2" fmla="*/ 1253067 w 4826000"/>
                <a:gd name="connsiteY2" fmla="*/ 189089 h 1730022"/>
                <a:gd name="connsiteX3" fmla="*/ 0 w 4826000"/>
                <a:gd name="connsiteY3" fmla="*/ 1459089 h 1730022"/>
                <a:gd name="connsiteX0" fmla="*/ 4868333 w 4868333"/>
                <a:gd name="connsiteY0" fmla="*/ 1662289 h 1662289"/>
                <a:gd name="connsiteX1" fmla="*/ 3141133 w 4868333"/>
                <a:gd name="connsiteY1" fmla="*/ 256822 h 1662289"/>
                <a:gd name="connsiteX2" fmla="*/ 1295400 w 4868333"/>
                <a:gd name="connsiteY2" fmla="*/ 121356 h 1662289"/>
                <a:gd name="connsiteX3" fmla="*/ 0 w 4868333"/>
                <a:gd name="connsiteY3" fmla="*/ 392289 h 1662289"/>
                <a:gd name="connsiteX0" fmla="*/ 4868333 w 4868333"/>
                <a:gd name="connsiteY0" fmla="*/ 1978378 h 1978378"/>
                <a:gd name="connsiteX1" fmla="*/ 3141133 w 4868333"/>
                <a:gd name="connsiteY1" fmla="*/ 572911 h 1978378"/>
                <a:gd name="connsiteX2" fmla="*/ 1676401 w 4868333"/>
                <a:gd name="connsiteY2" fmla="*/ 22578 h 1978378"/>
                <a:gd name="connsiteX3" fmla="*/ 0 w 4868333"/>
                <a:gd name="connsiteY3" fmla="*/ 708378 h 1978378"/>
                <a:gd name="connsiteX0" fmla="*/ 4868333 w 4868333"/>
                <a:gd name="connsiteY0" fmla="*/ 1981200 h 1981200"/>
                <a:gd name="connsiteX1" fmla="*/ 3352801 w 4868333"/>
                <a:gd name="connsiteY1" fmla="*/ 558800 h 1981200"/>
                <a:gd name="connsiteX2" fmla="*/ 1676401 w 4868333"/>
                <a:gd name="connsiteY2" fmla="*/ 25400 h 1981200"/>
                <a:gd name="connsiteX3" fmla="*/ 0 w 4868333"/>
                <a:gd name="connsiteY3" fmla="*/ 711200 h 1981200"/>
              </a:gdLst>
              <a:ahLst/>
              <a:cxnLst>
                <a:cxn ang="0">
                  <a:pos x="connsiteX0" y="connsiteY0"/>
                </a:cxn>
                <a:cxn ang="0">
                  <a:pos x="connsiteX1" y="connsiteY1"/>
                </a:cxn>
                <a:cxn ang="0">
                  <a:pos x="connsiteX2" y="connsiteY2"/>
                </a:cxn>
                <a:cxn ang="0">
                  <a:pos x="connsiteX3" y="connsiteY3"/>
                </a:cxn>
              </a:cxnLst>
              <a:rect l="l" t="t" r="r" b="b"/>
              <a:pathLst>
                <a:path w="4868333" h="1981200">
                  <a:moveTo>
                    <a:pt x="4868333" y="1981200"/>
                  </a:moveTo>
                  <a:cubicBezTo>
                    <a:pt x="4302477" y="1406877"/>
                    <a:pt x="3884790" y="884767"/>
                    <a:pt x="3352801" y="558800"/>
                  </a:cubicBezTo>
                  <a:cubicBezTo>
                    <a:pt x="2820812" y="232833"/>
                    <a:pt x="2235201" y="0"/>
                    <a:pt x="1676401" y="25400"/>
                  </a:cubicBezTo>
                  <a:cubicBezTo>
                    <a:pt x="1117601" y="50800"/>
                    <a:pt x="62089" y="496711"/>
                    <a:pt x="0" y="711200"/>
                  </a:cubicBezTo>
                </a:path>
              </a:pathLst>
            </a:custGeom>
            <a:ln w="1206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9" name="Rounded Rectangular Callout 8"/>
            <p:cNvSpPr/>
            <p:nvPr/>
          </p:nvSpPr>
          <p:spPr>
            <a:xfrm>
              <a:off x="6909600" y="2151321"/>
              <a:ext cx="2438400" cy="1322904"/>
            </a:xfrm>
            <a:prstGeom prst="wedgeRoundRectCallout">
              <a:avLst>
                <a:gd name="adj1" fmla="val -137958"/>
                <a:gd name="adj2" fmla="val -7488"/>
                <a:gd name="adj3" fmla="val 16667"/>
              </a:avLst>
            </a:prstGeom>
            <a:solidFill>
              <a:schemeClr val="accent1">
                <a:lumMod val="75000"/>
              </a:schemeClr>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sz="2400" dirty="0" smtClean="0">
                  <a:solidFill>
                    <a:srgbClr val="FFFF00"/>
                  </a:solidFill>
                </a:rPr>
                <a:t>Primary and secondary FNAL circuits on shortest path</a:t>
              </a:r>
              <a:endParaRPr lang="en-US" sz="2400" dirty="0">
                <a:solidFill>
                  <a:srgbClr val="FFFF00"/>
                </a:solidFill>
              </a:endParaRPr>
            </a:p>
          </p:txBody>
        </p:sp>
      </p:grpSp>
      <p:sp>
        <p:nvSpPr>
          <p:cNvPr id="11" name="TextBox 10"/>
          <p:cNvSpPr txBox="1"/>
          <p:nvPr/>
        </p:nvSpPr>
        <p:spPr>
          <a:xfrm>
            <a:off x="228600" y="6134100"/>
            <a:ext cx="5143500" cy="584775"/>
          </a:xfrm>
          <a:prstGeom prst="rect">
            <a:avLst/>
          </a:prstGeom>
          <a:solidFill>
            <a:srgbClr val="FFFFCC"/>
          </a:solidFill>
          <a:ln w="28575">
            <a:solidFill>
              <a:srgbClr val="800000"/>
            </a:solidFill>
          </a:ln>
          <a:effectLst>
            <a:outerShdw blurRad="50800" dist="38100" dir="2700000" algn="tl" rotWithShape="0">
              <a:prstClr val="black">
                <a:alpha val="40000"/>
              </a:prstClr>
            </a:outerShdw>
          </a:effectLst>
        </p:spPr>
        <p:txBody>
          <a:bodyPr wrap="square">
            <a:spAutoFit/>
          </a:bodyPr>
          <a:lstStyle/>
          <a:p>
            <a:pPr algn="ctr">
              <a:defRPr/>
            </a:pPr>
            <a:r>
              <a:rPr lang="en-US" sz="3200" dirty="0" smtClean="0">
                <a:solidFill>
                  <a:srgbClr val="000099"/>
                </a:solidFill>
              </a:rPr>
              <a:t>Same setup also for BNL</a:t>
            </a:r>
            <a:endParaRPr lang="en-US" sz="3200" dirty="0">
              <a:solidFill>
                <a:srgbClr val="000099"/>
              </a:solidFill>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bg/>
                                          </p:spTgt>
                                        </p:tgtEl>
                                        <p:attrNameLst>
                                          <p:attrName>style.visibility</p:attrName>
                                        </p:attrNameLst>
                                      </p:cBhvr>
                                      <p:to>
                                        <p:strVal val="visible"/>
                                      </p:to>
                                    </p:set>
                                    <p:anim calcmode="lin" valueType="num">
                                      <p:cBhvr additive="base">
                                        <p:cTn id="13"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 calcmode="lin" valueType="num">
                                      <p:cBhvr additive="base">
                                        <p:cTn id="1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allAtOnce"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11158</TotalTime>
  <Words>2899</Words>
  <Application>Microsoft Office PowerPoint</Application>
  <PresentationFormat>A4 Paper (210x297 mm)</PresentationFormat>
  <Paragraphs>594</Paragraphs>
  <Slides>41</Slides>
  <Notes>25</Notes>
  <HiddenSlides>0</HiddenSlides>
  <MMClips>0</MMClip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Office Theme</vt:lpstr>
      <vt:lpstr>1_Office Theme</vt:lpstr>
      <vt:lpstr>US LHCNet</vt:lpstr>
      <vt:lpstr>US LHCNet</vt:lpstr>
      <vt:lpstr>US LHCNet Network</vt:lpstr>
      <vt:lpstr>Working Methodology</vt:lpstr>
      <vt:lpstr>TA Link Capacity vs. “Bandwidth” </vt:lpstr>
      <vt:lpstr>USLHCNet in 2010 Non-stop Operation; Circuit-oriented Services </vt:lpstr>
      <vt:lpstr>US LHCNet: An Integral  Part of  the LHCOPN</vt:lpstr>
      <vt:lpstr>Bandwidth Allocation</vt:lpstr>
      <vt:lpstr>US LHCNet + ESnet:  Redundant Tier1 Paths</vt:lpstr>
      <vt:lpstr>Increasing Efficiency: Advanced protocol features</vt:lpstr>
      <vt:lpstr>VCAT/LCAS in use</vt:lpstr>
      <vt:lpstr>Granular Bandwidth Allocation</vt:lpstr>
      <vt:lpstr>High Service Availability</vt:lpstr>
      <vt:lpstr>Flow Based Traffic Statistics</vt:lpstr>
      <vt:lpstr>BNL Traffic: May 19-22</vt:lpstr>
      <vt:lpstr>LHCOPN 2009/10 Statistics </vt:lpstr>
      <vt:lpstr>Future LHC Data Rates?</vt:lpstr>
      <vt:lpstr>USLHCNet 2008-13 Bandwidth Roadmap  Versus WLCG CPU and Disk Storage Roadmap</vt:lpstr>
      <vt:lpstr>WLCG CPU and Disk Storage Roadmap: Tier0 vs Tier1s vs Tier2s</vt:lpstr>
      <vt:lpstr>Do Tier2s Matter for Transatlantic Networks?</vt:lpstr>
      <vt:lpstr>US CMS Tier2s US National vs Transatlantic Traffic</vt:lpstr>
      <vt:lpstr>Scheduling Network Resources in US LHCNet (a.k.a. Dynamic Circuits)</vt:lpstr>
      <vt:lpstr>Dynamic Resource Allocation  for HEP</vt:lpstr>
      <vt:lpstr>Managing Storage &amp; Network Resources US LHCNet Progressive Approach</vt:lpstr>
      <vt:lpstr>FDT-PhEDEx Integration</vt:lpstr>
      <vt:lpstr>DYNES Project (US NSF) Internet2, Caltech, Michigan, Vanderbilt</vt:lpstr>
      <vt:lpstr>Architectural Considerations</vt:lpstr>
      <vt:lpstr>Transatlantic Issues</vt:lpstr>
      <vt:lpstr>US LHCNet Transatlantic Link Availability and Cuts </vt:lpstr>
      <vt:lpstr>Technology Choices</vt:lpstr>
      <vt:lpstr>Technology Choices</vt:lpstr>
      <vt:lpstr>Technology Roadmap</vt:lpstr>
      <vt:lpstr>US LHCNet Bandwidth Roadmap</vt:lpstr>
      <vt:lpstr>Implementation Scenario: USLHCNet Phase 8  (2015 or 2014 ?): Transition to Full Use of 100G</vt:lpstr>
      <vt:lpstr>US LHCNet: More than a Carrier</vt:lpstr>
      <vt:lpstr>Conclusions</vt:lpstr>
      <vt:lpstr>Backup Slides</vt:lpstr>
      <vt:lpstr>Tier2 – Recent Trends: Average Throughput Numbers</vt:lpstr>
      <vt:lpstr>Application Level (PhEDEx)  Tuning Example: Caltech Tier2</vt:lpstr>
      <vt:lpstr>Tuned Tier2 Data Rates</vt:lpstr>
      <vt:lpstr>       Tier2 Capabilities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VINCI</dc:title>
  <dc:creator>artur</dc:creator>
  <cp:lastModifiedBy>Harvey Newman</cp:lastModifiedBy>
  <cp:revision>766</cp:revision>
  <dcterms:created xsi:type="dcterms:W3CDTF">2008-01-02T11:04:33Z</dcterms:created>
  <dcterms:modified xsi:type="dcterms:W3CDTF">2010-06-09T17:34:35Z</dcterms:modified>
</cp:coreProperties>
</file>