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65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6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B83E5-E009-4F65-BA01-368BD75F7289}" type="datetimeFigureOut">
              <a:rPr lang="en-US" smtClean="0"/>
              <a:t>6/14/2010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A1631-D35B-45EC-9D0C-9B8F9440859B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8A6DA-9C63-411E-A4FC-C8D8D5B4A1E3}" type="datetime1">
              <a:rPr lang="en-US" smtClean="0"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David Foster CERN-IT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A8A15-9E6A-44E4-BB71-08F09C2D64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E2F52-8AD0-45CE-A4C9-51C47C51C493}" type="datetime1">
              <a:rPr lang="en-US" smtClean="0"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David Foster CERN-IT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A8A15-9E6A-44E4-BB71-08F09C2D64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A6076-E415-4EF5-8113-32D781D6667A}" type="datetime1">
              <a:rPr lang="en-US" smtClean="0"/>
              <a:t>6/14/2010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A8A15-9E6A-44E4-BB71-08F09C2D646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David Foster CERN-IT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conferenceDisplay.py?confId=8888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From the Transatlantic Networking Workshop to</a:t>
            </a:r>
            <a:br>
              <a:rPr lang="en-GB" dirty="0" smtClean="0"/>
            </a:br>
            <a:r>
              <a:rPr lang="en-GB" dirty="0" smtClean="0"/>
              <a:t>the </a:t>
            </a:r>
            <a:r>
              <a:rPr lang="en-GB" dirty="0" smtClean="0"/>
              <a:t>DAM Jamboree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David Foster</a:t>
            </a:r>
          </a:p>
          <a:p>
            <a:r>
              <a:rPr lang="en-GB" dirty="0" smtClean="0"/>
              <a:t>CERN-IT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 Network Activities</a:t>
            </a:r>
            <a:br>
              <a:rPr lang="en-GB" dirty="0" smtClean="0"/>
            </a:br>
            <a:r>
              <a:rPr lang="en-GB" dirty="0" smtClean="0"/>
              <a:t>2005-2010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LHCOPN designed to ensure T0-T1 data transport and provide capacity for (most) T1-T1 needs.</a:t>
            </a:r>
          </a:p>
          <a:p>
            <a:pPr lvl="1"/>
            <a:r>
              <a:rPr lang="en-GB" dirty="0" smtClean="0"/>
              <a:t>Closed group of parties, CERN + T1’s</a:t>
            </a:r>
          </a:p>
          <a:p>
            <a:pPr lvl="1"/>
            <a:r>
              <a:rPr lang="en-GB" dirty="0" smtClean="0"/>
              <a:t>Bounded problem with good estimates of needs</a:t>
            </a:r>
          </a:p>
          <a:p>
            <a:r>
              <a:rPr lang="en-GB" dirty="0" smtClean="0"/>
              <a:t>T2 connectivity uses general purpose IP connectivity.</a:t>
            </a:r>
          </a:p>
          <a:p>
            <a:pPr lvl="1"/>
            <a:r>
              <a:rPr lang="en-GB" dirty="0" smtClean="0"/>
              <a:t>T2-T1, T2-T2</a:t>
            </a:r>
          </a:p>
          <a:p>
            <a:pPr lvl="1"/>
            <a:r>
              <a:rPr lang="en-GB" dirty="0" smtClean="0"/>
              <a:t>Open problem with poor estimates of needs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David Foster CERN-IT</a:t>
            </a:r>
            <a:endParaRPr lang="en-GB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 have entered a new era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A workshop on transatlantic connectivity </a:t>
            </a:r>
            <a:r>
              <a:rPr lang="en-GB" dirty="0" smtClean="0"/>
              <a:t>was held 10-11 </a:t>
            </a:r>
            <a:r>
              <a:rPr lang="en-GB" dirty="0" smtClean="0"/>
              <a:t>June </a:t>
            </a:r>
            <a:r>
              <a:rPr lang="en-GB" dirty="0" smtClean="0"/>
              <a:t>2010 at CERN.</a:t>
            </a:r>
          </a:p>
          <a:p>
            <a:pPr lvl="1"/>
            <a:r>
              <a:rPr lang="en-US" u="sng" dirty="0" smtClean="0">
                <a:hlinkClick r:id="rId2"/>
              </a:rPr>
              <a:t>http://indico.cern.ch/conferenceDisplay.py?confId=88883</a:t>
            </a:r>
            <a:r>
              <a:rPr lang="en-US" dirty="0" smtClean="0"/>
              <a:t> </a:t>
            </a:r>
            <a:endParaRPr lang="en-GB" dirty="0" smtClean="0"/>
          </a:p>
          <a:p>
            <a:pPr lvl="1"/>
            <a:r>
              <a:rPr lang="en-GB" dirty="0" smtClean="0"/>
              <a:t>~50 Participants representing major stakeholders in R&amp;E networking</a:t>
            </a:r>
          </a:p>
          <a:p>
            <a:pPr lvl="2"/>
            <a:r>
              <a:rPr lang="en-GB" dirty="0" err="1" smtClean="0"/>
              <a:t>ESNet</a:t>
            </a:r>
            <a:r>
              <a:rPr lang="en-GB" dirty="0" smtClean="0"/>
              <a:t>, I2, Dante, NRENs, NSF, DOE, Industry, Major Labs etc</a:t>
            </a:r>
          </a:p>
          <a:p>
            <a:r>
              <a:rPr lang="en-GB" dirty="0" smtClean="0"/>
              <a:t>And revealed the following:</a:t>
            </a:r>
          </a:p>
          <a:p>
            <a:pPr lvl="1"/>
            <a:r>
              <a:rPr lang="en-GB" dirty="0" smtClean="0"/>
              <a:t>Flows </a:t>
            </a:r>
            <a:r>
              <a:rPr lang="en-GB" dirty="0" smtClean="0"/>
              <a:t>are already larger than foreseen at this point in the LHC program, even with lower luminosity</a:t>
            </a:r>
          </a:p>
          <a:p>
            <a:pPr lvl="1"/>
            <a:r>
              <a:rPr lang="en-GB" dirty="0" smtClean="0"/>
              <a:t> Some T2’s are very large (not new). </a:t>
            </a:r>
          </a:p>
          <a:p>
            <a:pPr lvl="2"/>
            <a:r>
              <a:rPr lang="en-GB" dirty="0" smtClean="0"/>
              <a:t>All US ATLAS and US CMS T2’s have 10G capability.</a:t>
            </a:r>
          </a:p>
          <a:p>
            <a:pPr lvl="1"/>
            <a:r>
              <a:rPr lang="en-GB" dirty="0" smtClean="0"/>
              <a:t>Some T1-T2 flows are quite large (several to 10Gbps)</a:t>
            </a:r>
          </a:p>
          <a:p>
            <a:pPr lvl="1"/>
            <a:r>
              <a:rPr lang="en-GB" dirty="0" smtClean="0"/>
              <a:t>T2-T2 data flows are also starting to become significant.</a:t>
            </a:r>
          </a:p>
          <a:p>
            <a:pPr lvl="1"/>
            <a:r>
              <a:rPr lang="en-GB" dirty="0" smtClean="0"/>
              <a:t>The vision progressively moves away from all hierarchical models to peer-peer</a:t>
            </a:r>
          </a:p>
          <a:p>
            <a:pPr lvl="2"/>
            <a:r>
              <a:rPr lang="en-GB" dirty="0" smtClean="0"/>
              <a:t>True for both CMS and ATLAS</a:t>
            </a:r>
          </a:p>
          <a:p>
            <a:pPr lvl="2"/>
            <a:r>
              <a:rPr lang="en-GB" dirty="0" smtClean="0"/>
              <a:t>For reasons of reduced latency, increased working efficiency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3200" dirty="0" smtClean="0"/>
              <a:t>Expectations of network capability are reaching unrealistic proportions without forward planning.</a:t>
            </a:r>
          </a:p>
          <a:p>
            <a:endParaRPr lang="en-GB" dirty="0" smtClean="0"/>
          </a:p>
          <a:p>
            <a:pPr lvl="1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David Foster CERN-IT</a:t>
            </a:r>
            <a:endParaRPr lang="en-GB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Problems and Opportunities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Networking Technology and Bandwidth is not the problem itself, but the flows are scaling up to occupy much of the existing infrastructures.</a:t>
            </a:r>
          </a:p>
          <a:p>
            <a:r>
              <a:rPr lang="en-GB" dirty="0" smtClean="0"/>
              <a:t>This will not be a problem if: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You can clearly define what you need, </a:t>
            </a:r>
            <a:br>
              <a:rPr lang="en-GB" dirty="0" smtClean="0"/>
            </a:br>
            <a:r>
              <a:rPr lang="en-GB" dirty="0" smtClean="0"/>
              <a:t> now and over the next few years.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“You” (or your agency) can </a:t>
            </a:r>
            <a:r>
              <a:rPr lang="en-GB" dirty="0" smtClean="0"/>
              <a:t>pay for </a:t>
            </a:r>
            <a:r>
              <a:rPr lang="en-GB" dirty="0" smtClean="0"/>
              <a:t>it.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You can integrate it into a system, </a:t>
            </a:r>
            <a:br>
              <a:rPr lang="en-GB" dirty="0" smtClean="0"/>
            </a:br>
            <a:r>
              <a:rPr lang="en-GB" dirty="0" smtClean="0"/>
              <a:t>where the end-site facilities and networks </a:t>
            </a:r>
            <a:br>
              <a:rPr lang="en-GB" dirty="0" smtClean="0"/>
            </a:br>
            <a:r>
              <a:rPr lang="en-GB" dirty="0" smtClean="0"/>
              <a:t>operate together in a consistent fashion.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David Foster CERN-IT</a:t>
            </a:r>
            <a:endParaRPr lang="en-GB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Define what you need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The networking community needs a much better definition of real requirements.</a:t>
            </a:r>
          </a:p>
          <a:p>
            <a:pPr lvl="1"/>
            <a:r>
              <a:rPr lang="en-GB" dirty="0" smtClean="0"/>
              <a:t>Excessive use of general purpose networks will cause operators to take defensive action.</a:t>
            </a:r>
          </a:p>
          <a:p>
            <a:pPr lvl="1"/>
            <a:r>
              <a:rPr lang="en-GB" dirty="0" smtClean="0"/>
              <a:t>International network architectures, with sufficient reliability and capacity to cope with the expected traffic growth and flow patterns need to be designed and implemented.</a:t>
            </a:r>
          </a:p>
          <a:p>
            <a:pPr lvl="2"/>
            <a:r>
              <a:rPr lang="en-GB" sz="2600" dirty="0" smtClean="0"/>
              <a:t>This is not at all trivial; it needs planning and time</a:t>
            </a:r>
          </a:p>
          <a:p>
            <a:pPr lvl="1"/>
            <a:r>
              <a:rPr lang="en-GB" dirty="0" smtClean="0"/>
              <a:t>Experiments must work with the network community to create a definition that will enable implementation of infrastructures to support T1-T2-T3 matrix flows.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David Foster CERN-IT</a:t>
            </a:r>
            <a:endParaRPr lang="en-GB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2. Pay for 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Given an agreed architectural plan with capacity and other objectives (e.g. resilience and adaptability to shifting flows) </a:t>
            </a:r>
          </a:p>
          <a:p>
            <a:pPr lvl="1"/>
            <a:r>
              <a:rPr lang="en-GB" sz="2200" dirty="0" smtClean="0"/>
              <a:t>Optimal solutions in terms of costs can be </a:t>
            </a:r>
            <a:r>
              <a:rPr lang="en-GB" sz="2200" dirty="0" smtClean="0"/>
              <a:t>found;</a:t>
            </a:r>
          </a:p>
          <a:p>
            <a:pPr lvl="2"/>
            <a:r>
              <a:rPr lang="en-GB" sz="1800" dirty="0" smtClean="0"/>
              <a:t>The </a:t>
            </a:r>
            <a:r>
              <a:rPr lang="en-GB" sz="1800" dirty="0" smtClean="0"/>
              <a:t>limits of what could be afforded can be understood</a:t>
            </a:r>
          </a:p>
          <a:p>
            <a:pPr lvl="1"/>
            <a:r>
              <a:rPr lang="en-GB" sz="2200" dirty="0" smtClean="0"/>
              <a:t>The funding bodies can plan for the resulting infrastructure, within feasible cost bounds.</a:t>
            </a:r>
          </a:p>
          <a:p>
            <a:pPr lvl="1"/>
            <a:r>
              <a:rPr lang="en-GB" sz="2200" dirty="0" smtClean="0"/>
              <a:t>The sites can budget to connect.</a:t>
            </a:r>
          </a:p>
          <a:p>
            <a:pPr lvl="1"/>
            <a:endParaRPr lang="en-GB" sz="2400" dirty="0"/>
          </a:p>
          <a:p>
            <a:r>
              <a:rPr lang="en-GB" sz="2400" dirty="0" smtClean="0"/>
              <a:t>This requires conviction and excellent justification of the costs from the experiments – In line with the justifications given for other parts of the LHC program</a:t>
            </a:r>
          </a:p>
          <a:p>
            <a:pPr lvl="1"/>
            <a:r>
              <a:rPr lang="en-GB" sz="2200" dirty="0" smtClean="0"/>
              <a:t>and ultimately: Commitment from the funding bodies.</a:t>
            </a:r>
          </a:p>
          <a:p>
            <a:pPr lvl="1"/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David Foster CERN-IT</a:t>
            </a:r>
            <a:endParaRPr lang="en-GB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3. Integrate it into a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4525963"/>
          </a:xfrm>
        </p:spPr>
        <p:txBody>
          <a:bodyPr>
            <a:noAutofit/>
          </a:bodyPr>
          <a:lstStyle/>
          <a:p>
            <a:r>
              <a:rPr lang="en-GB" sz="2400" dirty="0" smtClean="0"/>
              <a:t>Provisioning capacity and providing it to end sites is manageable</a:t>
            </a:r>
          </a:p>
          <a:p>
            <a:pPr lvl="1"/>
            <a:r>
              <a:rPr lang="en-GB" sz="2200" dirty="0" smtClean="0"/>
              <a:t>If you can define what you need.</a:t>
            </a:r>
          </a:p>
          <a:p>
            <a:pPr lvl="1"/>
            <a:r>
              <a:rPr lang="en-GB" sz="2200" dirty="0" smtClean="0"/>
              <a:t>If you can show how your needs follow from a well-defined comprehensive operational </a:t>
            </a:r>
            <a:r>
              <a:rPr lang="en-GB" sz="2200" dirty="0" smtClean="0"/>
              <a:t>plan, with well-justified costs. </a:t>
            </a:r>
            <a:endParaRPr lang="en-GB" sz="2200" dirty="0" smtClean="0"/>
          </a:p>
          <a:p>
            <a:pPr lvl="1"/>
            <a:r>
              <a:rPr lang="en-GB" sz="2200" dirty="0" smtClean="0"/>
              <a:t>And you can pay for it.</a:t>
            </a:r>
          </a:p>
          <a:p>
            <a:r>
              <a:rPr lang="en-GB" sz="2400" dirty="0" smtClean="0"/>
              <a:t>Using it effectively is more of a problem</a:t>
            </a:r>
          </a:p>
          <a:p>
            <a:pPr lvl="1"/>
            <a:r>
              <a:rPr lang="en-GB" sz="2200" dirty="0" smtClean="0"/>
              <a:t>Site/Campus/Regional network issues</a:t>
            </a:r>
          </a:p>
          <a:p>
            <a:pPr lvl="1"/>
            <a:r>
              <a:rPr lang="en-GB" sz="2200" dirty="0" smtClean="0"/>
              <a:t>End system hardware issues</a:t>
            </a:r>
          </a:p>
          <a:p>
            <a:pPr lvl="1"/>
            <a:r>
              <a:rPr lang="en-GB" sz="2200" dirty="0" smtClean="0"/>
              <a:t>End system platform and interface issues (O/S, drivers, NIC, etc)</a:t>
            </a:r>
          </a:p>
          <a:p>
            <a:pPr lvl="1"/>
            <a:r>
              <a:rPr lang="en-GB" sz="2200" dirty="0" smtClean="0"/>
              <a:t>End system application issues</a:t>
            </a:r>
          </a:p>
          <a:p>
            <a:pPr lvl="1"/>
            <a:r>
              <a:rPr lang="en-GB" sz="2200" dirty="0" smtClean="0"/>
              <a:t>Experiments’ data movement and job placement </a:t>
            </a:r>
            <a:r>
              <a:rPr lang="en-GB" sz="2200" dirty="0" smtClean="0"/>
              <a:t>software.</a:t>
            </a:r>
          </a:p>
          <a:p>
            <a:pPr lvl="2"/>
            <a:r>
              <a:rPr lang="en-GB" sz="1800" dirty="0" smtClean="0"/>
              <a:t>Real end-end awareness is needed.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David Foster CERN-IT</a:t>
            </a:r>
            <a:endParaRPr lang="en-GB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We Need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3 Core Interrelated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Data Architecture Vision</a:t>
            </a:r>
          </a:p>
          <a:p>
            <a:pPr lvl="1"/>
            <a:r>
              <a:rPr lang="en-GB" dirty="0" smtClean="0"/>
              <a:t>Encompassing all substantial data movement operations, with clear throughput or time-to-complete goals</a:t>
            </a:r>
          </a:p>
          <a:p>
            <a:pPr lvl="1"/>
            <a:r>
              <a:rPr lang="en-GB" dirty="0" smtClean="0"/>
              <a:t>Leading to clear (and effective) capacity planning</a:t>
            </a:r>
          </a:p>
          <a:p>
            <a:pPr lvl="1"/>
            <a:r>
              <a:rPr lang="en-GB" dirty="0" smtClean="0"/>
              <a:t>System-wide view enabling key efficiencies: e.g. strategic data placement </a:t>
            </a:r>
            <a:r>
              <a:rPr lang="en-GB" dirty="0" smtClean="0"/>
              <a:t>with some form of</a:t>
            </a:r>
            <a:r>
              <a:rPr lang="en-GB" dirty="0" smtClean="0"/>
              <a:t> </a:t>
            </a:r>
            <a:r>
              <a:rPr lang="en-GB" dirty="0" smtClean="0"/>
              <a:t>Content </a:t>
            </a:r>
            <a:r>
              <a:rPr lang="en-GB" dirty="0" smtClean="0"/>
              <a:t>Distribution Network (not </a:t>
            </a:r>
            <a:r>
              <a:rPr lang="en-GB" dirty="0" smtClean="0"/>
              <a:t>a new concept)</a:t>
            </a:r>
            <a:endParaRPr lang="en-GB" dirty="0" smtClean="0"/>
          </a:p>
          <a:p>
            <a:r>
              <a:rPr lang="en-GB" dirty="0" smtClean="0"/>
              <a:t>International Network Architecture</a:t>
            </a:r>
          </a:p>
          <a:p>
            <a:pPr lvl="1"/>
            <a:r>
              <a:rPr lang="en-GB" dirty="0" smtClean="0"/>
              <a:t>Takes time to put in place.</a:t>
            </a:r>
          </a:p>
          <a:p>
            <a:r>
              <a:rPr lang="en-GB" dirty="0" smtClean="0"/>
              <a:t>End-end everything</a:t>
            </a:r>
          </a:p>
          <a:p>
            <a:pPr lvl="1"/>
            <a:r>
              <a:rPr lang="en-GB" dirty="0" smtClean="0"/>
              <a:t>Monitoring</a:t>
            </a:r>
          </a:p>
          <a:p>
            <a:pPr lvl="1"/>
            <a:r>
              <a:rPr lang="en-GB" dirty="0" smtClean="0"/>
              <a:t>Automated Operations</a:t>
            </a:r>
          </a:p>
          <a:p>
            <a:pPr lvl="1"/>
            <a:r>
              <a:rPr lang="en-GB" dirty="0" smtClean="0"/>
              <a:t>Consistent site and network resource-use and/or performance optimization</a:t>
            </a:r>
          </a:p>
          <a:p>
            <a:pPr lvl="1">
              <a:buNone/>
            </a:pPr>
            <a:r>
              <a:rPr lang="en-GB" dirty="0" smtClean="0"/>
              <a:t> 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David Foster CERN-IT</a:t>
            </a:r>
            <a:endParaRPr lang="en-GB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 Networking Activities</a:t>
            </a:r>
            <a:br>
              <a:rPr lang="en-GB" dirty="0" smtClean="0"/>
            </a:br>
            <a:r>
              <a:rPr lang="en-GB" dirty="0" smtClean="0"/>
              <a:t>2010-2013</a:t>
            </a:r>
            <a:br>
              <a:rPr lang="en-GB" dirty="0" smtClean="0"/>
            </a:br>
            <a:r>
              <a:rPr lang="en-GB" sz="2200" dirty="0" smtClean="0"/>
              <a:t>First Step</a:t>
            </a:r>
            <a:endParaRPr lang="en-GB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A small planning group that engages a small number of people to come up with an agreed plan for network bandwidth requirements for the experiments.</a:t>
            </a:r>
          </a:p>
          <a:p>
            <a:pPr lvl="1"/>
            <a:r>
              <a:rPr lang="en-GB" dirty="0" smtClean="0"/>
              <a:t>That network architects can then translate into core infrastructure designs.</a:t>
            </a:r>
          </a:p>
          <a:p>
            <a:pPr lvl="1"/>
            <a:r>
              <a:rPr lang="en-GB" dirty="0" smtClean="0"/>
              <a:t>That funding bodies can understand and plan for;</a:t>
            </a:r>
            <a:br>
              <a:rPr lang="en-GB" dirty="0" smtClean="0"/>
            </a:br>
            <a:r>
              <a:rPr lang="en-GB" dirty="0" smtClean="0"/>
              <a:t>based on a convincing, comprehensive operational model</a:t>
            </a:r>
          </a:p>
          <a:p>
            <a:pPr lvl="1"/>
            <a:r>
              <a:rPr lang="en-GB" dirty="0" smtClean="0"/>
              <a:t>That sites can then understand how to connect to these infrastructures and any policy implications</a:t>
            </a:r>
            <a:r>
              <a:rPr lang="en-GB" dirty="0" smtClean="0"/>
              <a:t>.</a:t>
            </a:r>
          </a:p>
          <a:p>
            <a:r>
              <a:rPr lang="en-GB" dirty="0" smtClean="0"/>
              <a:t>A design group that will understand the architectural and organisational issues around an additional international core infrastructure.</a:t>
            </a:r>
          </a:p>
          <a:p>
            <a:pPr lvl="1"/>
            <a:r>
              <a:rPr lang="en-GB" dirty="0" smtClean="0"/>
              <a:t>The LHCOPN working group is a good start of key stakeholders.</a:t>
            </a:r>
          </a:p>
          <a:p>
            <a:pPr lvl="1"/>
            <a:r>
              <a:rPr lang="en-GB" dirty="0" smtClean="0"/>
              <a:t>Needs to involve and inform T2/T3 stakeholders in some managed way.</a:t>
            </a:r>
            <a:endParaRPr lang="en-GB" dirty="0" smtClean="0"/>
          </a:p>
          <a:p>
            <a:r>
              <a:rPr lang="en-GB" dirty="0" smtClean="0"/>
              <a:t>This should be done now to ensure that the infrastructures will be in place for 2013 data taking.</a:t>
            </a:r>
          </a:p>
          <a:p>
            <a:pPr lvl="1"/>
            <a:r>
              <a:rPr lang="en-GB" dirty="0" smtClean="0"/>
              <a:t>In time for a “STEP13” exercise in 2012</a:t>
            </a:r>
          </a:p>
          <a:p>
            <a:r>
              <a:rPr lang="en-GB" dirty="0" smtClean="0"/>
              <a:t>Must work closely with the other core activities.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David Foster CERN-IT</a:t>
            </a:r>
            <a:endParaRPr lang="en-GB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699</Words>
  <Application>Microsoft Office PowerPoint</Application>
  <PresentationFormat>On-screen Show (4:3)</PresentationFormat>
  <Paragraphs>89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From the Transatlantic Networking Workshop to the DAM Jamboree</vt:lpstr>
      <vt:lpstr>LHC Network Activities 2005-2010</vt:lpstr>
      <vt:lpstr>We have entered a new era</vt:lpstr>
      <vt:lpstr>Problems and Opportunities</vt:lpstr>
      <vt:lpstr>1. Define what you need</vt:lpstr>
      <vt:lpstr>2. Pay for it</vt:lpstr>
      <vt:lpstr>3. Integrate it into a system</vt:lpstr>
      <vt:lpstr>We Need 3 Core Interrelated Activities</vt:lpstr>
      <vt:lpstr>LHC Networking Activities 2010-2013 First Step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</dc:creator>
  <cp:lastModifiedBy>david</cp:lastModifiedBy>
  <cp:revision>23</cp:revision>
  <dcterms:created xsi:type="dcterms:W3CDTF">2010-06-12T05:58:15Z</dcterms:created>
  <dcterms:modified xsi:type="dcterms:W3CDTF">2010-06-14T06:43:20Z</dcterms:modified>
</cp:coreProperties>
</file>