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10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7121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568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893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82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309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836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86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898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963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12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07618-6EB2-47A9-ABFB-41006BF1A327}" type="datetimeFigureOut">
              <a:rPr lang="en-GB" smtClean="0"/>
              <a:t>09/03/2020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A79B9-9BAA-4A87-863F-62D95DE56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366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B8AB2-D89D-490D-8D9F-7E98F2C63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16347"/>
            <a:ext cx="7772400" cy="2387600"/>
          </a:xfrm>
        </p:spPr>
        <p:txBody>
          <a:bodyPr>
            <a:normAutofit/>
          </a:bodyPr>
          <a:lstStyle/>
          <a:p>
            <a:r>
              <a:rPr lang="en-GB" sz="4800" dirty="0"/>
              <a:t>Update on impedance considerations for HL-LHC equipment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B911511-F6D8-4AE2-8FAD-E95E690104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854053"/>
            <a:ext cx="6858000" cy="1241822"/>
          </a:xfrm>
        </p:spPr>
        <p:txBody>
          <a:bodyPr>
            <a:noAutofit/>
          </a:bodyPr>
          <a:lstStyle/>
          <a:p>
            <a:r>
              <a:rPr lang="en-US" sz="2000" dirty="0"/>
              <a:t>Benoit</a:t>
            </a:r>
          </a:p>
          <a:p>
            <a:r>
              <a:rPr lang="en-US" sz="2000" dirty="0"/>
              <a:t>On behalf of many colleagues:</a:t>
            </a:r>
          </a:p>
          <a:p>
            <a:r>
              <a:rPr lang="en-US" sz="2000" dirty="0"/>
              <a:t>Francisco, Jaime, Jan, Nicolo, Adnan, Nicolas, Francesco, Elias, Carlo, Mike, Vasileios, Christine, Branko, Lorenzo</a:t>
            </a:r>
          </a:p>
          <a:p>
            <a:endParaRPr lang="en-US" sz="2000" dirty="0"/>
          </a:p>
          <a:p>
            <a:r>
              <a:rPr lang="en-US" sz="2000" dirty="0"/>
              <a:t>WP2 meeting - March 10</a:t>
            </a:r>
            <a:r>
              <a:rPr lang="en-US" sz="2000" baseline="30000" dirty="0"/>
              <a:t>th</a:t>
            </a:r>
            <a:r>
              <a:rPr lang="en-US" sz="2000" dirty="0"/>
              <a:t>, 2020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37818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B7886-096F-4766-B136-63B87CD01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450"/>
            <a:ext cx="7886700" cy="577849"/>
          </a:xfrm>
        </p:spPr>
        <p:txBody>
          <a:bodyPr>
            <a:noAutofit/>
          </a:bodyPr>
          <a:lstStyle/>
          <a:p>
            <a:r>
              <a:rPr lang="en-US" sz="3200" dirty="0"/>
              <a:t>New equipment for the HL-LHC era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B5BE0-FC5A-4809-965F-A7B4E6537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66775"/>
            <a:ext cx="7886700" cy="5629275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Equipment installed during LS2</a:t>
            </a:r>
          </a:p>
          <a:p>
            <a:pPr lvl="1"/>
            <a:r>
              <a:rPr lang="en-US" sz="1600" dirty="0"/>
              <a:t>Low impedance collimators in IR7</a:t>
            </a:r>
          </a:p>
          <a:p>
            <a:pPr lvl="1"/>
            <a:r>
              <a:rPr lang="en-US" sz="1600" dirty="0"/>
              <a:t>MKI-COOL (1 prototype/8)</a:t>
            </a:r>
          </a:p>
          <a:p>
            <a:pPr lvl="1"/>
            <a:r>
              <a:rPr lang="en-US" sz="1600" dirty="0"/>
              <a:t>2 TDIS</a:t>
            </a:r>
          </a:p>
          <a:p>
            <a:pPr lvl="1"/>
            <a:r>
              <a:rPr lang="en-US" sz="1600" dirty="0"/>
              <a:t>New experimental chambers</a:t>
            </a:r>
          </a:p>
          <a:p>
            <a:pPr lvl="1"/>
            <a:r>
              <a:rPr lang="en-US" sz="1600" dirty="0"/>
              <a:t>TCLD and 11 T dipole (how many?)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400" dirty="0"/>
              <a:t>Equipment installed during LS3</a:t>
            </a:r>
          </a:p>
          <a:p>
            <a:pPr lvl="1"/>
            <a:r>
              <a:rPr lang="en-US" sz="2000" dirty="0"/>
              <a:t>IR1 and IR5</a:t>
            </a:r>
          </a:p>
          <a:p>
            <a:pPr lvl="2"/>
            <a:r>
              <a:rPr lang="en-US" sz="1600" dirty="0"/>
              <a:t>New collimators</a:t>
            </a:r>
          </a:p>
          <a:p>
            <a:pPr lvl="2"/>
            <a:r>
              <a:rPr lang="en-US" sz="1600" dirty="0"/>
              <a:t>Crab cavities</a:t>
            </a:r>
          </a:p>
          <a:p>
            <a:pPr lvl="2"/>
            <a:r>
              <a:rPr lang="en-US" sz="1600" dirty="0"/>
              <a:t>Coated triplets</a:t>
            </a:r>
          </a:p>
          <a:p>
            <a:pPr lvl="2"/>
            <a:r>
              <a:rPr lang="en-US" sz="1600" dirty="0"/>
              <a:t>VAX</a:t>
            </a:r>
          </a:p>
          <a:p>
            <a:pPr lvl="2"/>
            <a:r>
              <a:rPr lang="en-US" sz="1600" dirty="0"/>
              <a:t>New vacuum transitions and deformable RF fingers</a:t>
            </a:r>
          </a:p>
          <a:p>
            <a:pPr lvl="2"/>
            <a:r>
              <a:rPr lang="en-US" sz="1600" dirty="0"/>
              <a:t>Y chambers</a:t>
            </a:r>
          </a:p>
          <a:p>
            <a:pPr lvl="2"/>
            <a:r>
              <a:rPr lang="en-US" sz="1600" dirty="0"/>
              <a:t>BPMs</a:t>
            </a:r>
          </a:p>
          <a:p>
            <a:pPr lvl="1"/>
            <a:r>
              <a:rPr lang="en-US" sz="2000" dirty="0"/>
              <a:t>IR7:</a:t>
            </a:r>
          </a:p>
          <a:p>
            <a:pPr lvl="2"/>
            <a:r>
              <a:rPr lang="en-US" sz="1600" dirty="0"/>
              <a:t>Remaining low impedance collimators in IR7</a:t>
            </a:r>
          </a:p>
          <a:p>
            <a:pPr lvl="2"/>
            <a:r>
              <a:rPr lang="en-US" sz="1600" dirty="0"/>
              <a:t>Electron lens</a:t>
            </a:r>
          </a:p>
          <a:p>
            <a:pPr lvl="2"/>
            <a:r>
              <a:rPr lang="en-US" sz="1600" dirty="0"/>
              <a:t>Crystal collimators</a:t>
            </a:r>
          </a:p>
          <a:p>
            <a:pPr lvl="1"/>
            <a:r>
              <a:rPr lang="en-US" sz="2000" dirty="0"/>
              <a:t>7 MKI-COOL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Main question marks:</a:t>
            </a:r>
          </a:p>
          <a:p>
            <a:pPr lvl="1"/>
            <a:r>
              <a:rPr lang="en-US" sz="1900" dirty="0"/>
              <a:t>Impact of radiation on resistivity for collimators</a:t>
            </a:r>
          </a:p>
          <a:p>
            <a:pPr lvl="1"/>
            <a:r>
              <a:rPr lang="en-US" sz="1900" dirty="0"/>
              <a:t>Roman pot plans</a:t>
            </a:r>
          </a:p>
          <a:p>
            <a:pPr lvl="1"/>
            <a:r>
              <a:rPr lang="en-US" sz="1900" dirty="0"/>
              <a:t>Can we design crystal collimators without replacement chamber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3178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B7886-096F-4766-B136-63B87CD01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71450"/>
            <a:ext cx="7886700" cy="577849"/>
          </a:xfrm>
        </p:spPr>
        <p:txBody>
          <a:bodyPr>
            <a:noAutofit/>
          </a:bodyPr>
          <a:lstStyle/>
          <a:p>
            <a:r>
              <a:rPr lang="en-US" sz="3200" dirty="0"/>
              <a:t>New equipment for the HL-LHC era</a:t>
            </a:r>
            <a:endParaRPr lang="en-GB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B5BE0-FC5A-4809-965F-A7B4E6537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66775"/>
            <a:ext cx="7886700" cy="5629275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Equipment installed during LS2</a:t>
            </a:r>
          </a:p>
          <a:p>
            <a:pPr lvl="1"/>
            <a:r>
              <a:rPr lang="en-US" sz="1600" dirty="0"/>
              <a:t>Low impedance collimators in IR7</a:t>
            </a:r>
          </a:p>
          <a:p>
            <a:pPr lvl="1"/>
            <a:r>
              <a:rPr lang="en-US" sz="1600" dirty="0"/>
              <a:t>MKI-COOL (1 prototype/8)</a:t>
            </a:r>
          </a:p>
          <a:p>
            <a:pPr lvl="1"/>
            <a:r>
              <a:rPr lang="en-US" sz="1600" dirty="0"/>
              <a:t>2 TDIS</a:t>
            </a:r>
          </a:p>
          <a:p>
            <a:pPr lvl="1"/>
            <a:r>
              <a:rPr lang="en-US" sz="1600" dirty="0"/>
              <a:t>New experimental chambers</a:t>
            </a:r>
          </a:p>
          <a:p>
            <a:pPr lvl="1"/>
            <a:r>
              <a:rPr lang="en-US" sz="1600" dirty="0"/>
              <a:t>TCLD and 11 T dipole (how many?)</a:t>
            </a:r>
          </a:p>
          <a:p>
            <a:pPr marL="457200" lvl="1" indent="0">
              <a:buNone/>
            </a:pPr>
            <a:endParaRPr lang="en-US" sz="1600" dirty="0"/>
          </a:p>
          <a:p>
            <a:r>
              <a:rPr lang="en-US" sz="2400" dirty="0"/>
              <a:t>Equipment installed during LS3</a:t>
            </a:r>
          </a:p>
          <a:p>
            <a:pPr lvl="1"/>
            <a:r>
              <a:rPr lang="en-US" sz="2000" dirty="0"/>
              <a:t>IR1 and IR5</a:t>
            </a:r>
          </a:p>
          <a:p>
            <a:pPr lvl="2"/>
            <a:r>
              <a:rPr lang="en-US" sz="1600" dirty="0"/>
              <a:t>New collimators</a:t>
            </a:r>
          </a:p>
          <a:p>
            <a:pPr lvl="2"/>
            <a:r>
              <a:rPr lang="en-US" sz="1600" dirty="0"/>
              <a:t>Crab cavities</a:t>
            </a:r>
          </a:p>
          <a:p>
            <a:pPr lvl="2"/>
            <a:r>
              <a:rPr lang="en-US" sz="1600" dirty="0"/>
              <a:t>Coated triplets</a:t>
            </a:r>
          </a:p>
          <a:p>
            <a:pPr lvl="2"/>
            <a:r>
              <a:rPr lang="en-US" sz="1600" dirty="0"/>
              <a:t>VAX</a:t>
            </a:r>
          </a:p>
          <a:p>
            <a:pPr lvl="2"/>
            <a:r>
              <a:rPr lang="en-US" sz="1600" dirty="0"/>
              <a:t>New vacuum transitions and deformable RF fingers</a:t>
            </a:r>
          </a:p>
          <a:p>
            <a:pPr lvl="2"/>
            <a:r>
              <a:rPr lang="en-US" sz="1600" dirty="0"/>
              <a:t>Y chambers</a:t>
            </a:r>
          </a:p>
          <a:p>
            <a:pPr lvl="2"/>
            <a:r>
              <a:rPr lang="en-US" sz="1600" dirty="0"/>
              <a:t>BPMs</a:t>
            </a:r>
          </a:p>
          <a:p>
            <a:pPr lvl="1"/>
            <a:r>
              <a:rPr lang="en-US" sz="2000" dirty="0"/>
              <a:t>IR7:</a:t>
            </a:r>
          </a:p>
          <a:p>
            <a:pPr lvl="2"/>
            <a:r>
              <a:rPr lang="en-US" sz="1600" dirty="0"/>
              <a:t>Remaining low impedance collimators in IR7</a:t>
            </a:r>
          </a:p>
          <a:p>
            <a:pPr lvl="2"/>
            <a:r>
              <a:rPr lang="en-US" sz="1600" dirty="0"/>
              <a:t>Electron lens</a:t>
            </a:r>
          </a:p>
          <a:p>
            <a:pPr lvl="2"/>
            <a:r>
              <a:rPr lang="en-US" sz="1600" dirty="0"/>
              <a:t>Crystal collimators</a:t>
            </a:r>
          </a:p>
          <a:p>
            <a:pPr lvl="1"/>
            <a:r>
              <a:rPr lang="en-US" sz="2000" dirty="0"/>
              <a:t>7 MKI-COOL</a:t>
            </a:r>
          </a:p>
          <a:p>
            <a:pPr marL="457200" lvl="1" indent="0">
              <a:buNone/>
            </a:pPr>
            <a:endParaRPr lang="en-US" sz="2000" dirty="0"/>
          </a:p>
          <a:p>
            <a:r>
              <a:rPr lang="en-US" sz="2400" dirty="0"/>
              <a:t>Main question marks:</a:t>
            </a:r>
          </a:p>
          <a:p>
            <a:pPr lvl="1"/>
            <a:r>
              <a:rPr lang="en-US" sz="1900" dirty="0"/>
              <a:t>Impact of radiation on resistivity for collimators</a:t>
            </a:r>
          </a:p>
          <a:p>
            <a:pPr lvl="1"/>
            <a:r>
              <a:rPr lang="en-US" sz="1900" dirty="0"/>
              <a:t>Roman pot plans</a:t>
            </a:r>
          </a:p>
          <a:p>
            <a:pPr lvl="1"/>
            <a:r>
              <a:rPr lang="en-US" sz="1900" dirty="0"/>
              <a:t>Can we design crystal collimators without replacement chamber</a:t>
            </a:r>
          </a:p>
          <a:p>
            <a:pPr lvl="1"/>
            <a:endParaRPr lang="en-GB" sz="2000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AC68EBC-E77C-4B34-B86B-BDE7030EA488}"/>
              </a:ext>
            </a:extLst>
          </p:cNvPr>
          <p:cNvCxnSpPr/>
          <p:nvPr/>
        </p:nvCxnSpPr>
        <p:spPr>
          <a:xfrm>
            <a:off x="2981325" y="2943225"/>
            <a:ext cx="2762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A50C441-315F-486C-B7B6-13E71E56F2D4}"/>
              </a:ext>
            </a:extLst>
          </p:cNvPr>
          <p:cNvSpPr txBox="1"/>
          <p:nvPr/>
        </p:nvSpPr>
        <p:spPr>
          <a:xfrm>
            <a:off x="3333750" y="2758559"/>
            <a:ext cx="1787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Review last week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DA6ED6D-87CE-4769-83C4-D68FAF171976}"/>
              </a:ext>
            </a:extLst>
          </p:cNvPr>
          <p:cNvCxnSpPr>
            <a:cxnSpLocks/>
          </p:cNvCxnSpPr>
          <p:nvPr/>
        </p:nvCxnSpPr>
        <p:spPr>
          <a:xfrm flipV="1">
            <a:off x="3820948" y="1586738"/>
            <a:ext cx="222885" cy="6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44629546-C425-4EBE-8865-2076D6387DB6}"/>
              </a:ext>
            </a:extLst>
          </p:cNvPr>
          <p:cNvSpPr txBox="1"/>
          <p:nvPr/>
        </p:nvSpPr>
        <p:spPr>
          <a:xfrm>
            <a:off x="5232801" y="3242076"/>
            <a:ext cx="39111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Precise list of bellows and DRF provided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 by TE-VSC end of January</a:t>
            </a:r>
          </a:p>
          <a:p>
            <a:r>
              <a:rPr lang="en-US" dirty="0">
                <a:solidFill>
                  <a:srgbClr val="FF0000"/>
                </a:solidFill>
              </a:rPr>
              <a:t>Being added to the model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A3141F-AFD1-48A3-98BB-490260FAA784}"/>
              </a:ext>
            </a:extLst>
          </p:cNvPr>
          <p:cNvSpPr/>
          <p:nvPr/>
        </p:nvSpPr>
        <p:spPr>
          <a:xfrm>
            <a:off x="998290" y="3355600"/>
            <a:ext cx="4123385" cy="69628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94C728-E085-4EFA-B25E-61C3B845F385}"/>
              </a:ext>
            </a:extLst>
          </p:cNvPr>
          <p:cNvSpPr txBox="1"/>
          <p:nvPr/>
        </p:nvSpPr>
        <p:spPr>
          <a:xfrm>
            <a:off x="4043833" y="1284316"/>
            <a:ext cx="51001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Being measured and installed.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Recent MKI-COOL modification should not impact impedance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0B903533-A9C2-4BC3-9F89-65539A322DCC}"/>
              </a:ext>
            </a:extLst>
          </p:cNvPr>
          <p:cNvSpPr/>
          <p:nvPr/>
        </p:nvSpPr>
        <p:spPr>
          <a:xfrm>
            <a:off x="3640822" y="1157681"/>
            <a:ext cx="58723" cy="89762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E38CB5B-19FB-49FE-A83D-73E298DA1F31}"/>
              </a:ext>
            </a:extLst>
          </p:cNvPr>
          <p:cNvCxnSpPr>
            <a:cxnSpLocks/>
          </p:cNvCxnSpPr>
          <p:nvPr/>
        </p:nvCxnSpPr>
        <p:spPr>
          <a:xfrm flipV="1">
            <a:off x="3061053" y="4734008"/>
            <a:ext cx="222885" cy="69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C538EC2-7DE3-4E00-9A64-7B1855BF2847}"/>
              </a:ext>
            </a:extLst>
          </p:cNvPr>
          <p:cNvSpPr txBox="1"/>
          <p:nvPr/>
        </p:nvSpPr>
        <p:spPr>
          <a:xfrm>
            <a:off x="3441054" y="4544128"/>
            <a:ext cx="1573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No new design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6092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277</Words>
  <Application>Microsoft Office PowerPoint</Application>
  <PresentationFormat>On-screen Show (4:3)</PresentationFormat>
  <Paragraphs>66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Update on impedance considerations for HL-LHC equipment </vt:lpstr>
      <vt:lpstr>New equipment for the HL-LHC era</vt:lpstr>
      <vt:lpstr>New equipment for the HL-LHC era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impedance considerations for HL-LHC equipment </dc:title>
  <dc:creator>Benoit Salvant</dc:creator>
  <cp:lastModifiedBy>Benoit Salvant</cp:lastModifiedBy>
  <cp:revision>3</cp:revision>
  <dcterms:created xsi:type="dcterms:W3CDTF">2020-03-09T09:42:26Z</dcterms:created>
  <dcterms:modified xsi:type="dcterms:W3CDTF">2020-03-09T09:54:49Z</dcterms:modified>
</cp:coreProperties>
</file>