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2" r:id="rId4"/>
    <p:sldId id="258" r:id="rId5"/>
    <p:sldId id="267" r:id="rId6"/>
    <p:sldId id="268" r:id="rId7"/>
    <p:sldId id="269" r:id="rId8"/>
    <p:sldId id="260" r:id="rId9"/>
    <p:sldId id="280" r:id="rId10"/>
    <p:sldId id="261" r:id="rId11"/>
    <p:sldId id="262" r:id="rId12"/>
    <p:sldId id="270" r:id="rId13"/>
    <p:sldId id="265" r:id="rId14"/>
    <p:sldId id="281" r:id="rId15"/>
    <p:sldId id="279" r:id="rId16"/>
    <p:sldId id="264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77" r:id="rId25"/>
    <p:sldId id="263" r:id="rId26"/>
    <p:sldId id="266" r:id="rId27"/>
    <p:sldId id="259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3" d="100"/>
          <a:sy n="63" d="100"/>
        </p:scale>
        <p:origin x="121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E14A9-AEAB-4BC0-855D-4AEA2B05E219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0DB-CBE3-487A-9790-1A9CBF1F9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970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E14A9-AEAB-4BC0-855D-4AEA2B05E219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0DB-CBE3-487A-9790-1A9CBF1F9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E14A9-AEAB-4BC0-855D-4AEA2B05E219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0DB-CBE3-487A-9790-1A9CBF1F9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742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E14A9-AEAB-4BC0-855D-4AEA2B05E219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0DB-CBE3-487A-9790-1A9CBF1F9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374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E14A9-AEAB-4BC0-855D-4AEA2B05E219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0DB-CBE3-487A-9790-1A9CBF1F9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492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E14A9-AEAB-4BC0-855D-4AEA2B05E219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0DB-CBE3-487A-9790-1A9CBF1F9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27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E14A9-AEAB-4BC0-855D-4AEA2B05E219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0DB-CBE3-487A-9790-1A9CBF1F9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322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E14A9-AEAB-4BC0-855D-4AEA2B05E219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0DB-CBE3-487A-9790-1A9CBF1F9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362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E14A9-AEAB-4BC0-855D-4AEA2B05E219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0DB-CBE3-487A-9790-1A9CBF1F9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963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E14A9-AEAB-4BC0-855D-4AEA2B05E219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0DB-CBE3-487A-9790-1A9CBF1F9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562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E14A9-AEAB-4BC0-855D-4AEA2B05E219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90DB-CBE3-487A-9790-1A9CBF1F9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491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E14A9-AEAB-4BC0-855D-4AEA2B05E219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C90DB-CBE3-487A-9790-1A9CBF1F9C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722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92297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B8AB2-D89D-490D-8D9F-7E98F2C63E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616347"/>
            <a:ext cx="7772400" cy="2387600"/>
          </a:xfrm>
        </p:spPr>
        <p:txBody>
          <a:bodyPr>
            <a:normAutofit/>
          </a:bodyPr>
          <a:lstStyle/>
          <a:p>
            <a:r>
              <a:rPr lang="en-GB" sz="4800" dirty="0"/>
              <a:t>Update on impedance considerations for HL-LHC equipment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911511-F6D8-4AE2-8FAD-E95E690104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854053"/>
            <a:ext cx="6858000" cy="1241822"/>
          </a:xfrm>
        </p:spPr>
        <p:txBody>
          <a:bodyPr>
            <a:noAutofit/>
          </a:bodyPr>
          <a:lstStyle/>
          <a:p>
            <a:r>
              <a:rPr lang="en-US" sz="2000" dirty="0"/>
              <a:t>Benoit</a:t>
            </a:r>
          </a:p>
          <a:p>
            <a:r>
              <a:rPr lang="en-US" sz="2000" dirty="0"/>
              <a:t>On behalf of many colleagues:</a:t>
            </a:r>
          </a:p>
          <a:p>
            <a:r>
              <a:rPr lang="en-US" sz="2000" dirty="0"/>
              <a:t>Francisco, Jaime, Jan, Nicolo, Adnan, Nicolas, Francesco, Elias, Carlo, Mike, Vasileios, Christine, Branko, Lorenzo</a:t>
            </a:r>
          </a:p>
          <a:p>
            <a:endParaRPr lang="en-US" sz="2000" dirty="0"/>
          </a:p>
          <a:p>
            <a:r>
              <a:rPr lang="en-US" sz="2000" dirty="0"/>
              <a:t>WP2 meeting - March 10</a:t>
            </a:r>
            <a:r>
              <a:rPr lang="en-US" sz="2000" baseline="30000" dirty="0"/>
              <a:t>th</a:t>
            </a:r>
            <a:r>
              <a:rPr lang="en-US" sz="2000" dirty="0"/>
              <a:t>, 2020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37818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2D8D9-60A4-4E05-A391-B9972343F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1699"/>
          </a:xfrm>
        </p:spPr>
        <p:txBody>
          <a:bodyPr>
            <a:normAutofit/>
          </a:bodyPr>
          <a:lstStyle/>
          <a:p>
            <a:r>
              <a:rPr lang="en-US" sz="3600" dirty="0"/>
              <a:t>What happens to the current collimators?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930B63-D678-4394-9D2D-CDCE9CAAF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447800"/>
            <a:ext cx="8401051" cy="4729163"/>
          </a:xfrm>
        </p:spPr>
        <p:txBody>
          <a:bodyPr>
            <a:normAutofit/>
          </a:bodyPr>
          <a:lstStyle/>
          <a:p>
            <a:r>
              <a:rPr lang="en-US" sz="2400" dirty="0"/>
              <a:t>New primaries and secondaries in IR7 are installed in the slot next to the current collimators :</a:t>
            </a:r>
          </a:p>
          <a:p>
            <a:pPr lvl="1"/>
            <a:r>
              <a:rPr lang="en-US" sz="2000" dirty="0"/>
              <a:t>Current collimators are planned to stay at parking during Run 3</a:t>
            </a:r>
          </a:p>
          <a:p>
            <a:pPr lvl="1"/>
            <a:r>
              <a:rPr lang="en-US" sz="2000" dirty="0"/>
              <a:t>They may be removed for Run 4, depending on the experience of Run 3.</a:t>
            </a:r>
          </a:p>
          <a:p>
            <a:r>
              <a:rPr lang="en-US" sz="2400" dirty="0"/>
              <a:t>New string of IR collimators (TCTPXH, TCTPXV, TCLPX) replace the existing collimators in cell 4</a:t>
            </a:r>
          </a:p>
          <a:p>
            <a:r>
              <a:rPr lang="en-US" sz="2400" dirty="0"/>
              <a:t>Existing collimators with ferrite are planned to be relocated as TCTs in cell 6 and TCLs in cells 5 or 6.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000" dirty="0">
                <a:sym typeface="Wingdings" panose="05000000000000000000" pitchFamily="2" charset="2"/>
              </a:rPr>
              <a:t> optimal choice will be discussed with collimation team</a:t>
            </a:r>
            <a:endParaRPr lang="en-US" sz="2000" dirty="0"/>
          </a:p>
          <a:p>
            <a:pPr marL="0" indent="0">
              <a:buNone/>
            </a:pPr>
            <a:r>
              <a:rPr lang="en-US" sz="2400" dirty="0"/>
              <a:t>	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96096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298E4-A273-4980-8710-479B14BC9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MKI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67BA8-83D5-4906-B99E-7575D960B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1482725"/>
            <a:ext cx="78867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New MKI-COOL design to relocate ferrites to the avoid temperature increase of the MKIs.</a:t>
            </a:r>
          </a:p>
          <a:p>
            <a:r>
              <a:rPr lang="en-US" sz="2400" dirty="0"/>
              <a:t>One prototype will be installed during LS2 and the remaining 7 MKIs should be installed.</a:t>
            </a:r>
          </a:p>
          <a:p>
            <a:r>
              <a:rPr lang="en-US" sz="2400" dirty="0"/>
              <a:t>Transverse modes added to the impedance model (see last talk at WP2).</a:t>
            </a:r>
          </a:p>
        </p:txBody>
      </p:sp>
    </p:spTree>
    <p:extLst>
      <p:ext uri="{BB962C8B-B14F-4D97-AF65-F5344CB8AC3E}">
        <p14:creationId xmlns:p14="http://schemas.microsoft.com/office/powerpoint/2010/main" val="3059648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15A0AD3C-7113-4B9E-A0CB-CF8DBF65846F">
            <a:extLst>
              <a:ext uri="{FF2B5EF4-FFF2-40B4-BE49-F238E27FC236}">
                <a16:creationId xmlns:a16="http://schemas.microsoft.com/office/drawing/2014/main" id="{2988410E-5F71-4DF5-9577-E0538DE6C9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4" t="-294" r="6194" b="294"/>
          <a:stretch/>
        </p:blipFill>
        <p:spPr bwMode="auto">
          <a:xfrm>
            <a:off x="70742" y="1031371"/>
            <a:ext cx="9002513" cy="4795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D14758-23BD-4A2D-BB52-47F4664BF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236934"/>
            <a:ext cx="7886700" cy="1325563"/>
          </a:xfrm>
        </p:spPr>
        <p:txBody>
          <a:bodyPr>
            <a:noAutofit/>
          </a:bodyPr>
          <a:lstStyle/>
          <a:p>
            <a:r>
              <a:rPr lang="en-US" sz="3200" dirty="0"/>
              <a:t>Power loss to MKI versus time for standard HL-LHC fill (as per operational scenario, E. Métral et al, )</a:t>
            </a:r>
            <a:endParaRPr lang="en-GB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CA397E-C997-49DE-93E7-8068A70F1D8E}"/>
              </a:ext>
            </a:extLst>
          </p:cNvPr>
          <p:cNvSpPr txBox="1"/>
          <p:nvPr/>
        </p:nvSpPr>
        <p:spPr>
          <a:xfrm>
            <a:off x="628649" y="5826628"/>
            <a:ext cx="83870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Power loss decreases fast with time during the fill.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Dynamic thermal simulations assuming such non-constant power loss is very difficult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and time consuming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31931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75AC3-ABD0-4092-9156-6C6D676CD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894" y="241560"/>
            <a:ext cx="7886700" cy="672842"/>
          </a:xfrm>
        </p:spPr>
        <p:txBody>
          <a:bodyPr>
            <a:normAutofit fontScale="90000"/>
          </a:bodyPr>
          <a:lstStyle/>
          <a:p>
            <a:r>
              <a:rPr lang="en-US" dirty="0"/>
              <a:t>IR vacuum layout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3B55ED5-4635-4B4C-90EB-38F8FB4BB0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9178" y="1136021"/>
            <a:ext cx="7253416" cy="516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102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BF504-4F92-4B2D-974E-5627B3E62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96924"/>
          </a:xfrm>
        </p:spPr>
        <p:txBody>
          <a:bodyPr/>
          <a:lstStyle/>
          <a:p>
            <a:r>
              <a:rPr lang="en-US" dirty="0"/>
              <a:t>New TDIS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88CE1-E9CC-4075-AD0E-A6D234C30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95400"/>
            <a:ext cx="7886700" cy="4881563"/>
          </a:xfrm>
        </p:spPr>
        <p:txBody>
          <a:bodyPr/>
          <a:lstStyle/>
          <a:p>
            <a:r>
              <a:rPr lang="en-US" dirty="0"/>
              <a:t>Small changes of design were followed up (glassy sheet)</a:t>
            </a:r>
          </a:p>
          <a:p>
            <a:r>
              <a:rPr lang="en-US" dirty="0"/>
              <a:t>TDIS prototype (which should finally go into the machine) was measured both to look for non conformities and to see coupling to temperature probes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79186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0F224-ADF8-4E14-9895-0BE5B20C1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experimental chamber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AB822-5929-4D10-9D4A-DF4CA8DA7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LHCb VELO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8273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9370E-1135-495E-96CE-73A66ADE0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46062"/>
            <a:ext cx="7886700" cy="850451"/>
          </a:xfrm>
        </p:spPr>
        <p:txBody>
          <a:bodyPr/>
          <a:lstStyle/>
          <a:p>
            <a:r>
              <a:rPr lang="en-US" dirty="0"/>
              <a:t>VAX and TAXS/Q1 region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28FC4AC-AA22-4620-B272-7F56803940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11" r="20863" b="31956"/>
          <a:stretch/>
        </p:blipFill>
        <p:spPr>
          <a:xfrm>
            <a:off x="92019" y="1807681"/>
            <a:ext cx="8620306" cy="2040879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C4866B3-CDD3-4FD9-B75B-E1C6E8FD1D32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980297" y="1469453"/>
            <a:ext cx="16597" cy="9562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41ECA0B-7063-4987-B6DA-C37F6E673477}"/>
              </a:ext>
            </a:extLst>
          </p:cNvPr>
          <p:cNvSpPr txBox="1"/>
          <p:nvPr/>
        </p:nvSpPr>
        <p:spPr>
          <a:xfrm>
            <a:off x="768306" y="1100121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Q1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A9EE5A6-5CED-4AF2-885C-84B491AE7AED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3987743" y="1475854"/>
            <a:ext cx="1" cy="1429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3EF7C8D-545A-4AB1-8D39-ADEE1F42E669}"/>
              </a:ext>
            </a:extLst>
          </p:cNvPr>
          <p:cNvSpPr txBox="1"/>
          <p:nvPr/>
        </p:nvSpPr>
        <p:spPr>
          <a:xfrm>
            <a:off x="3669900" y="1106522"/>
            <a:ext cx="635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TAXS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018A345-630A-4A55-8E0F-8B841C8BE46C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6836330" y="1377894"/>
            <a:ext cx="149349" cy="9562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03EBFDD-9320-4C9F-BB3C-9A2E9B7FFAE0}"/>
              </a:ext>
            </a:extLst>
          </p:cNvPr>
          <p:cNvSpPr txBox="1"/>
          <p:nvPr/>
        </p:nvSpPr>
        <p:spPr>
          <a:xfrm>
            <a:off x="6557054" y="1008562"/>
            <a:ext cx="558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VAX</a:t>
            </a:r>
            <a:endParaRPr lang="en-GB" dirty="0"/>
          </a:p>
        </p:txBody>
      </p:sp>
      <p:pic>
        <p:nvPicPr>
          <p:cNvPr id="14" name="Picture 1" descr="image001">
            <a:extLst>
              <a:ext uri="{FF2B5EF4-FFF2-40B4-BE49-F238E27FC236}">
                <a16:creationId xmlns:a16="http://schemas.microsoft.com/office/drawing/2014/main" id="{05F12EA2-DA81-4DEB-BA64-43CDC2407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605" y="5724024"/>
            <a:ext cx="1875995" cy="1059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C74C41E-561F-43E2-A8F9-AA627EF54205}"/>
              </a:ext>
            </a:extLst>
          </p:cNvPr>
          <p:cNvSpPr txBox="1"/>
          <p:nvPr/>
        </p:nvSpPr>
        <p:spPr>
          <a:xfrm>
            <a:off x="310913" y="3969698"/>
            <a:ext cx="859985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Request to install 3 unshielded double bellows to:</a:t>
            </a:r>
          </a:p>
          <a:p>
            <a:pPr marL="285750" indent="-285750">
              <a:buFontTx/>
              <a:buChar char="-"/>
            </a:pPr>
            <a:r>
              <a:rPr lang="en-US" dirty="0"/>
              <a:t>Allow for 10 mm transverse offset (which sounds large for 41 mm radius)</a:t>
            </a:r>
          </a:p>
          <a:p>
            <a:pPr marL="285750" indent="-285750">
              <a:buFontTx/>
              <a:buChar char="-"/>
            </a:pPr>
            <a:r>
              <a:rPr lang="en-US" dirty="0"/>
              <a:t>Allow remote handling</a:t>
            </a:r>
          </a:p>
          <a:p>
            <a:pPr marL="285750" indent="-285750">
              <a:buFontTx/>
              <a:buChar char="-"/>
            </a:pPr>
            <a:r>
              <a:rPr lang="en-US" dirty="0"/>
              <a:t>Avoid intervention in confined high radiation area</a:t>
            </a:r>
          </a:p>
          <a:p>
            <a:endParaRPr lang="en-US" dirty="0"/>
          </a:p>
          <a:p>
            <a:r>
              <a:rPr lang="en-US" dirty="0"/>
              <a:t>Request from IWG to install new ID80 valve to minimize transitions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confirmed by Jaime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B08832E-8716-4C4D-852D-94F0378D5302}"/>
              </a:ext>
            </a:extLst>
          </p:cNvPr>
          <p:cNvSpPr txBox="1"/>
          <p:nvPr/>
        </p:nvSpPr>
        <p:spPr>
          <a:xfrm>
            <a:off x="371294" y="6038189"/>
            <a:ext cx="2530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Presentations at WP2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12186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BD240D4F-33F9-4E4A-B650-AD7253544E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3065797"/>
              </p:ext>
            </p:extLst>
          </p:nvPr>
        </p:nvGraphicFramePr>
        <p:xfrm>
          <a:off x="609601" y="304801"/>
          <a:ext cx="5811538" cy="6410103"/>
        </p:xfrm>
        <a:graphic>
          <a:graphicData uri="http://schemas.openxmlformats.org/drawingml/2006/table">
            <a:tbl>
              <a:tblPr/>
              <a:tblGrid>
                <a:gridCol w="719628">
                  <a:extLst>
                    <a:ext uri="{9D8B030D-6E8A-4147-A177-3AD203B41FA5}">
                      <a16:colId xmlns:a16="http://schemas.microsoft.com/office/drawing/2014/main" val="3264125701"/>
                    </a:ext>
                  </a:extLst>
                </a:gridCol>
                <a:gridCol w="719628">
                  <a:extLst>
                    <a:ext uri="{9D8B030D-6E8A-4147-A177-3AD203B41FA5}">
                      <a16:colId xmlns:a16="http://schemas.microsoft.com/office/drawing/2014/main" val="4230883995"/>
                    </a:ext>
                  </a:extLst>
                </a:gridCol>
                <a:gridCol w="708725">
                  <a:extLst>
                    <a:ext uri="{9D8B030D-6E8A-4147-A177-3AD203B41FA5}">
                      <a16:colId xmlns:a16="http://schemas.microsoft.com/office/drawing/2014/main" val="4129689348"/>
                    </a:ext>
                  </a:extLst>
                </a:gridCol>
                <a:gridCol w="708725">
                  <a:extLst>
                    <a:ext uri="{9D8B030D-6E8A-4147-A177-3AD203B41FA5}">
                      <a16:colId xmlns:a16="http://schemas.microsoft.com/office/drawing/2014/main" val="3400571698"/>
                    </a:ext>
                  </a:extLst>
                </a:gridCol>
                <a:gridCol w="686916">
                  <a:extLst>
                    <a:ext uri="{9D8B030D-6E8A-4147-A177-3AD203B41FA5}">
                      <a16:colId xmlns:a16="http://schemas.microsoft.com/office/drawing/2014/main" val="4285149034"/>
                    </a:ext>
                  </a:extLst>
                </a:gridCol>
                <a:gridCol w="566980">
                  <a:extLst>
                    <a:ext uri="{9D8B030D-6E8A-4147-A177-3AD203B41FA5}">
                      <a16:colId xmlns:a16="http://schemas.microsoft.com/office/drawing/2014/main" val="2871896871"/>
                    </a:ext>
                  </a:extLst>
                </a:gridCol>
                <a:gridCol w="806854">
                  <a:extLst>
                    <a:ext uri="{9D8B030D-6E8A-4147-A177-3AD203B41FA5}">
                      <a16:colId xmlns:a16="http://schemas.microsoft.com/office/drawing/2014/main" val="3733908951"/>
                    </a:ext>
                  </a:extLst>
                </a:gridCol>
                <a:gridCol w="894082">
                  <a:extLst>
                    <a:ext uri="{9D8B030D-6E8A-4147-A177-3AD203B41FA5}">
                      <a16:colId xmlns:a16="http://schemas.microsoft.com/office/drawing/2014/main" val="4169452815"/>
                    </a:ext>
                  </a:extLst>
                </a:gridCol>
              </a:tblGrid>
              <a:tr h="141168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GB" sz="1050" b="1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Distances from the IP for the positions of the DRF Modules</a:t>
                      </a:r>
                    </a:p>
                  </a:txBody>
                  <a:tcPr marL="5379" marR="5379" marT="53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79" marR="5379" marT="53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79" marR="5379" marT="53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79" marR="5379" marT="53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0147871"/>
                  </a:ext>
                </a:extLst>
              </a:tr>
              <a:tr h="148226"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79" marR="5379" marT="53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79" marR="5379" marT="53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79" marR="5379" marT="53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79" marR="5379" marT="53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79" marR="5379" marT="53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79" marR="5379" marT="53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79" marR="5379" marT="53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79" marR="5379" marT="53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1773208"/>
                  </a:ext>
                </a:extLst>
              </a:tr>
              <a:tr h="62113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Ref.</a:t>
                      </a:r>
                    </a:p>
                  </a:txBody>
                  <a:tcPr marL="5379" marR="5379" marT="53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DCUM (warm)</a:t>
                      </a:r>
                    </a:p>
                  </a:txBody>
                  <a:tcPr marL="5379" marR="5379" marT="53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DCUM (cold)</a:t>
                      </a:r>
                    </a:p>
                  </a:txBody>
                  <a:tcPr marL="5379" marR="5379" marT="53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of the convolution</a:t>
                      </a:r>
                    </a:p>
                  </a:txBody>
                  <a:tcPr marL="5379" marR="5379" marT="53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Unfolded Length of one cavity</a:t>
                      </a:r>
                    </a:p>
                  </a:txBody>
                  <a:tcPr marL="5379" marR="5379" marT="53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Length DRF (mm)</a:t>
                      </a:r>
                    </a:p>
                  </a:txBody>
                  <a:tcPr marL="5379" marR="5379" marT="53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Length one oblong hole</a:t>
                      </a:r>
                    </a:p>
                  </a:txBody>
                  <a:tcPr marL="5379" marR="5379" marT="53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Diameter of the module (mm)</a:t>
                      </a:r>
                    </a:p>
                  </a:txBody>
                  <a:tcPr marL="5379" marR="5379" marT="53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3611455"/>
                  </a:ext>
                </a:extLst>
              </a:tr>
              <a:tr h="1482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5477083"/>
                  </a:ext>
                </a:extLst>
              </a:tr>
              <a:tr h="1482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2314041"/>
                  </a:ext>
                </a:extLst>
              </a:tr>
              <a:tr h="1482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VAX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384399"/>
                  </a:ext>
                </a:extLst>
              </a:tr>
              <a:tr h="1482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160542"/>
                  </a:ext>
                </a:extLst>
              </a:tr>
              <a:tr h="1482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767614"/>
                  </a:ext>
                </a:extLst>
              </a:tr>
              <a:tr h="14116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Q1/Q2a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32895.500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32898.80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3.637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34.927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134.708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34.033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0839436"/>
                  </a:ext>
                </a:extLst>
              </a:tr>
              <a:tr h="14116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Q2a/Q2b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43680.500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43684.00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3.637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34.927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134.708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34.033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53436"/>
                  </a:ext>
                </a:extLst>
              </a:tr>
              <a:tr h="14116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Q2b/Q3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54465.500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54469.30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3.637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34.927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134.708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34.033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3268968"/>
                  </a:ext>
                </a:extLst>
              </a:tr>
              <a:tr h="14116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Q3/CP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65565.500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65564.90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3.637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34.927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134.708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34.033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0943304"/>
                  </a:ext>
                </a:extLst>
              </a:tr>
              <a:tr h="1482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CP/D1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73519.500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73517.75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3.637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34.927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134.708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34.033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0760360"/>
                  </a:ext>
                </a:extLst>
              </a:tr>
              <a:tr h="1482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D1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285273"/>
                  </a:ext>
                </a:extLst>
              </a:tr>
              <a:tr h="141168">
                <a:tc rowSpan="5"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82783.560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82775.56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3.637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34.927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134.708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34.033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1154703"/>
                  </a:ext>
                </a:extLst>
              </a:tr>
              <a:tr h="1411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83404.444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3.637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34.927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134.708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34.033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2022485"/>
                  </a:ext>
                </a:extLst>
              </a:tr>
              <a:tr h="1411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114804.356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3.637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34.927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134.708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34.033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9713339"/>
                  </a:ext>
                </a:extLst>
              </a:tr>
              <a:tr h="1411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121024.356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3.637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34.927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134.708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34.033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7643554"/>
                  </a:ext>
                </a:extLst>
              </a:tr>
              <a:tr h="1482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127267.846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3.637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34.93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134.708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34.033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626646"/>
                  </a:ext>
                </a:extLst>
              </a:tr>
              <a:tr h="1482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D2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8204920"/>
                  </a:ext>
                </a:extLst>
              </a:tr>
              <a:tr h="141168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155037.651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10.766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70.302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227.037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66.877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7047287"/>
                  </a:ext>
                </a:extLst>
              </a:tr>
              <a:tr h="1411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156325.75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10.766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70.302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225.339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66.877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8660480"/>
                  </a:ext>
                </a:extLst>
              </a:tr>
              <a:tr h="1411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157541.856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10.766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70.302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226.552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66.877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8930396"/>
                  </a:ext>
                </a:extLst>
              </a:tr>
              <a:tr h="1411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158810.651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10.766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70.302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227.037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66.877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1100367"/>
                  </a:ext>
                </a:extLst>
              </a:tr>
              <a:tr h="1411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160098.75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10.766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70.302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225.339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66.877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4939253"/>
                  </a:ext>
                </a:extLst>
              </a:tr>
              <a:tr h="1482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161314.856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10.766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70.302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226.552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66.877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1037867"/>
                  </a:ext>
                </a:extLst>
              </a:tr>
              <a:tr h="1482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CRAB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2170244"/>
                  </a:ext>
                </a:extLst>
              </a:tr>
              <a:tr h="16234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172,397.621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3.637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34.927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134.708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34.033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5746736"/>
                  </a:ext>
                </a:extLst>
              </a:tr>
              <a:tr h="1482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172,923.918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3.637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34.927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134.708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34.033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2692726"/>
                  </a:ext>
                </a:extLst>
              </a:tr>
              <a:tr h="1482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Start Q4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1581944"/>
                  </a:ext>
                </a:extLst>
              </a:tr>
              <a:tr h="141168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183,286.657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3.637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34.927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134.708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34.033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943749"/>
                  </a:ext>
                </a:extLst>
              </a:tr>
              <a:tr h="1411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202,554.621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3.637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34.927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134.708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34.033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541593"/>
                  </a:ext>
                </a:extLst>
              </a:tr>
              <a:tr h="14822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203,080.918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3.637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34.927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134.708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34.033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2220011"/>
                  </a:ext>
                </a:extLst>
              </a:tr>
              <a:tr h="1482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Start Q5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9593763"/>
                  </a:ext>
                </a:extLst>
              </a:tr>
              <a:tr h="1482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211,506.657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3.637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34.927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134.708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34.033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540882"/>
                  </a:ext>
                </a:extLst>
              </a:tr>
              <a:tr h="1482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Q6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9" marR="5379" marT="537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6235033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07AF71E3-278F-4439-9AA3-93DE3B7C35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101" t="-6170" r="28577" b="6170"/>
          <a:stretch/>
        </p:blipFill>
        <p:spPr>
          <a:xfrm>
            <a:off x="6657976" y="1962385"/>
            <a:ext cx="2362200" cy="293322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753089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D94B3667-8655-49AB-9A5E-39F84AFFD3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6515745"/>
              </p:ext>
            </p:extLst>
          </p:nvPr>
        </p:nvGraphicFramePr>
        <p:xfrm>
          <a:off x="0" y="0"/>
          <a:ext cx="9144003" cy="6750397"/>
        </p:xfrm>
        <a:graphic>
          <a:graphicData uri="http://schemas.openxmlformats.org/drawingml/2006/table">
            <a:tbl>
              <a:tblPr/>
              <a:tblGrid>
                <a:gridCol w="615955">
                  <a:extLst>
                    <a:ext uri="{9D8B030D-6E8A-4147-A177-3AD203B41FA5}">
                      <a16:colId xmlns:a16="http://schemas.microsoft.com/office/drawing/2014/main" val="2108977550"/>
                    </a:ext>
                  </a:extLst>
                </a:gridCol>
                <a:gridCol w="645287">
                  <a:extLst>
                    <a:ext uri="{9D8B030D-6E8A-4147-A177-3AD203B41FA5}">
                      <a16:colId xmlns:a16="http://schemas.microsoft.com/office/drawing/2014/main" val="4217145576"/>
                    </a:ext>
                  </a:extLst>
                </a:gridCol>
                <a:gridCol w="549960">
                  <a:extLst>
                    <a:ext uri="{9D8B030D-6E8A-4147-A177-3AD203B41FA5}">
                      <a16:colId xmlns:a16="http://schemas.microsoft.com/office/drawing/2014/main" val="2893725179"/>
                    </a:ext>
                  </a:extLst>
                </a:gridCol>
                <a:gridCol w="635509">
                  <a:extLst>
                    <a:ext uri="{9D8B030D-6E8A-4147-A177-3AD203B41FA5}">
                      <a16:colId xmlns:a16="http://schemas.microsoft.com/office/drawing/2014/main" val="3946291167"/>
                    </a:ext>
                  </a:extLst>
                </a:gridCol>
                <a:gridCol w="615955">
                  <a:extLst>
                    <a:ext uri="{9D8B030D-6E8A-4147-A177-3AD203B41FA5}">
                      <a16:colId xmlns:a16="http://schemas.microsoft.com/office/drawing/2014/main" val="4282518453"/>
                    </a:ext>
                  </a:extLst>
                </a:gridCol>
                <a:gridCol w="508407">
                  <a:extLst>
                    <a:ext uri="{9D8B030D-6E8A-4147-A177-3AD203B41FA5}">
                      <a16:colId xmlns:a16="http://schemas.microsoft.com/office/drawing/2014/main" val="96114945"/>
                    </a:ext>
                  </a:extLst>
                </a:gridCol>
                <a:gridCol w="723503">
                  <a:extLst>
                    <a:ext uri="{9D8B030D-6E8A-4147-A177-3AD203B41FA5}">
                      <a16:colId xmlns:a16="http://schemas.microsoft.com/office/drawing/2014/main" val="3074833157"/>
                    </a:ext>
                  </a:extLst>
                </a:gridCol>
                <a:gridCol w="801720">
                  <a:extLst>
                    <a:ext uri="{9D8B030D-6E8A-4147-A177-3AD203B41FA5}">
                      <a16:colId xmlns:a16="http://schemas.microsoft.com/office/drawing/2014/main" val="3029355095"/>
                    </a:ext>
                  </a:extLst>
                </a:gridCol>
                <a:gridCol w="801720">
                  <a:extLst>
                    <a:ext uri="{9D8B030D-6E8A-4147-A177-3AD203B41FA5}">
                      <a16:colId xmlns:a16="http://schemas.microsoft.com/office/drawing/2014/main" val="2990066865"/>
                    </a:ext>
                  </a:extLst>
                </a:gridCol>
                <a:gridCol w="801720">
                  <a:extLst>
                    <a:ext uri="{9D8B030D-6E8A-4147-A177-3AD203B41FA5}">
                      <a16:colId xmlns:a16="http://schemas.microsoft.com/office/drawing/2014/main" val="2605661899"/>
                    </a:ext>
                  </a:extLst>
                </a:gridCol>
                <a:gridCol w="801720">
                  <a:extLst>
                    <a:ext uri="{9D8B030D-6E8A-4147-A177-3AD203B41FA5}">
                      <a16:colId xmlns:a16="http://schemas.microsoft.com/office/drawing/2014/main" val="2169963948"/>
                    </a:ext>
                  </a:extLst>
                </a:gridCol>
                <a:gridCol w="801720">
                  <a:extLst>
                    <a:ext uri="{9D8B030D-6E8A-4147-A177-3AD203B41FA5}">
                      <a16:colId xmlns:a16="http://schemas.microsoft.com/office/drawing/2014/main" val="3049590832"/>
                    </a:ext>
                  </a:extLst>
                </a:gridCol>
                <a:gridCol w="840827">
                  <a:extLst>
                    <a:ext uri="{9D8B030D-6E8A-4147-A177-3AD203B41FA5}">
                      <a16:colId xmlns:a16="http://schemas.microsoft.com/office/drawing/2014/main" val="2051255472"/>
                    </a:ext>
                  </a:extLst>
                </a:gridCol>
              </a:tblGrid>
              <a:tr h="161176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GB" sz="105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Distances from the IP for the positions of the DRF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8563753"/>
                  </a:ext>
                </a:extLst>
              </a:tr>
              <a:tr h="7091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Ref.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DCUM (warm)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DCUM (cold)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of the convolution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Unfolded Length of one cavity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Length DRF (mm)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Length one oblong hole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Diameter of the module (mm)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angle (height/(hole length/2))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 Formula longitudinal </a:t>
                      </a:r>
                      <a:r>
                        <a:rPr lang="en-GB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</a:t>
                      </a: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(Z/n) in </a:t>
                      </a:r>
                      <a:r>
                        <a:rPr lang="en-GB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mOhm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CST  Im(Z/n) in mOhm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 Formula transverse in Ohm/m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CST Im(Zt) in Ohm/m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924270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6935940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17597.5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32.2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0209647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VAX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6740993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18872.5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32.2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49999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TAXS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585642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21248.5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32.2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700574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6154943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Q1/Q2a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32895.5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32898.8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1292836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Q2a/Q2b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43680.5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43684.0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5858930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Q2b/Q3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54465.5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54469.3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426704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Q3/CP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65565.5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65564.9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9006279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CP/D1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73519.5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73517.8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809141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D1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0904528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D1/DFXJ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82783.6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82775.6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0.068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8366409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DFXJ/?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83404.4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0.068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9483491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114804.4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0.041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788043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121024.4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0.041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050678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?/TAXN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127267.8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0.041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1608039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 chamber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130467.0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172013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9499804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/CA1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155037.7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1524268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CA1/CA2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156325.8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331558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CA2/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157541.9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226.6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3404014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/CA3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158810.7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94082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CA3/CA4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160098.8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144789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CA4/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161314.9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226.6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6667342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CRAB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810670"/>
                  </a:ext>
                </a:extLst>
              </a:tr>
              <a:tr h="18535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172,397.6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0.126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0.0092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612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070056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/Q4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172,923.9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0.158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1213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760280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Start Q4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9166647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183,286.7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0.158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1213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7723993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202,554.6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0.126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0.0092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612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104190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/Q5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203,080.9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0.158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1213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1064891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Start Q5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8036604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/Q5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211,506.66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0.158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1213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98463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4203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7EEDD-6DD6-4FA5-8FD3-1B1445753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remarks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71322C-A14F-4392-8AA7-0C9568351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are the crab DRF angle and length significantly  larger?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sym typeface="Wingdings" panose="05000000000000000000" pitchFamily="2" charset="2"/>
              </a:rPr>
              <a:t> being checked with TE-VSC and EN-MME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 apparently to accommodate +/- 10 mm 	transverse offset. Not clear it is feasible.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6185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B7886-096F-4766-B136-63B87CD01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71450"/>
            <a:ext cx="7886700" cy="577849"/>
          </a:xfrm>
        </p:spPr>
        <p:txBody>
          <a:bodyPr>
            <a:noAutofit/>
          </a:bodyPr>
          <a:lstStyle/>
          <a:p>
            <a:r>
              <a:rPr lang="en-US" sz="3200" dirty="0"/>
              <a:t>New equipment for the HL-LHC era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8B5BE0-FC5A-4809-965F-A7B4E6537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66775"/>
            <a:ext cx="7886700" cy="5629275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/>
              <a:t>Equipment installed during LS2</a:t>
            </a:r>
          </a:p>
          <a:p>
            <a:pPr lvl="1"/>
            <a:r>
              <a:rPr lang="en-US" sz="1600" dirty="0"/>
              <a:t>Low impedance collimators in IR7</a:t>
            </a:r>
          </a:p>
          <a:p>
            <a:pPr lvl="1"/>
            <a:r>
              <a:rPr lang="en-US" sz="1600" dirty="0"/>
              <a:t>MKI-COOL (1 prototype/8)</a:t>
            </a:r>
          </a:p>
          <a:p>
            <a:pPr lvl="1"/>
            <a:r>
              <a:rPr lang="en-US" sz="1600" dirty="0"/>
              <a:t>2 TDIS</a:t>
            </a:r>
          </a:p>
          <a:p>
            <a:pPr lvl="1"/>
            <a:r>
              <a:rPr lang="en-US" sz="1600" dirty="0"/>
              <a:t>New experimental chambers</a:t>
            </a:r>
          </a:p>
          <a:p>
            <a:pPr lvl="1"/>
            <a:r>
              <a:rPr lang="en-US" sz="1600" dirty="0"/>
              <a:t>TCLD and 11 T dipole (how many?)</a:t>
            </a:r>
          </a:p>
          <a:p>
            <a:pPr marL="457200" lvl="1" indent="0">
              <a:buNone/>
            </a:pPr>
            <a:endParaRPr lang="en-US" sz="1600" dirty="0"/>
          </a:p>
          <a:p>
            <a:r>
              <a:rPr lang="en-US" sz="2400" dirty="0"/>
              <a:t>Equipment installed during LS3</a:t>
            </a:r>
          </a:p>
          <a:p>
            <a:pPr lvl="1"/>
            <a:r>
              <a:rPr lang="en-US" sz="2000" dirty="0"/>
              <a:t>IR1 and IR5</a:t>
            </a:r>
          </a:p>
          <a:p>
            <a:pPr lvl="2"/>
            <a:r>
              <a:rPr lang="en-US" sz="1600" dirty="0"/>
              <a:t>New collimators</a:t>
            </a:r>
          </a:p>
          <a:p>
            <a:pPr lvl="2"/>
            <a:r>
              <a:rPr lang="en-US" sz="1600" dirty="0"/>
              <a:t>Crab cavities</a:t>
            </a:r>
          </a:p>
          <a:p>
            <a:pPr lvl="2"/>
            <a:r>
              <a:rPr lang="en-US" sz="1600" dirty="0"/>
              <a:t>Coated triplets</a:t>
            </a:r>
          </a:p>
          <a:p>
            <a:pPr lvl="2"/>
            <a:r>
              <a:rPr lang="en-US" sz="1600" dirty="0"/>
              <a:t>VAX</a:t>
            </a:r>
          </a:p>
          <a:p>
            <a:pPr lvl="2"/>
            <a:r>
              <a:rPr lang="en-US" sz="1600" dirty="0"/>
              <a:t>New vacuum transitions and deformable RF fingers</a:t>
            </a:r>
          </a:p>
          <a:p>
            <a:pPr lvl="2"/>
            <a:r>
              <a:rPr lang="en-US" sz="1600" dirty="0"/>
              <a:t>Y chambers</a:t>
            </a:r>
          </a:p>
          <a:p>
            <a:pPr lvl="2"/>
            <a:r>
              <a:rPr lang="en-US" sz="1600" dirty="0"/>
              <a:t>BPMs</a:t>
            </a:r>
          </a:p>
          <a:p>
            <a:pPr lvl="1"/>
            <a:r>
              <a:rPr lang="en-US" sz="2000" dirty="0"/>
              <a:t>IR7:</a:t>
            </a:r>
          </a:p>
          <a:p>
            <a:pPr lvl="2"/>
            <a:r>
              <a:rPr lang="en-US" sz="1600" dirty="0"/>
              <a:t>Remaining low impedance collimators in IR7</a:t>
            </a:r>
          </a:p>
          <a:p>
            <a:pPr lvl="2"/>
            <a:r>
              <a:rPr lang="en-US" sz="1600" dirty="0"/>
              <a:t>Electron lens</a:t>
            </a:r>
          </a:p>
          <a:p>
            <a:pPr lvl="2"/>
            <a:r>
              <a:rPr lang="en-US" sz="1600" dirty="0"/>
              <a:t>Crystal collimators</a:t>
            </a:r>
          </a:p>
          <a:p>
            <a:pPr lvl="1"/>
            <a:r>
              <a:rPr lang="en-US" sz="2000" dirty="0"/>
              <a:t>7 MKI-COOL</a:t>
            </a:r>
          </a:p>
          <a:p>
            <a:pPr marL="457200" lvl="1" indent="0">
              <a:buNone/>
            </a:pPr>
            <a:endParaRPr lang="en-US" sz="2000" dirty="0"/>
          </a:p>
          <a:p>
            <a:r>
              <a:rPr lang="en-US" sz="2400" dirty="0"/>
              <a:t>Main question marks:</a:t>
            </a:r>
          </a:p>
          <a:p>
            <a:pPr lvl="1"/>
            <a:r>
              <a:rPr lang="en-US" sz="1900" dirty="0"/>
              <a:t>Impact of radiation on resistivity for collimators</a:t>
            </a:r>
          </a:p>
          <a:p>
            <a:pPr lvl="1"/>
            <a:r>
              <a:rPr lang="en-US" sz="1900" dirty="0"/>
              <a:t>Roman pot plans</a:t>
            </a:r>
          </a:p>
          <a:p>
            <a:pPr lvl="1"/>
            <a:r>
              <a:rPr lang="en-US" sz="1900" dirty="0"/>
              <a:t>Can we design crystal collimators without replacement chamber</a:t>
            </a:r>
          </a:p>
          <a:p>
            <a:pPr lvl="1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31788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D94B3667-8655-49AB-9A5E-39F84AFFD3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2180015"/>
              </p:ext>
            </p:extLst>
          </p:nvPr>
        </p:nvGraphicFramePr>
        <p:xfrm>
          <a:off x="0" y="0"/>
          <a:ext cx="9144003" cy="6750397"/>
        </p:xfrm>
        <a:graphic>
          <a:graphicData uri="http://schemas.openxmlformats.org/drawingml/2006/table">
            <a:tbl>
              <a:tblPr/>
              <a:tblGrid>
                <a:gridCol w="615955">
                  <a:extLst>
                    <a:ext uri="{9D8B030D-6E8A-4147-A177-3AD203B41FA5}">
                      <a16:colId xmlns:a16="http://schemas.microsoft.com/office/drawing/2014/main" val="2108977550"/>
                    </a:ext>
                  </a:extLst>
                </a:gridCol>
                <a:gridCol w="645287">
                  <a:extLst>
                    <a:ext uri="{9D8B030D-6E8A-4147-A177-3AD203B41FA5}">
                      <a16:colId xmlns:a16="http://schemas.microsoft.com/office/drawing/2014/main" val="4217145576"/>
                    </a:ext>
                  </a:extLst>
                </a:gridCol>
                <a:gridCol w="549960">
                  <a:extLst>
                    <a:ext uri="{9D8B030D-6E8A-4147-A177-3AD203B41FA5}">
                      <a16:colId xmlns:a16="http://schemas.microsoft.com/office/drawing/2014/main" val="2893725179"/>
                    </a:ext>
                  </a:extLst>
                </a:gridCol>
                <a:gridCol w="635509">
                  <a:extLst>
                    <a:ext uri="{9D8B030D-6E8A-4147-A177-3AD203B41FA5}">
                      <a16:colId xmlns:a16="http://schemas.microsoft.com/office/drawing/2014/main" val="3946291167"/>
                    </a:ext>
                  </a:extLst>
                </a:gridCol>
                <a:gridCol w="615955">
                  <a:extLst>
                    <a:ext uri="{9D8B030D-6E8A-4147-A177-3AD203B41FA5}">
                      <a16:colId xmlns:a16="http://schemas.microsoft.com/office/drawing/2014/main" val="4282518453"/>
                    </a:ext>
                  </a:extLst>
                </a:gridCol>
                <a:gridCol w="508407">
                  <a:extLst>
                    <a:ext uri="{9D8B030D-6E8A-4147-A177-3AD203B41FA5}">
                      <a16:colId xmlns:a16="http://schemas.microsoft.com/office/drawing/2014/main" val="96114945"/>
                    </a:ext>
                  </a:extLst>
                </a:gridCol>
                <a:gridCol w="723503">
                  <a:extLst>
                    <a:ext uri="{9D8B030D-6E8A-4147-A177-3AD203B41FA5}">
                      <a16:colId xmlns:a16="http://schemas.microsoft.com/office/drawing/2014/main" val="3074833157"/>
                    </a:ext>
                  </a:extLst>
                </a:gridCol>
                <a:gridCol w="801720">
                  <a:extLst>
                    <a:ext uri="{9D8B030D-6E8A-4147-A177-3AD203B41FA5}">
                      <a16:colId xmlns:a16="http://schemas.microsoft.com/office/drawing/2014/main" val="3029355095"/>
                    </a:ext>
                  </a:extLst>
                </a:gridCol>
                <a:gridCol w="801720">
                  <a:extLst>
                    <a:ext uri="{9D8B030D-6E8A-4147-A177-3AD203B41FA5}">
                      <a16:colId xmlns:a16="http://schemas.microsoft.com/office/drawing/2014/main" val="2990066865"/>
                    </a:ext>
                  </a:extLst>
                </a:gridCol>
                <a:gridCol w="801720">
                  <a:extLst>
                    <a:ext uri="{9D8B030D-6E8A-4147-A177-3AD203B41FA5}">
                      <a16:colId xmlns:a16="http://schemas.microsoft.com/office/drawing/2014/main" val="2605661899"/>
                    </a:ext>
                  </a:extLst>
                </a:gridCol>
                <a:gridCol w="801720">
                  <a:extLst>
                    <a:ext uri="{9D8B030D-6E8A-4147-A177-3AD203B41FA5}">
                      <a16:colId xmlns:a16="http://schemas.microsoft.com/office/drawing/2014/main" val="2169963948"/>
                    </a:ext>
                  </a:extLst>
                </a:gridCol>
                <a:gridCol w="801720">
                  <a:extLst>
                    <a:ext uri="{9D8B030D-6E8A-4147-A177-3AD203B41FA5}">
                      <a16:colId xmlns:a16="http://schemas.microsoft.com/office/drawing/2014/main" val="3049590832"/>
                    </a:ext>
                  </a:extLst>
                </a:gridCol>
                <a:gridCol w="840827">
                  <a:extLst>
                    <a:ext uri="{9D8B030D-6E8A-4147-A177-3AD203B41FA5}">
                      <a16:colId xmlns:a16="http://schemas.microsoft.com/office/drawing/2014/main" val="2051255472"/>
                    </a:ext>
                  </a:extLst>
                </a:gridCol>
              </a:tblGrid>
              <a:tr h="161176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GB" sz="105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Distances from the IP for the positions of the DRF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8563753"/>
                  </a:ext>
                </a:extLst>
              </a:tr>
              <a:tr h="7091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Ref.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DCUM (warm)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DCUM (cold)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of the convolution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Unfolded Length of one cavity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Length DRF (mm)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Length one oblong hole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Diameter of the module (mm)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angle (height/(hole length/2))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 Formula longitudinal </a:t>
                      </a:r>
                      <a:r>
                        <a:rPr lang="en-GB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</a:t>
                      </a: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(Z/n) in </a:t>
                      </a:r>
                      <a:r>
                        <a:rPr lang="en-GB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mOhm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CST  Im(Z/n) in mOhm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 Formula transverse in Ohm/m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CST Im(Zt) in Ohm/m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924270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6935940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17597.5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32.2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0209647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VAX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6740993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18872.5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32.2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49999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TAXS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585642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21248.5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32.2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700574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6154943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Q1/Q2a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32895.5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32898.8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1292836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Q2a/Q2b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43680.5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43684.0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5858930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Q2b/Q3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54465.5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54469.3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426704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Q3/CP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65565.5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65564.9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9006279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CP/D1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73519.5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73517.8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809141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D1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0904528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D1/DFXJ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82783.6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82775.6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0.068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8366409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DFXJ/?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83404.4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0.068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9483491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114804.4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0.041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788043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121024.4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0.041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050678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?/TAXN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127267.8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0.041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1608039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 chamber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130467.0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172013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9499804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/CA1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155037.7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1524268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CA1/CA2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156325.8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331558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CA2/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157541.9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226.6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3404014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/CA3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158810.7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94082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CA3/CA4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160098.8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144789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CA4/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161314.9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226.6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6667342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CRAB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810670"/>
                  </a:ext>
                </a:extLst>
              </a:tr>
              <a:tr h="18535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172,397.6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0.126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0.0092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612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070056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/Q4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172,923.9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0.158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1213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760280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Start Q4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9166647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183,286.7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0.158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1213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7723993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202,554.6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0.126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0.0092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612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104190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/Q5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203,080.9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0.158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1213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1064891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Start Q5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8036604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/Q5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211,506.66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0.158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1213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9846331"/>
                  </a:ext>
                </a:extLst>
              </a:tr>
            </a:tbl>
          </a:graphicData>
        </a:graphic>
      </p:graphicFrame>
      <p:sp>
        <p:nvSpPr>
          <p:cNvPr id="2" name="Oval 1">
            <a:extLst>
              <a:ext uri="{FF2B5EF4-FFF2-40B4-BE49-F238E27FC236}">
                <a16:creationId xmlns:a16="http://schemas.microsoft.com/office/drawing/2014/main" id="{CFCB69CB-EAA1-4987-BE65-546B8D5C8146}"/>
              </a:ext>
            </a:extLst>
          </p:cNvPr>
          <p:cNvSpPr/>
          <p:nvPr/>
        </p:nvSpPr>
        <p:spPr>
          <a:xfrm>
            <a:off x="5200651" y="4133850"/>
            <a:ext cx="666750" cy="12096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1E68781-F4F3-4F68-814F-0114DB561E50}"/>
              </a:ext>
            </a:extLst>
          </p:cNvPr>
          <p:cNvSpPr/>
          <p:nvPr/>
        </p:nvSpPr>
        <p:spPr>
          <a:xfrm>
            <a:off x="8458200" y="4133850"/>
            <a:ext cx="581025" cy="12096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9890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7EEDD-6DD6-4FA5-8FD3-1B1445753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remarks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71322C-A14F-4392-8AA7-0C9568351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are the crab DRF angle and length significantly  larger? </a:t>
            </a:r>
          </a:p>
          <a:p>
            <a:r>
              <a:rPr lang="en-US" dirty="0"/>
              <a:t>VAX unshielded bellows have a comparable impedance to the shielded crab bellow (same constraint of very large transverse offset)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74127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D94B3667-8655-49AB-9A5E-39F84AFFD3C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3" cy="6750397"/>
        </p:xfrm>
        <a:graphic>
          <a:graphicData uri="http://schemas.openxmlformats.org/drawingml/2006/table">
            <a:tbl>
              <a:tblPr/>
              <a:tblGrid>
                <a:gridCol w="615955">
                  <a:extLst>
                    <a:ext uri="{9D8B030D-6E8A-4147-A177-3AD203B41FA5}">
                      <a16:colId xmlns:a16="http://schemas.microsoft.com/office/drawing/2014/main" val="2108977550"/>
                    </a:ext>
                  </a:extLst>
                </a:gridCol>
                <a:gridCol w="645287">
                  <a:extLst>
                    <a:ext uri="{9D8B030D-6E8A-4147-A177-3AD203B41FA5}">
                      <a16:colId xmlns:a16="http://schemas.microsoft.com/office/drawing/2014/main" val="4217145576"/>
                    </a:ext>
                  </a:extLst>
                </a:gridCol>
                <a:gridCol w="549960">
                  <a:extLst>
                    <a:ext uri="{9D8B030D-6E8A-4147-A177-3AD203B41FA5}">
                      <a16:colId xmlns:a16="http://schemas.microsoft.com/office/drawing/2014/main" val="2893725179"/>
                    </a:ext>
                  </a:extLst>
                </a:gridCol>
                <a:gridCol w="635509">
                  <a:extLst>
                    <a:ext uri="{9D8B030D-6E8A-4147-A177-3AD203B41FA5}">
                      <a16:colId xmlns:a16="http://schemas.microsoft.com/office/drawing/2014/main" val="3946291167"/>
                    </a:ext>
                  </a:extLst>
                </a:gridCol>
                <a:gridCol w="615955">
                  <a:extLst>
                    <a:ext uri="{9D8B030D-6E8A-4147-A177-3AD203B41FA5}">
                      <a16:colId xmlns:a16="http://schemas.microsoft.com/office/drawing/2014/main" val="4282518453"/>
                    </a:ext>
                  </a:extLst>
                </a:gridCol>
                <a:gridCol w="508407">
                  <a:extLst>
                    <a:ext uri="{9D8B030D-6E8A-4147-A177-3AD203B41FA5}">
                      <a16:colId xmlns:a16="http://schemas.microsoft.com/office/drawing/2014/main" val="96114945"/>
                    </a:ext>
                  </a:extLst>
                </a:gridCol>
                <a:gridCol w="723503">
                  <a:extLst>
                    <a:ext uri="{9D8B030D-6E8A-4147-A177-3AD203B41FA5}">
                      <a16:colId xmlns:a16="http://schemas.microsoft.com/office/drawing/2014/main" val="3074833157"/>
                    </a:ext>
                  </a:extLst>
                </a:gridCol>
                <a:gridCol w="801720">
                  <a:extLst>
                    <a:ext uri="{9D8B030D-6E8A-4147-A177-3AD203B41FA5}">
                      <a16:colId xmlns:a16="http://schemas.microsoft.com/office/drawing/2014/main" val="3029355095"/>
                    </a:ext>
                  </a:extLst>
                </a:gridCol>
                <a:gridCol w="801720">
                  <a:extLst>
                    <a:ext uri="{9D8B030D-6E8A-4147-A177-3AD203B41FA5}">
                      <a16:colId xmlns:a16="http://schemas.microsoft.com/office/drawing/2014/main" val="2990066865"/>
                    </a:ext>
                  </a:extLst>
                </a:gridCol>
                <a:gridCol w="801720">
                  <a:extLst>
                    <a:ext uri="{9D8B030D-6E8A-4147-A177-3AD203B41FA5}">
                      <a16:colId xmlns:a16="http://schemas.microsoft.com/office/drawing/2014/main" val="2605661899"/>
                    </a:ext>
                  </a:extLst>
                </a:gridCol>
                <a:gridCol w="801720">
                  <a:extLst>
                    <a:ext uri="{9D8B030D-6E8A-4147-A177-3AD203B41FA5}">
                      <a16:colId xmlns:a16="http://schemas.microsoft.com/office/drawing/2014/main" val="2169963948"/>
                    </a:ext>
                  </a:extLst>
                </a:gridCol>
                <a:gridCol w="801720">
                  <a:extLst>
                    <a:ext uri="{9D8B030D-6E8A-4147-A177-3AD203B41FA5}">
                      <a16:colId xmlns:a16="http://schemas.microsoft.com/office/drawing/2014/main" val="3049590832"/>
                    </a:ext>
                  </a:extLst>
                </a:gridCol>
                <a:gridCol w="840827">
                  <a:extLst>
                    <a:ext uri="{9D8B030D-6E8A-4147-A177-3AD203B41FA5}">
                      <a16:colId xmlns:a16="http://schemas.microsoft.com/office/drawing/2014/main" val="2051255472"/>
                    </a:ext>
                  </a:extLst>
                </a:gridCol>
              </a:tblGrid>
              <a:tr h="161176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GB" sz="105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Distances from the IP for the positions of the DRF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8563753"/>
                  </a:ext>
                </a:extLst>
              </a:tr>
              <a:tr h="7091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Ref.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DCUM (warm)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DCUM (cold)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of the convolution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Unfolded Length of one cavity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Length DRF (mm)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Length one oblong hole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Diameter of the module (mm)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angle (height/(hole length/2))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 Formula longitudinal </a:t>
                      </a:r>
                      <a:r>
                        <a:rPr lang="en-GB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</a:t>
                      </a: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(Z/n) in </a:t>
                      </a:r>
                      <a:r>
                        <a:rPr lang="en-GB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mOhm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CST  Im(Z/n) in mOhm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 Formula transverse in Ohm/m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CST Im(Zt) in Ohm/m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924270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6935940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17597.5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32.2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0209647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VAX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6740993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18872.5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32.2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49999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TAXS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585642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21248.5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32.2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700574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6154943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Q1/Q2a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32895.5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32898.8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1292836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Q2a/Q2b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43680.5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43684.0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5858930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Q2b/Q3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54465.5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54469.3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426704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Q3/CP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65565.5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65564.9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9006279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CP/D1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73519.5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73517.8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809141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D1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0904528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D1/DFXJ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82783.6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82775.6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0.068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8366409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DFXJ/?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83404.4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0.068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9483491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114804.4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0.041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788043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121024.4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0.041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050678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?/TAXN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127267.8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0.041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1608039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 chamber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130467.0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172013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9499804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/CA1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155037.7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1524268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CA1/CA2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156325.8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331558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CA2/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157541.9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226.6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3404014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/CA3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158810.7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94082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CA3/CA4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160098.8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144789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CA4/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161314.9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226.6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6667342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CRAB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810670"/>
                  </a:ext>
                </a:extLst>
              </a:tr>
              <a:tr h="18535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172,397.6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0.126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0.0092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612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070056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/Q4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172,923.9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0.158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1213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760280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Start Q4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9166647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183,286.7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0.158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1213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7723993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202,554.6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0.126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0.0092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612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104190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/Q5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203,080.9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0.158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1213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1064891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Start Q5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8036604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/Q5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211,506.66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0.158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1213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9846331"/>
                  </a:ext>
                </a:extLst>
              </a:tr>
            </a:tbl>
          </a:graphicData>
        </a:graphic>
      </p:graphicFrame>
      <p:sp>
        <p:nvSpPr>
          <p:cNvPr id="2" name="Oval 1">
            <a:extLst>
              <a:ext uri="{FF2B5EF4-FFF2-40B4-BE49-F238E27FC236}">
                <a16:creationId xmlns:a16="http://schemas.microsoft.com/office/drawing/2014/main" id="{CFCB69CB-EAA1-4987-BE65-546B8D5C8146}"/>
              </a:ext>
            </a:extLst>
          </p:cNvPr>
          <p:cNvSpPr/>
          <p:nvPr/>
        </p:nvSpPr>
        <p:spPr>
          <a:xfrm>
            <a:off x="685801" y="866775"/>
            <a:ext cx="666750" cy="12096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1E68781-F4F3-4F68-814F-0114DB561E50}"/>
              </a:ext>
            </a:extLst>
          </p:cNvPr>
          <p:cNvSpPr/>
          <p:nvPr/>
        </p:nvSpPr>
        <p:spPr>
          <a:xfrm>
            <a:off x="7620000" y="866775"/>
            <a:ext cx="581025" cy="12096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9683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7EEDD-6DD6-4FA5-8FD3-1B1445753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remarks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71322C-A14F-4392-8AA7-0C9568351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are the crab DRF angle and length significantly  larger? </a:t>
            </a:r>
          </a:p>
          <a:p>
            <a:r>
              <a:rPr lang="en-US" dirty="0"/>
              <a:t>VAX unshielded bellows have a comparable impedance to the shielded crab bellow (same constraint of very large transverse offset)</a:t>
            </a:r>
          </a:p>
          <a:p>
            <a:r>
              <a:rPr lang="en-US" dirty="0"/>
              <a:t>Y chamber included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03196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D94B3667-8655-49AB-9A5E-39F84AFFD3C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3" cy="6750397"/>
        </p:xfrm>
        <a:graphic>
          <a:graphicData uri="http://schemas.openxmlformats.org/drawingml/2006/table">
            <a:tbl>
              <a:tblPr/>
              <a:tblGrid>
                <a:gridCol w="615955">
                  <a:extLst>
                    <a:ext uri="{9D8B030D-6E8A-4147-A177-3AD203B41FA5}">
                      <a16:colId xmlns:a16="http://schemas.microsoft.com/office/drawing/2014/main" val="2108977550"/>
                    </a:ext>
                  </a:extLst>
                </a:gridCol>
                <a:gridCol w="645287">
                  <a:extLst>
                    <a:ext uri="{9D8B030D-6E8A-4147-A177-3AD203B41FA5}">
                      <a16:colId xmlns:a16="http://schemas.microsoft.com/office/drawing/2014/main" val="4217145576"/>
                    </a:ext>
                  </a:extLst>
                </a:gridCol>
                <a:gridCol w="549960">
                  <a:extLst>
                    <a:ext uri="{9D8B030D-6E8A-4147-A177-3AD203B41FA5}">
                      <a16:colId xmlns:a16="http://schemas.microsoft.com/office/drawing/2014/main" val="2893725179"/>
                    </a:ext>
                  </a:extLst>
                </a:gridCol>
                <a:gridCol w="635509">
                  <a:extLst>
                    <a:ext uri="{9D8B030D-6E8A-4147-A177-3AD203B41FA5}">
                      <a16:colId xmlns:a16="http://schemas.microsoft.com/office/drawing/2014/main" val="3946291167"/>
                    </a:ext>
                  </a:extLst>
                </a:gridCol>
                <a:gridCol w="615955">
                  <a:extLst>
                    <a:ext uri="{9D8B030D-6E8A-4147-A177-3AD203B41FA5}">
                      <a16:colId xmlns:a16="http://schemas.microsoft.com/office/drawing/2014/main" val="4282518453"/>
                    </a:ext>
                  </a:extLst>
                </a:gridCol>
                <a:gridCol w="508407">
                  <a:extLst>
                    <a:ext uri="{9D8B030D-6E8A-4147-A177-3AD203B41FA5}">
                      <a16:colId xmlns:a16="http://schemas.microsoft.com/office/drawing/2014/main" val="96114945"/>
                    </a:ext>
                  </a:extLst>
                </a:gridCol>
                <a:gridCol w="723503">
                  <a:extLst>
                    <a:ext uri="{9D8B030D-6E8A-4147-A177-3AD203B41FA5}">
                      <a16:colId xmlns:a16="http://schemas.microsoft.com/office/drawing/2014/main" val="3074833157"/>
                    </a:ext>
                  </a:extLst>
                </a:gridCol>
                <a:gridCol w="801720">
                  <a:extLst>
                    <a:ext uri="{9D8B030D-6E8A-4147-A177-3AD203B41FA5}">
                      <a16:colId xmlns:a16="http://schemas.microsoft.com/office/drawing/2014/main" val="3029355095"/>
                    </a:ext>
                  </a:extLst>
                </a:gridCol>
                <a:gridCol w="801720">
                  <a:extLst>
                    <a:ext uri="{9D8B030D-6E8A-4147-A177-3AD203B41FA5}">
                      <a16:colId xmlns:a16="http://schemas.microsoft.com/office/drawing/2014/main" val="2990066865"/>
                    </a:ext>
                  </a:extLst>
                </a:gridCol>
                <a:gridCol w="801720">
                  <a:extLst>
                    <a:ext uri="{9D8B030D-6E8A-4147-A177-3AD203B41FA5}">
                      <a16:colId xmlns:a16="http://schemas.microsoft.com/office/drawing/2014/main" val="2605661899"/>
                    </a:ext>
                  </a:extLst>
                </a:gridCol>
                <a:gridCol w="801720">
                  <a:extLst>
                    <a:ext uri="{9D8B030D-6E8A-4147-A177-3AD203B41FA5}">
                      <a16:colId xmlns:a16="http://schemas.microsoft.com/office/drawing/2014/main" val="2169963948"/>
                    </a:ext>
                  </a:extLst>
                </a:gridCol>
                <a:gridCol w="801720">
                  <a:extLst>
                    <a:ext uri="{9D8B030D-6E8A-4147-A177-3AD203B41FA5}">
                      <a16:colId xmlns:a16="http://schemas.microsoft.com/office/drawing/2014/main" val="3049590832"/>
                    </a:ext>
                  </a:extLst>
                </a:gridCol>
                <a:gridCol w="840827">
                  <a:extLst>
                    <a:ext uri="{9D8B030D-6E8A-4147-A177-3AD203B41FA5}">
                      <a16:colId xmlns:a16="http://schemas.microsoft.com/office/drawing/2014/main" val="2051255472"/>
                    </a:ext>
                  </a:extLst>
                </a:gridCol>
              </a:tblGrid>
              <a:tr h="161176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GB" sz="105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Distances from the IP for the positions of the DRF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8563753"/>
                  </a:ext>
                </a:extLst>
              </a:tr>
              <a:tr h="70917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Ref.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DCUM (warm)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DCUM (cold)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of the convolution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Unfolded Length of one cavity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Length DRF (mm)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Length one oblong hole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Diameter of the module (mm)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angle (height/(hole length/2))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 Formula longitudinal </a:t>
                      </a:r>
                      <a:r>
                        <a:rPr lang="en-GB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</a:t>
                      </a: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(Z/n) in </a:t>
                      </a:r>
                      <a:r>
                        <a:rPr lang="en-GB" sz="10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mOhm</a:t>
                      </a:r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CST  Im(Z/n) in mOhm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 Formula transverse in Ohm/m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CST Im(Zt) in Ohm/m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924270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6935940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17597.5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32.2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0209647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VAX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6740993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18872.5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32.2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49999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TAXS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1585642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21248.5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32.2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700574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6154943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Q1/Q2a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32895.5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32898.8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1292836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Q2a/Q2b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43680.5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43684.0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5858930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Q2b/Q3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54465.5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54469.3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426704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Q3/CP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65565.5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65564.9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9006279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CP/D1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73519.5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73517.8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0.077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809141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D1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0904528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D1/DFXJ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82783.6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82775.6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0.068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8366409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DFXJ/?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83404.4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0.068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9483491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114804.4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0.041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3788043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121024.4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0.041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050678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?/TAXN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127267.8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0.041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1608039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 chamber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130467.0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102.5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172013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9499804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/CA1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155037.7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1524268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CA1/CA2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156325.8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331558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CA2/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157541.9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226.6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3404014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/CA3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158810.7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94082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CA3/CA4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160098.8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144789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CA4/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161314.9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226.6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0.676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0.0625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2854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6667342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CRAB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810670"/>
                  </a:ext>
                </a:extLst>
              </a:tr>
              <a:tr h="18535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172,397.6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0.126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0.0092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612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070056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/Q4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172,923.9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0.158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1213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760280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Start Q4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9166647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Q4/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183,286.7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0.158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1213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7723993"/>
                  </a:ext>
                </a:extLst>
              </a:tr>
              <a:tr h="1611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?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202,554.6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0.126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0.0092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612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1041905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/Q5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203,080.9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0.158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1213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1064891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Start Q5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8036604"/>
                  </a:ext>
                </a:extLst>
              </a:tr>
              <a:tr h="16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/Q5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211,506.66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0.158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0.0119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1213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5008" marR="5008" marT="500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9846331"/>
                  </a:ext>
                </a:extLst>
              </a:tr>
            </a:tbl>
          </a:graphicData>
        </a:graphic>
      </p:graphicFrame>
      <p:sp>
        <p:nvSpPr>
          <p:cNvPr id="2" name="Oval 1">
            <a:extLst>
              <a:ext uri="{FF2B5EF4-FFF2-40B4-BE49-F238E27FC236}">
                <a16:creationId xmlns:a16="http://schemas.microsoft.com/office/drawing/2014/main" id="{CFCB69CB-EAA1-4987-BE65-546B8D5C8146}"/>
              </a:ext>
            </a:extLst>
          </p:cNvPr>
          <p:cNvSpPr/>
          <p:nvPr/>
        </p:nvSpPr>
        <p:spPr>
          <a:xfrm>
            <a:off x="-38099" y="3790950"/>
            <a:ext cx="666750" cy="3429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1E68781-F4F3-4F68-814F-0114DB561E50}"/>
              </a:ext>
            </a:extLst>
          </p:cNvPr>
          <p:cNvSpPr/>
          <p:nvPr/>
        </p:nvSpPr>
        <p:spPr>
          <a:xfrm>
            <a:off x="8439150" y="3857624"/>
            <a:ext cx="581025" cy="41910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7005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49373-E2CA-45BF-909E-6A578C844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96409"/>
          </a:xfrm>
        </p:spPr>
        <p:txBody>
          <a:bodyPr/>
          <a:lstStyle/>
          <a:p>
            <a:r>
              <a:rPr lang="en-US" dirty="0"/>
              <a:t>New deformable RF fingers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DD2CCAA-5FD4-40A4-95DE-BF53A195A5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0351" y="1365746"/>
            <a:ext cx="7523297" cy="535633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20C382A-1950-41C0-96FD-9F7FD740D964}"/>
              </a:ext>
            </a:extLst>
          </p:cNvPr>
          <p:cNvSpPr/>
          <p:nvPr/>
        </p:nvSpPr>
        <p:spPr>
          <a:xfrm>
            <a:off x="5848350" y="3710536"/>
            <a:ext cx="152400" cy="21907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5A2A0A-3BF1-4E96-983F-5C65F6B36C56}"/>
              </a:ext>
            </a:extLst>
          </p:cNvPr>
          <p:cNvSpPr/>
          <p:nvPr/>
        </p:nvSpPr>
        <p:spPr>
          <a:xfrm>
            <a:off x="4895850" y="3588355"/>
            <a:ext cx="152400" cy="21907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AD8CC1-9B11-413D-B568-1C1BFB377F87}"/>
              </a:ext>
            </a:extLst>
          </p:cNvPr>
          <p:cNvSpPr/>
          <p:nvPr/>
        </p:nvSpPr>
        <p:spPr>
          <a:xfrm>
            <a:off x="4171951" y="3443836"/>
            <a:ext cx="152400" cy="21907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6FA287-71CB-45BA-B6D7-FB09A67293C7}"/>
              </a:ext>
            </a:extLst>
          </p:cNvPr>
          <p:cNvSpPr/>
          <p:nvPr/>
        </p:nvSpPr>
        <p:spPr>
          <a:xfrm>
            <a:off x="3590928" y="3382471"/>
            <a:ext cx="152400" cy="21907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4242F9A-44BB-416D-BA5B-857F7A28281C}"/>
              </a:ext>
            </a:extLst>
          </p:cNvPr>
          <p:cNvSpPr/>
          <p:nvPr/>
        </p:nvSpPr>
        <p:spPr>
          <a:xfrm>
            <a:off x="3224217" y="3319462"/>
            <a:ext cx="152400" cy="21907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47E04F5-20E6-4994-B192-2C66646CB5BC}"/>
              </a:ext>
            </a:extLst>
          </p:cNvPr>
          <p:cNvSpPr/>
          <p:nvPr/>
        </p:nvSpPr>
        <p:spPr>
          <a:xfrm>
            <a:off x="3009906" y="3282458"/>
            <a:ext cx="152400" cy="21907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795007-471B-49E0-8329-FC83A32B0711}"/>
              </a:ext>
            </a:extLst>
          </p:cNvPr>
          <p:cNvSpPr/>
          <p:nvPr/>
        </p:nvSpPr>
        <p:spPr>
          <a:xfrm>
            <a:off x="2795595" y="3225856"/>
            <a:ext cx="152400" cy="21907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5C93142-432E-48F3-A533-A2FC56346E9F}"/>
              </a:ext>
            </a:extLst>
          </p:cNvPr>
          <p:cNvSpPr/>
          <p:nvPr/>
        </p:nvSpPr>
        <p:spPr>
          <a:xfrm>
            <a:off x="2381267" y="3209924"/>
            <a:ext cx="152400" cy="21907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4A66061-DFC5-4CD5-8319-FB3AB2A49568}"/>
              </a:ext>
            </a:extLst>
          </p:cNvPr>
          <p:cNvSpPr/>
          <p:nvPr/>
        </p:nvSpPr>
        <p:spPr>
          <a:xfrm>
            <a:off x="2140779" y="3163396"/>
            <a:ext cx="152400" cy="21907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E0CFE55-BF48-4852-823F-3FA42143FE56}"/>
              </a:ext>
            </a:extLst>
          </p:cNvPr>
          <p:cNvSpPr/>
          <p:nvPr/>
        </p:nvSpPr>
        <p:spPr>
          <a:xfrm>
            <a:off x="1948263" y="3150752"/>
            <a:ext cx="152400" cy="21907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2098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A5D33-4C77-4B4E-994D-CC528EEF4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 chambers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9B07D5-6A25-4B38-A028-FBA1EE11E1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2724"/>
            <a:ext cx="7886700" cy="4860925"/>
          </a:xfrm>
        </p:spPr>
        <p:txBody>
          <a:bodyPr/>
          <a:lstStyle/>
          <a:p>
            <a:r>
              <a:rPr lang="en-US" dirty="0"/>
              <a:t>New IR Y chambers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Simulations redone with double Y chamber, as simulating only one leads to ambiguous results (too large difference between input and output radius)</a:t>
            </a:r>
          </a:p>
          <a:p>
            <a:pPr lvl="2">
              <a:buFont typeface="Wingdings" panose="05000000000000000000" pitchFamily="2" charset="2"/>
              <a:buChar char="à"/>
            </a:pPr>
            <a:r>
              <a:rPr lang="en-US" sz="1600" dirty="0">
                <a:sym typeface="Wingdings" panose="05000000000000000000" pitchFamily="2" charset="2"/>
              </a:rPr>
              <a:t>Using such a setup, modes disappear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Request to modify the geometry and remove copper lamination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Computations presented at IWG and proposal to replace lamination by copper coating (additional advantage that the weld is then covered by the coating)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Accepted by IWG and added to HL-LHC model</a:t>
            </a:r>
            <a:endParaRPr lang="en-GB" sz="2000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à"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IR2 and IR8 Y chambers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 simulations redone with double chamber</a:t>
            </a:r>
            <a:endParaRPr lang="en-GB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073304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21909-92B3-4C2F-9D14-F288430D4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93F9F-707C-4FA0-9A9A-FEA373A4F8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Electron lens:</a:t>
            </a:r>
          </a:p>
          <a:p>
            <a:pPr lvl="1"/>
            <a:r>
              <a:rPr lang="en-US" sz="1800" dirty="0"/>
              <a:t>Design has not changed since last iteration (Diego Perini, 4 March 2020).</a:t>
            </a:r>
          </a:p>
          <a:p>
            <a:pPr lvl="1"/>
            <a:r>
              <a:rPr lang="en-US" sz="1800" dirty="0"/>
              <a:t>2 BPM + BGC not yet integrated.</a:t>
            </a:r>
          </a:p>
          <a:p>
            <a:pPr lvl="1"/>
            <a:r>
              <a:rPr lang="en-US" sz="1800" dirty="0"/>
              <a:t>Deadline for input: 6 months, before sending the design to collaborating institute. Review planned to fix the design in 1 year.</a:t>
            </a:r>
          </a:p>
          <a:p>
            <a:pPr lvl="1"/>
            <a:endParaRPr lang="en-US" sz="1800" dirty="0"/>
          </a:p>
          <a:p>
            <a:r>
              <a:rPr lang="en-US" sz="2200" dirty="0"/>
              <a:t>Crystal collimators:</a:t>
            </a:r>
          </a:p>
          <a:p>
            <a:pPr lvl="1"/>
            <a:r>
              <a:rPr lang="en-US" sz="1800" dirty="0"/>
              <a:t>Collaboration with Sapienza (Danilo Quartullo and Mauro Migliorati)</a:t>
            </a:r>
          </a:p>
          <a:p>
            <a:pPr lvl="1"/>
            <a:r>
              <a:rPr lang="en-US" sz="1800" dirty="0"/>
              <a:t>Improvement in understanding the measurements, but there are still discrepancies.</a:t>
            </a:r>
          </a:p>
          <a:p>
            <a:pPr lvl="1"/>
            <a:r>
              <a:rPr lang="en-US" sz="1800" dirty="0"/>
              <a:t>Still major question marks: not clear that a design without replacement chamber can be made transparent for protons.</a:t>
            </a:r>
          </a:p>
          <a:p>
            <a:pPr lvl="1"/>
            <a:endParaRPr lang="en-US" sz="1800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5669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B7886-096F-4766-B136-63B87CD01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71450"/>
            <a:ext cx="7886700" cy="577849"/>
          </a:xfrm>
        </p:spPr>
        <p:txBody>
          <a:bodyPr>
            <a:noAutofit/>
          </a:bodyPr>
          <a:lstStyle/>
          <a:p>
            <a:r>
              <a:rPr lang="en-US" sz="3200" dirty="0"/>
              <a:t>New equipment for the HL-LHC era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8B5BE0-FC5A-4809-965F-A7B4E6537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66775"/>
            <a:ext cx="7886700" cy="5629275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/>
              <a:t>Equipment installed during LS2</a:t>
            </a:r>
          </a:p>
          <a:p>
            <a:pPr lvl="1"/>
            <a:r>
              <a:rPr lang="en-US" sz="1600" dirty="0"/>
              <a:t>Low impedance collimators in IR7</a:t>
            </a:r>
          </a:p>
          <a:p>
            <a:pPr lvl="1"/>
            <a:r>
              <a:rPr lang="en-US" sz="1600" dirty="0"/>
              <a:t>MKI-COOL (1 prototype/8)</a:t>
            </a:r>
          </a:p>
          <a:p>
            <a:pPr lvl="1"/>
            <a:r>
              <a:rPr lang="en-US" sz="1600" dirty="0"/>
              <a:t>2 TDIS</a:t>
            </a:r>
          </a:p>
          <a:p>
            <a:pPr lvl="1"/>
            <a:r>
              <a:rPr lang="en-US" sz="1600" dirty="0"/>
              <a:t>New experimental chambers</a:t>
            </a:r>
          </a:p>
          <a:p>
            <a:pPr lvl="1"/>
            <a:r>
              <a:rPr lang="en-US" sz="1600" dirty="0"/>
              <a:t>TCLD and 11 T dipole (how many?)</a:t>
            </a:r>
          </a:p>
          <a:p>
            <a:pPr marL="457200" lvl="1" indent="0">
              <a:buNone/>
            </a:pPr>
            <a:endParaRPr lang="en-US" sz="1600" dirty="0"/>
          </a:p>
          <a:p>
            <a:r>
              <a:rPr lang="en-US" sz="2400" dirty="0"/>
              <a:t>Equipment installed during LS3</a:t>
            </a:r>
          </a:p>
          <a:p>
            <a:pPr lvl="1"/>
            <a:r>
              <a:rPr lang="en-US" sz="2000" dirty="0"/>
              <a:t>IR1 and IR5</a:t>
            </a:r>
          </a:p>
          <a:p>
            <a:pPr lvl="2"/>
            <a:r>
              <a:rPr lang="en-US" sz="1600" dirty="0"/>
              <a:t>New collimators</a:t>
            </a:r>
          </a:p>
          <a:p>
            <a:pPr lvl="2"/>
            <a:r>
              <a:rPr lang="en-US" sz="1600" dirty="0"/>
              <a:t>Crab cavities</a:t>
            </a:r>
          </a:p>
          <a:p>
            <a:pPr lvl="2"/>
            <a:r>
              <a:rPr lang="en-US" sz="1600" dirty="0"/>
              <a:t>Coated triplets</a:t>
            </a:r>
          </a:p>
          <a:p>
            <a:pPr lvl="2"/>
            <a:r>
              <a:rPr lang="en-US" sz="1600" dirty="0"/>
              <a:t>VAX</a:t>
            </a:r>
          </a:p>
          <a:p>
            <a:pPr lvl="2"/>
            <a:r>
              <a:rPr lang="en-US" sz="1600" dirty="0"/>
              <a:t>New vacuum transitions and deformable RF fingers</a:t>
            </a:r>
          </a:p>
          <a:p>
            <a:pPr lvl="2"/>
            <a:r>
              <a:rPr lang="en-US" sz="1600" dirty="0"/>
              <a:t>Y chambers</a:t>
            </a:r>
          </a:p>
          <a:p>
            <a:pPr lvl="2"/>
            <a:r>
              <a:rPr lang="en-US" sz="1600" dirty="0"/>
              <a:t>BPMs</a:t>
            </a:r>
          </a:p>
          <a:p>
            <a:pPr lvl="1"/>
            <a:r>
              <a:rPr lang="en-US" sz="2000" dirty="0"/>
              <a:t>IR7:</a:t>
            </a:r>
          </a:p>
          <a:p>
            <a:pPr lvl="2"/>
            <a:r>
              <a:rPr lang="en-US" sz="1600" dirty="0"/>
              <a:t>Remaining low impedance collimators in IR7</a:t>
            </a:r>
          </a:p>
          <a:p>
            <a:pPr lvl="2"/>
            <a:r>
              <a:rPr lang="en-US" sz="1600" dirty="0"/>
              <a:t>Electron lens</a:t>
            </a:r>
          </a:p>
          <a:p>
            <a:pPr lvl="2"/>
            <a:r>
              <a:rPr lang="en-US" sz="1600" dirty="0"/>
              <a:t>Crystal collimators</a:t>
            </a:r>
          </a:p>
          <a:p>
            <a:pPr lvl="1"/>
            <a:r>
              <a:rPr lang="en-US" sz="2000" dirty="0"/>
              <a:t>7 MKI-COOL</a:t>
            </a:r>
          </a:p>
          <a:p>
            <a:pPr marL="457200" lvl="1" indent="0">
              <a:buNone/>
            </a:pPr>
            <a:endParaRPr lang="en-US" sz="2000" dirty="0"/>
          </a:p>
          <a:p>
            <a:r>
              <a:rPr lang="en-US" sz="2400" dirty="0"/>
              <a:t>Main question marks:</a:t>
            </a:r>
          </a:p>
          <a:p>
            <a:pPr lvl="1"/>
            <a:r>
              <a:rPr lang="en-US" sz="1900" dirty="0"/>
              <a:t>Impact of radiation on resistivity for collimators</a:t>
            </a:r>
          </a:p>
          <a:p>
            <a:pPr lvl="1"/>
            <a:r>
              <a:rPr lang="en-US" sz="1900" dirty="0"/>
              <a:t>Roman pot plans</a:t>
            </a:r>
          </a:p>
          <a:p>
            <a:pPr lvl="1"/>
            <a:r>
              <a:rPr lang="en-US" sz="1900" dirty="0"/>
              <a:t>Can we design crystal collimators without replacement chamber</a:t>
            </a:r>
          </a:p>
          <a:p>
            <a:pPr lvl="1"/>
            <a:endParaRPr lang="en-GB" sz="2000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AC68EBC-E77C-4B34-B86B-BDE7030EA488}"/>
              </a:ext>
            </a:extLst>
          </p:cNvPr>
          <p:cNvCxnSpPr/>
          <p:nvPr/>
        </p:nvCxnSpPr>
        <p:spPr>
          <a:xfrm>
            <a:off x="2981325" y="2943225"/>
            <a:ext cx="2762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A50C441-315F-486C-B7B6-13E71E56F2D4}"/>
              </a:ext>
            </a:extLst>
          </p:cNvPr>
          <p:cNvSpPr txBox="1"/>
          <p:nvPr/>
        </p:nvSpPr>
        <p:spPr>
          <a:xfrm>
            <a:off x="3333750" y="2758559"/>
            <a:ext cx="1787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Review last week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DA6ED6D-87CE-4769-83C4-D68FAF171976}"/>
              </a:ext>
            </a:extLst>
          </p:cNvPr>
          <p:cNvCxnSpPr/>
          <p:nvPr/>
        </p:nvCxnSpPr>
        <p:spPr>
          <a:xfrm>
            <a:off x="5172075" y="3705225"/>
            <a:ext cx="2762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4629546-C425-4EBE-8865-2076D6387DB6}"/>
              </a:ext>
            </a:extLst>
          </p:cNvPr>
          <p:cNvSpPr txBox="1"/>
          <p:nvPr/>
        </p:nvSpPr>
        <p:spPr>
          <a:xfrm>
            <a:off x="5571063" y="3286125"/>
            <a:ext cx="30776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Precise list of bellows provided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 by TE-VSC end of January</a:t>
            </a:r>
          </a:p>
          <a:p>
            <a:r>
              <a:rPr lang="en-US" dirty="0">
                <a:solidFill>
                  <a:srgbClr val="FF0000"/>
                </a:solidFill>
              </a:rPr>
              <a:t>Being added to the model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9A3141F-AFD1-48A3-98BB-490260FAA784}"/>
              </a:ext>
            </a:extLst>
          </p:cNvPr>
          <p:cNvSpPr/>
          <p:nvPr/>
        </p:nvSpPr>
        <p:spPr>
          <a:xfrm>
            <a:off x="1276350" y="3286125"/>
            <a:ext cx="3845325" cy="7891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609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549A9-5FD2-4847-9231-29C941081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01699"/>
          </a:xfrm>
        </p:spPr>
        <p:txBody>
          <a:bodyPr>
            <a:normAutofit fontScale="90000"/>
          </a:bodyPr>
          <a:lstStyle/>
          <a:p>
            <a:r>
              <a:rPr lang="en-US" dirty="0"/>
              <a:t>New collimators (N. Biancacci et al)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650C30-15AD-4F25-8B3A-9C27ACC41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09700"/>
            <a:ext cx="7886700" cy="47672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Major activity for the ABP-HSC team driven by Nicolo</a:t>
            </a:r>
          </a:p>
          <a:p>
            <a:pPr lvl="1"/>
            <a:r>
              <a:rPr lang="en-US" sz="2000" dirty="0"/>
              <a:t>Validation of batches of absorber blocks</a:t>
            </a:r>
          </a:p>
          <a:p>
            <a:pPr lvl="1"/>
            <a:r>
              <a:rPr lang="en-US" sz="2000" dirty="0"/>
              <a:t>Impedance acceptance of collimators going in the machine</a:t>
            </a:r>
          </a:p>
          <a:p>
            <a:pPr lvl="1"/>
            <a:r>
              <a:rPr lang="en-US" sz="2000" dirty="0"/>
              <a:t>Understanding and improving resistivity measurements</a:t>
            </a:r>
          </a:p>
          <a:p>
            <a:pPr lvl="1"/>
            <a:r>
              <a:rPr lang="en-US" sz="2000" dirty="0"/>
              <a:t>Adapting to constant changes of planning and configuration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43460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B68F2-5378-400C-9DCC-D8A8308D6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1696"/>
          </a:xfrm>
        </p:spPr>
        <p:txBody>
          <a:bodyPr>
            <a:normAutofit fontScale="90000"/>
          </a:bodyPr>
          <a:lstStyle/>
          <a:p>
            <a:r>
              <a:rPr lang="en-US" dirty="0"/>
              <a:t>Validation of batches for HL-LHC collimators</a:t>
            </a:r>
            <a:endParaRPr lang="en-GB" dirty="0"/>
          </a:p>
        </p:txBody>
      </p:sp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84DDC297-37D4-4836-8AD9-F469D80BBB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68" y="1914932"/>
            <a:ext cx="8832050" cy="304369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95F63C5-46B6-4EF5-AA82-6826F07AD8D4}"/>
              </a:ext>
            </a:extLst>
          </p:cNvPr>
          <p:cNvSpPr txBox="1"/>
          <p:nvPr/>
        </p:nvSpPr>
        <p:spPr>
          <a:xfrm>
            <a:off x="5016843" y="1545600"/>
            <a:ext cx="3712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Adnan Kurtulus, Nicolo Biancacci et al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9E5983-86B8-4967-84F8-DDAF8872A8E2}"/>
              </a:ext>
            </a:extLst>
          </p:cNvPr>
          <p:cNvSpPr txBox="1"/>
          <p:nvPr/>
        </p:nvSpPr>
        <p:spPr>
          <a:xfrm>
            <a:off x="1631091" y="5585254"/>
            <a:ext cx="5322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All batches are compliant with the acceptance limit.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Lot of work from many colleagues across CERN!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937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5F0EF-6DD7-4C41-BC02-0B3C72678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Impedance acceptance of HL-LHC collimators going into the machine during LS2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3700BC-F0E6-44BB-8D84-32299257DF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 TCLDs</a:t>
            </a:r>
          </a:p>
          <a:p>
            <a:r>
              <a:rPr lang="en-US" dirty="0"/>
              <a:t>3 TCPPMs</a:t>
            </a:r>
          </a:p>
          <a:p>
            <a:r>
              <a:rPr lang="en-US" dirty="0"/>
              <a:t>TCSPMs to come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8883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3C10B-EA49-4EF8-89F6-6BD3CE2CB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25" y="365127"/>
            <a:ext cx="8162925" cy="1025524"/>
          </a:xfrm>
        </p:spPr>
        <p:txBody>
          <a:bodyPr>
            <a:normAutofit/>
          </a:bodyPr>
          <a:lstStyle/>
          <a:p>
            <a:r>
              <a:rPr lang="en-US" sz="2800" dirty="0"/>
              <a:t>Understanding and improving resistivity measurements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F31BB8-3823-459A-B388-9C5114C9CA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Comparison between several methods (4-point DC method, eddy current testing and resonant cavity)</a:t>
            </a:r>
          </a:p>
          <a:p>
            <a:r>
              <a:rPr lang="en-US" sz="2000" dirty="0"/>
              <a:t>Understanding the impact of bulk material and coating process on resistivity (roughness, microstructure)</a:t>
            </a:r>
          </a:p>
          <a:p>
            <a:pPr marL="0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		 Paper submitted</a:t>
            </a:r>
            <a:endParaRPr lang="en-US" sz="2000" dirty="0"/>
          </a:p>
          <a:p>
            <a:r>
              <a:rPr lang="en-US" sz="2000" dirty="0"/>
              <a:t>Understanding the impact of radiation on resistivity (need for new cavity design for smaller samples)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30187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906BD-C827-4931-9A72-2DD6DBE23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6239F43-E994-40B2-8944-ABF0962E92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6257" y="1492250"/>
            <a:ext cx="7060935" cy="43513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E146E8-75D5-430F-9325-D298C913FA61}"/>
              </a:ext>
            </a:extLst>
          </p:cNvPr>
          <p:cNvSpPr txBox="1"/>
          <p:nvPr/>
        </p:nvSpPr>
        <p:spPr>
          <a:xfrm>
            <a:off x="5412259" y="6308208"/>
            <a:ext cx="3580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Subject of review on 4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14CCC6A-21DE-4840-AFD0-FCB559642DD1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4572000" y="5751255"/>
            <a:ext cx="840259" cy="741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C664914-72F7-479E-8737-C641123A880E}"/>
              </a:ext>
            </a:extLst>
          </p:cNvPr>
          <p:cNvSpPr txBox="1"/>
          <p:nvPr/>
        </p:nvSpPr>
        <p:spPr>
          <a:xfrm>
            <a:off x="3685568" y="226626"/>
            <a:ext cx="5307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S. Redaelli, </a:t>
            </a:r>
            <a:r>
              <a:rPr lang="en-GB" sz="1200" dirty="0"/>
              <a:t>IR collimator design: WP5 internal review Introduction, 4</a:t>
            </a:r>
            <a:r>
              <a:rPr lang="en-GB" sz="1200" baseline="30000" dirty="0"/>
              <a:t>th</a:t>
            </a:r>
            <a:r>
              <a:rPr lang="en-GB" sz="1200" dirty="0"/>
              <a:t> March 2020</a:t>
            </a:r>
          </a:p>
          <a:p>
            <a:r>
              <a:rPr lang="en-GB" sz="1200" dirty="0">
                <a:hlinkClick r:id="rId3"/>
              </a:rPr>
              <a:t>https://indico.cern.ch/event/892297/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07224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600E9-AEE3-4BCD-A6B4-AA5270BA2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212727"/>
            <a:ext cx="7886700" cy="558798"/>
          </a:xfrm>
        </p:spPr>
        <p:txBody>
          <a:bodyPr>
            <a:normAutofit fontScale="90000"/>
          </a:bodyPr>
          <a:lstStyle/>
          <a:p>
            <a:r>
              <a:rPr lang="en-US" dirty="0"/>
              <a:t>New string of collimators in cell 4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42FDF81-14B1-4010-B835-E8F4801D32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903051"/>
            <a:ext cx="6753225" cy="50518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50523BB-9890-400D-8856-520EE6B131E2}"/>
              </a:ext>
            </a:extLst>
          </p:cNvPr>
          <p:cNvSpPr txBox="1"/>
          <p:nvPr/>
        </p:nvSpPr>
        <p:spPr>
          <a:xfrm>
            <a:off x="344735" y="6086475"/>
            <a:ext cx="8821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Initial design seemed well optimized with RF contacts everywhere</a:t>
            </a:r>
          </a:p>
          <a:p>
            <a:r>
              <a:rPr lang="en-US" dirty="0">
                <a:sym typeface="Wingdings" panose="05000000000000000000" pitchFamily="2" charset="2"/>
              </a:rPr>
              <a:t> Design discussed at IWG#36 and recommendation to smoothen one taper implemented.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8600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8718</TotalTime>
  <Words>3234</Words>
  <Application>Microsoft Office PowerPoint</Application>
  <PresentationFormat>On-screen Show (4:3)</PresentationFormat>
  <Paragraphs>1820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Wingdings</vt:lpstr>
      <vt:lpstr>Office Theme</vt:lpstr>
      <vt:lpstr>Update on impedance considerations for HL-LHC equipment </vt:lpstr>
      <vt:lpstr>New equipment for the HL-LHC era</vt:lpstr>
      <vt:lpstr>New equipment for the HL-LHC era</vt:lpstr>
      <vt:lpstr>New collimators (N. Biancacci et al)</vt:lpstr>
      <vt:lpstr>Validation of batches for HL-LHC collimators</vt:lpstr>
      <vt:lpstr>Impedance acceptance of HL-LHC collimators going into the machine during LS2</vt:lpstr>
      <vt:lpstr>Understanding and improving resistivity measurements</vt:lpstr>
      <vt:lpstr>Baseline</vt:lpstr>
      <vt:lpstr>New string of collimators in cell 4</vt:lpstr>
      <vt:lpstr>What happens to the current collimators?</vt:lpstr>
      <vt:lpstr>MKI</vt:lpstr>
      <vt:lpstr>Power loss to MKI versus time for standard HL-LHC fill (as per operational scenario, E. Métral et al, )</vt:lpstr>
      <vt:lpstr>IR vacuum layout</vt:lpstr>
      <vt:lpstr>New TDIS</vt:lpstr>
      <vt:lpstr>New experimental chamber</vt:lpstr>
      <vt:lpstr>VAX and TAXS/Q1 region</vt:lpstr>
      <vt:lpstr>PowerPoint Presentation</vt:lpstr>
      <vt:lpstr>PowerPoint Presentation</vt:lpstr>
      <vt:lpstr>Some remarks</vt:lpstr>
      <vt:lpstr>PowerPoint Presentation</vt:lpstr>
      <vt:lpstr>Some remarks</vt:lpstr>
      <vt:lpstr>PowerPoint Presentation</vt:lpstr>
      <vt:lpstr>Some remarks</vt:lpstr>
      <vt:lpstr>PowerPoint Presentation</vt:lpstr>
      <vt:lpstr>New deformable RF fingers</vt:lpstr>
      <vt:lpstr>Y chambers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impedance considerations for HL-LHC equipment </dc:title>
  <dc:creator>Benoit Salvant</dc:creator>
  <cp:lastModifiedBy>Benoit Salvant</cp:lastModifiedBy>
  <cp:revision>87</cp:revision>
  <dcterms:created xsi:type="dcterms:W3CDTF">2020-03-03T08:29:29Z</dcterms:created>
  <dcterms:modified xsi:type="dcterms:W3CDTF">2020-03-09T10:06:11Z</dcterms:modified>
</cp:coreProperties>
</file>