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832" r:id="rId1"/>
  </p:sldMasterIdLst>
  <p:notesMasterIdLst>
    <p:notesMasterId r:id="rId22"/>
  </p:notesMasterIdLst>
  <p:handoutMasterIdLst>
    <p:handoutMasterId r:id="rId23"/>
  </p:handoutMasterIdLst>
  <p:sldIdLst>
    <p:sldId id="802" r:id="rId2"/>
    <p:sldId id="976" r:id="rId3"/>
    <p:sldId id="981" r:id="rId4"/>
    <p:sldId id="977" r:id="rId5"/>
    <p:sldId id="982" r:id="rId6"/>
    <p:sldId id="984" r:id="rId7"/>
    <p:sldId id="985" r:id="rId8"/>
    <p:sldId id="986" r:id="rId9"/>
    <p:sldId id="987" r:id="rId10"/>
    <p:sldId id="988" r:id="rId11"/>
    <p:sldId id="989" r:id="rId12"/>
    <p:sldId id="990" r:id="rId13"/>
    <p:sldId id="991" r:id="rId14"/>
    <p:sldId id="975" r:id="rId15"/>
    <p:sldId id="978" r:id="rId16"/>
    <p:sldId id="979" r:id="rId17"/>
    <p:sldId id="980" r:id="rId18"/>
    <p:sldId id="960" r:id="rId19"/>
    <p:sldId id="969" r:id="rId20"/>
    <p:sldId id="972" r:id="rId2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881F"/>
    <a:srgbClr val="DAD48B"/>
    <a:srgbClr val="C7DA8E"/>
    <a:srgbClr val="BBDA57"/>
    <a:srgbClr val="0038FF"/>
    <a:srgbClr val="000082"/>
    <a:srgbClr val="F8CBAD"/>
    <a:srgbClr val="E52809"/>
    <a:srgbClr val="EC0000"/>
    <a:srgbClr val="A3D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43" autoAdjust="0"/>
    <p:restoredTop sz="86418" autoAdjust="0"/>
  </p:normalViewPr>
  <p:slideViewPr>
    <p:cSldViewPr>
      <p:cViewPr varScale="1">
        <p:scale>
          <a:sx n="97" d="100"/>
          <a:sy n="97" d="100"/>
        </p:scale>
        <p:origin x="13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13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97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70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149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00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936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6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301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3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24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880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5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451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73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25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05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45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677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34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37" r:id="rId3"/>
    <p:sldLayoutId id="2147486838" r:id="rId4"/>
    <p:sldLayoutId id="2147486839" r:id="rId5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4000" dirty="0"/>
              <a:t>A walk on the weld side of HL-LHC beam screens</a:t>
            </a:r>
            <a:endParaRPr lang="en-US" sz="2400" i="1" baseline="30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239000" cy="20574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N. Mounet, S. </a:t>
            </a:r>
            <a:r>
              <a:rPr lang="en-US" sz="1800" dirty="0" err="1">
                <a:solidFill>
                  <a:schemeClr val="tx1"/>
                </a:solidFill>
              </a:rPr>
              <a:t>Antipov</a:t>
            </a:r>
            <a:r>
              <a:rPr lang="en-US" sz="1800" dirty="0">
                <a:solidFill>
                  <a:schemeClr val="tx1"/>
                </a:solidFill>
              </a:rPr>
              <a:t>, E. </a:t>
            </a:r>
            <a:r>
              <a:rPr lang="en-US" sz="1800" dirty="0" err="1">
                <a:solidFill>
                  <a:schemeClr val="tx1"/>
                </a:solidFill>
              </a:rPr>
              <a:t>Métral</a:t>
            </a:r>
            <a:r>
              <a:rPr lang="en-US" sz="1800" dirty="0">
                <a:solidFill>
                  <a:schemeClr val="tx1"/>
                </a:solidFill>
              </a:rPr>
              <a:t>, B. </a:t>
            </a:r>
            <a:r>
              <a:rPr lang="en-US" sz="1800" dirty="0" err="1">
                <a:solidFill>
                  <a:schemeClr val="tx1"/>
                </a:solidFill>
              </a:rPr>
              <a:t>Salvant</a:t>
            </a:r>
            <a:r>
              <a:rPr lang="en-US" sz="1800" dirty="0">
                <a:solidFill>
                  <a:schemeClr val="tx1"/>
                </a:solidFill>
              </a:rPr>
              <a:t>, C. </a:t>
            </a:r>
            <a:r>
              <a:rPr lang="en-US" sz="1800" dirty="0" err="1">
                <a:solidFill>
                  <a:schemeClr val="tx1"/>
                </a:solidFill>
              </a:rPr>
              <a:t>Zannini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  <a:endParaRPr lang="en-US" sz="1800" b="1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br>
              <a:rPr lang="en-US" sz="18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18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</a:t>
            </a:r>
            <a:r>
              <a:rPr lang="en-US" sz="1800" dirty="0">
                <a:solidFill>
                  <a:schemeClr val="tx1"/>
                </a:solidFill>
              </a:rPr>
              <a:t>D. Amorim, 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G. </a:t>
            </a:r>
            <a:r>
              <a:rPr lang="en-US" sz="18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Arduini</a:t>
            </a:r>
            <a:r>
              <a:rPr lang="en-US" sz="18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800" dirty="0">
                <a:solidFill>
                  <a:schemeClr val="tx1"/>
                </a:solidFill>
              </a:rPr>
              <a:t>S. </a:t>
            </a:r>
            <a:r>
              <a:rPr lang="en-US" sz="1800" dirty="0" err="1">
                <a:solidFill>
                  <a:schemeClr val="tx1"/>
                </a:solidFill>
              </a:rPr>
              <a:t>Arsenyev</a:t>
            </a:r>
            <a:r>
              <a:rPr lang="en-US" sz="1800" dirty="0">
                <a:solidFill>
                  <a:schemeClr val="tx1"/>
                </a:solidFill>
              </a:rPr>
              <a:t>, N. </a:t>
            </a:r>
            <a:r>
              <a:rPr lang="en-US" sz="1800" dirty="0" err="1">
                <a:solidFill>
                  <a:schemeClr val="tx1"/>
                </a:solidFill>
              </a:rPr>
              <a:t>Biancacci</a:t>
            </a:r>
            <a:r>
              <a:rPr lang="en-US" sz="1800" dirty="0">
                <a:solidFill>
                  <a:schemeClr val="tx1"/>
                </a:solidFill>
              </a:rPr>
              <a:t>, R. de Maria, N. Kos, R. Tomas.</a:t>
            </a:r>
            <a:endParaRPr lang="en-US" sz="18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Can we optimize the beam screen orientation?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flat optics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the situation is different: the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same plane has a lower beta for both beams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C8DDA1-CC03-A14E-A39C-8555231464B1}"/>
              </a:ext>
            </a:extLst>
          </p:cNvPr>
          <p:cNvSpPr txBox="1"/>
          <p:nvPr/>
        </p:nvSpPr>
        <p:spPr>
          <a:xfrm>
            <a:off x="226943" y="4990673"/>
            <a:ext cx="8651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We can optimize if we choose the facets where to put the weld as: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Top/bottom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for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IR1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Left/right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for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IR5</a:t>
            </a:r>
            <a:endParaRPr lang="en-GB" sz="2000" b="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70B373-6CE3-8441-A920-B08AA4E8AD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00" t="4200" r="7200" b="2593"/>
          <a:stretch/>
        </p:blipFill>
        <p:spPr>
          <a:xfrm>
            <a:off x="4558836" y="1457766"/>
            <a:ext cx="4320000" cy="34952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5B31E2-87DA-3B45-9522-5FCB7B2277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" t="6616" r="6200" b="3994"/>
          <a:stretch/>
        </p:blipFill>
        <p:spPr>
          <a:xfrm>
            <a:off x="76200" y="1574604"/>
            <a:ext cx="4320000" cy="326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77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63273E4-E66E-6049-9DA0-227788EBE6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50" r="6666"/>
          <a:stretch/>
        </p:blipFill>
        <p:spPr>
          <a:xfrm>
            <a:off x="175231" y="1626070"/>
            <a:ext cx="4320000" cy="3239357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Is it worth the effort?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Ratio of total dipolar impedances vs. case when all welds are top/bottom (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flat optics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):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890861-69D2-3543-ACF6-8955A75093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50" r="6666"/>
          <a:stretch/>
        </p:blipFill>
        <p:spPr>
          <a:xfrm>
            <a:off x="4595400" y="1637444"/>
            <a:ext cx="4320000" cy="32393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6C077C-1A26-7A46-BA3B-A3964F5E1E61}"/>
              </a:ext>
            </a:extLst>
          </p:cNvPr>
          <p:cNvSpPr txBox="1"/>
          <p:nvPr/>
        </p:nvSpPr>
        <p:spPr>
          <a:xfrm>
            <a:off x="5562600" y="23622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Myriad Pro" charset="0"/>
                <a:ea typeface="Myriad Pro" charset="0"/>
                <a:cs typeface="Myriad Pro" charset="0"/>
              </a:rPr>
              <a:t>Dipolar vertical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9C1DE7-0E68-9F40-B202-AFFCC27C03F5}"/>
              </a:ext>
            </a:extLst>
          </p:cNvPr>
          <p:cNvSpPr txBox="1"/>
          <p:nvPr/>
        </p:nvSpPr>
        <p:spPr>
          <a:xfrm>
            <a:off x="1295400" y="23622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Myriad Pro" charset="0"/>
                <a:ea typeface="Myriad Pro" charset="0"/>
                <a:cs typeface="Myriad Pro" charset="0"/>
              </a:rPr>
              <a:t>Dipolar horizontal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91CC9D-2A74-FF4A-A058-39ABE2F1F11C}"/>
              </a:ext>
            </a:extLst>
          </p:cNvPr>
          <p:cNvSpPr txBox="1"/>
          <p:nvPr/>
        </p:nvSpPr>
        <p:spPr>
          <a:xfrm>
            <a:off x="228600" y="5036424"/>
            <a:ext cx="868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→ One loses a little in x but gains significantly in y, but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only at low frequencies.</a:t>
            </a:r>
            <a:b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</a:br>
            <a:endParaRPr lang="en-GB" sz="2000" b="0" dirty="0">
              <a:solidFill>
                <a:srgbClr val="FF0000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→ Negligible impact on stability when the damper is on?</a:t>
            </a:r>
            <a:endParaRPr lang="en-GB" sz="2000" b="0" dirty="0">
              <a:solidFill>
                <a:srgbClr val="FF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415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3D5CED4-2BE4-0644-85E1-085C13CFBC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87" r="7526"/>
          <a:stretch/>
        </p:blipFill>
        <p:spPr>
          <a:xfrm>
            <a:off x="213900" y="1616129"/>
            <a:ext cx="4320000" cy="32506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5C07BB-463B-A048-92E4-7056E2BBBB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273" r="5807"/>
          <a:stretch/>
        </p:blipFill>
        <p:spPr>
          <a:xfrm>
            <a:off x="4519200" y="1583829"/>
            <a:ext cx="4320000" cy="3222785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Is it worth the effort?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Ratio of total dipolar impedances vs. case when all welds are top/bottom (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round optics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6C077C-1A26-7A46-BA3B-A3964F5E1E61}"/>
              </a:ext>
            </a:extLst>
          </p:cNvPr>
          <p:cNvSpPr txBox="1"/>
          <p:nvPr/>
        </p:nvSpPr>
        <p:spPr>
          <a:xfrm>
            <a:off x="5562600" y="23622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Myriad Pro" charset="0"/>
                <a:ea typeface="Myriad Pro" charset="0"/>
                <a:cs typeface="Myriad Pro" charset="0"/>
              </a:rPr>
              <a:t>Dipolar vertical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9C1DE7-0E68-9F40-B202-AFFCC27C03F5}"/>
              </a:ext>
            </a:extLst>
          </p:cNvPr>
          <p:cNvSpPr txBox="1"/>
          <p:nvPr/>
        </p:nvSpPr>
        <p:spPr>
          <a:xfrm>
            <a:off x="1295400" y="23622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Myriad Pro" charset="0"/>
                <a:ea typeface="Myriad Pro" charset="0"/>
                <a:cs typeface="Myriad Pro" charset="0"/>
              </a:rPr>
              <a:t>Dipolar horizontal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91CC9D-2A74-FF4A-A058-39ABE2F1F11C}"/>
              </a:ext>
            </a:extLst>
          </p:cNvPr>
          <p:cNvSpPr txBox="1"/>
          <p:nvPr/>
        </p:nvSpPr>
        <p:spPr>
          <a:xfrm>
            <a:off x="228600" y="5036424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→ The optimization of the D2 beam screen orientation is not worth it…</a:t>
            </a:r>
            <a:endParaRPr lang="en-GB" sz="2000" b="0" dirty="0">
              <a:solidFill>
                <a:srgbClr val="FF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89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Is it worth the effort?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Octupole thresholds with HL-LHC parameters (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N</a:t>
            </a:r>
            <a:r>
              <a:rPr lang="en-US" sz="2000" b="0" baseline="-25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=2.3e11 p+/bunch, emittances 2.1𝜇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m.rad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 for flat optics: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Resistive-wall from collimators only: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55A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en-US" sz="2000" b="0" dirty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Resistive-wall from beam screens (including welds):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&lt; 0.01 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91CC9D-2A74-FF4A-A058-39ABE2F1F11C}"/>
              </a:ext>
            </a:extLst>
          </p:cNvPr>
          <p:cNvSpPr txBox="1"/>
          <p:nvPr/>
        </p:nvSpPr>
        <p:spPr>
          <a:xfrm>
            <a:off x="190500" y="3746285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→ The optimization of the weld orientation is not really worth it.</a:t>
            </a:r>
            <a:endParaRPr lang="en-GB" sz="2000" dirty="0">
              <a:solidFill>
                <a:srgbClr val="FF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411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28800" y="2581870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0" i="1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Backup slides</a:t>
            </a:r>
            <a:endParaRPr lang="fr-FR" sz="6000" b="0" i="1" dirty="0" err="1">
              <a:solidFill>
                <a:schemeClr val="accent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580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03B9AA-4D2E-EB4E-BE03-3176B34E0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21030"/>
            <a:ext cx="7560152" cy="3993969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 err="1">
                <a:latin typeface="Myriad Pro" charset="0"/>
                <a:ea typeface="Myriad Pro" charset="0"/>
                <a:cs typeface="Myriad Pro" charset="0"/>
              </a:rPr>
              <a:t>Octogonal</a:t>
            </a:r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 beam screens in HL-LHC triplets (N. Kos)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Three different shapes, depending on the magnet cold bore aperture: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4721086" y="1477164"/>
            <a:ext cx="4041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Q1 beam screen (“BS_101” in the impedance model, drawing LHCVSMSH0003)</a:t>
            </a:r>
          </a:p>
        </p:txBody>
      </p:sp>
    </p:spTree>
    <p:extLst>
      <p:ext uri="{BB962C8B-B14F-4D97-AF65-F5344CB8AC3E}">
        <p14:creationId xmlns:p14="http://schemas.microsoft.com/office/powerpoint/2010/main" val="4034134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54B727-1A5E-7544-8BF6-63302501F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424271"/>
            <a:ext cx="8458200" cy="4475982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 err="1"/>
              <a:t>Octogonal</a:t>
            </a:r>
            <a:r>
              <a:rPr lang="en-US" sz="2800" dirty="0"/>
              <a:t> beam screens in HL-LHC triplets (N. Kos)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4701209" y="1291910"/>
            <a:ext cx="3965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Q2/Q3/CP/D1 beam screen (“BS_121” in the impedance model, drawing LHCVSMSL0001)</a:t>
            </a:r>
          </a:p>
        </p:txBody>
      </p:sp>
    </p:spTree>
    <p:extLst>
      <p:ext uri="{BB962C8B-B14F-4D97-AF65-F5344CB8AC3E}">
        <p14:creationId xmlns:p14="http://schemas.microsoft.com/office/powerpoint/2010/main" val="359487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45F92D-3DF7-8744-95C7-05DB3A25C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3838"/>
            <a:ext cx="9144000" cy="4630323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sz="2800" dirty="0" err="1"/>
              <a:t>Octogonal</a:t>
            </a:r>
            <a:r>
              <a:rPr lang="en-US" sz="2800" dirty="0"/>
              <a:t> beam screens in HL-LHC triplets (N. </a:t>
            </a:r>
            <a:r>
              <a:rPr lang="en-US" sz="2800"/>
              <a:t>Kos)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4572000" y="1291910"/>
            <a:ext cx="4267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D2 beam screen (“BS_88” in the impedance model, drawing LHCVSCS_0001) – single beam</a:t>
            </a:r>
          </a:p>
        </p:txBody>
      </p:sp>
    </p:spTree>
    <p:extLst>
      <p:ext uri="{BB962C8B-B14F-4D97-AF65-F5344CB8AC3E}">
        <p14:creationId xmlns:p14="http://schemas.microsoft.com/office/powerpoint/2010/main" val="1297034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</a:t>
            </a:r>
            <a:r>
              <a:rPr lang="mr-IN" dirty="0"/>
              <a:t>–</a:t>
            </a:r>
            <a:r>
              <a:rPr lang="en-US" dirty="0"/>
              <a:t> Collimator settings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Collimator settings (𝜎 computed with 𝜀</a:t>
            </a:r>
            <a:r>
              <a:rPr lang="en-US" sz="2000" b="0" dirty="0">
                <a:solidFill>
                  <a:schemeClr val="accent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 2.5 𝜇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m.rad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 at top energy: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351584"/>
              </p:ext>
            </p:extLst>
          </p:nvPr>
        </p:nvGraphicFramePr>
        <p:xfrm>
          <a:off x="1600200" y="1684020"/>
          <a:ext cx="4495800" cy="3511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Collimators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Half-gap [#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𝜎]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TCP/TCS/TCLA(D) IR7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6.7 /</a:t>
                      </a:r>
                      <a:r>
                        <a:rPr lang="fr-FR" baseline="0" dirty="0"/>
                        <a:t> 9.1</a:t>
                      </a:r>
                      <a:r>
                        <a:rPr lang="fr-FR" dirty="0"/>
                        <a:t> / 12.7 (16.6)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TCP/TCS/TCLA IR3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17.7 / 21.3 / 23.7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TCDQ/TCS IR6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TCT IR1/5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TCL (IR1/5) Q4/Q5/Q6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14.2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/>
                        <a:t>TCT IR2/8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43.8 / 17.7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43776" y="5650468"/>
            <a:ext cx="814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Note: injection protection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collimators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are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always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in parking position at top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energy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2127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model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Changes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w.r.t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 the LHC that are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included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in the HL model: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Collimator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at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almost full upgrade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(jaws of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2 TCPs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and all but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2 TCSs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in IR7 replaced by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Mo-graphite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ones,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Mo-coated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the </a:t>
            </a:r>
            <a:r>
              <a:rPr lang="en-US" sz="2000" b="0" dirty="0">
                <a:solidFill>
                  <a:srgbClr val="14881F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TCSs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); some TCTs in Cu-coated copper-diamond; tungsten TCLD absorber in IR7,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collimator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tapers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Beta functions in the arcs and triplets (optics v1.4),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TDIS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(with graphite, Ti</a:t>
            </a:r>
            <a:r>
              <a:rPr lang="en-US" sz="2000" b="0" baseline="-25000" dirty="0">
                <a:latin typeface="Myriad Pro"/>
                <a:ea typeface="Myriad Pro" charset="0"/>
                <a:cs typeface="Courier New" panose="02070309020205020404" pitchFamily="49" charset="0"/>
              </a:rPr>
              <a:t>6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Al</a:t>
            </a:r>
            <a:r>
              <a:rPr lang="en-US" sz="2000" b="0" baseline="-25000" dirty="0">
                <a:latin typeface="Myriad Pro"/>
                <a:ea typeface="Myriad Pro" charset="0"/>
                <a:cs typeface="Courier New" panose="02070309020205020404" pitchFamily="49" charset="0"/>
              </a:rPr>
              <a:t>4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V and CuCr1Zr),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MKI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-cool </a:t>
            </a:r>
            <a:r>
              <a:rPr lang="mr-IN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–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4 of them,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</a:t>
            </a:r>
            <a:r>
              <a:rPr lang="en-US" sz="2000" b="0" dirty="0" err="1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octogonal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beam screens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triplets, with up-to-date dimensions,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-coating, 75K copper, pumping holes and welds (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rough estimate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the welds),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experimental chambers (ATLAS &amp; CMS),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Tapers and BPMs in the triplets region,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Crab cavities.</a:t>
            </a: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820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The context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HL-LHC triplets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(and beyond, up to the D2 magnet), beam screens exhibit a new octagonal shape, with two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longitudinal welds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all along.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4648200" y="5181428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R. De Maria et al, 157</a:t>
            </a:r>
            <a:r>
              <a:rPr lang="en-GB" sz="2000" b="0" baseline="30000" dirty="0">
                <a:latin typeface="Myriad Pro" charset="0"/>
                <a:ea typeface="Myriad Pro" charset="0"/>
                <a:cs typeface="Myriad Pro" charset="0"/>
              </a:rPr>
              <a:t>th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WP2 meeting (03/09/2019)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E97EF0-BE7A-8145-8AEC-99227908F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513324"/>
            <a:ext cx="8166100" cy="26416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6B58019-70B5-F446-8B44-560932AC18A3}"/>
              </a:ext>
            </a:extLst>
          </p:cNvPr>
          <p:cNvSpPr txBox="1"/>
          <p:nvPr/>
        </p:nvSpPr>
        <p:spPr>
          <a:xfrm>
            <a:off x="3162300" y="1836819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HL-LHC triplet layout</a:t>
            </a:r>
          </a:p>
        </p:txBody>
      </p:sp>
    </p:spTree>
    <p:extLst>
      <p:ext uri="{BB962C8B-B14F-4D97-AF65-F5344CB8AC3E}">
        <p14:creationId xmlns:p14="http://schemas.microsoft.com/office/powerpoint/2010/main" val="2445123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HL-LHC impedance model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Modifications that are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not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(yet)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in the model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Y-chamber (negligible) and VELO,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experimental chambers ALICE and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possibly also CMS,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updated longitudinal weld factor in the triplets beam screens,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deformable RF-fingers (ongoing work),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instrumentation,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possible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-coating in some sectors,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possible additional collimators in IR1 &amp; 5, TCLD in IR2 (in parking for protons) and updated design of all tertiaries and TCLs, old CFC collimators in parking?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crab cavities HOMs as measured in real cavities,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electron lens and crystal collimators (recently added to baseline),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roman pots,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“SMOG3” in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3279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B4E330C-1D3D-7047-82D4-95631F826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21178" y="3199881"/>
            <a:ext cx="3220156" cy="29417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16F8AD-C55E-E140-8CD3-032B08B06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3199881"/>
            <a:ext cx="3220156" cy="2941722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The context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triplet zone is a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sensitive region for transverse stability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because of the magnitude of the beta functions when strongly squeezed (both round and flat optics).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There are two options to position the beam screens: with the weld on the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top/bottom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facets, or on the </a:t>
            </a:r>
            <a:r>
              <a:rPr lang="en-US" sz="2000" b="0" dirty="0">
                <a:solidFill>
                  <a:srgbClr val="C0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left/right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ones: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87E4C3-BE77-274E-9B8D-D66BDCBFE21C}"/>
              </a:ext>
            </a:extLst>
          </p:cNvPr>
          <p:cNvCxnSpPr>
            <a:cxnSpLocks/>
          </p:cNvCxnSpPr>
          <p:nvPr/>
        </p:nvCxnSpPr>
        <p:spPr>
          <a:xfrm>
            <a:off x="2286000" y="2584103"/>
            <a:ext cx="205409" cy="9939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794520-3792-9242-9C9B-DCA176F7138D}"/>
              </a:ext>
            </a:extLst>
          </p:cNvPr>
          <p:cNvCxnSpPr>
            <a:cxnSpLocks/>
          </p:cNvCxnSpPr>
          <p:nvPr/>
        </p:nvCxnSpPr>
        <p:spPr>
          <a:xfrm>
            <a:off x="2286000" y="2584103"/>
            <a:ext cx="457200" cy="32832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B8B41F-0F83-7641-8750-E9D8E26F7B2F}"/>
              </a:ext>
            </a:extLst>
          </p:cNvPr>
          <p:cNvCxnSpPr>
            <a:cxnSpLocks/>
          </p:cNvCxnSpPr>
          <p:nvPr/>
        </p:nvCxnSpPr>
        <p:spPr>
          <a:xfrm>
            <a:off x="5029200" y="2584103"/>
            <a:ext cx="476956" cy="236889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324997A-7459-A04C-9791-760D543C27C6}"/>
              </a:ext>
            </a:extLst>
          </p:cNvPr>
          <p:cNvCxnSpPr>
            <a:cxnSpLocks/>
          </p:cNvCxnSpPr>
          <p:nvPr/>
        </p:nvCxnSpPr>
        <p:spPr>
          <a:xfrm>
            <a:off x="5029200" y="2584103"/>
            <a:ext cx="2710070" cy="198789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76200" y="4132132"/>
            <a:ext cx="121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Q1 beam screen before assembly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C377D7-ED4D-4B46-AD16-8AC0DA44E675}"/>
              </a:ext>
            </a:extLst>
          </p:cNvPr>
          <p:cNvSpPr txBox="1"/>
          <p:nvPr/>
        </p:nvSpPr>
        <p:spPr>
          <a:xfrm>
            <a:off x="7703348" y="6032419"/>
            <a:ext cx="12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From </a:t>
            </a:r>
            <a:r>
              <a:rPr lang="en-GB" dirty="0">
                <a:latin typeface="Myriad Pro" charset="0"/>
                <a:ea typeface="Myriad Pro" charset="0"/>
                <a:cs typeface="Myriad Pro" charset="0"/>
              </a:rPr>
              <a:t>N. Kos</a:t>
            </a:r>
          </a:p>
        </p:txBody>
      </p:sp>
    </p:spTree>
    <p:extLst>
      <p:ext uri="{BB962C8B-B14F-4D97-AF65-F5344CB8AC3E}">
        <p14:creationId xmlns:p14="http://schemas.microsoft.com/office/powerpoint/2010/main" val="301258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The context and the question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welds are in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stainless steel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NOT copper-coated (but with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coating), and up to 4mm-large.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→ this is seen by the beam and introduce a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significant detrimental factor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on the resistive-wall impedance.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plane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on which the weld is located can matter, depending on the difference between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x and y beta functions</a:t>
            </a:r>
            <a:b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</a:b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→ an impedance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optimization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is in principle possible (question by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N. Kos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 with 90</a:t>
            </a:r>
            <a: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° </a:t>
            </a:r>
            <a:r>
              <a:rPr lang="fr-FR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weld</a:t>
            </a:r>
            <a: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rotation.</a:t>
            </a:r>
            <a:b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br>
              <a:rPr lang="fr-FR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→ But is it worth the effort?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026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A8E07F7-94F9-AD49-BA56-B75C03D0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02529"/>
            <a:ext cx="4392945" cy="30651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The weld factor(s)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875943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Previous works to compute this factor, by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Carlo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Zannini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and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Benoît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Salvant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43C836-5F20-234B-BB34-3BA6CFCF2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1420958"/>
            <a:ext cx="6553200" cy="21815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58F08D-F9DB-DC4F-8B8E-6720B9AA2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1" y="3867080"/>
            <a:ext cx="3810000" cy="206229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A79B4E9-1107-4243-BF66-329C3FFCF594}"/>
              </a:ext>
            </a:extLst>
          </p:cNvPr>
          <p:cNvSpPr/>
          <p:nvPr/>
        </p:nvSpPr>
        <p:spPr>
          <a:xfrm>
            <a:off x="4038601" y="4267200"/>
            <a:ext cx="4373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</a:rPr>
              <a:t>B. </a:t>
            </a:r>
            <a:r>
              <a:rPr lang="en-US" sz="1800" b="0" dirty="0" err="1">
                <a:solidFill>
                  <a:srgbClr val="FF0000"/>
                </a:solidFill>
                <a:latin typeface="Myriad Pro" panose="020B0503030403020204" pitchFamily="34" charset="0"/>
              </a:rPr>
              <a:t>Salvant</a:t>
            </a: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</a:rPr>
              <a:t>, N. Wang, C. </a:t>
            </a:r>
            <a:r>
              <a:rPr lang="en-US" sz="1800" b="0" dirty="0" err="1">
                <a:solidFill>
                  <a:srgbClr val="FF0000"/>
                </a:solidFill>
                <a:latin typeface="Myriad Pro" panose="020B0503030403020204" pitchFamily="34" charset="0"/>
              </a:rPr>
              <a:t>Zannini</a:t>
            </a:r>
            <a:r>
              <a:rPr lang="en-US" sz="1800" b="0" dirty="0">
                <a:solidFill>
                  <a:srgbClr val="FF0000"/>
                </a:solidFill>
                <a:latin typeface="Myriad Pro" panose="020B0503030403020204" pitchFamily="34" charset="0"/>
              </a:rPr>
              <a:t> (14/12/2015)</a:t>
            </a:r>
          </a:p>
        </p:txBody>
      </p:sp>
    </p:spTree>
    <p:extLst>
      <p:ext uri="{BB962C8B-B14F-4D97-AF65-F5344CB8AC3E}">
        <p14:creationId xmlns:p14="http://schemas.microsoft.com/office/powerpoint/2010/main" val="204158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The weld factor(s)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875943"/>
            <a:ext cx="8763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Carlo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Zannini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is currently computing the most up-to-date weld factors.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the meanwhile, I have made 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estimates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based on Carlo’s 2013 computations, taking into account the larger weld width (4mm instead of 2), and the fact they are now in two opposite facets, also using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Benoît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Salvant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’s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past computations.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the end, “my” weld factor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in the plane of the weld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(applied on top of a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cylindrical resistive-wall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impedance with the radius defined as the smallest distance to the beam screen facets) is: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2.3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for the D2 beam screen (called BS_88 in the impedance model)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2.15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for the other beam screens (BS_101 and BS_121, for resp. Q1 and Q2-Q3-CP-D1, see drawings in backup).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the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other plane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the factor is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931529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Beam screen resistive-wall impedance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875943"/>
            <a:ext cx="8763000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On top of the weld, the beam screen is also a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complex multilayer conductive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object with no less than 4 layers: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/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Ti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/ Cu / stainless steel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Only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Cu and stainless steel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really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matter for stability.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Cu is also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magneto-resistant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and its conductivity depends a lot on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temperature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and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purity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(beam screens are at cryogenic temperatures).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A2384D-EA75-9145-8727-0806FEA3D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233" y="1600201"/>
            <a:ext cx="5998768" cy="35439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C96FB5-7595-FC49-BDDC-7A72AC50C1CB}"/>
              </a:ext>
            </a:extLst>
          </p:cNvPr>
          <p:cNvSpPr txBox="1"/>
          <p:nvPr/>
        </p:nvSpPr>
        <p:spPr>
          <a:xfrm>
            <a:off x="609600" y="28194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From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B. </a:t>
            </a:r>
            <a:r>
              <a:rPr lang="en-GB" sz="2000" b="0" dirty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Salvant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, N. Wang, C. </a:t>
            </a:r>
            <a:r>
              <a:rPr lang="en-GB" sz="2000" b="0" dirty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Zannini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(14/12/2015)</a:t>
            </a:r>
            <a:endParaRPr lang="en-GB" sz="2000" b="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086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Beam screen resistive-wall impedance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" y="875943"/>
            <a:ext cx="8763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 impedance model got significant updates to allow: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to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choose the temperature, RRR, B field and weld factor of different beam screens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– they are not all the same nor at the same temperature (T=75K for Q1/Q2/Q3/CP/D1 beam screens, 20K for all the others, RRR=70 for all),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to get the resistivity for any kind of copper, thanks to two general laws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implemented in the Python library of IW2D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(function </a:t>
            </a:r>
            <a:r>
              <a:rPr lang="en-US" sz="2000" b="0" i="1" dirty="0" err="1">
                <a:latin typeface="Myriad Pro"/>
                <a:ea typeface="Myriad Pro" charset="0"/>
                <a:cs typeface="Courier New" panose="02070309020205020404" pitchFamily="49" charset="0"/>
              </a:rPr>
              <a:t>Cu_layer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69E87-C8E4-3A44-99F7-879D463711EE}"/>
              </a:ext>
            </a:extLst>
          </p:cNvPr>
          <p:cNvSpPr txBox="1"/>
          <p:nvPr/>
        </p:nvSpPr>
        <p:spPr>
          <a:xfrm>
            <a:off x="3733800" y="5852154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latin typeface="Myriad Pro" charset="0"/>
                <a:ea typeface="Myriad Pro" charset="0"/>
                <a:cs typeface="Myriad Pro" charset="0"/>
              </a:rPr>
              <a:t>Courtesy of </a:t>
            </a:r>
            <a:r>
              <a:rPr lang="en-GB" sz="1400" b="0" i="1" dirty="0">
                <a:latin typeface="Myriad Pro" charset="0"/>
                <a:ea typeface="Myriad Pro" charset="0"/>
                <a:cs typeface="Myriad Pro" charset="0"/>
              </a:rPr>
              <a:t>N. J. Simon, E. S. Drexler, and R. P. Reed</a:t>
            </a:r>
            <a:r>
              <a:rPr lang="en-GB" sz="1400" b="0" dirty="0">
                <a:latin typeface="Myriad Pro" charset="0"/>
                <a:ea typeface="Myriad Pro" charset="0"/>
                <a:cs typeface="Myriad Pro" charset="0"/>
              </a:rPr>
              <a:t>, NIST Monograph 177 (1992)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846592-4B62-3840-855A-7F646F0D9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23" y="2915286"/>
            <a:ext cx="3020671" cy="35029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59BA8C-B32B-5D45-A92C-5B737BAE5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4633" y="2894533"/>
            <a:ext cx="2714367" cy="29184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B27C50D-0AEB-F34B-B638-C8E451DADE78}"/>
              </a:ext>
            </a:extLst>
          </p:cNvPr>
          <p:cNvSpPr txBox="1"/>
          <p:nvPr/>
        </p:nvSpPr>
        <p:spPr>
          <a:xfrm>
            <a:off x="7225748" y="3427087"/>
            <a:ext cx="190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Kohler plot for </a:t>
            </a:r>
            <a:r>
              <a:rPr lang="en-GB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magnetoresistance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 (taking the maximum line)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220EB4-AE58-F74E-9C7C-3AFF19CD3B19}"/>
              </a:ext>
            </a:extLst>
          </p:cNvPr>
          <p:cNvSpPr txBox="1"/>
          <p:nvPr/>
        </p:nvSpPr>
        <p:spPr>
          <a:xfrm>
            <a:off x="3212241" y="3427087"/>
            <a:ext cx="1372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RRR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 and </a:t>
            </a:r>
            <a:r>
              <a:rPr lang="en-GB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T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 dependence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903CE2-C3E2-014A-A9D6-66A1F855BA19}"/>
              </a:ext>
            </a:extLst>
          </p:cNvPr>
          <p:cNvSpPr txBox="1"/>
          <p:nvPr/>
        </p:nvSpPr>
        <p:spPr>
          <a:xfrm>
            <a:off x="7225748" y="5249374"/>
            <a:ext cx="18737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Many thanks to </a:t>
            </a:r>
            <a:r>
              <a:rPr lang="en-GB" i="1" dirty="0">
                <a:latin typeface="Myriad Pro" charset="0"/>
                <a:ea typeface="Myriad Pro" charset="0"/>
                <a:cs typeface="Myriad Pro" charset="0"/>
              </a:rPr>
              <a:t>E. </a:t>
            </a:r>
            <a:r>
              <a:rPr lang="en-GB" i="1" dirty="0" err="1">
                <a:latin typeface="Myriad Pro" charset="0"/>
                <a:ea typeface="Myriad Pro" charset="0"/>
                <a:cs typeface="Myriad Pro" charset="0"/>
              </a:rPr>
              <a:t>Métral</a:t>
            </a: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GB" i="1" dirty="0">
                <a:latin typeface="Myriad Pro" charset="0"/>
                <a:ea typeface="Myriad Pro" charset="0"/>
                <a:cs typeface="Myriad Pro" charset="0"/>
              </a:rPr>
              <a:t>S. </a:t>
            </a:r>
            <a:r>
              <a:rPr lang="en-GB" i="1" dirty="0" err="1">
                <a:latin typeface="Myriad Pro" charset="0"/>
                <a:ea typeface="Myriad Pro" charset="0"/>
                <a:cs typeface="Myriad Pro" charset="0"/>
              </a:rPr>
              <a:t>Antipov</a:t>
            </a:r>
            <a:r>
              <a:rPr lang="en-GB" i="1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and </a:t>
            </a:r>
            <a:r>
              <a:rPr lang="en-GB" i="1" dirty="0">
                <a:latin typeface="Myriad Pro" charset="0"/>
                <a:ea typeface="Myriad Pro" charset="0"/>
                <a:cs typeface="Myriad Pro" charset="0"/>
              </a:rPr>
              <a:t>S. </a:t>
            </a:r>
            <a:r>
              <a:rPr lang="en-GB" i="1" dirty="0" err="1">
                <a:latin typeface="Myriad Pro" charset="0"/>
                <a:ea typeface="Myriad Pro" charset="0"/>
                <a:cs typeface="Myriad Pro" charset="0"/>
              </a:rPr>
              <a:t>Arsenyev</a:t>
            </a: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68686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N. Mounet et al – HL-LHC triplets: weld – HSC 09/03/2020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Can we optimize the beam screen orientation?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875943"/>
            <a:ext cx="8610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principle we only have to look at the beta functions.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BUT most beam screens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contain the two beams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(up to D1, i.e. ~80m from IP).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Only D2 beam screen (from ~140m to ~155m) is single-beam.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B3EDF3-900F-C24E-8478-F27C9F164F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99" t="7200" r="7601" b="3200"/>
          <a:stretch/>
        </p:blipFill>
        <p:spPr>
          <a:xfrm>
            <a:off x="79513" y="2039056"/>
            <a:ext cx="5791200" cy="43825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C8DDA1-CC03-A14E-A39C-8555231464B1}"/>
              </a:ext>
            </a:extLst>
          </p:cNvPr>
          <p:cNvSpPr txBox="1"/>
          <p:nvPr/>
        </p:nvSpPr>
        <p:spPr>
          <a:xfrm>
            <a:off x="5869057" y="2291715"/>
            <a:ext cx="2971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Round optics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(IR1 and 5 are similar):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when e.g. 𝛽</a:t>
            </a:r>
            <a:r>
              <a:rPr lang="en-GB" sz="2000" b="0" baseline="-25000" dirty="0">
                <a:latin typeface="Myriad Pro" charset="0"/>
                <a:ea typeface="Myriad Pro" charset="0"/>
                <a:cs typeface="Myriad Pro" charset="0"/>
              </a:rPr>
              <a:t>x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&lt; 𝛽</a:t>
            </a:r>
            <a:r>
              <a:rPr lang="en-GB" sz="2000" b="0" baseline="-25000" dirty="0">
                <a:latin typeface="Myriad Pro" charset="0"/>
                <a:ea typeface="Myriad Pro" charset="0"/>
                <a:cs typeface="Myriad Pro" charset="0"/>
              </a:rPr>
              <a:t>y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for B1, it is the opposite for B2</a:t>
            </a:r>
            <a:br>
              <a:rPr lang="en-GB" sz="2000" b="0" dirty="0">
                <a:latin typeface="Myriad Pro" charset="0"/>
                <a:ea typeface="Myriad Pro" charset="0"/>
                <a:cs typeface="Myriad Pro" charset="0"/>
              </a:rPr>
            </a:b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→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one cannot gain anything in total on the two-beam BS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,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we could gain in D2 only, but the 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two beta functions are almost the same</a:t>
            </a:r>
            <a:b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→ very small impact.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1103658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48248</TotalTime>
  <Words>1768</Words>
  <Application>Microsoft Macintosh PowerPoint</Application>
  <PresentationFormat>On-screen Show (4:3)</PresentationFormat>
  <Paragraphs>168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ＭＳ Ｐゴシック</vt:lpstr>
      <vt:lpstr>Calibri</vt:lpstr>
      <vt:lpstr>Courier New</vt:lpstr>
      <vt:lpstr>Myriad Pro</vt:lpstr>
      <vt:lpstr>Tahoma</vt:lpstr>
      <vt:lpstr>Wingdings</vt:lpstr>
      <vt:lpstr>ZapfDingbatsITC</vt:lpstr>
      <vt:lpstr>Rétrospection</vt:lpstr>
      <vt:lpstr>A walk on the weld side of HL-LHC beam screens</vt:lpstr>
      <vt:lpstr>The context</vt:lpstr>
      <vt:lpstr>The context</vt:lpstr>
      <vt:lpstr>The context and the question</vt:lpstr>
      <vt:lpstr>The weld factor(s)</vt:lpstr>
      <vt:lpstr>The weld factor(s)</vt:lpstr>
      <vt:lpstr>Beam screen resistive-wall impedance</vt:lpstr>
      <vt:lpstr>Beam screen resistive-wall impedance</vt:lpstr>
      <vt:lpstr>Can we optimize the beam screen orientation?</vt:lpstr>
      <vt:lpstr>Can we optimize the beam screen orientation?</vt:lpstr>
      <vt:lpstr>Is it worth the effort?</vt:lpstr>
      <vt:lpstr>Is it worth the effort?</vt:lpstr>
      <vt:lpstr>Is it worth the effort?</vt:lpstr>
      <vt:lpstr>PowerPoint Presentation</vt:lpstr>
      <vt:lpstr>Octogonal beam screens in HL-LHC triplets (N. Kos)</vt:lpstr>
      <vt:lpstr>Octogonal beam screens in HL-LHC triplets (N. Kos)</vt:lpstr>
      <vt:lpstr>Octogonal beam screens in HL-LHC triplets (N. Kos)</vt:lpstr>
      <vt:lpstr>HL-LHC – Collimator settings</vt:lpstr>
      <vt:lpstr>HL-LHC impedance model</vt:lpstr>
      <vt:lpstr>HL-LHC impedance model</vt:lpstr>
    </vt:vector>
  </TitlesOfParts>
  <Company>MIT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creator>Nicolas Mounet</dc:creator>
  <cp:lastModifiedBy>Nicolas Mounet</cp:lastModifiedBy>
  <cp:revision>1664</cp:revision>
  <cp:lastPrinted>2020-03-09T13:01:21Z</cp:lastPrinted>
  <dcterms:created xsi:type="dcterms:W3CDTF">2003-11-20T04:59:35Z</dcterms:created>
  <dcterms:modified xsi:type="dcterms:W3CDTF">2020-03-09T13:03:12Z</dcterms:modified>
</cp:coreProperties>
</file>