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6832" r:id="rId1"/>
  </p:sldMasterIdLst>
  <p:notesMasterIdLst>
    <p:notesMasterId r:id="rId18"/>
  </p:notesMasterIdLst>
  <p:handoutMasterIdLst>
    <p:handoutMasterId r:id="rId19"/>
  </p:handoutMasterIdLst>
  <p:sldIdLst>
    <p:sldId id="802" r:id="rId2"/>
    <p:sldId id="969" r:id="rId3"/>
    <p:sldId id="978" r:id="rId4"/>
    <p:sldId id="960" r:id="rId5"/>
    <p:sldId id="980" r:id="rId6"/>
    <p:sldId id="979" r:id="rId7"/>
    <p:sldId id="982" r:id="rId8"/>
    <p:sldId id="983" r:id="rId9"/>
    <p:sldId id="984" r:id="rId10"/>
    <p:sldId id="958" r:id="rId11"/>
    <p:sldId id="981" r:id="rId12"/>
    <p:sldId id="985" r:id="rId13"/>
    <p:sldId id="986" r:id="rId14"/>
    <p:sldId id="988" r:id="rId15"/>
    <p:sldId id="989" r:id="rId16"/>
    <p:sldId id="990" r:id="rId17"/>
  </p:sldIdLst>
  <p:sldSz cx="9144000" cy="6858000" type="screen4x3"/>
  <p:notesSz cx="68580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Tahoma" charset="0"/>
        <a:ea typeface="ＭＳ Ｐゴシック" charset="0"/>
        <a:cs typeface="ＭＳ Ｐゴシック" charset="0"/>
      </a:defRPr>
    </a:lvl1pPr>
    <a:lvl2pPr marL="457200" algn="l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Tahoma" charset="0"/>
        <a:ea typeface="ＭＳ Ｐゴシック" charset="0"/>
        <a:cs typeface="ＭＳ Ｐゴシック" charset="0"/>
      </a:defRPr>
    </a:lvl2pPr>
    <a:lvl3pPr marL="914400" algn="l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Tahoma" charset="0"/>
        <a:ea typeface="ＭＳ Ｐゴシック" charset="0"/>
        <a:cs typeface="ＭＳ Ｐゴシック" charset="0"/>
      </a:defRPr>
    </a:lvl3pPr>
    <a:lvl4pPr marL="1371600" algn="l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Tahoma" charset="0"/>
        <a:ea typeface="ＭＳ Ｐゴシック" charset="0"/>
        <a:cs typeface="ＭＳ Ｐゴシック" charset="0"/>
      </a:defRPr>
    </a:lvl4pPr>
    <a:lvl5pPr marL="1828800" algn="l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Tahoma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1600" b="1" kern="1200">
        <a:solidFill>
          <a:schemeClr val="tx1"/>
        </a:solidFill>
        <a:latin typeface="Tahoma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1600" b="1" kern="1200">
        <a:solidFill>
          <a:schemeClr val="tx1"/>
        </a:solidFill>
        <a:latin typeface="Tahoma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1600" b="1" kern="1200">
        <a:solidFill>
          <a:schemeClr val="tx1"/>
        </a:solidFill>
        <a:latin typeface="Tahoma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1600" b="1" kern="1200">
        <a:solidFill>
          <a:schemeClr val="tx1"/>
        </a:solidFill>
        <a:latin typeface="Tahoma" charset="0"/>
        <a:ea typeface="ＭＳ Ｐゴシック" charset="0"/>
        <a:cs typeface="ＭＳ Ｐゴシック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14881F"/>
    <a:srgbClr val="DAD48B"/>
    <a:srgbClr val="C7DA8E"/>
    <a:srgbClr val="BBDA57"/>
    <a:srgbClr val="0038FF"/>
    <a:srgbClr val="000082"/>
    <a:srgbClr val="F8CBAD"/>
    <a:srgbClr val="E52809"/>
    <a:srgbClr val="EC0000"/>
    <a:srgbClr val="A3DA9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667" autoAdjust="0"/>
    <p:restoredTop sz="86418" autoAdjust="0"/>
  </p:normalViewPr>
  <p:slideViewPr>
    <p:cSldViewPr>
      <p:cViewPr varScale="1">
        <p:scale>
          <a:sx n="97" d="100"/>
          <a:sy n="97" d="100"/>
        </p:scale>
        <p:origin x="1488" y="1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59" d="100"/>
        <a:sy n="59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3388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defTabSz="931863">
              <a:defRPr sz="1200" b="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>
              <a:latin typeface="Myriad Pro"/>
            </a:endParaRP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3387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 defTabSz="931863">
              <a:defRPr sz="1200" b="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>
              <a:latin typeface="Myriad Pro"/>
            </a:endParaRPr>
          </a:p>
        </p:txBody>
      </p:sp>
      <p:sp>
        <p:nvSpPr>
          <p:cNvPr id="1946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32850"/>
            <a:ext cx="2973388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defTabSz="931863">
              <a:defRPr sz="1200" b="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>
              <a:latin typeface="Myriad Pro"/>
            </a:endParaRPr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832850"/>
            <a:ext cx="2973387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 defTabSz="931863">
              <a:defRPr sz="1200" b="0">
                <a:latin typeface="Times New Roman" charset="0"/>
              </a:defRPr>
            </a:lvl1pPr>
          </a:lstStyle>
          <a:p>
            <a:pPr>
              <a:defRPr/>
            </a:pPr>
            <a:fld id="{A2EE4C6A-2917-A14D-847A-3FE15EAB1035}" type="slidenum">
              <a:rPr lang="en-US">
                <a:latin typeface="Myriad Pro"/>
                <a:ea typeface="Myriad Pro"/>
                <a:cs typeface="Myriad Pro"/>
              </a:rPr>
              <a:pPr>
                <a:defRPr/>
              </a:pPr>
              <a:t>‹#›</a:t>
            </a:fld>
            <a:endParaRPr lang="en-US">
              <a:latin typeface="Myriad Pro"/>
              <a:ea typeface="Myriad Pro"/>
              <a:cs typeface="Myriad Pro"/>
            </a:endParaRPr>
          </a:p>
        </p:txBody>
      </p:sp>
    </p:spTree>
    <p:extLst>
      <p:ext uri="{BB962C8B-B14F-4D97-AF65-F5344CB8AC3E}">
        <p14:creationId xmlns:p14="http://schemas.microsoft.com/office/powerpoint/2010/main" val="417523110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3225" cy="47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Myriad Pro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00488" y="0"/>
            <a:ext cx="2943225" cy="47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Myriad Pro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2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6175" y="709613"/>
            <a:ext cx="4621213" cy="346551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882650" y="4411663"/>
            <a:ext cx="5076825" cy="417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dirty="0"/>
              <a:t>Click to edit Master text styles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307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3325"/>
            <a:ext cx="2943225" cy="47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Myriad Pro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00488" y="8823325"/>
            <a:ext cx="2943225" cy="47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Myriad Pro"/>
                <a:ea typeface="Myriad Pro"/>
                <a:cs typeface="Myriad Pro"/>
              </a:defRPr>
            </a:lvl1pPr>
          </a:lstStyle>
          <a:p>
            <a:pPr>
              <a:defRPr/>
            </a:pPr>
            <a:fld id="{2ABA5F57-00E5-D748-B25E-807BE1DC948C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918498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Myriad Pro"/>
        <a:ea typeface="Myriad Pro"/>
        <a:cs typeface="Myriad Pro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Myriad Pro"/>
        <a:ea typeface="Myriad Pro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Myriad Pro"/>
        <a:ea typeface="Myriad Pro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Myriad Pro"/>
        <a:ea typeface="Myriad Pro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Myriad Pro"/>
        <a:ea typeface="Myriad Pro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BA5F57-00E5-D748-B25E-807BE1DC948C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060171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BA5F57-00E5-D748-B25E-807BE1DC948C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536497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BA5F57-00E5-D748-B25E-807BE1DC948C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445334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BA5F57-00E5-D748-B25E-807BE1DC948C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618926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BA5F57-00E5-D748-B25E-807BE1DC948C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333271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BA5F57-00E5-D748-B25E-807BE1DC948C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075187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BA5F57-00E5-D748-B25E-807BE1DC948C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247760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BA5F57-00E5-D748-B25E-807BE1DC948C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772770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BA5F57-00E5-D748-B25E-807BE1DC948C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832428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BA5F57-00E5-D748-B25E-807BE1DC948C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444661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BA5F57-00E5-D748-B25E-807BE1DC948C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553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BA5F57-00E5-D748-B25E-807BE1DC948C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172098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BA5F57-00E5-D748-B25E-807BE1DC948C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495028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BA5F57-00E5-D748-B25E-807BE1DC948C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696968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BA5F57-00E5-D748-B25E-807BE1DC948C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025236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BA5F57-00E5-D748-B25E-807BE1DC948C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35615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2960" y="758952"/>
            <a:ext cx="7543800" cy="2882773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6000" spc="-50" baseline="0">
                <a:solidFill>
                  <a:schemeClr val="tx1">
                    <a:lumMod val="85000"/>
                    <a:lumOff val="15000"/>
                  </a:schemeClr>
                </a:solidFill>
                <a:latin typeface="Myriad Pro" charset="0"/>
                <a:ea typeface="Myriad Pro" charset="0"/>
                <a:cs typeface="Myriad Pro" charset="0"/>
              </a:defRPr>
            </a:lvl1pPr>
          </a:lstStyle>
          <a:p>
            <a:r>
              <a:rPr lang="fr-FR"/>
              <a:t>Cliquez et modifiez le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5038" y="3825876"/>
            <a:ext cx="7543800" cy="1772745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none" spc="200" baseline="0">
                <a:solidFill>
                  <a:schemeClr val="tx2"/>
                </a:solidFill>
                <a:latin typeface="Myriad Pro" charset="0"/>
                <a:ea typeface="Myriad Pro" charset="0"/>
                <a:cs typeface="Myriad Pro" charset="0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fr-FR" dirty="0"/>
              <a:t>Cliquez pour modifier le style des sous-titres du masque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N. Mounet – Ion stability - HSC 09/03/2020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37338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2959" y="1371600"/>
            <a:ext cx="7543801" cy="4497494"/>
          </a:xfrm>
        </p:spPr>
        <p:txBody>
          <a:bodyPr/>
          <a:lstStyle>
            <a:lvl1pPr>
              <a:defRPr>
                <a:latin typeface="Myriad Pro" charset="0"/>
                <a:ea typeface="Myriad Pro" charset="0"/>
                <a:cs typeface="Myriad Pro" charset="0"/>
              </a:defRPr>
            </a:lvl1pPr>
            <a:lvl2pPr>
              <a:defRPr>
                <a:latin typeface="Myriad Pro" charset="0"/>
                <a:ea typeface="Myriad Pro" charset="0"/>
                <a:cs typeface="Myriad Pro" charset="0"/>
              </a:defRPr>
            </a:lvl2pPr>
            <a:lvl3pPr>
              <a:defRPr>
                <a:latin typeface="Myriad Pro" charset="0"/>
                <a:ea typeface="Myriad Pro" charset="0"/>
                <a:cs typeface="Myriad Pro" charset="0"/>
              </a:defRPr>
            </a:lvl3pPr>
            <a:lvl4pPr>
              <a:defRPr>
                <a:latin typeface="Myriad Pro" charset="0"/>
                <a:ea typeface="Myriad Pro" charset="0"/>
                <a:cs typeface="Myriad Pro" charset="0"/>
              </a:defRPr>
            </a:lvl4pPr>
            <a:lvl5pPr>
              <a:defRPr>
                <a:latin typeface="Myriad Pro" charset="0"/>
                <a:ea typeface="Myriad Pro" charset="0"/>
                <a:cs typeface="Myriad Pro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Shape 59"/>
          <p:cNvSpPr txBox="1">
            <a:spLocks/>
          </p:cNvSpPr>
          <p:nvPr userDrawn="1"/>
        </p:nvSpPr>
        <p:spPr>
          <a:xfrm>
            <a:off x="8441537" y="6492875"/>
            <a:ext cx="245264" cy="223520"/>
          </a:xfrm>
          <a:prstGeom prst="rect">
            <a:avLst/>
          </a:prstGeom>
          <a:ln>
            <a:round/>
          </a:ln>
        </p:spPr>
        <p:txBody>
          <a:bodyPr wrap="none" lIns="38100" tIns="38100" rIns="38100" bIns="38100"/>
          <a:lstStyle>
            <a:defPPr>
              <a:defRPr lang="en-US"/>
            </a:defPPr>
            <a:lvl1pPr algn="r" defTabSz="914400" rtl="0" fontAlgn="base">
              <a:spcBef>
                <a:spcPct val="0"/>
              </a:spcBef>
              <a:spcAft>
                <a:spcPct val="0"/>
              </a:spcAft>
              <a:defRPr sz="1200" b="0" kern="120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600" b="1" kern="12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600" b="1" kern="12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600" b="1" kern="12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600" b="1" kern="12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5pPr>
            <a:lvl6pPr marL="2286000" algn="l" defTabSz="457200" rtl="0" eaLnBrk="1" latinLnBrk="0" hangingPunct="1">
              <a:defRPr sz="1600" b="1" kern="12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6pPr>
            <a:lvl7pPr marL="2743200" algn="l" defTabSz="457200" rtl="0" eaLnBrk="1" latinLnBrk="0" hangingPunct="1">
              <a:defRPr sz="1600" b="1" kern="12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7pPr>
            <a:lvl8pPr marL="3200400" algn="l" defTabSz="457200" rtl="0" eaLnBrk="1" latinLnBrk="0" hangingPunct="1">
              <a:defRPr sz="1600" b="1" kern="12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8pPr>
            <a:lvl9pPr marL="3657600" algn="l" defTabSz="457200" rtl="0" eaLnBrk="1" latinLnBrk="0" hangingPunct="1">
              <a:defRPr sz="1600" b="1" kern="12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9pPr>
          </a:lstStyle>
          <a:p>
            <a:fld id="{86CB4B4D-7CA3-9044-876B-883B54F8677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0"/>
          </p:nvPr>
        </p:nvSpPr>
        <p:spPr>
          <a:xfrm>
            <a:off x="76200" y="6461125"/>
            <a:ext cx="5486400" cy="320675"/>
          </a:xfrm>
        </p:spPr>
        <p:txBody>
          <a:bodyPr/>
          <a:lstStyle>
            <a:lvl1pPr>
              <a:defRPr>
                <a:latin typeface="Myriad Pro" charset="0"/>
                <a:ea typeface="Myriad Pro" charset="0"/>
                <a:cs typeface="Myriad Pro" charset="0"/>
              </a:defRPr>
            </a:lvl1pPr>
          </a:lstStyle>
          <a:p>
            <a:pPr>
              <a:defRPr/>
            </a:pPr>
            <a:r>
              <a:rPr lang="en-US"/>
              <a:t>N. Mounet – Ion stability - HSC 09/03/2020</a:t>
            </a:r>
            <a:endParaRPr lang="en-US" dirty="0"/>
          </a:p>
        </p:txBody>
      </p:sp>
      <p:sp>
        <p:nvSpPr>
          <p:cNvPr id="6" name="Titre 5"/>
          <p:cNvSpPr>
            <a:spLocks noGrp="1"/>
          </p:cNvSpPr>
          <p:nvPr>
            <p:ph type="title"/>
          </p:nvPr>
        </p:nvSpPr>
        <p:spPr>
          <a:xfrm>
            <a:off x="822960" y="76200"/>
            <a:ext cx="7543800" cy="609600"/>
          </a:xfrm>
        </p:spPr>
        <p:txBody>
          <a:bodyPr>
            <a:noAutofit/>
          </a:bodyPr>
          <a:lstStyle>
            <a:lvl1pPr>
              <a:defRPr sz="3600">
                <a:latin typeface="Myriad Pro" charset="0"/>
                <a:ea typeface="Myriad Pro" charset="0"/>
                <a:cs typeface="Myriad Pro" charset="0"/>
              </a:defRPr>
            </a:lvl1pPr>
          </a:lstStyle>
          <a:p>
            <a:r>
              <a:rPr lang="fr-FR" dirty="0"/>
              <a:t>Cliquez et modifiez le titre</a:t>
            </a:r>
          </a:p>
        </p:txBody>
      </p:sp>
    </p:spTree>
    <p:extLst>
      <p:ext uri="{BB962C8B-B14F-4D97-AF65-F5344CB8AC3E}">
        <p14:creationId xmlns:p14="http://schemas.microsoft.com/office/powerpoint/2010/main" val="4001320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fr-FR"/>
              <a:t>Cliquez et modifiez le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2960" y="2582334"/>
            <a:ext cx="3703320" cy="3286760"/>
          </a:xfr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44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2582334"/>
            <a:ext cx="3703320" cy="3286760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N. Mounet – Ion stability - HSC 09/03/2020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Cliquez et modifiez le titre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N. Mounet – Ion stability - HSC 09/03/2020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76200" y="6459786"/>
            <a:ext cx="4419600" cy="365125"/>
          </a:xfrm>
        </p:spPr>
        <p:txBody>
          <a:bodyPr/>
          <a:lstStyle>
            <a:lvl1pPr>
              <a:defRPr>
                <a:solidFill>
                  <a:srgbClr val="FFFFFF"/>
                </a:solidFill>
                <a:latin typeface="Myriad Pro" charset="0"/>
                <a:ea typeface="Myriad Pro" charset="0"/>
                <a:cs typeface="Myriad Pro" charset="0"/>
              </a:defRPr>
            </a:lvl1pPr>
          </a:lstStyle>
          <a:p>
            <a:pPr>
              <a:defRPr/>
            </a:pPr>
            <a:r>
              <a:rPr lang="en-US"/>
              <a:t>N. Mounet – Ion stability - HSC 09/03/2020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6400800"/>
            <a:ext cx="9144001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5"/>
            <a:ext cx="9144001" cy="659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152400"/>
            <a:ext cx="7543800" cy="525379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fr-FR"/>
              <a:t>Cliquez et modifiez le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59" y="1143000"/>
            <a:ext cx="7543801" cy="4726094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5569" y="6400800"/>
            <a:ext cx="36171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cap="all" baseline="0">
                <a:solidFill>
                  <a:srgbClr val="FFFFFF"/>
                </a:solidFill>
                <a:latin typeface="Myriad Pro" charset="0"/>
                <a:ea typeface="Myriad Pro" charset="0"/>
                <a:cs typeface="Myriad Pro" charset="0"/>
              </a:defRPr>
            </a:lvl1pPr>
          </a:lstStyle>
          <a:p>
            <a:pPr>
              <a:defRPr/>
            </a:pPr>
            <a:r>
              <a:rPr lang="en-US"/>
              <a:t>N. Mounet – Ion stability - HSC 09/03/2020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425344" y="6459786"/>
            <a:ext cx="98401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895149" y="762000"/>
            <a:ext cx="7475220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31144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6833" r:id="rId1"/>
    <p:sldLayoutId id="2147486844" r:id="rId2"/>
    <p:sldLayoutId id="2147486837" r:id="rId3"/>
    <p:sldLayoutId id="2147486838" r:id="rId4"/>
    <p:sldLayoutId id="2147486839" r:id="rId5"/>
  </p:sldLayoutIdLst>
  <p:hf sldNum="0" hd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3600" kern="1200" spc="-50" baseline="0">
          <a:solidFill>
            <a:schemeClr val="tx1">
              <a:lumMod val="75000"/>
              <a:lumOff val="25000"/>
            </a:schemeClr>
          </a:solidFill>
          <a:latin typeface="Myriad Pro" charset="0"/>
          <a:ea typeface="Myriad Pro" charset="0"/>
          <a:cs typeface="Myriad Pro" charset="0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Myriad Pro" charset="0"/>
          <a:ea typeface="Myriad Pro" charset="0"/>
          <a:cs typeface="Myriad Pro" charset="0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Myriad Pro" charset="0"/>
          <a:ea typeface="Myriad Pro" charset="0"/>
          <a:cs typeface="Myriad Pro" charset="0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Myriad Pro" charset="0"/>
          <a:ea typeface="Myriad Pro" charset="0"/>
          <a:cs typeface="Myriad Pro" charset="0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Myriad Pro" charset="0"/>
          <a:ea typeface="Myriad Pro" charset="0"/>
          <a:cs typeface="Myriad Pro" charset="0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Myriad Pro" charset="0"/>
          <a:ea typeface="Myriad Pro" charset="0"/>
          <a:cs typeface="Myriad Pro" charset="0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066800"/>
            <a:ext cx="7848600" cy="1981200"/>
          </a:xfrm>
        </p:spPr>
        <p:txBody>
          <a:bodyPr/>
          <a:lstStyle/>
          <a:p>
            <a:pPr algn="ctr">
              <a:lnSpc>
                <a:spcPct val="100000"/>
              </a:lnSpc>
              <a:spcBef>
                <a:spcPts val="1200"/>
              </a:spcBef>
            </a:pPr>
            <a:r>
              <a:rPr lang="fr-FR" sz="4000" dirty="0">
                <a:solidFill>
                  <a:schemeClr val="tx1"/>
                </a:solidFill>
              </a:rPr>
              <a:t>Ions are </a:t>
            </a:r>
            <a:r>
              <a:rPr lang="fr-FR" sz="4000" dirty="0" err="1">
                <a:solidFill>
                  <a:schemeClr val="tx1"/>
                </a:solidFill>
              </a:rPr>
              <a:t>forever</a:t>
            </a:r>
            <a:br>
              <a:rPr lang="fr-FR" sz="4000" dirty="0">
                <a:solidFill>
                  <a:schemeClr val="tx1"/>
                </a:solidFill>
              </a:rPr>
            </a:br>
            <a:br>
              <a:rPr lang="fr-FR" sz="1800" dirty="0">
                <a:solidFill>
                  <a:schemeClr val="tx1"/>
                </a:solidFill>
              </a:rPr>
            </a:br>
            <a:r>
              <a:rPr lang="en-US" sz="2400" dirty="0"/>
              <a:t>A glimpse into the stability of lead ions for Run III and HL-LHC</a:t>
            </a:r>
            <a:endParaRPr lang="en-US" sz="2400" i="1" baseline="30000" dirty="0">
              <a:solidFill>
                <a:schemeClr val="tx1"/>
              </a:solidFill>
              <a:latin typeface="Myriad Pro" charset="0"/>
              <a:ea typeface="Myriad Pro" charset="0"/>
              <a:cs typeface="Myriad Pro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4114800"/>
            <a:ext cx="7924800" cy="2057400"/>
          </a:xfrm>
        </p:spPr>
        <p:txBody>
          <a:bodyPr>
            <a:normAutofit/>
          </a:bodyPr>
          <a:lstStyle/>
          <a:p>
            <a:pPr algn="ctr">
              <a:spcBef>
                <a:spcPts val="600"/>
              </a:spcBef>
              <a:spcAft>
                <a:spcPts val="600"/>
              </a:spcAft>
            </a:pPr>
            <a:r>
              <a:rPr lang="en-US" dirty="0">
                <a:solidFill>
                  <a:schemeClr val="tx1"/>
                </a:solidFill>
              </a:rPr>
              <a:t>N. Mounet</a:t>
            </a:r>
            <a:endParaRPr lang="en-US" b="1" dirty="0">
              <a:solidFill>
                <a:schemeClr val="tx1"/>
              </a:solidFill>
              <a:latin typeface="Myriad Pro" charset="0"/>
              <a:ea typeface="Myriad Pro" charset="0"/>
              <a:cs typeface="Myriad Pro" charset="0"/>
            </a:endParaRPr>
          </a:p>
          <a:p>
            <a:pPr>
              <a:spcBef>
                <a:spcPts val="600"/>
              </a:spcBef>
              <a:spcAft>
                <a:spcPts val="600"/>
              </a:spcAft>
            </a:pPr>
            <a:br>
              <a:rPr lang="en-US" sz="1800" b="1" dirty="0">
                <a:solidFill>
                  <a:schemeClr val="tx1"/>
                </a:solidFill>
                <a:latin typeface="Myriad Pro" charset="0"/>
                <a:ea typeface="Myriad Pro" charset="0"/>
                <a:cs typeface="Myriad Pro" charset="0"/>
              </a:rPr>
            </a:br>
            <a:r>
              <a:rPr lang="en-US" sz="1800" b="1" dirty="0">
                <a:solidFill>
                  <a:schemeClr val="tx1"/>
                </a:solidFill>
                <a:latin typeface="Myriad Pro" charset="0"/>
                <a:ea typeface="Myriad Pro" charset="0"/>
                <a:cs typeface="Myriad Pro" charset="0"/>
              </a:rPr>
              <a:t>Acknowledgements</a:t>
            </a:r>
            <a:r>
              <a:rPr lang="en-US" sz="1800" dirty="0">
                <a:solidFill>
                  <a:schemeClr val="tx1"/>
                </a:solidFill>
                <a:latin typeface="Myriad Pro" charset="0"/>
                <a:ea typeface="Myriad Pro" charset="0"/>
                <a:cs typeface="Myriad Pro" charset="0"/>
              </a:rPr>
              <a:t>: D. Amorim, S. </a:t>
            </a:r>
            <a:r>
              <a:rPr lang="en-US" sz="1800" dirty="0" err="1">
                <a:solidFill>
                  <a:schemeClr val="tx1"/>
                </a:solidFill>
                <a:latin typeface="Myriad Pro" charset="0"/>
                <a:ea typeface="Myriad Pro" charset="0"/>
                <a:cs typeface="Myriad Pro" charset="0"/>
              </a:rPr>
              <a:t>Antipov</a:t>
            </a:r>
            <a:r>
              <a:rPr lang="en-US" sz="1800" dirty="0">
                <a:solidFill>
                  <a:schemeClr val="tx1"/>
                </a:solidFill>
                <a:latin typeface="Myriad Pro" charset="0"/>
                <a:ea typeface="Myriad Pro" charset="0"/>
                <a:cs typeface="Myriad Pro" charset="0"/>
              </a:rPr>
              <a:t>, N. </a:t>
            </a:r>
            <a:r>
              <a:rPr lang="en-US" sz="1800" dirty="0" err="1">
                <a:solidFill>
                  <a:schemeClr val="tx1"/>
                </a:solidFill>
                <a:latin typeface="Myriad Pro" charset="0"/>
                <a:ea typeface="Myriad Pro" charset="0"/>
                <a:cs typeface="Myriad Pro" charset="0"/>
              </a:rPr>
              <a:t>Biancacci</a:t>
            </a:r>
            <a:r>
              <a:rPr lang="en-US" sz="1800" dirty="0">
                <a:solidFill>
                  <a:schemeClr val="tx1"/>
                </a:solidFill>
                <a:latin typeface="Myriad Pro" charset="0"/>
                <a:ea typeface="Myriad Pro" charset="0"/>
                <a:cs typeface="Myriad Pro" charset="0"/>
              </a:rPr>
              <a:t>, </a:t>
            </a:r>
            <a:r>
              <a:rPr lang="en-US" sz="1800" dirty="0">
                <a:solidFill>
                  <a:schemeClr val="tx1"/>
                </a:solidFill>
              </a:rPr>
              <a:t>R. Bruce, E. </a:t>
            </a:r>
            <a:r>
              <a:rPr lang="en-US" sz="1800" dirty="0" err="1">
                <a:solidFill>
                  <a:schemeClr val="tx1"/>
                </a:solidFill>
              </a:rPr>
              <a:t>Carideo</a:t>
            </a:r>
            <a:r>
              <a:rPr lang="en-US" sz="1800" dirty="0">
                <a:solidFill>
                  <a:schemeClr val="tx1"/>
                </a:solidFill>
              </a:rPr>
              <a:t>, J. Jowett, A. </a:t>
            </a:r>
            <a:r>
              <a:rPr lang="en-US" sz="1800" dirty="0" err="1">
                <a:solidFill>
                  <a:schemeClr val="tx1"/>
                </a:solidFill>
              </a:rPr>
              <a:t>M</a:t>
            </a:r>
            <a:r>
              <a:rPr lang="en-US" sz="1800" dirty="0" err="1">
                <a:solidFill>
                  <a:schemeClr val="tx1"/>
                </a:solidFill>
                <a:latin typeface="Myriad Pro" charset="0"/>
                <a:ea typeface="Myriad Pro" charset="0"/>
                <a:cs typeface="Myriad Pro" charset="0"/>
              </a:rPr>
              <a:t>ereghetti</a:t>
            </a:r>
            <a:r>
              <a:rPr lang="en-US" sz="1800" dirty="0">
                <a:solidFill>
                  <a:schemeClr val="tx1"/>
                </a:solidFill>
                <a:latin typeface="Myriad Pro" charset="0"/>
                <a:ea typeface="Myriad Pro" charset="0"/>
                <a:cs typeface="Myriad Pro" charset="0"/>
              </a:rPr>
              <a:t>, E. </a:t>
            </a:r>
            <a:r>
              <a:rPr lang="en-US" sz="1800" dirty="0" err="1">
                <a:solidFill>
                  <a:schemeClr val="tx1"/>
                </a:solidFill>
                <a:latin typeface="Myriad Pro" charset="0"/>
                <a:ea typeface="Myriad Pro" charset="0"/>
                <a:cs typeface="Myriad Pro" charset="0"/>
              </a:rPr>
              <a:t>M</a:t>
            </a:r>
            <a:r>
              <a:rPr lang="en-US" sz="1800" dirty="0" err="1">
                <a:solidFill>
                  <a:schemeClr val="tx1"/>
                </a:solidFill>
              </a:rPr>
              <a:t>é</a:t>
            </a:r>
            <a:r>
              <a:rPr lang="en-US" sz="1800" dirty="0" err="1">
                <a:solidFill>
                  <a:schemeClr val="tx1"/>
                </a:solidFill>
                <a:latin typeface="Myriad Pro" charset="0"/>
                <a:ea typeface="Myriad Pro" charset="0"/>
                <a:cs typeface="Myriad Pro" charset="0"/>
              </a:rPr>
              <a:t>tral</a:t>
            </a:r>
            <a:r>
              <a:rPr lang="en-US" sz="1800" dirty="0">
                <a:solidFill>
                  <a:schemeClr val="tx1"/>
                </a:solidFill>
                <a:latin typeface="Myriad Pro" charset="0"/>
                <a:ea typeface="Myriad Pro" charset="0"/>
                <a:cs typeface="Myriad Pro" charset="0"/>
              </a:rPr>
              <a:t>, </a:t>
            </a:r>
            <a:r>
              <a:rPr lang="en-US" sz="1800" dirty="0">
                <a:solidFill>
                  <a:schemeClr val="tx1"/>
                </a:solidFill>
              </a:rPr>
              <a:t>B. </a:t>
            </a:r>
            <a:r>
              <a:rPr lang="en-US" sz="1800" dirty="0" err="1">
                <a:solidFill>
                  <a:schemeClr val="tx1"/>
                </a:solidFill>
              </a:rPr>
              <a:t>Salvant</a:t>
            </a:r>
            <a:r>
              <a:rPr lang="en-US" sz="1800" dirty="0">
                <a:solidFill>
                  <a:schemeClr val="tx1"/>
                </a:solidFill>
              </a:rPr>
              <a:t>, R. Tomas</a:t>
            </a:r>
            <a:r>
              <a:rPr lang="en-US" sz="1800" dirty="0">
                <a:solidFill>
                  <a:schemeClr val="tx1"/>
                </a:solidFill>
                <a:latin typeface="Myriad Pro" charset="0"/>
                <a:ea typeface="Myriad Pro" charset="0"/>
                <a:cs typeface="Myriad Pro" charset="0"/>
              </a:rPr>
              <a:t>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N. Mounet – Ion stability - HSC 09/03/2020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382316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/>
          <p:cNvSpPr txBox="1"/>
          <p:nvPr/>
        </p:nvSpPr>
        <p:spPr>
          <a:xfrm>
            <a:off x="1828800" y="2581870"/>
            <a:ext cx="54102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000" b="0" i="1">
                <a:solidFill>
                  <a:schemeClr val="accent2"/>
                </a:solidFill>
                <a:latin typeface="Myriad Pro" charset="0"/>
                <a:ea typeface="Myriad Pro" charset="0"/>
                <a:cs typeface="Myriad Pro" charset="0"/>
              </a:rPr>
              <a:t>Backup slides</a:t>
            </a:r>
            <a:endParaRPr lang="fr-FR" sz="6000" b="0" i="1" dirty="0" err="1">
              <a:solidFill>
                <a:schemeClr val="accent2"/>
              </a:solidFill>
              <a:latin typeface="Myriad Pro" charset="0"/>
              <a:ea typeface="Myriad Pro" charset="0"/>
              <a:cs typeface="Myriad Pro" charset="0"/>
            </a:endParaRP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N. Mounet – Ion stability - HSC 09/03/2020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472400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pied de page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N. Mounet – Ion stability - HSC 09/03/2020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0"/>
            <a:ext cx="8305800" cy="731038"/>
          </a:xfrm>
        </p:spPr>
        <p:txBody>
          <a:bodyPr>
            <a:normAutofit/>
          </a:bodyPr>
          <a:lstStyle/>
          <a:p>
            <a:r>
              <a:rPr lang="en-US" dirty="0">
                <a:latin typeface="Myriad Pro" charset="0"/>
                <a:ea typeface="Myriad Pro" charset="0"/>
                <a:cs typeface="Myriad Pro" charset="0"/>
              </a:rPr>
              <a:t>LHC ions vs. protons – impedance @ flat top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09600" y="875943"/>
            <a:ext cx="8229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n-US" sz="1800" b="0" dirty="0">
                <a:latin typeface="Myriad Pro"/>
                <a:ea typeface="Myriad Pro" charset="0"/>
                <a:cs typeface="Courier New" panose="02070309020205020404" pitchFamily="49" charset="0"/>
              </a:rPr>
              <a:t>Impedances are very similar (with LS2 collimator upgrade):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7391400" y="3031123"/>
            <a:ext cx="1295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>
                <a:latin typeface="Myriad Pro" charset="0"/>
                <a:ea typeface="Myriad Pro" charset="0"/>
                <a:cs typeface="Myriad Pro" charset="0"/>
              </a:rPr>
              <a:t>Dipolar horizontal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A7F75B0-849A-7242-A6A6-BDA2B30F6F2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8874" r="7500"/>
          <a:stretch/>
        </p:blipFill>
        <p:spPr>
          <a:xfrm>
            <a:off x="228600" y="1245275"/>
            <a:ext cx="6934200" cy="51215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336935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pied de page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N. Mounet – Ion stability - HSC 09/03/2020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0"/>
            <a:ext cx="8305800" cy="731038"/>
          </a:xfrm>
        </p:spPr>
        <p:txBody>
          <a:bodyPr>
            <a:normAutofit/>
          </a:bodyPr>
          <a:lstStyle/>
          <a:p>
            <a:r>
              <a:rPr lang="en-US" dirty="0">
                <a:latin typeface="Myriad Pro" charset="0"/>
                <a:ea typeface="Myriad Pro" charset="0"/>
                <a:cs typeface="Myriad Pro" charset="0"/>
              </a:rPr>
              <a:t>LHC ions – checking the scaling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09600" y="875943"/>
            <a:ext cx="8229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n-US" sz="1800" b="0" dirty="0">
                <a:solidFill>
                  <a:schemeClr val="accent1"/>
                </a:solidFill>
                <a:latin typeface="Myriad Pro"/>
                <a:ea typeface="Myriad Pro" charset="0"/>
                <a:cs typeface="Courier New" panose="02070309020205020404" pitchFamily="49" charset="0"/>
              </a:rPr>
              <a:t>Run III octupole threshold vs. chromaticity</a:t>
            </a:r>
            <a:r>
              <a:rPr lang="en-US" sz="1800" b="0" dirty="0">
                <a:latin typeface="Myriad Pro"/>
                <a:ea typeface="Myriad Pro" charset="0"/>
                <a:cs typeface="Courier New" panose="02070309020205020404" pitchFamily="49" charset="0"/>
              </a:rPr>
              <a:t>, directly from DELPHI applied to ions, compared to a scaling from DELPHI on protons.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E523532B-084A-7C40-86AD-A9F59747E34E}"/>
              </a:ext>
            </a:extLst>
          </p:cNvPr>
          <p:cNvSpPr/>
          <p:nvPr/>
        </p:nvSpPr>
        <p:spPr>
          <a:xfrm>
            <a:off x="6400800" y="1987539"/>
            <a:ext cx="24384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0" dirty="0">
                <a:latin typeface="Myriad Pro" panose="020B0503030403020204" pitchFamily="34" charset="0"/>
              </a:rPr>
              <a:t>V = 14 MV, 𝜎</a:t>
            </a:r>
            <a:r>
              <a:rPr lang="en-GB" b="0" baseline="-25000" dirty="0">
                <a:latin typeface="Myriad Pro" panose="020B0503030403020204" pitchFamily="34" charset="0"/>
              </a:rPr>
              <a:t>z</a:t>
            </a:r>
            <a:r>
              <a:rPr lang="en-GB" b="0" dirty="0">
                <a:latin typeface="Myriad Pro" panose="020B0503030403020204" pitchFamily="34" charset="0"/>
              </a:rPr>
              <a:t> = 8.2 cm,</a:t>
            </a:r>
            <a:br>
              <a:rPr lang="en-GB" b="0" dirty="0">
                <a:latin typeface="Myriad Pro" panose="020B0503030403020204" pitchFamily="34" charset="0"/>
              </a:rPr>
            </a:br>
            <a:r>
              <a:rPr lang="en-GB" b="0" dirty="0" err="1">
                <a:latin typeface="Myriad Pro" panose="020B0503030403020204" pitchFamily="34" charset="0"/>
              </a:rPr>
              <a:t>N</a:t>
            </a:r>
            <a:r>
              <a:rPr lang="en-GB" b="0" baseline="-25000" dirty="0" err="1">
                <a:latin typeface="Myriad Pro" panose="020B0503030403020204" pitchFamily="34" charset="0"/>
              </a:rPr>
              <a:t>b</a:t>
            </a:r>
            <a:r>
              <a:rPr lang="en-GB" b="0" dirty="0">
                <a:latin typeface="Myriad Pro" panose="020B0503030403020204" pitchFamily="34" charset="0"/>
              </a:rPr>
              <a:t> = 1.8e8 ions/bunch,</a:t>
            </a:r>
            <a:br>
              <a:rPr lang="en-GB" b="0" dirty="0">
                <a:latin typeface="Myriad Pro" panose="020B0503030403020204" pitchFamily="34" charset="0"/>
              </a:rPr>
            </a:br>
            <a:r>
              <a:rPr lang="en-GB" b="0" dirty="0">
                <a:latin typeface="Myriad Pro" panose="020B0503030403020204" pitchFamily="34" charset="0"/>
              </a:rPr>
              <a:t>𝜀 = 1.65 </a:t>
            </a:r>
            <a:r>
              <a:rPr lang="en-GB" b="0" dirty="0" err="1">
                <a:latin typeface="Myriad Pro" panose="020B0503030403020204" pitchFamily="34" charset="0"/>
              </a:rPr>
              <a:t>mm.mrad</a:t>
            </a:r>
            <a:endParaRPr lang="en-GB" b="0" dirty="0">
              <a:latin typeface="Myriad Pro" panose="020B0503030403020204" pitchFamily="34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68DFF79-BC08-5847-8D6F-A1F2AFE5A93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8600" y="1199108"/>
            <a:ext cx="6350000" cy="4762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322933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pied de page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N. Mounet – Ion stability - HSC 09/03/2020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0"/>
            <a:ext cx="8305800" cy="731038"/>
          </a:xfrm>
        </p:spPr>
        <p:txBody>
          <a:bodyPr>
            <a:normAutofit/>
          </a:bodyPr>
          <a:lstStyle/>
          <a:p>
            <a:r>
              <a:rPr lang="en-US" dirty="0">
                <a:latin typeface="Myriad Pro" charset="0"/>
                <a:ea typeface="Myriad Pro" charset="0"/>
                <a:cs typeface="Myriad Pro" charset="0"/>
              </a:rPr>
              <a:t>LHC ions – checking the scaling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09600" y="875943"/>
            <a:ext cx="8229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n-US" sz="1800" b="0" dirty="0">
                <a:solidFill>
                  <a:schemeClr val="accent1"/>
                </a:solidFill>
                <a:latin typeface="Myriad Pro"/>
                <a:ea typeface="Myriad Pro" charset="0"/>
                <a:cs typeface="Courier New" panose="02070309020205020404" pitchFamily="49" charset="0"/>
              </a:rPr>
              <a:t>Run III octupole threshold vs. chromaticity</a:t>
            </a:r>
            <a:r>
              <a:rPr lang="en-US" sz="1800" b="0" dirty="0">
                <a:latin typeface="Myriad Pro"/>
                <a:ea typeface="Myriad Pro" charset="0"/>
                <a:cs typeface="Courier New" panose="02070309020205020404" pitchFamily="49" charset="0"/>
              </a:rPr>
              <a:t>, directly from DELPHI applied to ions, compared to a scaling from DELPHI on protons.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E523532B-084A-7C40-86AD-A9F59747E34E}"/>
              </a:ext>
            </a:extLst>
          </p:cNvPr>
          <p:cNvSpPr/>
          <p:nvPr/>
        </p:nvSpPr>
        <p:spPr>
          <a:xfrm>
            <a:off x="6400800" y="1987539"/>
            <a:ext cx="24384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0" dirty="0">
                <a:latin typeface="Myriad Pro" panose="020B0503030403020204" pitchFamily="34" charset="0"/>
              </a:rPr>
              <a:t>V = 14 MV, 𝜎</a:t>
            </a:r>
            <a:r>
              <a:rPr lang="en-GB" b="0" baseline="-25000" dirty="0">
                <a:latin typeface="Myriad Pro" panose="020B0503030403020204" pitchFamily="34" charset="0"/>
              </a:rPr>
              <a:t>z</a:t>
            </a:r>
            <a:r>
              <a:rPr lang="en-GB" b="0" dirty="0">
                <a:latin typeface="Myriad Pro" panose="020B0503030403020204" pitchFamily="34" charset="0"/>
              </a:rPr>
              <a:t> = 8.2 cm,</a:t>
            </a:r>
            <a:br>
              <a:rPr lang="en-GB" b="0" dirty="0">
                <a:latin typeface="Myriad Pro" panose="020B0503030403020204" pitchFamily="34" charset="0"/>
              </a:rPr>
            </a:br>
            <a:r>
              <a:rPr lang="en-GB" b="0" dirty="0" err="1">
                <a:latin typeface="Myriad Pro" panose="020B0503030403020204" pitchFamily="34" charset="0"/>
              </a:rPr>
              <a:t>N</a:t>
            </a:r>
            <a:r>
              <a:rPr lang="en-GB" b="0" baseline="-25000" dirty="0" err="1">
                <a:latin typeface="Myriad Pro" panose="020B0503030403020204" pitchFamily="34" charset="0"/>
              </a:rPr>
              <a:t>b</a:t>
            </a:r>
            <a:r>
              <a:rPr lang="en-GB" b="0" dirty="0">
                <a:latin typeface="Myriad Pro" panose="020B0503030403020204" pitchFamily="34" charset="0"/>
              </a:rPr>
              <a:t> = 1.8e8 ions/bunch,</a:t>
            </a:r>
            <a:br>
              <a:rPr lang="en-GB" b="0" dirty="0">
                <a:latin typeface="Myriad Pro" panose="020B0503030403020204" pitchFamily="34" charset="0"/>
              </a:rPr>
            </a:br>
            <a:r>
              <a:rPr lang="en-GB" b="0" dirty="0">
                <a:latin typeface="Myriad Pro" panose="020B0503030403020204" pitchFamily="34" charset="0"/>
              </a:rPr>
              <a:t>𝜀 = 1.65 </a:t>
            </a:r>
            <a:r>
              <a:rPr lang="en-GB" b="0" dirty="0" err="1">
                <a:latin typeface="Myriad Pro" panose="020B0503030403020204" pitchFamily="34" charset="0"/>
              </a:rPr>
              <a:t>mm.mrad</a:t>
            </a:r>
            <a:endParaRPr lang="en-GB" b="0" dirty="0">
              <a:latin typeface="Myriad Pro" panose="020B0503030403020204" pitchFamily="34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3DBC424-33FF-2D4A-B1C6-701CA644586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800" y="1295400"/>
            <a:ext cx="6350000" cy="4762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053219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pied de page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N. Mounet – Ion stability - HSC 09/03/2020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0"/>
            <a:ext cx="8305800" cy="731038"/>
          </a:xfrm>
        </p:spPr>
        <p:txBody>
          <a:bodyPr>
            <a:normAutofit/>
          </a:bodyPr>
          <a:lstStyle/>
          <a:p>
            <a:r>
              <a:rPr lang="en-US" dirty="0">
                <a:latin typeface="Myriad Pro" charset="0"/>
                <a:ea typeface="Myriad Pro" charset="0"/>
                <a:cs typeface="Myriad Pro" charset="0"/>
              </a:rPr>
              <a:t>LHC ions </a:t>
            </a:r>
            <a:r>
              <a:rPr lang="en-US" dirty="0"/>
              <a:t>– stability in various conditions</a:t>
            </a:r>
            <a:endParaRPr lang="en-US" dirty="0">
              <a:latin typeface="Myriad Pro" charset="0"/>
              <a:ea typeface="Myriad Pro" charset="0"/>
              <a:cs typeface="Myriad Pro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09600" y="875943"/>
            <a:ext cx="8229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n-US" sz="1800" b="0" dirty="0">
                <a:solidFill>
                  <a:schemeClr val="accent1"/>
                </a:solidFill>
                <a:latin typeface="Myriad Pro"/>
                <a:ea typeface="Myriad Pro" charset="0"/>
                <a:cs typeface="Courier New" panose="02070309020205020404" pitchFamily="49" charset="0"/>
              </a:rPr>
              <a:t>Run III octupole threshold vs. chromaticity</a:t>
            </a:r>
            <a:r>
              <a:rPr lang="en-US" sz="1800" b="0" dirty="0">
                <a:latin typeface="Myriad Pro"/>
                <a:ea typeface="Myriad Pro" charset="0"/>
                <a:cs typeface="Courier New" panose="02070309020205020404" pitchFamily="49" charset="0"/>
              </a:rPr>
              <a:t>, directly from DELPHI applied to ions, with transverse distribution cut at 3.2</a:t>
            </a:r>
            <a:r>
              <a:rPr lang="en-GB" sz="1800" b="0" dirty="0">
                <a:latin typeface="Myriad Pro" panose="020B0503030403020204" pitchFamily="34" charset="0"/>
              </a:rPr>
              <a:t>𝜎, </a:t>
            </a:r>
            <a:r>
              <a:rPr lang="en-US" sz="1800" dirty="0">
                <a:solidFill>
                  <a:srgbClr val="FF0000"/>
                </a:solidFill>
                <a:latin typeface="Myriad Pro"/>
                <a:ea typeface="Myriad Pro" charset="0"/>
                <a:cs typeface="Courier New" panose="02070309020205020404" pitchFamily="49" charset="0"/>
              </a:rPr>
              <a:t>with damper </a:t>
            </a:r>
            <a:r>
              <a:rPr lang="en-US" sz="1800" b="0" dirty="0">
                <a:latin typeface="Myriad Pro"/>
                <a:ea typeface="Myriad Pro" charset="0"/>
                <a:cs typeface="Courier New" panose="02070309020205020404" pitchFamily="49" charset="0"/>
              </a:rPr>
              <a:t>(single bunch and 50ns).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E523532B-084A-7C40-86AD-A9F59747E34E}"/>
              </a:ext>
            </a:extLst>
          </p:cNvPr>
          <p:cNvSpPr/>
          <p:nvPr/>
        </p:nvSpPr>
        <p:spPr>
          <a:xfrm>
            <a:off x="6400800" y="2286000"/>
            <a:ext cx="24384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0" dirty="0">
                <a:latin typeface="Myriad Pro" panose="020B0503030403020204" pitchFamily="34" charset="0"/>
              </a:rPr>
              <a:t>V = 14 MV, 𝜎</a:t>
            </a:r>
            <a:r>
              <a:rPr lang="en-GB" b="0" baseline="-25000" dirty="0">
                <a:latin typeface="Myriad Pro" panose="020B0503030403020204" pitchFamily="34" charset="0"/>
              </a:rPr>
              <a:t>z</a:t>
            </a:r>
            <a:r>
              <a:rPr lang="en-GB" b="0" dirty="0">
                <a:latin typeface="Myriad Pro" panose="020B0503030403020204" pitchFamily="34" charset="0"/>
              </a:rPr>
              <a:t> = 8.2 cm,</a:t>
            </a:r>
            <a:br>
              <a:rPr lang="en-GB" b="0" dirty="0">
                <a:latin typeface="Myriad Pro" panose="020B0503030403020204" pitchFamily="34" charset="0"/>
              </a:rPr>
            </a:br>
            <a:r>
              <a:rPr lang="en-GB" b="0" dirty="0" err="1">
                <a:latin typeface="Myriad Pro" panose="020B0503030403020204" pitchFamily="34" charset="0"/>
              </a:rPr>
              <a:t>N</a:t>
            </a:r>
            <a:r>
              <a:rPr lang="en-GB" b="0" baseline="-25000" dirty="0" err="1">
                <a:latin typeface="Myriad Pro" panose="020B0503030403020204" pitchFamily="34" charset="0"/>
              </a:rPr>
              <a:t>b</a:t>
            </a:r>
            <a:r>
              <a:rPr lang="en-GB" b="0" dirty="0">
                <a:latin typeface="Myriad Pro" panose="020B0503030403020204" pitchFamily="34" charset="0"/>
              </a:rPr>
              <a:t> = 1.8e8 ions/bunch,</a:t>
            </a:r>
            <a:br>
              <a:rPr lang="en-GB" b="0" dirty="0">
                <a:latin typeface="Myriad Pro" panose="020B0503030403020204" pitchFamily="34" charset="0"/>
              </a:rPr>
            </a:br>
            <a:r>
              <a:rPr lang="en-GB" b="0" dirty="0">
                <a:latin typeface="Myriad Pro" panose="020B0503030403020204" pitchFamily="34" charset="0"/>
              </a:rPr>
              <a:t>𝜀 = 1.65 </a:t>
            </a:r>
            <a:r>
              <a:rPr lang="en-GB" b="0" dirty="0" err="1">
                <a:latin typeface="Myriad Pro" panose="020B0503030403020204" pitchFamily="34" charset="0"/>
              </a:rPr>
              <a:t>mm.mrad</a:t>
            </a:r>
            <a:endParaRPr lang="en-GB" b="0" dirty="0">
              <a:latin typeface="Myriad Pro" panose="020B0503030403020204" pitchFamily="34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D6D179D-301C-7D4C-85EB-80F8E0CFD7D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167" t="6650" r="2500" b="2204"/>
          <a:stretch/>
        </p:blipFill>
        <p:spPr>
          <a:xfrm>
            <a:off x="152400" y="1509574"/>
            <a:ext cx="6556917" cy="4800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729384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pied de page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N. Mounet – Ion stability - HSC 09/03/2020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0"/>
            <a:ext cx="8305800" cy="731038"/>
          </a:xfrm>
        </p:spPr>
        <p:txBody>
          <a:bodyPr>
            <a:normAutofit/>
          </a:bodyPr>
          <a:lstStyle/>
          <a:p>
            <a:r>
              <a:rPr lang="en-US" dirty="0">
                <a:latin typeface="Myriad Pro" charset="0"/>
                <a:ea typeface="Myriad Pro" charset="0"/>
                <a:cs typeface="Myriad Pro" charset="0"/>
              </a:rPr>
              <a:t>LHC ions </a:t>
            </a:r>
            <a:r>
              <a:rPr lang="en-US" dirty="0"/>
              <a:t>– stability in various conditions</a:t>
            </a:r>
            <a:endParaRPr lang="en-US" dirty="0">
              <a:latin typeface="Myriad Pro" charset="0"/>
              <a:ea typeface="Myriad Pro" charset="0"/>
              <a:cs typeface="Myriad Pro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09600" y="875943"/>
            <a:ext cx="8229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n-US" sz="1800" b="0" dirty="0">
                <a:solidFill>
                  <a:schemeClr val="accent1"/>
                </a:solidFill>
                <a:latin typeface="Myriad Pro"/>
                <a:ea typeface="Myriad Pro" charset="0"/>
                <a:cs typeface="Courier New" panose="02070309020205020404" pitchFamily="49" charset="0"/>
              </a:rPr>
              <a:t>Run III octupole threshold vs. chromaticity</a:t>
            </a:r>
            <a:r>
              <a:rPr lang="en-US" sz="1800" b="0" dirty="0">
                <a:latin typeface="Myriad Pro"/>
                <a:ea typeface="Myriad Pro" charset="0"/>
                <a:cs typeface="Courier New" panose="02070309020205020404" pitchFamily="49" charset="0"/>
              </a:rPr>
              <a:t>, directly from DELPHI applied to ions, with transverse distribution cut at 3.2</a:t>
            </a:r>
            <a:r>
              <a:rPr lang="en-GB" sz="1800" b="0" dirty="0">
                <a:latin typeface="Myriad Pro" panose="020B0503030403020204" pitchFamily="34" charset="0"/>
              </a:rPr>
              <a:t>𝜎, </a:t>
            </a:r>
            <a:r>
              <a:rPr lang="en-US" sz="1800" b="0" dirty="0">
                <a:latin typeface="Myriad Pro"/>
                <a:ea typeface="Myriad Pro" charset="0"/>
                <a:cs typeface="Courier New" panose="02070309020205020404" pitchFamily="49" charset="0"/>
              </a:rPr>
              <a:t>no damper (single bunch and 50ns).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E523532B-084A-7C40-86AD-A9F59747E34E}"/>
              </a:ext>
            </a:extLst>
          </p:cNvPr>
          <p:cNvSpPr/>
          <p:nvPr/>
        </p:nvSpPr>
        <p:spPr>
          <a:xfrm>
            <a:off x="6400800" y="2286000"/>
            <a:ext cx="24384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0" dirty="0">
                <a:latin typeface="Myriad Pro" panose="020B0503030403020204" pitchFamily="34" charset="0"/>
              </a:rPr>
              <a:t>V = 14 MV, 𝜎</a:t>
            </a:r>
            <a:r>
              <a:rPr lang="en-GB" b="0" baseline="-25000" dirty="0">
                <a:latin typeface="Myriad Pro" panose="020B0503030403020204" pitchFamily="34" charset="0"/>
              </a:rPr>
              <a:t>z</a:t>
            </a:r>
            <a:r>
              <a:rPr lang="en-GB" b="0" dirty="0">
                <a:latin typeface="Myriad Pro" panose="020B0503030403020204" pitchFamily="34" charset="0"/>
              </a:rPr>
              <a:t> = 8.2 cm,</a:t>
            </a:r>
            <a:br>
              <a:rPr lang="en-GB" b="0" dirty="0">
                <a:latin typeface="Myriad Pro" panose="020B0503030403020204" pitchFamily="34" charset="0"/>
              </a:rPr>
            </a:br>
            <a:r>
              <a:rPr lang="en-GB" b="0" dirty="0" err="1">
                <a:latin typeface="Myriad Pro" panose="020B0503030403020204" pitchFamily="34" charset="0"/>
              </a:rPr>
              <a:t>N</a:t>
            </a:r>
            <a:r>
              <a:rPr lang="en-GB" b="0" baseline="-25000" dirty="0" err="1">
                <a:latin typeface="Myriad Pro" panose="020B0503030403020204" pitchFamily="34" charset="0"/>
              </a:rPr>
              <a:t>b</a:t>
            </a:r>
            <a:r>
              <a:rPr lang="en-GB" b="0" dirty="0">
                <a:latin typeface="Myriad Pro" panose="020B0503030403020204" pitchFamily="34" charset="0"/>
              </a:rPr>
              <a:t> = 1.8e8 ions/bunch,</a:t>
            </a:r>
            <a:br>
              <a:rPr lang="en-GB" b="0" dirty="0">
                <a:latin typeface="Myriad Pro" panose="020B0503030403020204" pitchFamily="34" charset="0"/>
              </a:rPr>
            </a:br>
            <a:r>
              <a:rPr lang="en-GB" b="0" dirty="0">
                <a:latin typeface="Myriad Pro" panose="020B0503030403020204" pitchFamily="34" charset="0"/>
              </a:rPr>
              <a:t>𝜀 = 1.65 </a:t>
            </a:r>
            <a:r>
              <a:rPr lang="en-GB" b="0" dirty="0" err="1">
                <a:latin typeface="Myriad Pro" panose="020B0503030403020204" pitchFamily="34" charset="0"/>
              </a:rPr>
              <a:t>mm.mrad</a:t>
            </a:r>
            <a:endParaRPr lang="en-GB" b="0" dirty="0">
              <a:latin typeface="Myriad Pro" panose="020B0503030403020204" pitchFamily="34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F6D5325-8DBE-A540-9D5C-522B87ED392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334" t="6650" r="6665" b="2204"/>
          <a:stretch/>
        </p:blipFill>
        <p:spPr>
          <a:xfrm>
            <a:off x="178420" y="1509574"/>
            <a:ext cx="6222380" cy="472440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23FBEC80-2C12-B842-841F-9D3A6F1F04E9}"/>
              </a:ext>
            </a:extLst>
          </p:cNvPr>
          <p:cNvSpPr txBox="1"/>
          <p:nvPr/>
        </p:nvSpPr>
        <p:spPr>
          <a:xfrm>
            <a:off x="6705600" y="3962400"/>
            <a:ext cx="1600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dirty="0">
                <a:solidFill>
                  <a:srgbClr val="FF0000"/>
                </a:solidFill>
                <a:latin typeface="Myriad Pro" charset="0"/>
                <a:ea typeface="Myriad Pro" charset="0"/>
                <a:cs typeface="Myriad Pro" charset="0"/>
              </a:rPr>
              <a:t>Positive polarity</a:t>
            </a:r>
          </a:p>
        </p:txBody>
      </p:sp>
    </p:spTree>
    <p:extLst>
      <p:ext uri="{BB962C8B-B14F-4D97-AF65-F5344CB8AC3E}">
        <p14:creationId xmlns:p14="http://schemas.microsoft.com/office/powerpoint/2010/main" val="199138681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pied de page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N. Mounet – Ion stability - HSC 09/03/2020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0"/>
            <a:ext cx="8305800" cy="731038"/>
          </a:xfrm>
        </p:spPr>
        <p:txBody>
          <a:bodyPr>
            <a:normAutofit/>
          </a:bodyPr>
          <a:lstStyle/>
          <a:p>
            <a:r>
              <a:rPr lang="en-US" dirty="0">
                <a:latin typeface="Myriad Pro" charset="0"/>
                <a:ea typeface="Myriad Pro" charset="0"/>
                <a:cs typeface="Myriad Pro" charset="0"/>
              </a:rPr>
              <a:t>LHC ions </a:t>
            </a:r>
            <a:r>
              <a:rPr lang="en-US" dirty="0"/>
              <a:t>– stability in various conditions</a:t>
            </a:r>
            <a:endParaRPr lang="en-US" dirty="0">
              <a:latin typeface="Myriad Pro" charset="0"/>
              <a:ea typeface="Myriad Pro" charset="0"/>
              <a:cs typeface="Myriad Pro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09600" y="875943"/>
            <a:ext cx="8229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n-US" sz="1800" b="0" dirty="0">
                <a:solidFill>
                  <a:schemeClr val="accent1"/>
                </a:solidFill>
                <a:latin typeface="Myriad Pro"/>
                <a:ea typeface="Myriad Pro" charset="0"/>
                <a:cs typeface="Courier New" panose="02070309020205020404" pitchFamily="49" charset="0"/>
              </a:rPr>
              <a:t>Run III octupole threshold vs. chromaticity</a:t>
            </a:r>
            <a:r>
              <a:rPr lang="en-US" sz="1800" b="0" dirty="0">
                <a:latin typeface="Myriad Pro"/>
                <a:ea typeface="Myriad Pro" charset="0"/>
                <a:cs typeface="Courier New" panose="02070309020205020404" pitchFamily="49" charset="0"/>
              </a:rPr>
              <a:t>, directly from DELPHI applied to ions, with </a:t>
            </a:r>
            <a:r>
              <a:rPr lang="en-US" sz="1800" dirty="0">
                <a:solidFill>
                  <a:srgbClr val="FF0000"/>
                </a:solidFill>
                <a:latin typeface="Myriad Pro"/>
                <a:ea typeface="Myriad Pro" charset="0"/>
                <a:cs typeface="Courier New" panose="02070309020205020404" pitchFamily="49" charset="0"/>
              </a:rPr>
              <a:t>Gaussian</a:t>
            </a:r>
            <a:r>
              <a:rPr lang="en-US" sz="1800" b="0" dirty="0">
                <a:latin typeface="Myriad Pro"/>
                <a:ea typeface="Myriad Pro" charset="0"/>
                <a:cs typeface="Courier New" panose="02070309020205020404" pitchFamily="49" charset="0"/>
              </a:rPr>
              <a:t> transverse distribution</a:t>
            </a:r>
            <a:r>
              <a:rPr lang="en-GB" sz="1800" b="0" dirty="0">
                <a:latin typeface="Myriad Pro" panose="020B0503030403020204" pitchFamily="34" charset="0"/>
              </a:rPr>
              <a:t>, </a:t>
            </a:r>
            <a:r>
              <a:rPr lang="en-US" sz="1800" b="0" dirty="0">
                <a:latin typeface="Myriad Pro"/>
                <a:ea typeface="Myriad Pro" charset="0"/>
                <a:cs typeface="Courier New" panose="02070309020205020404" pitchFamily="49" charset="0"/>
              </a:rPr>
              <a:t>no damper (single bunch and 50ns).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E523532B-084A-7C40-86AD-A9F59747E34E}"/>
              </a:ext>
            </a:extLst>
          </p:cNvPr>
          <p:cNvSpPr/>
          <p:nvPr/>
        </p:nvSpPr>
        <p:spPr>
          <a:xfrm>
            <a:off x="6400800" y="2286000"/>
            <a:ext cx="24384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0" dirty="0">
                <a:latin typeface="Myriad Pro" panose="020B0503030403020204" pitchFamily="34" charset="0"/>
              </a:rPr>
              <a:t>V = 14 MV, 𝜎</a:t>
            </a:r>
            <a:r>
              <a:rPr lang="en-GB" b="0" baseline="-25000" dirty="0">
                <a:latin typeface="Myriad Pro" panose="020B0503030403020204" pitchFamily="34" charset="0"/>
              </a:rPr>
              <a:t>z</a:t>
            </a:r>
            <a:r>
              <a:rPr lang="en-GB" b="0" dirty="0">
                <a:latin typeface="Myriad Pro" panose="020B0503030403020204" pitchFamily="34" charset="0"/>
              </a:rPr>
              <a:t> = 8.2 cm,</a:t>
            </a:r>
            <a:br>
              <a:rPr lang="en-GB" b="0" dirty="0">
                <a:latin typeface="Myriad Pro" panose="020B0503030403020204" pitchFamily="34" charset="0"/>
              </a:rPr>
            </a:br>
            <a:r>
              <a:rPr lang="en-GB" b="0" dirty="0" err="1">
                <a:latin typeface="Myriad Pro" panose="020B0503030403020204" pitchFamily="34" charset="0"/>
              </a:rPr>
              <a:t>N</a:t>
            </a:r>
            <a:r>
              <a:rPr lang="en-GB" b="0" baseline="-25000" dirty="0" err="1">
                <a:latin typeface="Myriad Pro" panose="020B0503030403020204" pitchFamily="34" charset="0"/>
              </a:rPr>
              <a:t>b</a:t>
            </a:r>
            <a:r>
              <a:rPr lang="en-GB" b="0" dirty="0">
                <a:latin typeface="Myriad Pro" panose="020B0503030403020204" pitchFamily="34" charset="0"/>
              </a:rPr>
              <a:t> = 1.8e8 ions/bunch,</a:t>
            </a:r>
            <a:br>
              <a:rPr lang="en-GB" b="0" dirty="0">
                <a:latin typeface="Myriad Pro" panose="020B0503030403020204" pitchFamily="34" charset="0"/>
              </a:rPr>
            </a:br>
            <a:r>
              <a:rPr lang="en-GB" b="0" dirty="0">
                <a:latin typeface="Myriad Pro" panose="020B0503030403020204" pitchFamily="34" charset="0"/>
              </a:rPr>
              <a:t>𝜀 = 1.65 </a:t>
            </a:r>
            <a:r>
              <a:rPr lang="en-GB" b="0" dirty="0" err="1">
                <a:latin typeface="Myriad Pro" panose="020B0503030403020204" pitchFamily="34" charset="0"/>
              </a:rPr>
              <a:t>mm.mrad</a:t>
            </a:r>
            <a:endParaRPr lang="en-GB" b="0" dirty="0">
              <a:latin typeface="Myriad Pro" panose="020B0503030403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DFD2CD4-C333-974A-976E-BFF92F84CF12}"/>
              </a:ext>
            </a:extLst>
          </p:cNvPr>
          <p:cNvSpPr txBox="1"/>
          <p:nvPr/>
        </p:nvSpPr>
        <p:spPr>
          <a:xfrm>
            <a:off x="6705600" y="3962400"/>
            <a:ext cx="1600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dirty="0">
                <a:solidFill>
                  <a:srgbClr val="FF0000"/>
                </a:solidFill>
                <a:latin typeface="Myriad Pro" charset="0"/>
                <a:ea typeface="Myriad Pro" charset="0"/>
                <a:cs typeface="Myriad Pro" charset="0"/>
              </a:rPr>
              <a:t>Positive polarity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82D0EC21-42C2-8840-92AF-D4108317746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334" t="5539" r="6665" b="1093"/>
          <a:stretch/>
        </p:blipFill>
        <p:spPr>
          <a:xfrm>
            <a:off x="0" y="1381125"/>
            <a:ext cx="6531429" cy="50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61975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pied de page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N. Mounet – Ion stability - HSC 09/03/2020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0"/>
            <a:ext cx="8001000" cy="731038"/>
          </a:xfrm>
        </p:spPr>
        <p:txBody>
          <a:bodyPr>
            <a:normAutofit/>
          </a:bodyPr>
          <a:lstStyle/>
          <a:p>
            <a:r>
              <a:rPr lang="en-US" dirty="0">
                <a:latin typeface="Myriad Pro" charset="0"/>
                <a:ea typeface="Myriad Pro" charset="0"/>
                <a:cs typeface="Myriad Pro" charset="0"/>
              </a:rPr>
              <a:t>LHC &amp; HL-LHC impedance model for ions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09600" y="875943"/>
            <a:ext cx="8077200" cy="50937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n-US" sz="2000" b="0" dirty="0">
                <a:solidFill>
                  <a:srgbClr val="FF0000"/>
                </a:solidFill>
                <a:latin typeface="Myriad Pro"/>
                <a:ea typeface="Myriad Pro" charset="0"/>
                <a:cs typeface="Courier New" panose="02070309020205020404" pitchFamily="49" charset="0"/>
              </a:rPr>
              <a:t>Changes</a:t>
            </a:r>
            <a: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  <a:t> during LS2 and </a:t>
            </a:r>
            <a:r>
              <a:rPr lang="en-US" sz="2000" b="0" dirty="0">
                <a:solidFill>
                  <a:schemeClr val="accent1"/>
                </a:solidFill>
                <a:latin typeface="Myriad Pro"/>
                <a:ea typeface="Myriad Pro" charset="0"/>
                <a:cs typeface="Courier New" panose="02070309020205020404" pitchFamily="49" charset="0"/>
              </a:rPr>
              <a:t>updates</a:t>
            </a:r>
            <a: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  <a:t> </a:t>
            </a:r>
            <a:r>
              <a:rPr lang="en-US" sz="2000" b="0" dirty="0" err="1">
                <a:latin typeface="Myriad Pro"/>
                <a:ea typeface="Myriad Pro" charset="0"/>
                <a:cs typeface="Courier New" panose="02070309020205020404" pitchFamily="49" charset="0"/>
              </a:rPr>
              <a:t>w.r.t</a:t>
            </a:r>
            <a: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  <a:t>. the LHC Run II (proton) model:</a:t>
            </a:r>
          </a:p>
          <a:p>
            <a:pPr marL="800100" lvl="1" indent="-342900">
              <a:spcBef>
                <a:spcPts val="600"/>
              </a:spcBef>
              <a:spcAft>
                <a:spcPts val="0"/>
              </a:spcAft>
              <a:buFont typeface="Wingdings" charset="2"/>
              <a:buChar char="ü"/>
            </a:pPr>
            <a:r>
              <a:rPr lang="en-US" sz="2000" b="0" dirty="0">
                <a:solidFill>
                  <a:srgbClr val="FF0000"/>
                </a:solidFill>
                <a:latin typeface="Myriad Pro"/>
                <a:ea typeface="Myriad Pro" charset="0"/>
                <a:cs typeface="Courier New" panose="02070309020205020404" pitchFamily="49" charset="0"/>
              </a:rPr>
              <a:t>Low-impedance collimator upgrade </a:t>
            </a:r>
            <a: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  <a:t>(jaws of 2 TCPs and 4 TCSs in IR7 replaced by Mo-graphite ones, Mo-coated for the TCSs),</a:t>
            </a:r>
          </a:p>
          <a:p>
            <a:pPr marL="800100" lvl="1" indent="-342900">
              <a:spcBef>
                <a:spcPts val="600"/>
              </a:spcBef>
              <a:spcAft>
                <a:spcPts val="0"/>
              </a:spcAft>
              <a:buFont typeface="Wingdings" charset="2"/>
              <a:buChar char="ü"/>
            </a:pPr>
            <a: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  <a:t>Addition of </a:t>
            </a:r>
            <a:r>
              <a:rPr lang="en-US" sz="2000" b="0" dirty="0">
                <a:solidFill>
                  <a:srgbClr val="FF0000"/>
                </a:solidFill>
                <a:latin typeface="Myriad Pro"/>
                <a:ea typeface="Myriad Pro" charset="0"/>
                <a:cs typeface="Courier New" panose="02070309020205020404" pitchFamily="49" charset="0"/>
              </a:rPr>
              <a:t>TCLD</a:t>
            </a:r>
            <a: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  <a:t> absorber (tungsten) in IR7 and in </a:t>
            </a:r>
            <a:r>
              <a:rPr lang="en-US" sz="2000" b="0" dirty="0">
                <a:solidFill>
                  <a:srgbClr val="FF0000"/>
                </a:solidFill>
                <a:latin typeface="Myriad Pro"/>
                <a:ea typeface="Myriad Pro" charset="0"/>
                <a:cs typeface="Courier New" panose="02070309020205020404" pitchFamily="49" charset="0"/>
              </a:rPr>
              <a:t>IR2 (ions specific)</a:t>
            </a:r>
            <a: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  <a:t>,</a:t>
            </a:r>
          </a:p>
          <a:p>
            <a:pPr marL="800100" lvl="1" indent="-342900">
              <a:spcBef>
                <a:spcPts val="600"/>
              </a:spcBef>
              <a:spcAft>
                <a:spcPts val="0"/>
              </a:spcAft>
              <a:buFont typeface="Wingdings" charset="2"/>
              <a:buChar char="ü"/>
            </a:pPr>
            <a: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  <a:t>Updated collimator </a:t>
            </a:r>
            <a:r>
              <a:rPr lang="en-US" sz="2000" b="0" dirty="0">
                <a:solidFill>
                  <a:schemeClr val="accent1"/>
                </a:solidFill>
                <a:latin typeface="Myriad Pro"/>
                <a:ea typeface="Myriad Pro" charset="0"/>
                <a:cs typeface="Courier New" panose="02070309020205020404" pitchFamily="49" charset="0"/>
              </a:rPr>
              <a:t>tapers </a:t>
            </a:r>
            <a: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  <a:t>(thanks to E. </a:t>
            </a:r>
            <a:r>
              <a:rPr lang="en-US" sz="2000" b="0" dirty="0" err="1">
                <a:latin typeface="Myriad Pro"/>
                <a:ea typeface="Myriad Pro" charset="0"/>
                <a:cs typeface="Courier New" panose="02070309020205020404" pitchFamily="49" charset="0"/>
              </a:rPr>
              <a:t>Carideo</a:t>
            </a:r>
            <a: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  <a:t> &amp; S. </a:t>
            </a:r>
            <a:r>
              <a:rPr lang="en-US" sz="2000" b="0" dirty="0" err="1">
                <a:latin typeface="Myriad Pro"/>
                <a:ea typeface="Myriad Pro" charset="0"/>
                <a:cs typeface="Courier New" panose="02070309020205020404" pitchFamily="49" charset="0"/>
              </a:rPr>
              <a:t>Antipov</a:t>
            </a:r>
            <a: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  <a:t>),</a:t>
            </a:r>
          </a:p>
          <a:p>
            <a:pPr marL="800100" lvl="1" indent="-342900">
              <a:spcBef>
                <a:spcPts val="600"/>
              </a:spcBef>
              <a:spcAft>
                <a:spcPts val="0"/>
              </a:spcAft>
              <a:buFont typeface="Wingdings" charset="2"/>
              <a:buChar char="ü"/>
            </a:pPr>
            <a: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  <a:t>Beta functions for ion (2018) optics (</a:t>
            </a:r>
            <a:r>
              <a:rPr lang="en-US" sz="2000" b="0" dirty="0">
                <a:solidFill>
                  <a:srgbClr val="FF0000"/>
                </a:solidFill>
                <a:latin typeface="Myriad Pro"/>
                <a:ea typeface="Myriad Pro" charset="0"/>
                <a:cs typeface="Courier New" panose="02070309020205020404" pitchFamily="49" charset="0"/>
              </a:rPr>
              <a:t>𝛽* = 0.5m </a:t>
            </a:r>
            <a: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  <a:t>in all IPs except IP8 where 𝛽*  = 1.5m),</a:t>
            </a:r>
          </a:p>
          <a:p>
            <a:pPr marL="800100" lvl="1" indent="-342900">
              <a:spcBef>
                <a:spcPts val="600"/>
              </a:spcBef>
              <a:spcAft>
                <a:spcPts val="0"/>
              </a:spcAft>
              <a:buFont typeface="Wingdings" charset="2"/>
              <a:buChar char="ü"/>
            </a:pPr>
            <a:r>
              <a:rPr lang="en-US" sz="2000" b="0" dirty="0">
                <a:solidFill>
                  <a:srgbClr val="FF0000"/>
                </a:solidFill>
                <a:latin typeface="Myriad Pro"/>
                <a:ea typeface="Myriad Pro" charset="0"/>
                <a:cs typeface="Courier New" panose="02070309020205020404" pitchFamily="49" charset="0"/>
              </a:rPr>
              <a:t>TDIS</a:t>
            </a:r>
            <a: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  <a:t> (with graphite, Ti</a:t>
            </a:r>
            <a:r>
              <a:rPr lang="en-US" sz="2000" b="0" baseline="-25000" dirty="0">
                <a:latin typeface="Myriad Pro"/>
                <a:ea typeface="Myriad Pro" charset="0"/>
                <a:cs typeface="Courier New" panose="02070309020205020404" pitchFamily="49" charset="0"/>
              </a:rPr>
              <a:t>6</a:t>
            </a:r>
            <a: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  <a:t>Al</a:t>
            </a:r>
            <a:r>
              <a:rPr lang="en-US" sz="2000" b="0" baseline="-25000" dirty="0">
                <a:latin typeface="Myriad Pro"/>
                <a:ea typeface="Myriad Pro" charset="0"/>
                <a:cs typeface="Courier New" panose="02070309020205020404" pitchFamily="49" charset="0"/>
              </a:rPr>
              <a:t>4</a:t>
            </a:r>
            <a: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  <a:t>V and CuCr1Zr).</a:t>
            </a:r>
          </a:p>
          <a:p>
            <a:pPr marL="342900" indent="-342900">
              <a:spcBef>
                <a:spcPts val="600"/>
              </a:spcBef>
              <a:spcAft>
                <a:spcPts val="0"/>
              </a:spcAft>
              <a:buFont typeface="Wingdings" pitchFamily="2" charset="2"/>
              <a:buChar char="Ø"/>
            </a:pPr>
            <a: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  <a:t>Run III and HL-LHC are considered more or less identical for ions.</a:t>
            </a:r>
          </a:p>
          <a:p>
            <a:pPr marL="342900" indent="-342900">
              <a:spcBef>
                <a:spcPts val="600"/>
              </a:spcBef>
              <a:spcAft>
                <a:spcPts val="0"/>
              </a:spcAft>
              <a:buFont typeface="Wingdings" pitchFamily="2" charset="2"/>
              <a:buChar char="Ø"/>
            </a:pPr>
            <a:r>
              <a:rPr lang="en-US" sz="2000" b="0" dirty="0">
                <a:solidFill>
                  <a:srgbClr val="FF0000"/>
                </a:solidFill>
                <a:latin typeface="Myriad Pro"/>
                <a:ea typeface="Myriad Pro" charset="0"/>
                <a:cs typeface="Courier New" panose="02070309020205020404" pitchFamily="49" charset="0"/>
              </a:rPr>
              <a:t>Not included in the model</a:t>
            </a:r>
            <a: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  <a:t>: </a:t>
            </a:r>
          </a:p>
          <a:p>
            <a:pPr marL="800100" lvl="1" indent="-342900">
              <a:spcBef>
                <a:spcPts val="600"/>
              </a:spcBef>
              <a:spcAft>
                <a:spcPts val="0"/>
              </a:spcAft>
              <a:buFont typeface="Zapf Dingbats"/>
              <a:buChar char="✘"/>
            </a:pPr>
            <a: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  <a:t>Changes in the triplets for </a:t>
            </a:r>
            <a:r>
              <a:rPr lang="en-US" sz="2000" b="0" dirty="0">
                <a:solidFill>
                  <a:schemeClr val="accent1"/>
                </a:solidFill>
                <a:latin typeface="Myriad Pro"/>
                <a:ea typeface="Myriad Pro" charset="0"/>
                <a:cs typeface="Courier New" panose="02070309020205020404" pitchFamily="49" charset="0"/>
              </a:rPr>
              <a:t>HL-LHC</a:t>
            </a:r>
            <a: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  <a:t> – but 𝛽 functions are much less than HL-LHC protons @ full squeeze,</a:t>
            </a:r>
          </a:p>
          <a:p>
            <a:pPr marL="800100" lvl="1" indent="-342900">
              <a:spcBef>
                <a:spcPts val="600"/>
              </a:spcBef>
              <a:spcAft>
                <a:spcPts val="0"/>
              </a:spcAft>
              <a:buFont typeface="Zapf Dingbats"/>
              <a:buChar char="✘"/>
            </a:pPr>
            <a: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  <a:t>New MKI.</a:t>
            </a:r>
          </a:p>
        </p:txBody>
      </p:sp>
    </p:spTree>
    <p:extLst>
      <p:ext uri="{BB962C8B-B14F-4D97-AF65-F5344CB8AC3E}">
        <p14:creationId xmlns:p14="http://schemas.microsoft.com/office/powerpoint/2010/main" val="13418203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pied de page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N. Mounet – Ion stability - HSC 09/03/2020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0"/>
            <a:ext cx="8001000" cy="731038"/>
          </a:xfrm>
        </p:spPr>
        <p:txBody>
          <a:bodyPr>
            <a:normAutofit/>
          </a:bodyPr>
          <a:lstStyle/>
          <a:p>
            <a:r>
              <a:rPr lang="en-US" dirty="0">
                <a:latin typeface="Myriad Pro" charset="0"/>
                <a:ea typeface="Myriad Pro" charset="0"/>
                <a:cs typeface="Myriad Pro" charset="0"/>
              </a:rPr>
              <a:t>Particularities of lead ions in the LHC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TextBox 6"/>
              <p:cNvSpPr txBox="1"/>
              <p:nvPr/>
            </p:nvSpPr>
            <p:spPr>
              <a:xfrm>
                <a:off x="609600" y="875943"/>
                <a:ext cx="8229600" cy="54611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42900" indent="-342900">
                  <a:lnSpc>
                    <a:spcPts val="2700"/>
                  </a:lnSpc>
                  <a:spcBef>
                    <a:spcPts val="600"/>
                  </a:spcBef>
                  <a:spcAft>
                    <a:spcPts val="0"/>
                  </a:spcAft>
                  <a:buFont typeface="Wingdings" panose="05000000000000000000" pitchFamily="2" charset="2"/>
                  <a:buChar char="Ø"/>
                </a:pPr>
                <a:r>
                  <a:rPr lang="en-US" sz="2000" b="0" dirty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Ion </a:t>
                </a:r>
                <a:r>
                  <a:rPr lang="en-US" sz="2000" b="0" dirty="0">
                    <a:solidFill>
                      <a:srgbClr val="FF0000"/>
                    </a:solidFill>
                    <a:latin typeface="Myriad Pro"/>
                    <a:ea typeface="Myriad Pro" charset="0"/>
                    <a:cs typeface="Courier New" panose="02070309020205020404" pitchFamily="49" charset="0"/>
                  </a:rPr>
                  <a:t>Pb</a:t>
                </a:r>
                <a:r>
                  <a:rPr lang="en-US" sz="2000" b="0" baseline="30000" dirty="0">
                    <a:solidFill>
                      <a:srgbClr val="FF0000"/>
                    </a:solidFill>
                    <a:latin typeface="Myriad Pro"/>
                    <a:ea typeface="Myriad Pro" charset="0"/>
                    <a:cs typeface="Courier New" panose="02070309020205020404" pitchFamily="49" charset="0"/>
                  </a:rPr>
                  <a:t>82+</a:t>
                </a:r>
                <a:r>
                  <a:rPr lang="en-US" sz="2000" b="0" dirty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, isotope of atomic mass </a:t>
                </a:r>
                <a:r>
                  <a:rPr lang="en-US" sz="2000" b="0" dirty="0">
                    <a:solidFill>
                      <a:schemeClr val="accent1"/>
                    </a:solidFill>
                    <a:latin typeface="Myriad Pro"/>
                    <a:ea typeface="Myriad Pro" charset="0"/>
                    <a:cs typeface="Courier New" panose="02070309020205020404" pitchFamily="49" charset="0"/>
                  </a:rPr>
                  <a:t>A=208</a:t>
                </a:r>
                <a:br>
                  <a:rPr lang="en-US" sz="2000" b="0" dirty="0">
                    <a:latin typeface="Myriad Pro"/>
                    <a:ea typeface="Myriad Pro" charset="0"/>
                    <a:cs typeface="Courier New" panose="02070309020205020404" pitchFamily="49" charset="0"/>
                  </a:rPr>
                </a:br>
                <a:r>
                  <a:rPr lang="en-US" sz="2000" b="0" dirty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→ </a:t>
                </a:r>
                <a:r>
                  <a:rPr lang="en-US" sz="2000" b="0" dirty="0">
                    <a:solidFill>
                      <a:schemeClr val="accent1"/>
                    </a:solidFill>
                    <a:latin typeface="Myriad Pro"/>
                    <a:ea typeface="Myriad Pro" charset="0"/>
                    <a:cs typeface="Courier New" panose="02070309020205020404" pitchFamily="49" charset="0"/>
                  </a:rPr>
                  <a:t>Z=82</a:t>
                </a:r>
                <a:r>
                  <a:rPr lang="en-US" sz="2000" b="0" dirty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, rest energy </a:t>
                </a:r>
                <a:r>
                  <a:rPr lang="en-US" sz="2000" b="0" dirty="0">
                    <a:solidFill>
                      <a:schemeClr val="accent1"/>
                    </a:solidFill>
                    <a:latin typeface="Myriad Pro"/>
                    <a:ea typeface="Myriad Pro" charset="0"/>
                    <a:cs typeface="Courier New" panose="02070309020205020404" pitchFamily="49" charset="0"/>
                  </a:rPr>
                  <a:t>E</a:t>
                </a:r>
                <a:r>
                  <a:rPr lang="en-US" sz="2000" b="0" baseline="-25000" dirty="0">
                    <a:solidFill>
                      <a:schemeClr val="accent1"/>
                    </a:solidFill>
                    <a:latin typeface="Myriad Pro"/>
                    <a:ea typeface="Myriad Pro" charset="0"/>
                    <a:cs typeface="Courier New" panose="02070309020205020404" pitchFamily="49" charset="0"/>
                  </a:rPr>
                  <a:t>0</a:t>
                </a:r>
                <a:r>
                  <a:rPr lang="en-US" sz="2000" b="0" dirty="0">
                    <a:solidFill>
                      <a:schemeClr val="accent1"/>
                    </a:solidFill>
                    <a:latin typeface="Myriad Pro"/>
                    <a:ea typeface="Myriad Pro" charset="0"/>
                    <a:cs typeface="Courier New" panose="02070309020205020404" pitchFamily="49" charset="0"/>
                  </a:rPr>
                  <a:t>=193.68715 GeV </a:t>
                </a:r>
                <a:r>
                  <a:rPr lang="en-US" sz="2000" b="0" dirty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(R. Bruce/J. Jowett),</a:t>
                </a:r>
                <a:br>
                  <a:rPr lang="en-US" sz="2000" b="0" dirty="0">
                    <a:latin typeface="Myriad Pro"/>
                    <a:ea typeface="Myriad Pro" charset="0"/>
                    <a:cs typeface="Courier New" panose="02070309020205020404" pitchFamily="49" charset="0"/>
                  </a:rPr>
                </a:br>
                <a:r>
                  <a:rPr lang="en-US" sz="2000" b="0" dirty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→ Rest mass is close to (but slightly different) </a:t>
                </a:r>
                <a:r>
                  <a:rPr lang="en-US" sz="2000" b="0" dirty="0">
                    <a:solidFill>
                      <a:schemeClr val="accent1"/>
                    </a:solidFill>
                    <a:latin typeface="Myriad Pro"/>
                    <a:ea typeface="Myriad Pro" charset="0"/>
                    <a:cs typeface="Courier New" panose="02070309020205020404" pitchFamily="49" charset="0"/>
                  </a:rPr>
                  <a:t>208 u</a:t>
                </a:r>
                <a:r>
                  <a:rPr lang="en-US" sz="2000" b="0" dirty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 (note: 1u &lt; m</a:t>
                </a:r>
                <a:r>
                  <a:rPr lang="en-US" sz="2000" b="0" baseline="-25000" dirty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0</a:t>
                </a:r>
                <a:r>
                  <a:rPr lang="en-US" sz="2000" b="0" baseline="30000" dirty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proton</a:t>
                </a:r>
                <a:r>
                  <a:rPr lang="en-US" sz="2000" b="0" dirty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).</a:t>
                </a:r>
              </a:p>
              <a:p>
                <a:pPr marL="342900" indent="-342900">
                  <a:spcBef>
                    <a:spcPts val="600"/>
                  </a:spcBef>
                  <a:spcAft>
                    <a:spcPts val="0"/>
                  </a:spcAft>
                  <a:buFont typeface="Wingdings" panose="05000000000000000000" pitchFamily="2" charset="2"/>
                  <a:buChar char="Ø"/>
                </a:pPr>
                <a:r>
                  <a:rPr lang="en-US" sz="2000" b="0" dirty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At flat top, </a:t>
                </a:r>
                <a:r>
                  <a:rPr lang="en-US" sz="2000" b="0" dirty="0">
                    <a:solidFill>
                      <a:schemeClr val="accent1"/>
                    </a:solidFill>
                    <a:latin typeface="Myriad Pro"/>
                    <a:ea typeface="Myriad Pro" charset="0"/>
                    <a:cs typeface="Courier New" panose="02070309020205020404" pitchFamily="49" charset="0"/>
                  </a:rPr>
                  <a:t>B field</a:t>
                </a:r>
                <a:r>
                  <a:rPr lang="en-US" sz="2000" b="0" dirty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 (&amp; magnetic rigidity) </a:t>
                </a:r>
                <a:r>
                  <a:rPr lang="en-US" sz="2000" b="0" dirty="0">
                    <a:solidFill>
                      <a:schemeClr val="accent1"/>
                    </a:solidFill>
                    <a:latin typeface="Myriad Pro"/>
                    <a:ea typeface="Myriad Pro" charset="0"/>
                    <a:cs typeface="Courier New" panose="02070309020205020404" pitchFamily="49" charset="0"/>
                  </a:rPr>
                  <a:t>is the same as for protons</a:t>
                </a:r>
                <a:r>
                  <a:rPr lang="en-US" sz="2000" b="0" dirty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, so </a:t>
                </a:r>
                <a:r>
                  <a:rPr lang="en-US" sz="2000" b="0" dirty="0">
                    <a:solidFill>
                      <a:srgbClr val="FF0000"/>
                    </a:solidFill>
                    <a:latin typeface="Myriad Pro"/>
                    <a:ea typeface="Myriad Pro" charset="0"/>
                    <a:cs typeface="Courier New" panose="02070309020205020404" pitchFamily="49" charset="0"/>
                  </a:rPr>
                  <a:t>energy per charge is identical</a:t>
                </a:r>
                <a:r>
                  <a:rPr lang="en-US" sz="2000" b="0" dirty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; </a:t>
                </a:r>
                <a14:m>
                  <m:oMath xmlns:m="http://schemas.openxmlformats.org/officeDocument/2006/math">
                    <m:r>
                      <a:rPr lang="en-US" sz="2000" b="0" i="1">
                        <a:latin typeface="Cambria Math" panose="02040503050406030204" pitchFamily="18" charset="0"/>
                        <a:ea typeface="Myriad Pro" charset="0"/>
                        <a:cs typeface="Courier New" panose="02070309020205020404" pitchFamily="49" charset="0"/>
                      </a:rPr>
                      <m:t>𝛾</m:t>
                    </m:r>
                    <m:r>
                      <a:rPr lang="en-US" sz="2000" b="0" i="1">
                        <a:latin typeface="Cambria Math" panose="02040503050406030204" pitchFamily="18" charset="0"/>
                        <a:ea typeface="Myriad Pro" charset="0"/>
                        <a:cs typeface="Courier New" panose="02070309020205020404" pitchFamily="49" charset="0"/>
                      </a:rPr>
                      <m:t> </m:t>
                    </m:r>
                  </m:oMath>
                </a14:m>
                <a:r>
                  <a:rPr lang="en-US" sz="2000" b="0" dirty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is then given by ratio of total energy vs. rest energy:</a:t>
                </a:r>
                <a:br>
                  <a:rPr lang="en-US" sz="2000" b="0" dirty="0">
                    <a:latin typeface="Myriad Pro"/>
                    <a:ea typeface="Myriad Pro" charset="0"/>
                    <a:cs typeface="Courier New" panose="02070309020205020404" pitchFamily="49" charset="0"/>
                  </a:rPr>
                </a:br>
                <a:endParaRPr lang="en-US" sz="2000" b="0" dirty="0">
                  <a:latin typeface="Myriad Pro"/>
                  <a:ea typeface="Myriad Pro" charset="0"/>
                  <a:cs typeface="Courier New" panose="02070309020205020404" pitchFamily="49" charset="0"/>
                </a:endParaRPr>
              </a:p>
              <a:p>
                <a:pPr marL="342900" indent="-342900">
                  <a:spcBef>
                    <a:spcPts val="600"/>
                  </a:spcBef>
                  <a:spcAft>
                    <a:spcPts val="0"/>
                  </a:spcAft>
                  <a:buFont typeface="Wingdings" panose="05000000000000000000" pitchFamily="2" charset="2"/>
                  <a:buChar char="Ø"/>
                </a:pPr>
                <a:r>
                  <a:rPr lang="en-US" sz="2000" b="0" dirty="0" err="1">
                    <a:solidFill>
                      <a:schemeClr val="accent1"/>
                    </a:solidFill>
                    <a:latin typeface="Myriad Pro"/>
                    <a:ea typeface="Myriad Pro" charset="0"/>
                    <a:cs typeface="Courier New" panose="02070309020205020404" pitchFamily="49" charset="0"/>
                  </a:rPr>
                  <a:t>Tuneshifts</a:t>
                </a:r>
                <a:r>
                  <a:rPr lang="en-US" sz="2000" b="0" dirty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000" b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  <a:ea typeface="Myriad Pro" charset="0"/>
                        <a:cs typeface="Courier New" panose="02070309020205020404" pitchFamily="49" charset="0"/>
                      </a:rPr>
                      <m:t>Δ</m:t>
                    </m:r>
                    <m:r>
                      <a:rPr lang="en-US" sz="2000" b="0" i="1">
                        <a:solidFill>
                          <a:schemeClr val="accent1"/>
                        </a:solidFill>
                        <a:latin typeface="Cambria Math" panose="02040503050406030204" pitchFamily="18" charset="0"/>
                        <a:ea typeface="Myriad Pro" charset="0"/>
                        <a:cs typeface="Courier New" panose="02070309020205020404" pitchFamily="49" charset="0"/>
                      </a:rPr>
                      <m:t>𝑄</m:t>
                    </m:r>
                  </m:oMath>
                </a14:m>
                <a:r>
                  <a:rPr lang="en-US" sz="2000" b="0" dirty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(and matrix elements in e.g. DELPHI calculations) such that</a:t>
                </a:r>
                <a:br>
                  <a:rPr lang="en-US" sz="2000" b="0" dirty="0">
                    <a:latin typeface="Myriad Pro"/>
                    <a:ea typeface="Myriad Pro" charset="0"/>
                    <a:cs typeface="Courier New" panose="02070309020205020404" pitchFamily="49" charset="0"/>
                  </a:rPr>
                </a:b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000" b="0" i="0" smtClean="0">
                        <a:latin typeface="Cambria Math" panose="02040503050406030204" pitchFamily="18" charset="0"/>
                        <a:ea typeface="Myriad Pro" charset="0"/>
                        <a:cs typeface="Courier New" panose="02070309020205020404" pitchFamily="49" charset="0"/>
                      </a:rPr>
                      <m:t>Δ</m:t>
                    </m:r>
                    <m:r>
                      <a:rPr lang="en-US" sz="2000" b="0" i="1" smtClean="0">
                        <a:latin typeface="Cambria Math" panose="02040503050406030204" pitchFamily="18" charset="0"/>
                        <a:ea typeface="Myriad Pro" charset="0"/>
                        <a:cs typeface="Courier New" panose="02070309020205020404" pitchFamily="49" charset="0"/>
                      </a:rPr>
                      <m:t>𝑄</m:t>
                    </m:r>
                    <m:r>
                      <a:rPr lang="en-US" sz="2000" b="0" i="1" smtClean="0">
                        <a:latin typeface="Cambria Math" panose="02040503050406030204" pitchFamily="18" charset="0"/>
                        <a:ea typeface="Myriad Pro" charset="0"/>
                        <a:cs typeface="Courier New" panose="02070309020205020404" pitchFamily="49" charset="0"/>
                      </a:rPr>
                      <m:t>∝</m:t>
                    </m:r>
                    <m:f>
                      <m:fPr>
                        <m:ctrlPr>
                          <a:rPr lang="en-US" sz="2000" b="0" i="1" smtClean="0">
                            <a:latin typeface="Cambria Math" panose="02040503050406030204" pitchFamily="18" charset="0"/>
                            <a:ea typeface="Myriad Pro" charset="0"/>
                            <a:cs typeface="Courier New" panose="02070309020205020404" pitchFamily="49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2000" b="0" i="1" smtClean="0">
                                <a:latin typeface="Cambria Math" panose="02040503050406030204" pitchFamily="18" charset="0"/>
                                <a:ea typeface="Myriad Pro" charset="0"/>
                                <a:cs typeface="Courier New" panose="02070309020205020404" pitchFamily="49" charset="0"/>
                              </a:rPr>
                            </m:ctrlPr>
                          </m:sSubPr>
                          <m:e>
                            <m:r>
                              <a:rPr lang="en-US" sz="2000" b="0" i="1" smtClean="0">
                                <a:latin typeface="Cambria Math" panose="02040503050406030204" pitchFamily="18" charset="0"/>
                                <a:ea typeface="Myriad Pro" charset="0"/>
                                <a:cs typeface="Courier New" panose="02070309020205020404" pitchFamily="49" charset="0"/>
                              </a:rPr>
                              <m:t>𝑁</m:t>
                            </m:r>
                          </m:e>
                          <m:sub>
                            <m:r>
                              <a:rPr lang="en-US" sz="2000" b="0" i="1" smtClean="0">
                                <a:latin typeface="Cambria Math" panose="02040503050406030204" pitchFamily="18" charset="0"/>
                                <a:ea typeface="Myriad Pro" charset="0"/>
                                <a:cs typeface="Courier New" panose="02070309020205020404" pitchFamily="49" charset="0"/>
                              </a:rPr>
                              <m:t>𝑏</m:t>
                            </m:r>
                          </m:sub>
                        </m:sSub>
                        <m:sSup>
                          <m:sSupPr>
                            <m:ctrlPr>
                              <a:rPr lang="en-US" sz="2000" b="0" i="1" smtClean="0">
                                <a:latin typeface="Cambria Math" panose="02040503050406030204" pitchFamily="18" charset="0"/>
                                <a:ea typeface="Myriad Pro" charset="0"/>
                                <a:cs typeface="Courier New" panose="02070309020205020404" pitchFamily="49" charset="0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n-US" sz="2000" b="0" i="1" smtClean="0">
                                    <a:latin typeface="Cambria Math" panose="02040503050406030204" pitchFamily="18" charset="0"/>
                                    <a:ea typeface="Myriad Pro" charset="0"/>
                                    <a:cs typeface="Courier New" panose="02070309020205020404" pitchFamily="49" charset="0"/>
                                  </a:rPr>
                                </m:ctrlPr>
                              </m:dPr>
                              <m:e>
                                <m:r>
                                  <a:rPr lang="en-US" sz="2000" b="0" i="1" smtClean="0">
                                    <a:latin typeface="Cambria Math" panose="02040503050406030204" pitchFamily="18" charset="0"/>
                                    <a:ea typeface="Myriad Pro" charset="0"/>
                                    <a:cs typeface="Courier New" panose="02070309020205020404" pitchFamily="49" charset="0"/>
                                  </a:rPr>
                                  <m:t>𝑍𝑒</m:t>
                                </m:r>
                              </m:e>
                            </m:d>
                          </m:e>
                          <m:sup>
                            <m:r>
                              <a:rPr lang="en-US" sz="2000" b="0" i="1" smtClean="0">
                                <a:latin typeface="Cambria Math" panose="02040503050406030204" pitchFamily="18" charset="0"/>
                                <a:ea typeface="Myriad Pro" charset="0"/>
                                <a:cs typeface="Courier New" panose="02070309020205020404" pitchFamily="49" charset="0"/>
                              </a:rPr>
                              <m:t>2</m:t>
                            </m:r>
                          </m:sup>
                        </m:sSup>
                      </m:num>
                      <m:den>
                        <m:sSub>
                          <m:sSubPr>
                            <m:ctrlPr>
                              <a:rPr lang="en-US" sz="2000" b="0" i="1" smtClean="0">
                                <a:latin typeface="Cambria Math" panose="02040503050406030204" pitchFamily="18" charset="0"/>
                                <a:ea typeface="Myriad Pro" charset="0"/>
                                <a:cs typeface="Courier New" panose="02070309020205020404" pitchFamily="49" charset="0"/>
                              </a:rPr>
                            </m:ctrlPr>
                          </m:sSubPr>
                          <m:e>
                            <m:r>
                              <a:rPr lang="en-US" sz="2000" b="0" i="1" smtClean="0">
                                <a:latin typeface="Cambria Math" panose="02040503050406030204" pitchFamily="18" charset="0"/>
                                <a:ea typeface="Myriad Pro" charset="0"/>
                                <a:cs typeface="Courier New" panose="02070309020205020404" pitchFamily="49" charset="0"/>
                              </a:rPr>
                              <m:t>𝐸</m:t>
                            </m:r>
                          </m:e>
                          <m:sub>
                            <m:r>
                              <a:rPr lang="en-US" sz="2000" b="0" i="1" smtClean="0">
                                <a:latin typeface="Cambria Math" panose="02040503050406030204" pitchFamily="18" charset="0"/>
                                <a:ea typeface="Myriad Pro" charset="0"/>
                                <a:cs typeface="Courier New" panose="02070309020205020404" pitchFamily="49" charset="0"/>
                              </a:rPr>
                              <m:t>0</m:t>
                            </m:r>
                          </m:sub>
                        </m:sSub>
                        <m:r>
                          <a:rPr lang="en-US" sz="2000" b="0" i="1" smtClean="0">
                            <a:latin typeface="Cambria Math" panose="02040503050406030204" pitchFamily="18" charset="0"/>
                            <a:ea typeface="Myriad Pro" charset="0"/>
                            <a:cs typeface="Courier New" panose="02070309020205020404" pitchFamily="49" charset="0"/>
                          </a:rPr>
                          <m:t>𝛾</m:t>
                        </m:r>
                      </m:den>
                    </m:f>
                  </m:oMath>
                </a14:m>
                <a:br>
                  <a:rPr lang="en-US" sz="2000" b="0" dirty="0">
                    <a:latin typeface="Myriad Pro"/>
                    <a:ea typeface="Myriad Pro" charset="0"/>
                    <a:cs typeface="Courier New" panose="02070309020205020404" pitchFamily="49" charset="0"/>
                  </a:rPr>
                </a:br>
                <a:r>
                  <a:rPr lang="en-US" sz="2000" b="0" dirty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→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000" b="0">
                        <a:latin typeface="Cambria Math" panose="02040503050406030204" pitchFamily="18" charset="0"/>
                        <a:ea typeface="Myriad Pro" charset="0"/>
                        <a:cs typeface="Courier New" panose="02070309020205020404" pitchFamily="49" charset="0"/>
                      </a:rPr>
                      <m:t>Δ</m:t>
                    </m:r>
                    <m:r>
                      <a:rPr lang="en-US" sz="2000" b="0" i="1">
                        <a:latin typeface="Cambria Math" panose="02040503050406030204" pitchFamily="18" charset="0"/>
                        <a:ea typeface="Myriad Pro" charset="0"/>
                        <a:cs typeface="Courier New" panose="02070309020205020404" pitchFamily="49" charset="0"/>
                      </a:rPr>
                      <m:t>𝑄</m:t>
                    </m:r>
                  </m:oMath>
                </a14:m>
                <a:r>
                  <a:rPr lang="en-US" sz="2000" b="0" dirty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(</a:t>
                </a:r>
                <a:r>
                  <a:rPr lang="en-US" sz="2000" b="0" dirty="0" err="1">
                    <a:latin typeface="Myriad Pro"/>
                    <a:ea typeface="Myriad Pro" charset="0"/>
                    <a:cs typeface="Courier New" panose="02070309020205020404" pitchFamily="49" charset="0"/>
                  </a:rPr>
                  <a:t>Pb</a:t>
                </a:r>
                <a:r>
                  <a:rPr lang="en-US" sz="2000" b="0" dirty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) =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000" b="0">
                        <a:latin typeface="Cambria Math" panose="02040503050406030204" pitchFamily="18" charset="0"/>
                        <a:ea typeface="Myriad Pro" charset="0"/>
                        <a:cs typeface="Courier New" panose="02070309020205020404" pitchFamily="49" charset="0"/>
                      </a:rPr>
                      <m:t>Δ</m:t>
                    </m:r>
                    <m:r>
                      <a:rPr lang="en-US" sz="2000" b="0" i="1">
                        <a:latin typeface="Cambria Math" panose="02040503050406030204" pitchFamily="18" charset="0"/>
                        <a:ea typeface="Myriad Pro" charset="0"/>
                        <a:cs typeface="Courier New" panose="02070309020205020404" pitchFamily="49" charset="0"/>
                      </a:rPr>
                      <m:t>𝑄</m:t>
                    </m:r>
                  </m:oMath>
                </a14:m>
                <a:r>
                  <a:rPr lang="en-US" sz="2000" b="0" dirty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(proton) 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  <a:ea typeface="Myriad Pro" charset="0"/>
                        <a:cs typeface="Courier New" panose="02070309020205020404" pitchFamily="49" charset="0"/>
                      </a:rPr>
                      <m:t>×</m:t>
                    </m:r>
                    <m:f>
                      <m:fPr>
                        <m:ctrlPr>
                          <a:rPr lang="en-US" i="1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  <a:ea typeface="Myriad Pro" charset="0"/>
                            <a:cs typeface="Courier New" panose="02070309020205020404" pitchFamily="49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i="1" smtClean="0">
                                <a:solidFill>
                                  <a:schemeClr val="accent1"/>
                                </a:solidFill>
                                <a:latin typeface="Cambria Math" panose="02040503050406030204" pitchFamily="18" charset="0"/>
                                <a:ea typeface="Myriad Pro" charset="0"/>
                                <a:cs typeface="Courier New" panose="02070309020205020404" pitchFamily="49" charset="0"/>
                              </a:rPr>
                            </m:ctrlPr>
                          </m:sSupPr>
                          <m:e>
                            <m:r>
                              <a:rPr lang="en-US" b="1" i="1" smtClean="0">
                                <a:solidFill>
                                  <a:schemeClr val="accent1"/>
                                </a:solidFill>
                                <a:latin typeface="Cambria Math" panose="02040503050406030204" pitchFamily="18" charset="0"/>
                                <a:ea typeface="Myriad Pro" charset="0"/>
                                <a:cs typeface="Courier New" panose="02070309020205020404" pitchFamily="49" charset="0"/>
                              </a:rPr>
                              <m:t>𝒁</m:t>
                            </m:r>
                          </m:e>
                          <m:sup>
                            <m:r>
                              <a:rPr lang="en-US" b="1" i="1" smtClean="0">
                                <a:solidFill>
                                  <a:schemeClr val="accent1"/>
                                </a:solidFill>
                                <a:latin typeface="Cambria Math" panose="02040503050406030204" pitchFamily="18" charset="0"/>
                                <a:ea typeface="Myriad Pro" charset="0"/>
                                <a:cs typeface="Courier New" panose="02070309020205020404" pitchFamily="49" charset="0"/>
                              </a:rPr>
                              <m:t>𝟐</m:t>
                            </m:r>
                          </m:sup>
                        </m:sSup>
                      </m:num>
                      <m:den>
                        <m:f>
                          <m:fPr>
                            <m:ctrlPr>
                              <a:rPr lang="en-US" b="1" i="1" smtClean="0">
                                <a:solidFill>
                                  <a:schemeClr val="accent1"/>
                                </a:solidFill>
                                <a:latin typeface="Cambria Math" panose="02040503050406030204" pitchFamily="18" charset="0"/>
                                <a:ea typeface="Myriad Pro" charset="0"/>
                                <a:cs typeface="Courier New" panose="02070309020205020404" pitchFamily="49" charset="0"/>
                              </a:rPr>
                            </m:ctrlPr>
                          </m:fPr>
                          <m:num>
                            <m:sSubSup>
                              <m:sSubSupPr>
                                <m:ctrlPr>
                                  <a:rPr lang="en-US" i="1" smtClean="0">
                                    <a:solidFill>
                                      <a:schemeClr val="accent1"/>
                                    </a:solidFill>
                                    <a:latin typeface="Cambria Math" panose="02040503050406030204" pitchFamily="18" charset="0"/>
                                    <a:ea typeface="Myriad Pro" charset="0"/>
                                    <a:cs typeface="Courier New" panose="02070309020205020404" pitchFamily="49" charset="0"/>
                                  </a:rPr>
                                </m:ctrlPr>
                              </m:sSubSupPr>
                              <m:e>
                                <m:r>
                                  <a:rPr lang="en-US" b="1" i="1" smtClean="0">
                                    <a:solidFill>
                                      <a:schemeClr val="accent1"/>
                                    </a:solidFill>
                                    <a:latin typeface="Cambria Math" panose="02040503050406030204" pitchFamily="18" charset="0"/>
                                    <a:ea typeface="Myriad Pro" charset="0"/>
                                    <a:cs typeface="Courier New" panose="02070309020205020404" pitchFamily="49" charset="0"/>
                                  </a:rPr>
                                  <m:t>𝒎</m:t>
                                </m:r>
                              </m:e>
                              <m:sub>
                                <m:r>
                                  <a:rPr lang="en-US" b="1" i="1" smtClean="0">
                                    <a:solidFill>
                                      <a:schemeClr val="accent1"/>
                                    </a:solidFill>
                                    <a:latin typeface="Cambria Math" panose="02040503050406030204" pitchFamily="18" charset="0"/>
                                    <a:ea typeface="Myriad Pro" charset="0"/>
                                    <a:cs typeface="Courier New" panose="02070309020205020404" pitchFamily="49" charset="0"/>
                                  </a:rPr>
                                  <m:t>𝟎</m:t>
                                </m:r>
                              </m:sub>
                              <m:sup>
                                <m:r>
                                  <a:rPr lang="en-US" b="1" i="1" smtClean="0">
                                    <a:solidFill>
                                      <a:schemeClr val="accent1"/>
                                    </a:solidFill>
                                    <a:latin typeface="Cambria Math" panose="02040503050406030204" pitchFamily="18" charset="0"/>
                                    <a:ea typeface="Myriad Pro" charset="0"/>
                                    <a:cs typeface="Courier New" panose="02070309020205020404" pitchFamily="49" charset="0"/>
                                  </a:rPr>
                                  <m:t>𝑷𝒃</m:t>
                                </m:r>
                              </m:sup>
                            </m:sSubSup>
                          </m:num>
                          <m:den>
                            <m:sSubSup>
                              <m:sSubSupPr>
                                <m:ctrlPr>
                                  <a:rPr lang="en-US" i="1" smtClean="0">
                                    <a:solidFill>
                                      <a:schemeClr val="accent1"/>
                                    </a:solidFill>
                                    <a:latin typeface="Cambria Math" panose="02040503050406030204" pitchFamily="18" charset="0"/>
                                    <a:ea typeface="Myriad Pro" charset="0"/>
                                    <a:cs typeface="Courier New" panose="02070309020205020404" pitchFamily="49" charset="0"/>
                                  </a:rPr>
                                </m:ctrlPr>
                              </m:sSubSupPr>
                              <m:e>
                                <m:r>
                                  <a:rPr lang="en-US" b="1" i="1" smtClean="0">
                                    <a:solidFill>
                                      <a:schemeClr val="accent1"/>
                                    </a:solidFill>
                                    <a:latin typeface="Cambria Math" panose="02040503050406030204" pitchFamily="18" charset="0"/>
                                    <a:ea typeface="Myriad Pro" charset="0"/>
                                    <a:cs typeface="Courier New" panose="02070309020205020404" pitchFamily="49" charset="0"/>
                                  </a:rPr>
                                  <m:t>𝒎</m:t>
                                </m:r>
                              </m:e>
                              <m:sub>
                                <m:r>
                                  <a:rPr lang="en-US" b="1" i="1" smtClean="0">
                                    <a:solidFill>
                                      <a:schemeClr val="accent1"/>
                                    </a:solidFill>
                                    <a:latin typeface="Cambria Math" panose="02040503050406030204" pitchFamily="18" charset="0"/>
                                    <a:ea typeface="Myriad Pro" charset="0"/>
                                    <a:cs typeface="Courier New" panose="02070309020205020404" pitchFamily="49" charset="0"/>
                                  </a:rPr>
                                  <m:t>𝟎</m:t>
                                </m:r>
                              </m:sub>
                              <m:sup>
                                <m:r>
                                  <a:rPr lang="en-US" b="1" i="1" smtClean="0">
                                    <a:solidFill>
                                      <a:schemeClr val="accent1"/>
                                    </a:solidFill>
                                    <a:latin typeface="Cambria Math" panose="02040503050406030204" pitchFamily="18" charset="0"/>
                                    <a:ea typeface="Myriad Pro" charset="0"/>
                                    <a:cs typeface="Courier New" panose="02070309020205020404" pitchFamily="49" charset="0"/>
                                  </a:rPr>
                                  <m:t>𝒑𝒓𝒐𝒕𝒐𝒏</m:t>
                                </m:r>
                              </m:sup>
                            </m:sSubSup>
                          </m:den>
                        </m:f>
                        <m:r>
                          <a:rPr lang="en-US" b="0" i="1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  <a:ea typeface="Myriad Pro" charset="0"/>
                            <a:cs typeface="Courier New" panose="02070309020205020404" pitchFamily="49" charset="0"/>
                          </a:rPr>
                          <m:t>×</m:t>
                        </m:r>
                        <m:f>
                          <m:fPr>
                            <m:ctrlPr>
                              <a:rPr lang="en-US" b="0" i="1">
                                <a:solidFill>
                                  <a:schemeClr val="accent1"/>
                                </a:solidFill>
                                <a:latin typeface="Cambria Math" panose="02040503050406030204" pitchFamily="18" charset="0"/>
                                <a:ea typeface="Myriad Pro" charset="0"/>
                                <a:cs typeface="Courier New" panose="02070309020205020404" pitchFamily="49" charset="0"/>
                              </a:rPr>
                            </m:ctrlPr>
                          </m:fPr>
                          <m:num>
                            <m:r>
                              <a:rPr lang="en-US" b="0" i="1">
                                <a:solidFill>
                                  <a:schemeClr val="accent1"/>
                                </a:solidFill>
                                <a:latin typeface="Cambria Math" panose="02040503050406030204" pitchFamily="18" charset="0"/>
                                <a:ea typeface="Myriad Pro" charset="0"/>
                                <a:cs typeface="Courier New" panose="02070309020205020404" pitchFamily="49" charset="0"/>
                              </a:rPr>
                              <m:t>𝛾</m:t>
                            </m:r>
                            <m:d>
                              <m:dPr>
                                <m:ctrlPr>
                                  <a:rPr lang="en-US" b="0" i="1">
                                    <a:solidFill>
                                      <a:schemeClr val="accent1"/>
                                    </a:solidFill>
                                    <a:latin typeface="Cambria Math" panose="02040503050406030204" pitchFamily="18" charset="0"/>
                                    <a:ea typeface="Myriad Pro" charset="0"/>
                                    <a:cs typeface="Courier New" panose="02070309020205020404" pitchFamily="49" charset="0"/>
                                  </a:rPr>
                                </m:ctrlPr>
                              </m:dPr>
                              <m:e>
                                <m:r>
                                  <m:rPr>
                                    <m:nor/>
                                  </m:rPr>
                                  <a:rPr lang="en-US" b="0">
                                    <a:solidFill>
                                      <a:schemeClr val="accent1"/>
                                    </a:solidFill>
                                    <a:latin typeface="Cambria Math" panose="02040503050406030204" pitchFamily="18" charset="0"/>
                                    <a:ea typeface="Myriad Pro" charset="0"/>
                                    <a:cs typeface="Courier New" panose="02070309020205020404" pitchFamily="49" charset="0"/>
                                  </a:rPr>
                                  <m:t>Pb</m:t>
                                </m:r>
                              </m:e>
                            </m:d>
                          </m:num>
                          <m:den>
                            <m:r>
                              <a:rPr lang="en-US" b="0" i="1">
                                <a:solidFill>
                                  <a:schemeClr val="accent1"/>
                                </a:solidFill>
                                <a:latin typeface="Cambria Math" panose="02040503050406030204" pitchFamily="18" charset="0"/>
                                <a:ea typeface="Myriad Pro" charset="0"/>
                                <a:cs typeface="Courier New" panose="02070309020205020404" pitchFamily="49" charset="0"/>
                              </a:rPr>
                              <m:t>𝛾</m:t>
                            </m:r>
                            <m:d>
                              <m:dPr>
                                <m:ctrlPr>
                                  <a:rPr lang="en-US" b="0" i="1">
                                    <a:solidFill>
                                      <a:schemeClr val="accent1"/>
                                    </a:solidFill>
                                    <a:latin typeface="Cambria Math" panose="02040503050406030204" pitchFamily="18" charset="0"/>
                                    <a:ea typeface="Myriad Pro" charset="0"/>
                                    <a:cs typeface="Courier New" panose="02070309020205020404" pitchFamily="49" charset="0"/>
                                  </a:rPr>
                                </m:ctrlPr>
                              </m:dPr>
                              <m:e>
                                <m:r>
                                  <m:rPr>
                                    <m:nor/>
                                  </m:rPr>
                                  <a:rPr lang="en-US" b="0">
                                    <a:solidFill>
                                      <a:schemeClr val="accent1"/>
                                    </a:solidFill>
                                    <a:latin typeface="Cambria Math" panose="02040503050406030204" pitchFamily="18" charset="0"/>
                                    <a:ea typeface="Myriad Pro" charset="0"/>
                                    <a:cs typeface="Courier New" panose="02070309020205020404" pitchFamily="49" charset="0"/>
                                  </a:rPr>
                                  <m:t>proton</m:t>
                                </m:r>
                              </m:e>
                            </m:d>
                          </m:den>
                        </m:f>
                      </m:den>
                    </m:f>
                  </m:oMath>
                </a14:m>
                <a:r>
                  <a:rPr lang="en-US" sz="2000" i="1" dirty="0">
                    <a:solidFill>
                      <a:schemeClr val="accent1"/>
                    </a:solidFill>
                    <a:latin typeface="Myriad Pro"/>
                    <a:ea typeface="Myriad Pro" charset="0"/>
                    <a:cs typeface="Courier New" panose="02070309020205020404" pitchFamily="49" charset="0"/>
                  </a:rPr>
                  <a:t>    </a:t>
                </a:r>
                <a:r>
                  <a:rPr lang="en-US" sz="2000" b="0" dirty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(at iso impedance)</a:t>
                </a:r>
                <a:endParaRPr lang="en-US" sz="2000" i="1" dirty="0">
                  <a:solidFill>
                    <a:schemeClr val="accent1"/>
                  </a:solidFill>
                  <a:latin typeface="Myriad Pro"/>
                  <a:ea typeface="Myriad Pro" charset="0"/>
                  <a:cs typeface="Courier New" panose="02070309020205020404" pitchFamily="49" charset="0"/>
                </a:endParaRPr>
              </a:p>
              <a:p>
                <a:pPr marL="342900" indent="-342900">
                  <a:lnSpc>
                    <a:spcPts val="2700"/>
                  </a:lnSpc>
                  <a:spcBef>
                    <a:spcPts val="600"/>
                  </a:spcBef>
                  <a:spcAft>
                    <a:spcPts val="0"/>
                  </a:spcAft>
                  <a:buFont typeface="Wingdings" panose="05000000000000000000" pitchFamily="2" charset="2"/>
                  <a:buChar char="Ø"/>
                </a:pPr>
                <a:r>
                  <a:rPr lang="en-US" sz="2000" b="0" dirty="0">
                    <a:solidFill>
                      <a:schemeClr val="accent1"/>
                    </a:solidFill>
                    <a:latin typeface="Myriad Pro"/>
                    <a:ea typeface="Myriad Pro" charset="0"/>
                    <a:cs typeface="Courier New" panose="02070309020205020404" pitchFamily="49" charset="0"/>
                  </a:rPr>
                  <a:t>Amplitude detuning </a:t>
                </a:r>
                <a:r>
                  <a:rPr lang="en-US" sz="2000" b="0" dirty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from octupoles: at </a:t>
                </a:r>
                <a:r>
                  <a:rPr lang="en-US" sz="2000" b="0" dirty="0" err="1">
                    <a:latin typeface="Myriad Pro"/>
                    <a:ea typeface="Myriad Pro" charset="0"/>
                    <a:cs typeface="Courier New" panose="02070309020205020404" pitchFamily="49" charset="0"/>
                  </a:rPr>
                  <a:t>iso</a:t>
                </a:r>
                <a:r>
                  <a:rPr lang="en-US" sz="2000" b="0" dirty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 current &amp; flat top, </a:t>
                </a:r>
                <a:r>
                  <a:rPr lang="en-US" sz="2000" b="0" dirty="0">
                    <a:solidFill>
                      <a:srgbClr val="FF0000"/>
                    </a:solidFill>
                    <a:latin typeface="Myriad Pro"/>
                    <a:ea typeface="Myriad Pro" charset="0"/>
                    <a:cs typeface="Courier New" panose="02070309020205020404" pitchFamily="49" charset="0"/>
                  </a:rPr>
                  <a:t>B field does not depend</a:t>
                </a:r>
                <a:r>
                  <a:rPr lang="en-US" sz="2000" b="0" dirty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 </a:t>
                </a:r>
                <a:r>
                  <a:rPr lang="en-US" sz="2000" b="0" dirty="0">
                    <a:solidFill>
                      <a:srgbClr val="FF0000"/>
                    </a:solidFill>
                    <a:latin typeface="Myriad Pro"/>
                    <a:ea typeface="Myriad Pro" charset="0"/>
                    <a:cs typeface="Courier New" panose="02070309020205020404" pitchFamily="49" charset="0"/>
                  </a:rPr>
                  <a:t>on particle </a:t>
                </a:r>
                <a:r>
                  <a:rPr lang="en-US" sz="2000" b="0" dirty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BUT </a:t>
                </a:r>
                <a:r>
                  <a:rPr lang="en-US" sz="2000" b="0" dirty="0">
                    <a:solidFill>
                      <a:srgbClr val="FF0000"/>
                    </a:solidFill>
                    <a:latin typeface="Myriad Pro"/>
                    <a:ea typeface="Myriad Pro" charset="0"/>
                    <a:cs typeface="Courier New" panose="02070309020205020404" pitchFamily="49" charset="0"/>
                  </a:rPr>
                  <a:t>emittance does</a:t>
                </a:r>
                <a:br>
                  <a:rPr lang="en-US" sz="2000" b="0" dirty="0">
                    <a:latin typeface="Myriad Pro"/>
                    <a:ea typeface="Myriad Pro" charset="0"/>
                    <a:cs typeface="Courier New" panose="02070309020205020404" pitchFamily="49" charset="0"/>
                  </a:rPr>
                </a:br>
                <a:r>
                  <a:rPr lang="en-US" sz="2000" b="0" dirty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→ amplitude detuning for </a:t>
                </a:r>
                <a:r>
                  <a:rPr lang="en-US" sz="2000" b="0" dirty="0" err="1">
                    <a:latin typeface="Myriad Pro"/>
                    <a:ea typeface="Myriad Pro" charset="0"/>
                    <a:cs typeface="Courier New" panose="02070309020205020404" pitchFamily="49" charset="0"/>
                  </a:rPr>
                  <a:t>Pb</a:t>
                </a:r>
                <a:r>
                  <a:rPr lang="en-US" sz="2000" b="0" dirty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 vs proton scaled by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  <a:ea typeface="Myriad Pro" charset="0"/>
                        <a:cs typeface="Courier New" panose="02070309020205020404" pitchFamily="49" charset="0"/>
                      </a:rPr>
                      <m:t>𝛾</m:t>
                    </m:r>
                    <m:d>
                      <m:dPr>
                        <m:ctrlPr>
                          <a:rPr lang="en-US" sz="2000" b="0" i="1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  <a:ea typeface="Myriad Pro" charset="0"/>
                            <a:cs typeface="Courier New" panose="02070309020205020404" pitchFamily="49" charset="0"/>
                          </a:rPr>
                        </m:ctrlPr>
                      </m:dPr>
                      <m:e>
                        <m:r>
                          <m:rPr>
                            <m:nor/>
                          </m:rPr>
                          <a:rPr lang="en-US" sz="2000" b="0" i="0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  <a:ea typeface="Myriad Pro" charset="0"/>
                            <a:cs typeface="Courier New" panose="02070309020205020404" pitchFamily="49" charset="0"/>
                          </a:rPr>
                          <m:t>proton</m:t>
                        </m:r>
                      </m:e>
                    </m:d>
                    <m:r>
                      <a:rPr lang="en-US" sz="2000" b="0" i="1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  <a:ea typeface="Myriad Pro" charset="0"/>
                        <a:cs typeface="Courier New" panose="02070309020205020404" pitchFamily="49" charset="0"/>
                      </a:rPr>
                      <m:t>/</m:t>
                    </m:r>
                    <m:r>
                      <a:rPr lang="en-US" sz="2000" b="0" i="1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  <a:ea typeface="Myriad Pro" charset="0"/>
                        <a:cs typeface="Courier New" panose="02070309020205020404" pitchFamily="49" charset="0"/>
                      </a:rPr>
                      <m:t>𝛾</m:t>
                    </m:r>
                    <m:r>
                      <a:rPr lang="en-US" sz="2000" b="0" i="1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  <a:ea typeface="Myriad Pro" charset="0"/>
                        <a:cs typeface="Courier New" panose="02070309020205020404" pitchFamily="49" charset="0"/>
                      </a:rPr>
                      <m:t>(</m:t>
                    </m:r>
                    <m:r>
                      <m:rPr>
                        <m:nor/>
                      </m:rPr>
                      <a:rPr lang="en-US" sz="2000" b="0" i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  <a:ea typeface="Myriad Pro" charset="0"/>
                        <a:cs typeface="Courier New" panose="02070309020205020404" pitchFamily="49" charset="0"/>
                      </a:rPr>
                      <m:t>Pb</m:t>
                    </m:r>
                    <m:r>
                      <a:rPr lang="en-US" sz="2000" b="0" i="1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  <a:ea typeface="Myriad Pro" charset="0"/>
                        <a:cs typeface="Courier New" panose="02070309020205020404" pitchFamily="49" charset="0"/>
                      </a:rPr>
                      <m:t>)</m:t>
                    </m:r>
                  </m:oMath>
                </a14:m>
                <a:r>
                  <a:rPr lang="en-US" sz="2000" b="0" dirty="0">
                    <a:solidFill>
                      <a:schemeClr val="accent1"/>
                    </a:solidFill>
                    <a:latin typeface="Myriad Pro"/>
                    <a:ea typeface="Myriad Pro" charset="0"/>
                    <a:cs typeface="Courier New" panose="02070309020205020404" pitchFamily="49" charset="0"/>
                  </a:rPr>
                  <a:t>.</a:t>
                </a:r>
                <a:endParaRPr lang="en-US" sz="2000" b="0" dirty="0">
                  <a:latin typeface="Myriad Pro"/>
                  <a:ea typeface="Myriad Pro" charset="0"/>
                  <a:cs typeface="Courier New" panose="02070309020205020404" pitchFamily="49" charset="0"/>
                </a:endParaRPr>
              </a:p>
            </p:txBody>
          </p:sp>
        </mc:Choice>
        <mc:Fallback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9600" y="875943"/>
                <a:ext cx="8229600" cy="5461175"/>
              </a:xfrm>
              <a:prstGeom prst="rect">
                <a:avLst/>
              </a:prstGeom>
              <a:blipFill>
                <a:blip r:embed="rId3"/>
                <a:stretch>
                  <a:fillRect l="-617" t="-232" r="-77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18839E81-170D-C44F-8F4B-634375A314AE}"/>
                  </a:ext>
                </a:extLst>
              </p:cNvPr>
              <p:cNvSpPr txBox="1"/>
              <p:nvPr/>
            </p:nvSpPr>
            <p:spPr>
              <a:xfrm>
                <a:off x="3181350" y="2667000"/>
                <a:ext cx="3314700" cy="65793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b="0" i="1">
                          <a:latin typeface="Cambria Math" panose="02040503050406030204" pitchFamily="18" charset="0"/>
                          <a:ea typeface="Myriad Pro" charset="0"/>
                          <a:cs typeface="Courier New" panose="02070309020205020404" pitchFamily="49" charset="0"/>
                        </a:rPr>
                        <m:t>𝛾</m:t>
                      </m:r>
                      <m:d>
                        <m:dPr>
                          <m:ctrlPr>
                            <a:rPr lang="en-US" sz="1800" b="0" i="1">
                              <a:latin typeface="Cambria Math" panose="02040503050406030204" pitchFamily="18" charset="0"/>
                              <a:ea typeface="Myriad Pro" charset="0"/>
                              <a:cs typeface="Courier New" panose="02070309020205020404" pitchFamily="49" charset="0"/>
                            </a:rPr>
                          </m:ctrlPr>
                        </m:dPr>
                        <m:e>
                          <m:r>
                            <m:rPr>
                              <m:nor/>
                            </m:rPr>
                            <a:rPr lang="en-US" sz="1800" b="0">
                              <a:latin typeface="Cambria Math" panose="02040503050406030204" pitchFamily="18" charset="0"/>
                              <a:ea typeface="Myriad Pro" charset="0"/>
                              <a:cs typeface="Courier New" panose="02070309020205020404" pitchFamily="49" charset="0"/>
                            </a:rPr>
                            <m:t>Pb</m:t>
                          </m:r>
                        </m:e>
                      </m:d>
                      <m:r>
                        <a:rPr lang="en-US" sz="1800" b="0" i="1">
                          <a:latin typeface="Cambria Math" panose="02040503050406030204" pitchFamily="18" charset="0"/>
                          <a:ea typeface="Myriad Pro" charset="0"/>
                          <a:cs typeface="Courier New" panose="02070309020205020404" pitchFamily="49" charset="0"/>
                        </a:rPr>
                        <m:t>=</m:t>
                      </m:r>
                      <m:f>
                        <m:fPr>
                          <m:ctrlPr>
                            <a:rPr lang="en-US" sz="1800" b="0" i="1">
                              <a:latin typeface="Cambria Math" panose="02040503050406030204" pitchFamily="18" charset="0"/>
                              <a:ea typeface="Myriad Pro" charset="0"/>
                              <a:cs typeface="Courier New" panose="02070309020205020404" pitchFamily="49" charset="0"/>
                            </a:rPr>
                          </m:ctrlPr>
                        </m:fPr>
                        <m:num>
                          <m:r>
                            <a:rPr lang="en-US" sz="1800" b="0" i="1">
                              <a:latin typeface="Cambria Math" panose="02040503050406030204" pitchFamily="18" charset="0"/>
                              <a:ea typeface="Myriad Pro" charset="0"/>
                              <a:cs typeface="Courier New" panose="02070309020205020404" pitchFamily="49" charset="0"/>
                            </a:rPr>
                            <m:t>𝑍</m:t>
                          </m:r>
                          <m:r>
                            <a:rPr lang="en-US" sz="1800" b="0" i="1">
                              <a:latin typeface="Cambria Math" panose="02040503050406030204" pitchFamily="18" charset="0"/>
                              <a:ea typeface="Myriad Pro" charset="0"/>
                              <a:cs typeface="Courier New" panose="02070309020205020404" pitchFamily="49" charset="0"/>
                            </a:rPr>
                            <m:t>×7 </m:t>
                          </m:r>
                          <m:r>
                            <a:rPr lang="en-US" sz="1800" b="0" i="1">
                              <a:latin typeface="Cambria Math" panose="02040503050406030204" pitchFamily="18" charset="0"/>
                              <a:ea typeface="Myriad Pro" charset="0"/>
                              <a:cs typeface="Courier New" panose="02070309020205020404" pitchFamily="49" charset="0"/>
                            </a:rPr>
                            <m:t>𝑇𝑒𝑉</m:t>
                          </m:r>
                        </m:num>
                        <m:den>
                          <m:sSub>
                            <m:sSubPr>
                              <m:ctrlPr>
                                <a:rPr lang="en-US" sz="1800" b="0" i="1">
                                  <a:latin typeface="Cambria Math" panose="02040503050406030204" pitchFamily="18" charset="0"/>
                                  <a:ea typeface="Myriad Pro" charset="0"/>
                                  <a:cs typeface="Courier New" panose="02070309020205020404" pitchFamily="49" charset="0"/>
                                </a:rPr>
                              </m:ctrlPr>
                            </m:sSubPr>
                            <m:e>
                              <m:r>
                                <a:rPr lang="en-US" sz="1800" b="0" i="1">
                                  <a:latin typeface="Cambria Math" panose="02040503050406030204" pitchFamily="18" charset="0"/>
                                  <a:ea typeface="Myriad Pro" charset="0"/>
                                  <a:cs typeface="Courier New" panose="02070309020205020404" pitchFamily="49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n-US" sz="1800" b="0" i="1">
                                  <a:latin typeface="Cambria Math" panose="02040503050406030204" pitchFamily="18" charset="0"/>
                                  <a:ea typeface="Myriad Pro" charset="0"/>
                                  <a:cs typeface="Courier New" panose="02070309020205020404" pitchFamily="49" charset="0"/>
                                </a:rPr>
                                <m:t>0</m:t>
                              </m:r>
                            </m:sub>
                          </m:sSub>
                        </m:den>
                      </m:f>
                      <m:r>
                        <a:rPr lang="en-US" sz="1800" b="0" i="1">
                          <a:latin typeface="Cambria Math" panose="02040503050406030204" pitchFamily="18" charset="0"/>
                          <a:ea typeface="Myriad Pro" charset="0"/>
                          <a:cs typeface="Courier New" panose="02070309020205020404" pitchFamily="49" charset="0"/>
                        </a:rPr>
                        <m:t>=2963.5</m:t>
                      </m:r>
                    </m:oMath>
                  </m:oMathPara>
                </a14:m>
                <a:endParaRPr lang="en-GB" sz="1800" b="0" dirty="0">
                  <a:latin typeface="Myriad Pro" charset="0"/>
                  <a:ea typeface="Myriad Pro" charset="0"/>
                  <a:cs typeface="Myriad Pro" charset="0"/>
                </a:endParaRPr>
              </a:p>
            </p:txBody>
          </p:sp>
        </mc:Choice>
        <mc:Fallback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18839E81-170D-C44F-8F4B-634375A314A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81350" y="2667000"/>
                <a:ext cx="3314700" cy="657937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7127855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pied de page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N. Mounet – Ion stability - HSC 09/03/2020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0"/>
            <a:ext cx="8001000" cy="731038"/>
          </a:xfrm>
        </p:spPr>
        <p:txBody>
          <a:bodyPr>
            <a:normAutofit/>
          </a:bodyPr>
          <a:lstStyle/>
          <a:p>
            <a:r>
              <a:rPr lang="en-US" dirty="0"/>
              <a:t>Collimator settings for ions (R. Bruce)</a:t>
            </a:r>
            <a:endParaRPr lang="en-US" dirty="0">
              <a:latin typeface="Myriad Pro" charset="0"/>
              <a:ea typeface="Myriad Pro" charset="0"/>
              <a:cs typeface="Myriad Pro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38200" y="875943"/>
            <a:ext cx="7620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  <a:t>Collimator settings at flat top (𝜎 computed with 𝜀</a:t>
            </a:r>
            <a:r>
              <a:rPr lang="en-US" sz="2000" b="0" dirty="0">
                <a:solidFill>
                  <a:schemeClr val="accent2"/>
                </a:solidFill>
                <a:latin typeface="Myriad Pro"/>
                <a:ea typeface="Myriad Pro" charset="0"/>
                <a:cs typeface="Courier New" panose="02070309020205020404" pitchFamily="49" charset="0"/>
              </a:rPr>
              <a:t> </a:t>
            </a:r>
            <a: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  <a:t>= 3.5 𝜇</a:t>
            </a:r>
            <a:r>
              <a:rPr lang="en-US" sz="2000" b="0" dirty="0" err="1">
                <a:latin typeface="Myriad Pro"/>
                <a:ea typeface="Myriad Pro" charset="0"/>
                <a:cs typeface="Courier New" panose="02070309020205020404" pitchFamily="49" charset="0"/>
              </a:rPr>
              <a:t>m.rad</a:t>
            </a:r>
            <a: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  <a:t> and 𝛾=7460.5 – i.e. as for protons at top energy):</a:t>
            </a:r>
          </a:p>
        </p:txBody>
      </p:sp>
      <p:graphicFrame>
        <p:nvGraphicFramePr>
          <p:cNvPr id="3" name="Tableau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73383864"/>
              </p:ext>
            </p:extLst>
          </p:nvPr>
        </p:nvGraphicFramePr>
        <p:xfrm>
          <a:off x="1600200" y="1684020"/>
          <a:ext cx="4953000" cy="35115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382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147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01650">
                <a:tc>
                  <a:txBody>
                    <a:bodyPr/>
                    <a:lstStyle/>
                    <a:p>
                      <a:pPr algn="ctr"/>
                      <a:r>
                        <a:rPr lang="fr-FR" dirty="0" err="1"/>
                        <a:t>Collimators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Half-gap [#</a:t>
                      </a:r>
                      <a:r>
                        <a:rPr lang="en-US" sz="1800" b="0" dirty="0">
                          <a:latin typeface="Myriad Pro"/>
                          <a:ea typeface="Myriad Pro" charset="0"/>
                          <a:cs typeface="Courier New" panose="02070309020205020404" pitchFamily="49" charset="0"/>
                        </a:rPr>
                        <a:t>𝜎]</a:t>
                      </a:r>
                      <a:endParaRPr lang="fr-FR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01650">
                <a:tc>
                  <a:txBody>
                    <a:bodyPr/>
                    <a:lstStyle/>
                    <a:p>
                      <a:r>
                        <a:rPr lang="fr-FR" dirty="0"/>
                        <a:t>TCP/TCS/TCLA(D) IR7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5 /</a:t>
                      </a:r>
                      <a:r>
                        <a:rPr lang="fr-FR" baseline="0" dirty="0"/>
                        <a:t> 6.5</a:t>
                      </a:r>
                      <a:r>
                        <a:rPr lang="fr-FR" dirty="0"/>
                        <a:t> / 10 (14)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01650">
                <a:tc>
                  <a:txBody>
                    <a:bodyPr/>
                    <a:lstStyle/>
                    <a:p>
                      <a:r>
                        <a:rPr lang="fr-FR" dirty="0"/>
                        <a:t>TCP/TCS/TCLA IR3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15 / 18 / 20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0165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/>
                        <a:t>TCDQ/TCS IR6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7.4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01650">
                <a:tc>
                  <a:txBody>
                    <a:bodyPr/>
                    <a:lstStyle/>
                    <a:p>
                      <a:r>
                        <a:rPr lang="fr-FR" dirty="0"/>
                        <a:t>TCT IR1/5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9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01650">
                <a:tc>
                  <a:txBody>
                    <a:bodyPr/>
                    <a:lstStyle/>
                    <a:p>
                      <a:r>
                        <a:rPr lang="fr-FR" dirty="0"/>
                        <a:t>TCL (IR1/5) Q4/Q5/Q6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15 / 15 / 20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01650">
                <a:tc>
                  <a:txBody>
                    <a:bodyPr/>
                    <a:lstStyle/>
                    <a:p>
                      <a:r>
                        <a:rPr lang="fr-FR" dirty="0"/>
                        <a:t>TCT IR2/ TCT IR8 / TCLD IR2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9 / 15 / 25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4" name="ZoneTexte 3"/>
          <p:cNvSpPr txBox="1"/>
          <p:nvPr/>
        </p:nvSpPr>
        <p:spPr>
          <a:xfrm>
            <a:off x="843776" y="5650468"/>
            <a:ext cx="81478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800" b="0" dirty="0">
                <a:latin typeface="Myriad Pro" charset="0"/>
                <a:ea typeface="Myriad Pro" charset="0"/>
                <a:cs typeface="Myriad Pro" charset="0"/>
              </a:rPr>
              <a:t>(Injection protection </a:t>
            </a:r>
            <a:r>
              <a:rPr lang="fr-FR" sz="1800" b="0" dirty="0" err="1">
                <a:latin typeface="Myriad Pro" charset="0"/>
                <a:ea typeface="Myriad Pro" charset="0"/>
                <a:cs typeface="Myriad Pro" charset="0"/>
              </a:rPr>
              <a:t>collimators</a:t>
            </a:r>
            <a:r>
              <a:rPr lang="fr-FR" sz="1800" b="0" dirty="0">
                <a:latin typeface="Myriad Pro" charset="0"/>
                <a:ea typeface="Myriad Pro" charset="0"/>
                <a:cs typeface="Myriad Pro" charset="0"/>
              </a:rPr>
              <a:t> are </a:t>
            </a:r>
            <a:r>
              <a:rPr lang="fr-FR" sz="1800" b="0" dirty="0" err="1">
                <a:latin typeface="Myriad Pro" charset="0"/>
                <a:ea typeface="Myriad Pro" charset="0"/>
                <a:cs typeface="Myriad Pro" charset="0"/>
              </a:rPr>
              <a:t>always</a:t>
            </a:r>
            <a:r>
              <a:rPr lang="fr-FR" sz="1800" b="0" dirty="0">
                <a:latin typeface="Myriad Pro" charset="0"/>
                <a:ea typeface="Myriad Pro" charset="0"/>
                <a:cs typeface="Myriad Pro" charset="0"/>
              </a:rPr>
              <a:t> in parking position.)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870ECC0-1EE2-0D40-9A26-7824DD4B2234}"/>
              </a:ext>
            </a:extLst>
          </p:cNvPr>
          <p:cNvSpPr txBox="1"/>
          <p:nvPr/>
        </p:nvSpPr>
        <p:spPr>
          <a:xfrm>
            <a:off x="6769100" y="2981795"/>
            <a:ext cx="20574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0" dirty="0">
                <a:latin typeface="Myriad Pro" charset="0"/>
                <a:ea typeface="Myriad Pro" charset="0"/>
                <a:cs typeface="Myriad Pro" charset="0"/>
              </a:rPr>
              <a:t>Note: the same half-gaps </a:t>
            </a:r>
            <a:r>
              <a:rPr lang="en-US" b="0" dirty="0">
                <a:latin typeface="Myriad Pro"/>
                <a:ea typeface="Myriad Pro" charset="0"/>
                <a:cs typeface="Courier New" panose="02070309020205020404" pitchFamily="49" charset="0"/>
              </a:rPr>
              <a:t>would be just 10% lower in #𝜎,</a:t>
            </a:r>
            <a:r>
              <a:rPr lang="en-GB" b="0" dirty="0">
                <a:latin typeface="Myriad Pro" charset="0"/>
                <a:ea typeface="Myriad Pro" charset="0"/>
                <a:cs typeface="Myriad Pro" charset="0"/>
              </a:rPr>
              <a:t> if </a:t>
            </a:r>
            <a:r>
              <a:rPr lang="en-US" b="0" dirty="0">
                <a:latin typeface="Myriad Pro"/>
                <a:ea typeface="Myriad Pro" charset="0"/>
                <a:cs typeface="Courier New" panose="02070309020205020404" pitchFamily="49" charset="0"/>
              </a:rPr>
              <a:t>𝜎 is computed instead at 𝜀</a:t>
            </a:r>
            <a:r>
              <a:rPr lang="en-US" b="0" dirty="0">
                <a:solidFill>
                  <a:schemeClr val="accent2"/>
                </a:solidFill>
                <a:latin typeface="Myriad Pro"/>
                <a:ea typeface="Myriad Pro" charset="0"/>
                <a:cs typeface="Courier New" panose="02070309020205020404" pitchFamily="49" charset="0"/>
              </a:rPr>
              <a:t> </a:t>
            </a:r>
            <a:r>
              <a:rPr lang="en-US" b="0" dirty="0">
                <a:latin typeface="Myriad Pro"/>
                <a:ea typeface="Myriad Pro" charset="0"/>
                <a:cs typeface="Courier New" panose="02070309020205020404" pitchFamily="49" charset="0"/>
              </a:rPr>
              <a:t>= 1.65 𝜇</a:t>
            </a:r>
            <a:r>
              <a:rPr lang="en-US" b="0" dirty="0" err="1">
                <a:latin typeface="Myriad Pro"/>
                <a:ea typeface="Myriad Pro" charset="0"/>
                <a:cs typeface="Courier New" panose="02070309020205020404" pitchFamily="49" charset="0"/>
              </a:rPr>
              <a:t>m.rad</a:t>
            </a:r>
            <a:r>
              <a:rPr lang="en-US" b="0" dirty="0">
                <a:latin typeface="Myriad Pro"/>
                <a:ea typeface="Myriad Pro" charset="0"/>
                <a:cs typeface="Courier New" panose="02070309020205020404" pitchFamily="49" charset="0"/>
              </a:rPr>
              <a:t> and 𝛾=2963.5 (ions @ flat top).</a:t>
            </a:r>
            <a:endParaRPr lang="en-GB" b="0" dirty="0">
              <a:latin typeface="Myriad Pro" charset="0"/>
              <a:ea typeface="Myriad Pro" charset="0"/>
              <a:cs typeface="Myriad Pro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221275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pied de page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N. Mounet – Ion stability - HSC 09/03/2020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0"/>
            <a:ext cx="8001000" cy="731038"/>
          </a:xfrm>
        </p:spPr>
        <p:txBody>
          <a:bodyPr>
            <a:normAutofit/>
          </a:bodyPr>
          <a:lstStyle/>
          <a:p>
            <a:r>
              <a:rPr lang="en-US" dirty="0"/>
              <a:t>LHC ions vs. protons – collimator half-gaps</a:t>
            </a:r>
            <a:endParaRPr lang="en-US" dirty="0">
              <a:latin typeface="Myriad Pro" charset="0"/>
              <a:ea typeface="Myriad Pro" charset="0"/>
              <a:cs typeface="Myriad Pro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38200" y="875943"/>
            <a:ext cx="762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  <a:t>Collimator settings in mm, protons vs. ions:</a:t>
            </a:r>
          </a:p>
        </p:txBody>
      </p:sp>
      <p:sp>
        <p:nvSpPr>
          <p:cNvPr id="4" name="ZoneTexte 3"/>
          <p:cNvSpPr txBox="1"/>
          <p:nvPr/>
        </p:nvSpPr>
        <p:spPr>
          <a:xfrm>
            <a:off x="6781800" y="4622800"/>
            <a:ext cx="2209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b="0" dirty="0">
                <a:latin typeface="Myriad Pro"/>
                <a:ea typeface="Myriad Pro" charset="0"/>
                <a:cs typeface="Courier New" panose="02070309020205020404" pitchFamily="49" charset="0"/>
              </a:rPr>
              <a:t>→ main impedance contributors have very similar half-gaps than for protons.</a:t>
            </a:r>
            <a:endParaRPr lang="fr-FR" sz="1800" b="0" dirty="0">
              <a:latin typeface="Myriad Pro" charset="0"/>
              <a:ea typeface="Myriad Pro" charset="0"/>
              <a:cs typeface="Myriad Pro" charset="0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22CF94D3-DBAF-AF46-A825-B4A8B44F160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500" t="3333" r="3333" b="2222"/>
          <a:stretch/>
        </p:blipFill>
        <p:spPr>
          <a:xfrm>
            <a:off x="304800" y="1457949"/>
            <a:ext cx="6477000" cy="4872080"/>
          </a:xfrm>
          <a:prstGeom prst="rect">
            <a:avLst/>
          </a:prstGeom>
        </p:spPr>
      </p:pic>
      <p:sp>
        <p:nvSpPr>
          <p:cNvPr id="10" name="Oval 9">
            <a:extLst>
              <a:ext uri="{FF2B5EF4-FFF2-40B4-BE49-F238E27FC236}">
                <a16:creationId xmlns:a16="http://schemas.microsoft.com/office/drawing/2014/main" id="{634FDCD1-FBB8-264E-BC9A-C49C33508A8E}"/>
              </a:ext>
            </a:extLst>
          </p:cNvPr>
          <p:cNvSpPr/>
          <p:nvPr/>
        </p:nvSpPr>
        <p:spPr>
          <a:xfrm>
            <a:off x="4343400" y="4648200"/>
            <a:ext cx="2057400" cy="121920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1701073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pied de page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N. Mounet – Ion stability - HSC 09/03/2020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0"/>
            <a:ext cx="8305800" cy="731038"/>
          </a:xfrm>
        </p:spPr>
        <p:txBody>
          <a:bodyPr>
            <a:normAutofit/>
          </a:bodyPr>
          <a:lstStyle/>
          <a:p>
            <a:r>
              <a:rPr lang="en-US" dirty="0">
                <a:latin typeface="Myriad Pro" charset="0"/>
                <a:ea typeface="Myriad Pro" charset="0"/>
                <a:cs typeface="Myriad Pro" charset="0"/>
              </a:rPr>
              <a:t>LHC ions vs. protons – impedance @ flat top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09600" y="875943"/>
            <a:ext cx="8229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n-US" sz="1800" b="0" dirty="0">
                <a:latin typeface="Myriad Pro"/>
                <a:ea typeface="Myriad Pro" charset="0"/>
                <a:cs typeface="Courier New" panose="02070309020205020404" pitchFamily="49" charset="0"/>
              </a:rPr>
              <a:t>Impedances are very similar (with LS2 collimator upgrade):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7391400" y="3031123"/>
            <a:ext cx="1295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>
                <a:latin typeface="Myriad Pro" charset="0"/>
                <a:ea typeface="Myriad Pro" charset="0"/>
                <a:cs typeface="Myriad Pro" charset="0"/>
              </a:rPr>
              <a:t>Dipolar vertical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93389A5-61F1-764C-B455-947293F851C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833" t="8874" r="6666" b="-18"/>
          <a:stretch/>
        </p:blipFill>
        <p:spPr>
          <a:xfrm>
            <a:off x="228601" y="1217043"/>
            <a:ext cx="6858000" cy="50662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130100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pied de page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N. Mounet – Ion stability - HSC 09/03/2020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0"/>
            <a:ext cx="8305800" cy="731038"/>
          </a:xfrm>
        </p:spPr>
        <p:txBody>
          <a:bodyPr>
            <a:normAutofit/>
          </a:bodyPr>
          <a:lstStyle/>
          <a:p>
            <a:r>
              <a:rPr lang="en-US" dirty="0">
                <a:latin typeface="Myriad Pro" charset="0"/>
                <a:ea typeface="Myriad Pro" charset="0"/>
                <a:cs typeface="Myriad Pro" charset="0"/>
              </a:rPr>
              <a:t>LHC ions – checking the scaling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09600" y="875943"/>
            <a:ext cx="8229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n-US" sz="1800" b="0" dirty="0">
                <a:solidFill>
                  <a:schemeClr val="accent1"/>
                </a:solidFill>
                <a:latin typeface="Myriad Pro"/>
                <a:ea typeface="Myriad Pro" charset="0"/>
                <a:cs typeface="Courier New" panose="02070309020205020404" pitchFamily="49" charset="0"/>
              </a:rPr>
              <a:t>Run III octupole threshold vs. chromaticity</a:t>
            </a:r>
            <a:r>
              <a:rPr lang="en-US" sz="1800" b="0" dirty="0">
                <a:latin typeface="Myriad Pro"/>
                <a:ea typeface="Myriad Pro" charset="0"/>
                <a:cs typeface="Courier New" panose="02070309020205020404" pitchFamily="49" charset="0"/>
              </a:rPr>
              <a:t>, directly from DELPHI applied to ions, compared to what would be obtained by re-scaling DELPHI results on protons: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6362700" y="4343400"/>
            <a:ext cx="2667000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b="0" dirty="0">
                <a:latin typeface="Myriad Pro" charset="0"/>
                <a:ea typeface="Myriad Pro" charset="0"/>
                <a:cs typeface="Myriad Pro" charset="0"/>
              </a:rPr>
              <a:t>⇒ </a:t>
            </a:r>
            <a:r>
              <a:rPr lang="en-US" sz="1800" b="0" dirty="0">
                <a:solidFill>
                  <a:srgbClr val="FF0000"/>
                </a:solidFill>
                <a:latin typeface="Myriad Pro" charset="0"/>
                <a:ea typeface="Myriad Pro" charset="0"/>
                <a:cs typeface="Myriad Pro" charset="0"/>
              </a:rPr>
              <a:t>DELPHI seems to work for ions </a:t>
            </a:r>
            <a:r>
              <a:rPr lang="en-US" b="0" dirty="0">
                <a:latin typeface="Myriad Pro" charset="0"/>
                <a:ea typeface="Myriad Pro" charset="0"/>
                <a:cs typeface="Myriad Pro" charset="0"/>
              </a:rPr>
              <a:t>(note: impedance is not exactly the same, hence the remaining differences)</a:t>
            </a:r>
            <a:r>
              <a:rPr lang="en-US" sz="1800" b="0" dirty="0">
                <a:latin typeface="Myriad Pro" charset="0"/>
                <a:ea typeface="Myriad Pro" charset="0"/>
                <a:cs typeface="Myriad Pro" charset="0"/>
              </a:rPr>
              <a:t>.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E523532B-084A-7C40-86AD-A9F59747E34E}"/>
              </a:ext>
            </a:extLst>
          </p:cNvPr>
          <p:cNvSpPr/>
          <p:nvPr/>
        </p:nvSpPr>
        <p:spPr>
          <a:xfrm>
            <a:off x="6400800" y="1987539"/>
            <a:ext cx="24384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0" dirty="0">
                <a:latin typeface="Myriad Pro" panose="020B0503030403020204" pitchFamily="34" charset="0"/>
              </a:rPr>
              <a:t>V = 14 MV, 𝜎</a:t>
            </a:r>
            <a:r>
              <a:rPr lang="en-GB" b="0" baseline="-25000" dirty="0">
                <a:latin typeface="Myriad Pro" panose="020B0503030403020204" pitchFamily="34" charset="0"/>
              </a:rPr>
              <a:t>z</a:t>
            </a:r>
            <a:r>
              <a:rPr lang="en-GB" b="0" dirty="0">
                <a:latin typeface="Myriad Pro" panose="020B0503030403020204" pitchFamily="34" charset="0"/>
              </a:rPr>
              <a:t> = 8.2 cm,</a:t>
            </a:r>
            <a:br>
              <a:rPr lang="en-GB" b="0" dirty="0">
                <a:latin typeface="Myriad Pro" panose="020B0503030403020204" pitchFamily="34" charset="0"/>
              </a:rPr>
            </a:br>
            <a:r>
              <a:rPr lang="en-GB" b="0" dirty="0" err="1">
                <a:latin typeface="Myriad Pro" panose="020B0503030403020204" pitchFamily="34" charset="0"/>
              </a:rPr>
              <a:t>N</a:t>
            </a:r>
            <a:r>
              <a:rPr lang="en-GB" b="0" baseline="-25000" dirty="0" err="1">
                <a:latin typeface="Myriad Pro" panose="020B0503030403020204" pitchFamily="34" charset="0"/>
              </a:rPr>
              <a:t>b</a:t>
            </a:r>
            <a:r>
              <a:rPr lang="en-GB" b="0" dirty="0">
                <a:latin typeface="Myriad Pro" panose="020B0503030403020204" pitchFamily="34" charset="0"/>
              </a:rPr>
              <a:t> = 1.8e8 ions/bunch,</a:t>
            </a:r>
            <a:br>
              <a:rPr lang="en-GB" b="0" dirty="0">
                <a:latin typeface="Myriad Pro" panose="020B0503030403020204" pitchFamily="34" charset="0"/>
              </a:rPr>
            </a:br>
            <a:r>
              <a:rPr lang="en-GB" b="0" dirty="0">
                <a:latin typeface="Myriad Pro" panose="020B0503030403020204" pitchFamily="34" charset="0"/>
              </a:rPr>
              <a:t>𝜀 = 1.65 </a:t>
            </a:r>
            <a:r>
              <a:rPr lang="en-GB" b="0" dirty="0" err="1">
                <a:latin typeface="Myriad Pro" panose="020B0503030403020204" pitchFamily="34" charset="0"/>
              </a:rPr>
              <a:t>mm.mrad</a:t>
            </a:r>
            <a:endParaRPr lang="en-GB" b="0" dirty="0">
              <a:latin typeface="Myriad Pro" panose="020B0503030403020204" pitchFamily="34" charset="0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AB8C00FA-9FB1-2D40-8F75-17957AD9FB7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293674"/>
            <a:ext cx="6654800" cy="4991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136976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pied de page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N. Mounet – Ion stability - HSC 09/03/2020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0"/>
            <a:ext cx="8305800" cy="731038"/>
          </a:xfrm>
        </p:spPr>
        <p:txBody>
          <a:bodyPr>
            <a:normAutofit/>
          </a:bodyPr>
          <a:lstStyle/>
          <a:p>
            <a:r>
              <a:rPr lang="en-US" dirty="0">
                <a:latin typeface="Myriad Pro" charset="0"/>
                <a:ea typeface="Myriad Pro" charset="0"/>
                <a:cs typeface="Myriad Pro" charset="0"/>
              </a:rPr>
              <a:t>LHC ions – worst case situation for stability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09600" y="875943"/>
            <a:ext cx="8229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n-US" sz="1800" b="0" dirty="0">
                <a:solidFill>
                  <a:schemeClr val="accent1"/>
                </a:solidFill>
                <a:latin typeface="Myriad Pro"/>
                <a:ea typeface="Myriad Pro" charset="0"/>
                <a:cs typeface="Courier New" panose="02070309020205020404" pitchFamily="49" charset="0"/>
              </a:rPr>
              <a:t>Run III octupole threshold vs. chromaticity</a:t>
            </a:r>
            <a:r>
              <a:rPr lang="en-US" sz="1800" b="0" dirty="0">
                <a:latin typeface="Myriad Pro"/>
                <a:ea typeface="Myriad Pro" charset="0"/>
                <a:cs typeface="Courier New" panose="02070309020205020404" pitchFamily="49" charset="0"/>
              </a:rPr>
              <a:t>, directly from DELPHI applied to ions, with </a:t>
            </a:r>
            <a:r>
              <a:rPr lang="en-US" sz="1800" b="0" dirty="0">
                <a:solidFill>
                  <a:srgbClr val="FF0000"/>
                </a:solidFill>
                <a:latin typeface="Myriad Pro"/>
                <a:ea typeface="Myriad Pro" charset="0"/>
                <a:cs typeface="Courier New" panose="02070309020205020404" pitchFamily="49" charset="0"/>
              </a:rPr>
              <a:t>transverse distribution cut at 3.2</a:t>
            </a:r>
            <a:r>
              <a:rPr lang="en-GB" sz="1800" b="0" dirty="0">
                <a:solidFill>
                  <a:srgbClr val="FF0000"/>
                </a:solidFill>
                <a:latin typeface="Myriad Pro" panose="020B0503030403020204" pitchFamily="34" charset="0"/>
              </a:rPr>
              <a:t>𝜎</a:t>
            </a:r>
            <a:r>
              <a:rPr lang="en-GB" sz="1800" b="0" dirty="0">
                <a:latin typeface="Myriad Pro" panose="020B0503030403020204" pitchFamily="34" charset="0"/>
              </a:rPr>
              <a:t>, </a:t>
            </a:r>
            <a:r>
              <a:rPr lang="en-US" sz="1800" dirty="0">
                <a:solidFill>
                  <a:srgbClr val="FF0000"/>
                </a:solidFill>
                <a:latin typeface="Myriad Pro"/>
                <a:ea typeface="Myriad Pro" charset="0"/>
                <a:cs typeface="Courier New" panose="02070309020205020404" pitchFamily="49" charset="0"/>
              </a:rPr>
              <a:t>no damper </a:t>
            </a:r>
            <a:r>
              <a:rPr lang="en-US" sz="1800" b="0" dirty="0">
                <a:latin typeface="Myriad Pro"/>
                <a:ea typeface="Myriad Pro" charset="0"/>
                <a:cs typeface="Courier New" panose="02070309020205020404" pitchFamily="49" charset="0"/>
              </a:rPr>
              <a:t>(single bunch and 50ns).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6362700" y="4343400"/>
            <a:ext cx="2667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b="0" dirty="0">
                <a:latin typeface="Myriad Pro" charset="0"/>
                <a:ea typeface="Myriad Pro" charset="0"/>
                <a:cs typeface="Myriad Pro" charset="0"/>
              </a:rPr>
              <a:t>⇒ </a:t>
            </a:r>
            <a:r>
              <a:rPr lang="en-US" sz="1800" b="0" dirty="0">
                <a:solidFill>
                  <a:srgbClr val="FF0000"/>
                </a:solidFill>
                <a:latin typeface="Myriad Pro" charset="0"/>
                <a:ea typeface="Myriad Pro" charset="0"/>
                <a:cs typeface="Myriad Pro" charset="0"/>
              </a:rPr>
              <a:t>at worst 30A needed (for Q’ &gt; 10)</a:t>
            </a:r>
            <a:endParaRPr lang="en-US" sz="1800" b="0" dirty="0">
              <a:latin typeface="Myriad Pro" charset="0"/>
              <a:ea typeface="Myriad Pro" charset="0"/>
              <a:cs typeface="Myriad Pro" charset="0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E523532B-084A-7C40-86AD-A9F59747E34E}"/>
              </a:ext>
            </a:extLst>
          </p:cNvPr>
          <p:cNvSpPr/>
          <p:nvPr/>
        </p:nvSpPr>
        <p:spPr>
          <a:xfrm>
            <a:off x="6400800" y="2286000"/>
            <a:ext cx="24384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0" dirty="0">
                <a:latin typeface="Myriad Pro" panose="020B0503030403020204" pitchFamily="34" charset="0"/>
              </a:rPr>
              <a:t>V = 14 MV, 𝜎</a:t>
            </a:r>
            <a:r>
              <a:rPr lang="en-GB" b="0" baseline="-25000" dirty="0">
                <a:latin typeface="Myriad Pro" panose="020B0503030403020204" pitchFamily="34" charset="0"/>
              </a:rPr>
              <a:t>z</a:t>
            </a:r>
            <a:r>
              <a:rPr lang="en-GB" b="0" dirty="0">
                <a:latin typeface="Myriad Pro" panose="020B0503030403020204" pitchFamily="34" charset="0"/>
              </a:rPr>
              <a:t> = 8.2 cm,</a:t>
            </a:r>
            <a:br>
              <a:rPr lang="en-GB" b="0" dirty="0">
                <a:latin typeface="Myriad Pro" panose="020B0503030403020204" pitchFamily="34" charset="0"/>
              </a:rPr>
            </a:br>
            <a:r>
              <a:rPr lang="en-GB" b="0" dirty="0" err="1">
                <a:latin typeface="Myriad Pro" panose="020B0503030403020204" pitchFamily="34" charset="0"/>
              </a:rPr>
              <a:t>N</a:t>
            </a:r>
            <a:r>
              <a:rPr lang="en-GB" b="0" baseline="-25000" dirty="0" err="1">
                <a:latin typeface="Myriad Pro" panose="020B0503030403020204" pitchFamily="34" charset="0"/>
              </a:rPr>
              <a:t>b</a:t>
            </a:r>
            <a:r>
              <a:rPr lang="en-GB" b="0" dirty="0">
                <a:latin typeface="Myriad Pro" panose="020B0503030403020204" pitchFamily="34" charset="0"/>
              </a:rPr>
              <a:t> = 1.8e8 ions/bunch,</a:t>
            </a:r>
            <a:br>
              <a:rPr lang="en-GB" b="0" dirty="0">
                <a:latin typeface="Myriad Pro" panose="020B0503030403020204" pitchFamily="34" charset="0"/>
              </a:rPr>
            </a:br>
            <a:r>
              <a:rPr lang="en-GB" b="0" dirty="0">
                <a:latin typeface="Myriad Pro" panose="020B0503030403020204" pitchFamily="34" charset="0"/>
              </a:rPr>
              <a:t>𝜀 = 1.65 </a:t>
            </a:r>
            <a:r>
              <a:rPr lang="en-GB" b="0" dirty="0" err="1">
                <a:latin typeface="Myriad Pro" panose="020B0503030403020204" pitchFamily="34" charset="0"/>
              </a:rPr>
              <a:t>mm.mrad</a:t>
            </a:r>
            <a:endParaRPr lang="en-GB" b="0" dirty="0">
              <a:latin typeface="Myriad Pro" panose="020B0503030403020204" pitchFamily="34" charset="0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3EFE1B19-4284-2449-8639-A2ADF24D7C4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500" t="5539" r="6666" b="2205"/>
          <a:stretch/>
        </p:blipFill>
        <p:spPr>
          <a:xfrm>
            <a:off x="45598" y="1534974"/>
            <a:ext cx="6304402" cy="4800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105818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pied de page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N. Mounet – Ion stability - HSC 09/03/2020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0"/>
            <a:ext cx="8001000" cy="731038"/>
          </a:xfrm>
        </p:spPr>
        <p:txBody>
          <a:bodyPr>
            <a:normAutofit/>
          </a:bodyPr>
          <a:lstStyle/>
          <a:p>
            <a:r>
              <a:rPr lang="en-US" dirty="0">
                <a:latin typeface="Myriad Pro" charset="0"/>
                <a:ea typeface="Myriad Pro" charset="0"/>
                <a:cs typeface="Myriad Pro" charset="0"/>
              </a:rPr>
              <a:t>Conclusions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09600" y="875943"/>
            <a:ext cx="8077200" cy="39395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  <a:t>DELPHI for ions seems to work fine</a:t>
            </a:r>
            <a:b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</a:br>
            <a:b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</a:br>
            <a: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  <a:t>… but one still needs to define manually each kind of particle (rest mass, Z).</a:t>
            </a:r>
          </a:p>
          <a:p>
            <a:pPr marL="342900" indent="-342900"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endParaRPr lang="en-US" sz="2000" b="0" dirty="0">
              <a:latin typeface="Myriad Pro"/>
              <a:ea typeface="Myriad Pro" charset="0"/>
              <a:cs typeface="Courier New" panose="02070309020205020404" pitchFamily="49" charset="0"/>
            </a:endParaRPr>
          </a:p>
          <a:p>
            <a:pPr marL="342900" indent="-342900"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n-US" sz="2000" b="0" dirty="0">
                <a:solidFill>
                  <a:srgbClr val="FF0000"/>
                </a:solidFill>
                <a:latin typeface="Myriad Pro"/>
                <a:ea typeface="Myriad Pro" charset="0"/>
                <a:cs typeface="Courier New" panose="02070309020205020404" pitchFamily="49" charset="0"/>
              </a:rPr>
              <a:t>Pb</a:t>
            </a:r>
            <a:r>
              <a:rPr lang="en-US" sz="2000" b="0" baseline="30000" dirty="0">
                <a:solidFill>
                  <a:srgbClr val="FF0000"/>
                </a:solidFill>
                <a:latin typeface="Myriad Pro"/>
                <a:ea typeface="Myriad Pro" charset="0"/>
                <a:cs typeface="Courier New" panose="02070309020205020404" pitchFamily="49" charset="0"/>
              </a:rPr>
              <a:t>82+</a:t>
            </a:r>
            <a:r>
              <a:rPr lang="en-US" sz="2000" b="0" dirty="0">
                <a:solidFill>
                  <a:srgbClr val="FF0000"/>
                </a:solidFill>
                <a:latin typeface="Myriad Pro"/>
                <a:ea typeface="Myriad Pro" charset="0"/>
                <a:cs typeface="Courier New" panose="02070309020205020404" pitchFamily="49" charset="0"/>
              </a:rPr>
              <a:t> ions are quite stable </a:t>
            </a:r>
            <a: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  <a:t>in the LHC (Run III and HL): </a:t>
            </a:r>
            <a:r>
              <a:rPr lang="en-GB" sz="2000" b="0" dirty="0">
                <a:solidFill>
                  <a:srgbClr val="FF0000"/>
                </a:solidFill>
                <a:latin typeface="Myriad Pro" panose="020B0503030403020204" pitchFamily="34" charset="0"/>
              </a:rPr>
              <a:t>30A in the octupoles are sufficient (for Q’ higher than 10) </a:t>
            </a:r>
            <a: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  <a:t>in the worst case (transverse distribution cut at 3.2</a:t>
            </a:r>
            <a:r>
              <a:rPr lang="en-GB" sz="2000" b="0" dirty="0">
                <a:latin typeface="Myriad Pro" panose="020B0503030403020204" pitchFamily="34" charset="0"/>
              </a:rPr>
              <a:t> 𝜎, no damper, LS2 upgrade, full 50ns beam).</a:t>
            </a:r>
            <a:br>
              <a:rPr lang="en-US" sz="2000" b="0" dirty="0">
                <a:solidFill>
                  <a:srgbClr val="FF0000"/>
                </a:solidFill>
                <a:latin typeface="Myriad Pro"/>
                <a:cs typeface="Courier New" panose="02070309020205020404" pitchFamily="49" charset="0"/>
              </a:rPr>
            </a:br>
            <a:r>
              <a:rPr lang="en-US" sz="2000" b="0" dirty="0">
                <a:latin typeface="Myriad Pro"/>
                <a:cs typeface="Courier New" panose="02070309020205020404" pitchFamily="49" charset="0"/>
              </a:rPr>
              <a:t>→ Even multiplying this by the usual factor of 2 (current discrepancy factor between model &amp; measurements), we have a </a:t>
            </a:r>
            <a:r>
              <a:rPr lang="en-US" sz="2000" b="0" dirty="0">
                <a:solidFill>
                  <a:srgbClr val="FF0000"/>
                </a:solidFill>
                <a:latin typeface="Myriad Pro"/>
                <a:cs typeface="Courier New" panose="02070309020205020404" pitchFamily="49" charset="0"/>
              </a:rPr>
              <a:t>comfortable margin</a:t>
            </a:r>
            <a:r>
              <a:rPr lang="en-US" sz="2000" b="0" dirty="0">
                <a:latin typeface="Myriad Pro"/>
                <a:cs typeface="Courier New" panose="02070309020205020404" pitchFamily="49" charset="0"/>
              </a:rPr>
              <a:t>.</a:t>
            </a:r>
            <a:endParaRPr lang="en-GB" sz="2000" b="0" dirty="0">
              <a:latin typeface="Myriad Pro" panose="020B05030304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77669692"/>
      </p:ext>
    </p:extLst>
  </p:cSld>
  <p:clrMapOvr>
    <a:masterClrMapping/>
  </p:clrMapOvr>
</p:sld>
</file>

<file path=ppt/theme/theme1.xml><?xml version="1.0" encoding="utf-8"?>
<a:theme xmlns:a="http://schemas.openxmlformats.org/drawingml/2006/main" name="Rétrospection">
  <a:themeElements>
    <a:clrScheme name="Rétrospection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étrospection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étrospection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b="0" smtClean="0">
            <a:latin typeface="Myriad Pro" charset="0"/>
            <a:ea typeface="Myriad Pro" charset="0"/>
            <a:cs typeface="Myriad Pro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50223</TotalTime>
  <Words>1364</Words>
  <Application>Microsoft Macintosh PowerPoint</Application>
  <PresentationFormat>On-screen Show (4:3)</PresentationFormat>
  <Paragraphs>109</Paragraphs>
  <Slides>16</Slides>
  <Notes>16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5" baseType="lpstr">
      <vt:lpstr>ＭＳ Ｐゴシック</vt:lpstr>
      <vt:lpstr>Calibri</vt:lpstr>
      <vt:lpstr>Cambria Math</vt:lpstr>
      <vt:lpstr>Courier New</vt:lpstr>
      <vt:lpstr>Myriad Pro</vt:lpstr>
      <vt:lpstr>Tahoma</vt:lpstr>
      <vt:lpstr>Wingdings</vt:lpstr>
      <vt:lpstr>Zapf Dingbats</vt:lpstr>
      <vt:lpstr>Rétrospection</vt:lpstr>
      <vt:lpstr>Ions are forever  A glimpse into the stability of lead ions for Run III and HL-LHC</vt:lpstr>
      <vt:lpstr>LHC &amp; HL-LHC impedance model for ions</vt:lpstr>
      <vt:lpstr>Particularities of lead ions in the LHC</vt:lpstr>
      <vt:lpstr>Collimator settings for ions (R. Bruce)</vt:lpstr>
      <vt:lpstr>LHC ions vs. protons – collimator half-gaps</vt:lpstr>
      <vt:lpstr>LHC ions vs. protons – impedance @ flat top</vt:lpstr>
      <vt:lpstr>LHC ions – checking the scaling</vt:lpstr>
      <vt:lpstr>LHC ions – worst case situation for stability</vt:lpstr>
      <vt:lpstr>Conclusions</vt:lpstr>
      <vt:lpstr>PowerPoint Presentation</vt:lpstr>
      <vt:lpstr>LHC ions vs. protons – impedance @ flat top</vt:lpstr>
      <vt:lpstr>LHC ions – checking the scaling</vt:lpstr>
      <vt:lpstr>LHC ions – checking the scaling</vt:lpstr>
      <vt:lpstr>LHC ions – stability in various conditions</vt:lpstr>
      <vt:lpstr>LHC ions – stability in various conditions</vt:lpstr>
      <vt:lpstr>LHC ions – stability in various conditions</vt:lpstr>
    </vt:vector>
  </TitlesOfParts>
  <Company>MIT</Company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Ballistic Conductance of Functionalized Carbon Nanotubes : First-principles Simulation</dc:title>
  <dc:creator>Nicolas Mounet</dc:creator>
  <cp:lastModifiedBy>Nicolas Mounet</cp:lastModifiedBy>
  <cp:revision>1684</cp:revision>
  <cp:lastPrinted>2020-03-08T22:19:17Z</cp:lastPrinted>
  <dcterms:created xsi:type="dcterms:W3CDTF">2003-11-20T04:59:35Z</dcterms:created>
  <dcterms:modified xsi:type="dcterms:W3CDTF">2020-03-18T14:32:17Z</dcterms:modified>
</cp:coreProperties>
</file>