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354" r:id="rId5"/>
    <p:sldId id="459" r:id="rId6"/>
    <p:sldId id="460" r:id="rId7"/>
    <p:sldId id="461" r:id="rId8"/>
    <p:sldId id="463" r:id="rId9"/>
    <p:sldId id="452" r:id="rId10"/>
    <p:sldId id="462" r:id="rId11"/>
    <p:sldId id="456" r:id="rId12"/>
    <p:sldId id="440" r:id="rId13"/>
    <p:sldId id="447" r:id="rId14"/>
    <p:sldId id="441" r:id="rId15"/>
    <p:sldId id="442" r:id="rId16"/>
    <p:sldId id="444" r:id="rId17"/>
    <p:sldId id="443" r:id="rId18"/>
    <p:sldId id="445" r:id="rId19"/>
    <p:sldId id="454" r:id="rId20"/>
    <p:sldId id="446" r:id="rId21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BA8CDC"/>
    <a:srgbClr val="006600"/>
    <a:srgbClr val="00B050"/>
    <a:srgbClr val="FFFF00"/>
    <a:srgbClr val="89FA7A"/>
    <a:srgbClr val="FF2610"/>
    <a:srgbClr val="F00080"/>
    <a:srgbClr val="009BD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23" autoAdjust="0"/>
    <p:restoredTop sz="94660"/>
  </p:normalViewPr>
  <p:slideViewPr>
    <p:cSldViewPr snapToObjects="1" showGuides="1">
      <p:cViewPr varScale="1">
        <p:scale>
          <a:sx n="101" d="100"/>
          <a:sy n="101" d="100"/>
        </p:scale>
        <p:origin x="86" y="49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853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11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308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12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4892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13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6847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14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9129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15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78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17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9667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PRR DFX - 03/03/2020 - P.Cruikshank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PRR DFX - 03/03/2020 - P.Cruikshank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2.png@01D5214C.96EAD0A0" TargetMode="Externa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5288632" cy="965448"/>
          </a:xfrm>
        </p:spPr>
        <p:txBody>
          <a:bodyPr/>
          <a:lstStyle/>
          <a:p>
            <a:r>
              <a:rPr lang="en-US" dirty="0" smtClean="0"/>
              <a:t>Description of the DFX device, scope &amp; interfaces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6480000" cy="40349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P. Cruikshank on behalf of the WP6a </a:t>
            </a:r>
            <a:r>
              <a:rPr lang="en-GB" dirty="0" smtClean="0"/>
              <a:t>team at CERN &amp; SOTON</a:t>
            </a:r>
            <a:endParaRPr lang="en-GB" dirty="0" smtClean="0"/>
          </a:p>
          <a:p>
            <a:r>
              <a:rPr lang="en-GB" dirty="0"/>
              <a:t>3</a:t>
            </a:r>
            <a:r>
              <a:rPr lang="en-GB" dirty="0" smtClean="0"/>
              <a:t> March 2020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 Production Readiness Review of the DFX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8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err="1" smtClean="0"/>
              <a:t>SCLink</a:t>
            </a:r>
            <a:r>
              <a:rPr lang="en-GB" sz="2600" dirty="0" smtClean="0"/>
              <a:t> interfaces</a:t>
            </a: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807" y="735147"/>
            <a:ext cx="4857637" cy="381642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Vacuum &amp; Helium jackets</a:t>
            </a:r>
          </a:p>
          <a:p>
            <a:pPr lvl="1"/>
            <a:r>
              <a:rPr lang="en-GB" dirty="0" smtClean="0"/>
              <a:t>LHCDSH_C0002</a:t>
            </a:r>
            <a:endParaRPr lang="en-GB" dirty="0" smtClean="0"/>
          </a:p>
          <a:p>
            <a:r>
              <a:rPr lang="en-GB" dirty="0" smtClean="0"/>
              <a:t>Helium jacket end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Ø200 x 700 mm + </a:t>
            </a:r>
            <a:r>
              <a:rPr lang="en-GB" dirty="0" err="1" smtClean="0">
                <a:latin typeface="Calibri" panose="020F0502020204030204" pitchFamily="34" charset="0"/>
              </a:rPr>
              <a:t>NbTi</a:t>
            </a:r>
            <a:r>
              <a:rPr lang="en-GB" dirty="0" smtClean="0">
                <a:latin typeface="Calibri" panose="020F0502020204030204" pitchFamily="34" charset="0"/>
              </a:rPr>
              <a:t> bus bars</a:t>
            </a:r>
            <a:endParaRPr lang="en-GB" dirty="0" smtClean="0"/>
          </a:p>
          <a:p>
            <a:r>
              <a:rPr lang="en-GB" dirty="0" smtClean="0"/>
              <a:t>Bus bars</a:t>
            </a:r>
          </a:p>
          <a:p>
            <a:pPr lvl="1"/>
            <a:r>
              <a:rPr lang="en-GB" dirty="0" smtClean="0"/>
              <a:t>Design of supports between bus bars de-scoped from prototype deliverables</a:t>
            </a:r>
          </a:p>
          <a:p>
            <a:pPr lvl="1"/>
            <a:r>
              <a:rPr lang="en-GB" dirty="0" smtClean="0"/>
              <a:t>DFX </a:t>
            </a:r>
            <a:r>
              <a:rPr lang="en-GB" dirty="0" smtClean="0"/>
              <a:t>mechanical </a:t>
            </a:r>
            <a:r>
              <a:rPr lang="en-GB" dirty="0" smtClean="0"/>
              <a:t>interfaces in helium vessel</a:t>
            </a:r>
          </a:p>
          <a:p>
            <a:pPr lvl="2"/>
            <a:r>
              <a:rPr lang="en-GB" dirty="0" smtClean="0"/>
              <a:t>LHCLDQD_0003</a:t>
            </a:r>
          </a:p>
          <a:p>
            <a:r>
              <a:rPr lang="en-GB" dirty="0" err="1" smtClean="0"/>
              <a:t>NbTi-NbTi</a:t>
            </a:r>
            <a:r>
              <a:rPr lang="en-GB" dirty="0" smtClean="0"/>
              <a:t> splices</a:t>
            </a:r>
          </a:p>
          <a:p>
            <a:pPr lvl="1"/>
            <a:r>
              <a:rPr lang="en-GB" dirty="0" smtClean="0"/>
              <a:t>Fixed to helium vessel mechanical interfaces</a:t>
            </a:r>
          </a:p>
          <a:p>
            <a:pPr lvl="2"/>
            <a:r>
              <a:rPr lang="en-GB" dirty="0" smtClean="0"/>
              <a:t>LHCLDQD_0003</a:t>
            </a:r>
          </a:p>
          <a:p>
            <a:pPr lvl="2"/>
            <a:r>
              <a:rPr lang="en-US" dirty="0" smtClean="0"/>
              <a:t>Edms 2317283</a:t>
            </a:r>
            <a:endParaRPr lang="en-GB" dirty="0" smtClean="0"/>
          </a:p>
          <a:p>
            <a:endParaRPr lang="en-GB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5407031" y="407081"/>
            <a:ext cx="1455782" cy="676399"/>
            <a:chOff x="5407031" y="407081"/>
            <a:chExt cx="1455782" cy="676399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6495416" y="540843"/>
              <a:ext cx="127012" cy="162421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407031" y="407081"/>
              <a:ext cx="12153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SCLink</a:t>
              </a:r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Vacuum Jacket flange</a:t>
              </a:r>
            </a:p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Bolted to DFX vacuum vessel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735801" y="921059"/>
              <a:ext cx="127012" cy="162421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647416" y="787297"/>
              <a:ext cx="11737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SCLink</a:t>
              </a:r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Helium Jacket flange</a:t>
              </a:r>
            </a:p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Welded to DFX He vessel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628666" y="2877"/>
            <a:ext cx="1138325" cy="2710002"/>
            <a:chOff x="6628666" y="2877"/>
            <a:chExt cx="1138325" cy="2710002"/>
          </a:xfrm>
        </p:grpSpPr>
        <p:grpSp>
          <p:nvGrpSpPr>
            <p:cNvPr id="14" name="Group 13"/>
            <p:cNvGrpSpPr/>
            <p:nvPr/>
          </p:nvGrpSpPr>
          <p:grpSpPr>
            <a:xfrm>
              <a:off x="6628666" y="2877"/>
              <a:ext cx="1138325" cy="2660613"/>
              <a:chOff x="6588223" y="-5855"/>
              <a:chExt cx="2434470" cy="6029238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897135" y="0"/>
                <a:ext cx="1816646" cy="1457497"/>
              </a:xfrm>
              <a:prstGeom prst="rect">
                <a:avLst/>
              </a:prstGeom>
            </p:spPr>
          </p:pic>
          <p:sp>
            <p:nvSpPr>
              <p:cNvPr id="24" name="Freeform 23"/>
              <p:cNvSpPr/>
              <p:nvPr/>
            </p:nvSpPr>
            <p:spPr>
              <a:xfrm>
                <a:off x="6588223" y="1454945"/>
                <a:ext cx="500757" cy="252710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Freeform 24"/>
              <p:cNvSpPr/>
              <p:nvPr/>
            </p:nvSpPr>
            <p:spPr>
              <a:xfrm flipH="1">
                <a:off x="8521936" y="1463352"/>
                <a:ext cx="500757" cy="252710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7337406" y="-5855"/>
                <a:ext cx="936104" cy="2438178"/>
                <a:chOff x="7337406" y="-5855"/>
                <a:chExt cx="936104" cy="2438178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7337406" y="-5855"/>
                  <a:ext cx="936104" cy="1625452"/>
                  <a:chOff x="7337406" y="-5855"/>
                  <a:chExt cx="936104" cy="1625452"/>
                </a:xfrm>
              </p:grpSpPr>
              <p:pic>
                <p:nvPicPr>
                  <p:cNvPr id="34" name="Picture 33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337406" y="-5855"/>
                    <a:ext cx="936104" cy="812726"/>
                  </a:xfrm>
                  <a:prstGeom prst="rect">
                    <a:avLst/>
                  </a:prstGeom>
                </p:spPr>
              </p:pic>
              <p:pic>
                <p:nvPicPr>
                  <p:cNvPr id="35" name="Picture 34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337406" y="806871"/>
                    <a:ext cx="936104" cy="812726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3" name="Picture 32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337406" y="1619597"/>
                  <a:ext cx="936104" cy="812726"/>
                </a:xfrm>
                <a:prstGeom prst="rect">
                  <a:avLst/>
                </a:prstGeom>
              </p:spPr>
            </p:pic>
          </p:grpSp>
          <p:sp>
            <p:nvSpPr>
              <p:cNvPr id="27" name="Rectangle 26"/>
              <p:cNvSpPr/>
              <p:nvPr/>
            </p:nvSpPr>
            <p:spPr>
              <a:xfrm>
                <a:off x="7236296" y="2987166"/>
                <a:ext cx="1152128" cy="1872208"/>
              </a:xfrm>
              <a:prstGeom prst="rect">
                <a:avLst/>
              </a:prstGeom>
              <a:solidFill>
                <a:srgbClr val="92D050">
                  <a:alpha val="2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236296" y="2571750"/>
                <a:ext cx="1152128" cy="41541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2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7092280" y="2423916"/>
                <a:ext cx="348082" cy="147834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Freeform 29"/>
              <p:cNvSpPr/>
              <p:nvPr/>
            </p:nvSpPr>
            <p:spPr>
              <a:xfrm flipH="1">
                <a:off x="8173854" y="2426297"/>
                <a:ext cx="348082" cy="147834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440363" y="4859371"/>
                <a:ext cx="733492" cy="1164012"/>
              </a:xfrm>
              <a:prstGeom prst="rect">
                <a:avLst/>
              </a:prstGeom>
              <a:solidFill>
                <a:srgbClr val="7030A0">
                  <a:alpha val="2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5" name="Straight Arrow Connector 14"/>
            <p:cNvCxnSpPr/>
            <p:nvPr/>
          </p:nvCxnSpPr>
          <p:spPr>
            <a:xfrm>
              <a:off x="6931696" y="1564761"/>
              <a:ext cx="538719" cy="0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857234" y="1815382"/>
              <a:ext cx="6928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MgB2-NbTi</a:t>
              </a:r>
            </a:p>
            <a:p>
              <a:pPr algn="ctr"/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rigid protection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01739" y="1428354"/>
              <a:ext cx="3690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Ø 200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7578496" y="1323653"/>
              <a:ext cx="0" cy="826178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16200000">
              <a:off x="7363047" y="1646123"/>
              <a:ext cx="3000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700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957217" y="2221236"/>
              <a:ext cx="4812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NbTi</a:t>
              </a:r>
              <a:endParaRPr lang="en-GB" sz="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bus bars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01739" y="2528213"/>
              <a:ext cx="3690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Ø 150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" name="Freeform 6"/>
          <p:cNvSpPr/>
          <p:nvPr/>
        </p:nvSpPr>
        <p:spPr>
          <a:xfrm>
            <a:off x="6785113" y="762000"/>
            <a:ext cx="231913" cy="178904"/>
          </a:xfrm>
          <a:custGeom>
            <a:avLst/>
            <a:gdLst>
              <a:gd name="connsiteX0" fmla="*/ 0 w 231913"/>
              <a:gd name="connsiteY0" fmla="*/ 0 h 178904"/>
              <a:gd name="connsiteX1" fmla="*/ 0 w 231913"/>
              <a:gd name="connsiteY1" fmla="*/ 79513 h 178904"/>
              <a:gd name="connsiteX2" fmla="*/ 125896 w 231913"/>
              <a:gd name="connsiteY2" fmla="*/ 79513 h 178904"/>
              <a:gd name="connsiteX3" fmla="*/ 125896 w 231913"/>
              <a:gd name="connsiteY3" fmla="*/ 178904 h 178904"/>
              <a:gd name="connsiteX4" fmla="*/ 231913 w 231913"/>
              <a:gd name="connsiteY4" fmla="*/ 178904 h 17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913" h="178904">
                <a:moveTo>
                  <a:pt x="0" y="0"/>
                </a:moveTo>
                <a:lnTo>
                  <a:pt x="0" y="79513"/>
                </a:lnTo>
                <a:lnTo>
                  <a:pt x="125896" y="79513"/>
                </a:lnTo>
                <a:lnTo>
                  <a:pt x="125896" y="178904"/>
                </a:lnTo>
                <a:lnTo>
                  <a:pt x="231913" y="17890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 35"/>
          <p:cNvSpPr/>
          <p:nvPr/>
        </p:nvSpPr>
        <p:spPr>
          <a:xfrm flipH="1">
            <a:off x="7390635" y="766096"/>
            <a:ext cx="231913" cy="178904"/>
          </a:xfrm>
          <a:custGeom>
            <a:avLst/>
            <a:gdLst>
              <a:gd name="connsiteX0" fmla="*/ 0 w 231913"/>
              <a:gd name="connsiteY0" fmla="*/ 0 h 178904"/>
              <a:gd name="connsiteX1" fmla="*/ 0 w 231913"/>
              <a:gd name="connsiteY1" fmla="*/ 79513 h 178904"/>
              <a:gd name="connsiteX2" fmla="*/ 125896 w 231913"/>
              <a:gd name="connsiteY2" fmla="*/ 79513 h 178904"/>
              <a:gd name="connsiteX3" fmla="*/ 125896 w 231913"/>
              <a:gd name="connsiteY3" fmla="*/ 178904 h 178904"/>
              <a:gd name="connsiteX4" fmla="*/ 231913 w 231913"/>
              <a:gd name="connsiteY4" fmla="*/ 178904 h 17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913" h="178904">
                <a:moveTo>
                  <a:pt x="0" y="0"/>
                </a:moveTo>
                <a:lnTo>
                  <a:pt x="0" y="79513"/>
                </a:lnTo>
                <a:lnTo>
                  <a:pt x="125896" y="79513"/>
                </a:lnTo>
                <a:lnTo>
                  <a:pt x="125896" y="178904"/>
                </a:lnTo>
                <a:lnTo>
                  <a:pt x="231913" y="17890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PRR DFX - 03/03/2020 - </a:t>
            </a:r>
            <a:r>
              <a:rPr lang="en-GB" noProof="0" dirty="0" err="1" smtClean="0"/>
              <a:t>P.Cruikshank</a:t>
            </a:r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7822" t="20560" r="17822" b="3532"/>
          <a:stretch/>
        </p:blipFill>
        <p:spPr>
          <a:xfrm>
            <a:off x="5399668" y="2795449"/>
            <a:ext cx="3204141" cy="22675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9152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633" y="2409428"/>
            <a:ext cx="4151367" cy="27340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DCM interface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1" y="573834"/>
            <a:ext cx="5223891" cy="2265320"/>
          </a:xfrm>
          <a:solidFill>
            <a:srgbClr val="FFFFFF">
              <a:alpha val="80000"/>
            </a:srgbClr>
          </a:solidFill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D1-DFX Connection Module (DCM)</a:t>
            </a:r>
          </a:p>
          <a:p>
            <a:r>
              <a:rPr lang="en-GB" dirty="0" smtClean="0"/>
              <a:t>Vacuum &amp; Helium Jackets</a:t>
            </a:r>
          </a:p>
          <a:p>
            <a:pPr lvl="1"/>
            <a:r>
              <a:rPr lang="en-GB" dirty="0" smtClean="0"/>
              <a:t>ISOK-DN630 with standard O-ring</a:t>
            </a:r>
          </a:p>
          <a:p>
            <a:pPr lvl="1"/>
            <a:r>
              <a:rPr lang="en-GB" dirty="0" smtClean="0"/>
              <a:t>Lip weld</a:t>
            </a:r>
          </a:p>
          <a:p>
            <a:pPr lvl="1"/>
            <a:r>
              <a:rPr lang="en-GB" dirty="0" smtClean="0"/>
              <a:t>Interface Drawing: </a:t>
            </a:r>
            <a:r>
              <a:rPr lang="en-GB" dirty="0" smtClean="0"/>
              <a:t>LHCLDQD_0004</a:t>
            </a:r>
            <a:endParaRPr lang="en-GB" dirty="0" smtClean="0"/>
          </a:p>
          <a:p>
            <a:r>
              <a:rPr lang="en-GB" dirty="0" smtClean="0"/>
              <a:t>Bus bars</a:t>
            </a:r>
          </a:p>
          <a:p>
            <a:pPr lvl="1"/>
            <a:r>
              <a:rPr lang="en-US" dirty="0" smtClean="0"/>
              <a:t>Part of WP3 lambda plate</a:t>
            </a:r>
            <a:endParaRPr lang="en-GB" dirty="0" smtClean="0"/>
          </a:p>
          <a:p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66997" y="308177"/>
            <a:ext cx="802637" cy="845051"/>
            <a:chOff x="6516216" y="54303"/>
            <a:chExt cx="802637" cy="1215955"/>
          </a:xfrm>
        </p:grpSpPr>
        <p:sp>
          <p:nvSpPr>
            <p:cNvPr id="7" name="TextBox 6"/>
            <p:cNvSpPr txBox="1"/>
            <p:nvPr/>
          </p:nvSpPr>
          <p:spPr>
            <a:xfrm rot="16200000">
              <a:off x="6887805" y="85241"/>
              <a:ext cx="4619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i="1" dirty="0" smtClean="0">
                  <a:solidFill>
                    <a:srgbClr val="002060"/>
                  </a:solidFill>
                </a:rPr>
                <a:t>Core</a:t>
              </a:r>
            </a:p>
            <a:p>
              <a:r>
                <a:rPr lang="en-GB" sz="1000" i="1" dirty="0" smtClean="0">
                  <a:solidFill>
                    <a:srgbClr val="002060"/>
                  </a:solidFill>
                </a:rPr>
                <a:t>axis</a:t>
              </a:r>
              <a:endParaRPr lang="en-GB" sz="1000" i="1" dirty="0">
                <a:solidFill>
                  <a:srgbClr val="00206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03425" y="960253"/>
              <a:ext cx="442750" cy="310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2060"/>
                  </a:solidFill>
                </a:rPr>
                <a:t>3.6 m</a:t>
              </a:r>
              <a:endParaRPr lang="en-GB" sz="800" i="1" dirty="0">
                <a:solidFill>
                  <a:srgbClr val="002060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6516216" y="1239123"/>
              <a:ext cx="602582" cy="0"/>
            </a:xfrm>
            <a:prstGeom prst="straightConnector1">
              <a:avLst/>
            </a:prstGeom>
            <a:ln w="3175">
              <a:solidFill>
                <a:srgbClr val="0070C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4932040" y="4227934"/>
            <a:ext cx="1368152" cy="432048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4725809" y="4328843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2060"/>
                </a:solidFill>
              </a:rPr>
              <a:t>555</a:t>
            </a:r>
            <a:endParaRPr lang="en-GB" sz="800" i="1" dirty="0">
              <a:solidFill>
                <a:srgbClr val="00206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990059" y="4227934"/>
            <a:ext cx="0" cy="373783"/>
          </a:xfrm>
          <a:prstGeom prst="straightConnector1">
            <a:avLst/>
          </a:prstGeom>
          <a:ln w="3175">
            <a:solidFill>
              <a:srgbClr val="0070C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796982" y="3838855"/>
            <a:ext cx="1368152" cy="43204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001" t="6836" b="18709"/>
          <a:stretch/>
        </p:blipFill>
        <p:spPr>
          <a:xfrm>
            <a:off x="2705556" y="2892962"/>
            <a:ext cx="1756733" cy="2252786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>
            <a:off x="4462289" y="3219822"/>
            <a:ext cx="1499061" cy="432048"/>
          </a:xfrm>
          <a:prstGeom prst="line">
            <a:avLst/>
          </a:prstGeom>
          <a:ln w="317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6021943" y="2539703"/>
            <a:ext cx="1307318" cy="1112167"/>
          </a:xfrm>
          <a:prstGeom prst="line">
            <a:avLst/>
          </a:prstGeom>
          <a:ln w="317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17230" t="21731" r="42986" b="26644"/>
          <a:stretch/>
        </p:blipFill>
        <p:spPr>
          <a:xfrm>
            <a:off x="5632756" y="18723"/>
            <a:ext cx="3138154" cy="249443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15144" t="20104" r="16876" b="1"/>
          <a:stretch/>
        </p:blipFill>
        <p:spPr>
          <a:xfrm>
            <a:off x="5023259" y="2158864"/>
            <a:ext cx="1380664" cy="9940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" descr="image001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0" y="3152867"/>
            <a:ext cx="2510717" cy="1879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46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52" y="2240442"/>
            <a:ext cx="3579027" cy="2802908"/>
          </a:xfrm>
          <a:solidFill>
            <a:srgbClr val="FFFFFF">
              <a:alpha val="80000"/>
            </a:srgbClr>
          </a:solidFill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Jumper </a:t>
            </a:r>
            <a:r>
              <a:rPr lang="en-GB" dirty="0" smtClean="0"/>
              <a:t>&amp; DFX interfaces</a:t>
            </a:r>
            <a:endParaRPr lang="en-GB" dirty="0" smtClean="0"/>
          </a:p>
          <a:p>
            <a:pPr lvl="1"/>
            <a:r>
              <a:rPr lang="en-GB" dirty="0" smtClean="0"/>
              <a:t>Cryogenic </a:t>
            </a:r>
            <a:r>
              <a:rPr lang="en-GB" dirty="0" smtClean="0"/>
              <a:t>interface</a:t>
            </a:r>
            <a:r>
              <a:rPr lang="en-GB" dirty="0" smtClean="0"/>
              <a:t> </a:t>
            </a:r>
            <a:r>
              <a:rPr lang="en-GB" dirty="0" smtClean="0"/>
              <a:t>for </a:t>
            </a:r>
            <a:r>
              <a:rPr lang="en-GB" dirty="0" smtClean="0"/>
              <a:t>DFX, </a:t>
            </a:r>
            <a:r>
              <a:rPr lang="en-GB" dirty="0" err="1" smtClean="0"/>
              <a:t>edms</a:t>
            </a:r>
            <a:r>
              <a:rPr lang="en-GB" dirty="0" smtClean="0"/>
              <a:t> 2317868 </a:t>
            </a:r>
            <a:endParaRPr lang="en-GB" dirty="0" smtClean="0"/>
          </a:p>
          <a:p>
            <a:pPr lvl="1"/>
            <a:r>
              <a:rPr lang="en-US" dirty="0" smtClean="0"/>
              <a:t>Semi-flexible link from DFX to QXL jumper to be detailed.</a:t>
            </a:r>
            <a:endParaRPr lang="en-GB" dirty="0" smtClean="0"/>
          </a:p>
          <a:p>
            <a:r>
              <a:rPr lang="en-GB" dirty="0" smtClean="0"/>
              <a:t>Temperature sensors supports</a:t>
            </a:r>
          </a:p>
          <a:p>
            <a:pPr lvl="1"/>
            <a:r>
              <a:rPr lang="en-GB" dirty="0" smtClean="0"/>
              <a:t>Interface long CERNOX</a:t>
            </a:r>
          </a:p>
          <a:p>
            <a:r>
              <a:rPr lang="en-GB" dirty="0" smtClean="0"/>
              <a:t>Heaters Vishay</a:t>
            </a:r>
            <a:r>
              <a:rPr lang="en-GB" dirty="0" smtClean="0">
                <a:latin typeface="Calibri" panose="020F0502020204030204" pitchFamily="34" charset="0"/>
              </a:rPr>
              <a:t>®</a:t>
            </a:r>
            <a:r>
              <a:rPr lang="en-GB" dirty="0" smtClean="0"/>
              <a:t> RH100 interfaces</a:t>
            </a:r>
          </a:p>
          <a:p>
            <a:r>
              <a:rPr lang="en-GB" dirty="0" smtClean="0"/>
              <a:t>Level gauges </a:t>
            </a:r>
            <a:r>
              <a:rPr lang="en-GB" dirty="0" smtClean="0"/>
              <a:t>&amp; </a:t>
            </a:r>
            <a:r>
              <a:rPr lang="en-GB" dirty="0" err="1" smtClean="0"/>
              <a:t>DeltaP</a:t>
            </a:r>
            <a:r>
              <a:rPr lang="en-GB" dirty="0" smtClean="0"/>
              <a:t> </a:t>
            </a:r>
            <a:r>
              <a:rPr lang="en-GB" dirty="0" smtClean="0"/>
              <a:t>gauge </a:t>
            </a:r>
            <a:r>
              <a:rPr lang="en-GB" dirty="0" smtClean="0"/>
              <a:t>interfaces</a:t>
            </a:r>
            <a:r>
              <a:rPr lang="en-GB" dirty="0" smtClean="0"/>
              <a:t> </a:t>
            </a:r>
            <a:r>
              <a:rPr lang="en-GB" dirty="0" smtClean="0"/>
              <a:t>agreed</a:t>
            </a:r>
          </a:p>
          <a:p>
            <a:r>
              <a:rPr lang="en-GB" dirty="0" smtClean="0"/>
              <a:t>Pressure relief </a:t>
            </a:r>
            <a:r>
              <a:rPr lang="en-GB" dirty="0" smtClean="0"/>
              <a:t>devices</a:t>
            </a:r>
            <a:endParaRPr lang="en-GB" dirty="0" smtClean="0"/>
          </a:p>
        </p:txBody>
      </p:sp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3707903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Cryogenic </a:t>
            </a:r>
            <a:r>
              <a:rPr lang="en-GB" sz="2400" dirty="0" smtClean="0"/>
              <a:t>interfaces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4161" y="1562212"/>
            <a:ext cx="4126352" cy="9922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1143" y="2679762"/>
            <a:ext cx="4681051" cy="15121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6527" y="3394138"/>
            <a:ext cx="1986930" cy="17493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4139" y="4087074"/>
            <a:ext cx="1833710" cy="947495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PRR DFX - 03/03/2020 - </a:t>
            </a:r>
            <a:r>
              <a:rPr lang="en-GB" noProof="0" dirty="0" err="1" smtClean="0"/>
              <a:t>P.Cruikshank</a:t>
            </a:r>
            <a:endParaRPr lang="en-GB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47586" t="52224" r="13372" b="3040"/>
          <a:stretch/>
        </p:blipFill>
        <p:spPr>
          <a:xfrm>
            <a:off x="490418" y="573833"/>
            <a:ext cx="2304256" cy="1584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l="5617" t="39457" r="7084" b="26018"/>
          <a:stretch/>
        </p:blipFill>
        <p:spPr>
          <a:xfrm>
            <a:off x="3563888" y="131491"/>
            <a:ext cx="5336601" cy="126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2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Insulation vacuum interface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4334372" cy="4569667"/>
          </a:xfrm>
          <a:solidFill>
            <a:srgbClr val="FFFFFF">
              <a:alpha val="80000"/>
            </a:srgbClr>
          </a:solidFill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SCLink</a:t>
            </a:r>
            <a:r>
              <a:rPr lang="en-GB" dirty="0"/>
              <a:t> insulation vacuum </a:t>
            </a:r>
            <a:r>
              <a:rPr lang="en-GB" dirty="0" smtClean="0"/>
              <a:t>volume</a:t>
            </a:r>
          </a:p>
          <a:p>
            <a:pPr lvl="1"/>
            <a:r>
              <a:rPr lang="en-GB" dirty="0" smtClean="0"/>
              <a:t>Pumping equipment : </a:t>
            </a:r>
          </a:p>
          <a:p>
            <a:pPr lvl="2"/>
            <a:r>
              <a:rPr lang="en-GB" dirty="0" smtClean="0"/>
              <a:t>valve + </a:t>
            </a:r>
            <a:r>
              <a:rPr lang="en-GB" dirty="0" err="1" smtClean="0"/>
              <a:t>turbopump</a:t>
            </a:r>
            <a:r>
              <a:rPr lang="en-GB" dirty="0" smtClean="0"/>
              <a:t> + primary pump</a:t>
            </a:r>
          </a:p>
          <a:p>
            <a:pPr lvl="2"/>
            <a:r>
              <a:rPr lang="en-GB" dirty="0"/>
              <a:t>LHCVPGFY0001</a:t>
            </a:r>
            <a:endParaRPr lang="en-GB" dirty="0" smtClean="0"/>
          </a:p>
          <a:p>
            <a:pPr lvl="1"/>
            <a:r>
              <a:rPr lang="en-GB" dirty="0" smtClean="0"/>
              <a:t>Gauges interface</a:t>
            </a:r>
          </a:p>
          <a:p>
            <a:pPr lvl="2"/>
            <a:r>
              <a:rPr lang="en-GB" dirty="0" smtClean="0"/>
              <a:t>3 gauges on one ISO DN100</a:t>
            </a:r>
          </a:p>
          <a:p>
            <a:pPr lvl="2"/>
            <a:r>
              <a:rPr lang="en-GB" dirty="0" smtClean="0"/>
              <a:t>LHCVA</a:t>
            </a:r>
            <a:r>
              <a:rPr lang="en-GB" dirty="0"/>
              <a:t>___0076</a:t>
            </a:r>
            <a:endParaRPr lang="en-GB" dirty="0" smtClean="0"/>
          </a:p>
          <a:p>
            <a:pPr lvl="1"/>
            <a:r>
              <a:rPr lang="en-GB" dirty="0" smtClean="0"/>
              <a:t>Relief plate interface</a:t>
            </a:r>
          </a:p>
          <a:p>
            <a:pPr lvl="2"/>
            <a:r>
              <a:rPr lang="en-GB" dirty="0" smtClean="0"/>
              <a:t>ISO-K DN100</a:t>
            </a:r>
          </a:p>
          <a:p>
            <a:pPr lvl="2"/>
            <a:r>
              <a:rPr lang="en-GB" dirty="0" smtClean="0"/>
              <a:t>LHCVV</a:t>
            </a:r>
            <a:r>
              <a:rPr lang="en-GB" dirty="0"/>
              <a:t>___0011</a:t>
            </a:r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DFX insulation vacuum volume</a:t>
            </a:r>
          </a:p>
          <a:p>
            <a:pPr lvl="1"/>
            <a:r>
              <a:rPr lang="en-GB" dirty="0"/>
              <a:t>Pumping </a:t>
            </a:r>
            <a:r>
              <a:rPr lang="en-GB" dirty="0" smtClean="0"/>
              <a:t>equipment</a:t>
            </a:r>
          </a:p>
          <a:p>
            <a:pPr lvl="2"/>
            <a:r>
              <a:rPr lang="en-GB" dirty="0" smtClean="0"/>
              <a:t>Valve + </a:t>
            </a:r>
            <a:r>
              <a:rPr lang="en-GB" dirty="0" err="1" smtClean="0"/>
              <a:t>Turbopump</a:t>
            </a:r>
            <a:r>
              <a:rPr lang="en-GB" dirty="0" smtClean="0"/>
              <a:t> + Primary Pump</a:t>
            </a:r>
          </a:p>
          <a:p>
            <a:pPr lvl="2"/>
            <a:r>
              <a:rPr lang="en-GB" dirty="0" smtClean="0"/>
              <a:t>LHCVPGFY0001</a:t>
            </a:r>
            <a:endParaRPr lang="en-GB" dirty="0"/>
          </a:p>
          <a:p>
            <a:pPr lvl="1"/>
            <a:r>
              <a:rPr lang="en-GB" dirty="0" smtClean="0"/>
              <a:t>Gauges interface</a:t>
            </a:r>
          </a:p>
          <a:p>
            <a:pPr lvl="2"/>
            <a:r>
              <a:rPr lang="en-GB" dirty="0" smtClean="0"/>
              <a:t>3 </a:t>
            </a:r>
            <a:r>
              <a:rPr lang="en-GB" dirty="0" smtClean="0"/>
              <a:t>gauges </a:t>
            </a:r>
            <a:r>
              <a:rPr lang="en-GB" dirty="0" smtClean="0"/>
              <a:t>DN100</a:t>
            </a:r>
          </a:p>
          <a:p>
            <a:pPr lvl="2"/>
            <a:r>
              <a:rPr lang="en-GB" dirty="0" smtClean="0"/>
              <a:t>LHCVA</a:t>
            </a:r>
            <a:r>
              <a:rPr lang="en-GB" dirty="0"/>
              <a:t>___0076</a:t>
            </a:r>
          </a:p>
          <a:p>
            <a:pPr lvl="1"/>
            <a:r>
              <a:rPr lang="en-US" dirty="0" smtClean="0"/>
              <a:t>Self-closing flap valve</a:t>
            </a:r>
            <a:endParaRPr lang="en-GB" dirty="0" smtClean="0"/>
          </a:p>
          <a:p>
            <a:pPr lvl="2"/>
            <a:r>
              <a:rPr lang="en-GB" dirty="0" smtClean="0"/>
              <a:t>On </a:t>
            </a:r>
            <a:r>
              <a:rPr lang="en-GB" dirty="0" smtClean="0"/>
              <a:t>DN200 nozzle</a:t>
            </a:r>
            <a:endParaRPr lang="en-GB" dirty="0" smtClean="0"/>
          </a:p>
          <a:p>
            <a:pPr lvl="2"/>
            <a:r>
              <a:rPr lang="en-GB" dirty="0" smtClean="0"/>
              <a:t>ST0705009_01</a:t>
            </a:r>
            <a:endParaRPr lang="en-GB" dirty="0"/>
          </a:p>
          <a:p>
            <a:endParaRPr lang="en-GB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673" y="-3240"/>
            <a:ext cx="2922391" cy="20709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872" t="1516" r="731" b="1098"/>
          <a:stretch/>
        </p:blipFill>
        <p:spPr>
          <a:xfrm>
            <a:off x="3995936" y="1275606"/>
            <a:ext cx="3312368" cy="231412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25836" t="15050" r="25792" b="29428"/>
          <a:stretch/>
        </p:blipFill>
        <p:spPr>
          <a:xfrm>
            <a:off x="5508104" y="2733996"/>
            <a:ext cx="3004253" cy="20654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6787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6558" y="366247"/>
            <a:ext cx="4067943" cy="540000"/>
          </a:xfrm>
          <a:noFill/>
        </p:spPr>
        <p:txBody>
          <a:bodyPr/>
          <a:lstStyle/>
          <a:p>
            <a:r>
              <a:rPr lang="en-GB" sz="2400" dirty="0" smtClean="0"/>
              <a:t>DFX Instrumentation,</a:t>
            </a:r>
            <a:br>
              <a:rPr lang="en-GB" sz="2400" dirty="0" smtClean="0"/>
            </a:br>
            <a:r>
              <a:rPr lang="en-GB" sz="2400" dirty="0" smtClean="0"/>
              <a:t>E</a:t>
            </a:r>
            <a:r>
              <a:rPr lang="en-GB" sz="2400" dirty="0" smtClean="0"/>
              <a:t>dms 2087413 </a:t>
            </a:r>
            <a:endParaRPr lang="en-GB" sz="2400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8686800" y="482629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3" y="195486"/>
            <a:ext cx="2966220" cy="3798117"/>
          </a:xfrm>
          <a:solidFill>
            <a:srgbClr val="FFFFFF">
              <a:alpha val="80000"/>
            </a:srgbClr>
          </a:solidFill>
        </p:spPr>
        <p:txBody>
          <a:bodyPr>
            <a:normAutofit/>
          </a:bodyPr>
          <a:lstStyle/>
          <a:p>
            <a:r>
              <a:rPr lang="en-GB" sz="1400" dirty="0" smtClean="0"/>
              <a:t>Mechanical supports</a:t>
            </a:r>
          </a:p>
          <a:p>
            <a:r>
              <a:rPr lang="en-GB" sz="1400" dirty="0" smtClean="0"/>
              <a:t>Wire Instrumentation Box (WIB)</a:t>
            </a:r>
          </a:p>
          <a:p>
            <a:r>
              <a:rPr lang="en-GB" sz="1400" dirty="0" smtClean="0"/>
              <a:t>IFS</a:t>
            </a:r>
          </a:p>
          <a:p>
            <a:pPr lvl="1"/>
            <a:r>
              <a:rPr lang="en-GB" sz="1400" dirty="0" smtClean="0"/>
              <a:t>CERN supply</a:t>
            </a:r>
            <a:endParaRPr lang="en-GB" sz="1400" dirty="0" smtClean="0"/>
          </a:p>
          <a:p>
            <a:pPr lvl="1"/>
            <a:r>
              <a:rPr lang="en-GB" sz="1400" dirty="0" smtClean="0"/>
              <a:t>3 </a:t>
            </a:r>
            <a:r>
              <a:rPr lang="en-GB" sz="1400" dirty="0" smtClean="0"/>
              <a:t>external flanges</a:t>
            </a:r>
            <a:endParaRPr lang="en-GB" sz="1400" dirty="0" smtClean="0"/>
          </a:p>
          <a:p>
            <a:pPr lvl="1"/>
            <a:r>
              <a:rPr lang="en-GB" sz="1400" dirty="0" smtClean="0"/>
              <a:t>5 tubes sorted by functions</a:t>
            </a:r>
          </a:p>
          <a:p>
            <a:pPr lvl="2"/>
            <a:r>
              <a:rPr lang="en-GB" sz="1400" dirty="0" smtClean="0"/>
              <a:t>190 V-taps</a:t>
            </a:r>
          </a:p>
          <a:p>
            <a:pPr lvl="2"/>
            <a:r>
              <a:rPr lang="en-GB" sz="1400" dirty="0" smtClean="0"/>
              <a:t>32 T-wires</a:t>
            </a:r>
          </a:p>
          <a:p>
            <a:pPr lvl="2"/>
            <a:r>
              <a:rPr lang="en-GB" sz="1400" dirty="0" smtClean="0"/>
              <a:t>8 power wires</a:t>
            </a:r>
          </a:p>
          <a:p>
            <a:r>
              <a:rPr lang="en-GB" sz="1400" dirty="0" smtClean="0"/>
              <a:t>Vacuum instrumentation feedthrough ISO DN100</a:t>
            </a:r>
          </a:p>
          <a:p>
            <a:endParaRPr lang="en-GB" sz="1400" dirty="0">
              <a:solidFill>
                <a:srgbClr val="0070C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483768" y="1779663"/>
            <a:ext cx="6678744" cy="3375660"/>
            <a:chOff x="4081264" y="2436316"/>
            <a:chExt cx="5081248" cy="271900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t="4585"/>
            <a:stretch/>
          </p:blipFill>
          <p:spPr>
            <a:xfrm>
              <a:off x="4081264" y="2436316"/>
              <a:ext cx="5081248" cy="2719006"/>
            </a:xfrm>
            <a:prstGeom prst="rect">
              <a:avLst/>
            </a:prstGeom>
          </p:spPr>
        </p:pic>
        <p:sp>
          <p:nvSpPr>
            <p:cNvPr id="87" name="TextBox 86"/>
            <p:cNvSpPr txBox="1"/>
            <p:nvPr/>
          </p:nvSpPr>
          <p:spPr>
            <a:xfrm>
              <a:off x="6189422" y="2436316"/>
              <a:ext cx="1347879" cy="198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i="1" dirty="0" smtClean="0">
                  <a:solidFill>
                    <a:srgbClr val="0070C0"/>
                  </a:solidFill>
                </a:rPr>
                <a:t>DFX Instrumentation Layout</a:t>
              </a:r>
              <a:endParaRPr lang="en-GB" sz="1000" i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505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44" y="1275606"/>
            <a:ext cx="3902324" cy="2861892"/>
          </a:xfrm>
          <a:solidFill>
            <a:srgbClr val="FFFFFF">
              <a:alpha val="80000"/>
            </a:srgbClr>
          </a:solidFill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CERN responsible for </a:t>
            </a:r>
            <a:r>
              <a:rPr lang="en-GB" dirty="0" smtClean="0"/>
              <a:t>support </a:t>
            </a:r>
            <a:r>
              <a:rPr lang="en-GB" dirty="0" smtClean="0"/>
              <a:t>to </a:t>
            </a:r>
            <a:r>
              <a:rPr lang="en-GB" dirty="0" smtClean="0"/>
              <a:t>ground &amp; ceiling </a:t>
            </a:r>
            <a:r>
              <a:rPr lang="en-GB" dirty="0" smtClean="0"/>
              <a:t>in the </a:t>
            </a:r>
            <a:r>
              <a:rPr lang="en-GB" dirty="0" smtClean="0"/>
              <a:t>LHC tunnel</a:t>
            </a:r>
          </a:p>
          <a:p>
            <a:endParaRPr lang="en-GB" dirty="0" smtClean="0"/>
          </a:p>
          <a:p>
            <a:r>
              <a:rPr lang="en-GB" dirty="0" smtClean="0"/>
              <a:t>Integration model validated</a:t>
            </a:r>
          </a:p>
          <a:p>
            <a:endParaRPr lang="en-GB" dirty="0" smtClean="0"/>
          </a:p>
          <a:p>
            <a:r>
              <a:rPr lang="en-GB" dirty="0" smtClean="0"/>
              <a:t>Ceiling </a:t>
            </a:r>
            <a:r>
              <a:rPr lang="en-GB" dirty="0" smtClean="0"/>
              <a:t>loads,</a:t>
            </a:r>
            <a:r>
              <a:rPr lang="en-GB" dirty="0" smtClean="0"/>
              <a:t> </a:t>
            </a:r>
            <a:r>
              <a:rPr lang="en-GB" dirty="0"/>
              <a:t>E</a:t>
            </a:r>
            <a:r>
              <a:rPr lang="en-GB" dirty="0" smtClean="0"/>
              <a:t>dms 2224370 </a:t>
            </a:r>
          </a:p>
          <a:p>
            <a:endParaRPr lang="en-GB" dirty="0" smtClean="0"/>
          </a:p>
          <a:p>
            <a:r>
              <a:rPr lang="en-GB" dirty="0" smtClean="0"/>
              <a:t>DFX </a:t>
            </a:r>
            <a:r>
              <a:rPr lang="en-GB" dirty="0" smtClean="0"/>
              <a:t>support interfaces</a:t>
            </a:r>
            <a:endParaRPr lang="en-GB" dirty="0" smtClean="0"/>
          </a:p>
          <a:p>
            <a:pPr lvl="1"/>
            <a:r>
              <a:rPr lang="en-GB" dirty="0"/>
              <a:t>T</a:t>
            </a:r>
            <a:r>
              <a:rPr lang="en-GB" dirty="0" smtClean="0"/>
              <a:t>hreaded blocks in upper plate</a:t>
            </a:r>
            <a:endParaRPr lang="en-GB" dirty="0" smtClean="0"/>
          </a:p>
          <a:p>
            <a:pPr lvl="1"/>
            <a:r>
              <a:rPr lang="en-GB" dirty="0" smtClean="0"/>
              <a:t>Transport </a:t>
            </a:r>
            <a:r>
              <a:rPr lang="en-GB" dirty="0" smtClean="0"/>
              <a:t>lifting points</a:t>
            </a:r>
            <a:endParaRPr lang="en-GB" dirty="0" smtClean="0"/>
          </a:p>
          <a:p>
            <a:pPr lvl="1"/>
            <a:r>
              <a:rPr lang="en-GB" dirty="0" smtClean="0"/>
              <a:t>Installation tooling TBD</a:t>
            </a: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2270826"/>
            <a:ext cx="5004048" cy="28806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32516" cy="7699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Civil Engineering &amp; Transport Interfaces</a:t>
            </a:r>
            <a:endParaRPr lang="en-GB" sz="2400" dirty="0"/>
          </a:p>
        </p:txBody>
      </p:sp>
      <p:pic>
        <p:nvPicPr>
          <p:cNvPr id="7" name="Picture 6" descr="cid:image002.png@01D5214C.96EAD0A0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880" y="44325"/>
            <a:ext cx="3436991" cy="195136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954635" y="2003024"/>
            <a:ext cx="2893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70C0"/>
                </a:solidFill>
              </a:rPr>
              <a:t>Confirmed l</a:t>
            </a:r>
            <a:r>
              <a:rPr lang="en-GB" sz="1000" i="1" dirty="0" smtClean="0">
                <a:solidFill>
                  <a:srgbClr val="0070C0"/>
                </a:solidFill>
              </a:rPr>
              <a:t>oad </a:t>
            </a:r>
            <a:r>
              <a:rPr lang="en-GB" sz="1000" i="1" dirty="0" smtClean="0">
                <a:solidFill>
                  <a:srgbClr val="0070C0"/>
                </a:solidFill>
              </a:rPr>
              <a:t>transfer to civil </a:t>
            </a:r>
            <a:r>
              <a:rPr lang="en-GB" sz="1000" i="1" dirty="0" smtClean="0">
                <a:solidFill>
                  <a:srgbClr val="0070C0"/>
                </a:solidFill>
              </a:rPr>
              <a:t>engineering core</a:t>
            </a:r>
            <a:endParaRPr lang="en-GB" sz="1000" i="1" dirty="0">
              <a:solidFill>
                <a:srgbClr val="0070C0"/>
              </a:solidFill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8692871" y="4832660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5737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920000" cy="540000"/>
          </a:xfrm>
        </p:spPr>
        <p:txBody>
          <a:bodyPr/>
          <a:lstStyle/>
          <a:p>
            <a:r>
              <a:rPr lang="en-US" dirty="0" smtClean="0"/>
              <a:t>Assembly and </a:t>
            </a:r>
            <a:r>
              <a:rPr lang="en-US" dirty="0" err="1" smtClean="0"/>
              <a:t>P.Test</a:t>
            </a:r>
            <a:r>
              <a:rPr lang="en-US" dirty="0" smtClean="0"/>
              <a:t> </a:t>
            </a:r>
            <a:r>
              <a:rPr lang="en-US" dirty="0" smtClean="0"/>
              <a:t>configuration in UK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216196"/>
            <a:ext cx="4536504" cy="285961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SOTON d</a:t>
            </a:r>
            <a:r>
              <a:rPr lang="en-US" dirty="0" smtClean="0"/>
              <a:t>esign </a:t>
            </a:r>
            <a:r>
              <a:rPr lang="en-US" dirty="0" smtClean="0"/>
              <a:t>according to EN 13445 – Edms 2301702.</a:t>
            </a:r>
          </a:p>
          <a:p>
            <a:r>
              <a:rPr lang="en-US" dirty="0"/>
              <a:t>Compliance with PED </a:t>
            </a:r>
            <a:r>
              <a:rPr lang="en-US" dirty="0" smtClean="0"/>
              <a:t>2014/68/EU.</a:t>
            </a:r>
          </a:p>
          <a:p>
            <a:r>
              <a:rPr lang="en-US" dirty="0" smtClean="0"/>
              <a:t>System </a:t>
            </a:r>
            <a:r>
              <a:rPr lang="en-US" dirty="0" smtClean="0"/>
              <a:t>fully assembled in UK to validate </a:t>
            </a:r>
            <a:r>
              <a:rPr lang="en-US" dirty="0" err="1" smtClean="0"/>
              <a:t>assemblability</a:t>
            </a:r>
            <a:r>
              <a:rPr lang="en-US" dirty="0" smtClean="0"/>
              <a:t>, </a:t>
            </a:r>
            <a:r>
              <a:rPr lang="en-US" dirty="0" smtClean="0"/>
              <a:t>perform pressure test </a:t>
            </a:r>
            <a:r>
              <a:rPr lang="en-US" dirty="0" smtClean="0"/>
              <a:t>and validate </a:t>
            </a:r>
            <a:r>
              <a:rPr lang="en-US" dirty="0" err="1" smtClean="0"/>
              <a:t>behaviour</a:t>
            </a:r>
            <a:r>
              <a:rPr lang="en-US" dirty="0" smtClean="0"/>
              <a:t> for all </a:t>
            </a:r>
            <a:r>
              <a:rPr lang="en-US" dirty="0" smtClean="0"/>
              <a:t>pressure </a:t>
            </a:r>
            <a:r>
              <a:rPr lang="en-US" dirty="0" smtClean="0"/>
              <a:t>configurations.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o avoid welding/cutting operations at lip welds in UK, the design permits the closing of the helium vessel with elastomer </a:t>
            </a:r>
            <a:r>
              <a:rPr lang="en-US" dirty="0" smtClean="0"/>
              <a:t>seals (</a:t>
            </a:r>
            <a:r>
              <a:rPr lang="en-US" dirty="0"/>
              <a:t>E</a:t>
            </a:r>
            <a:r>
              <a:rPr lang="en-US" dirty="0" smtClean="0"/>
              <a:t>dms 2332938) </a:t>
            </a:r>
            <a:r>
              <a:rPr lang="en-US" dirty="0" smtClean="0"/>
              <a:t>prior to cable integration at </a:t>
            </a:r>
            <a:r>
              <a:rPr lang="en-US" dirty="0" err="1" smtClean="0"/>
              <a:t>Cern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Manufacture and </a:t>
            </a:r>
            <a:r>
              <a:rPr lang="en-US" dirty="0" smtClean="0"/>
              <a:t>pressure test conformity </a:t>
            </a:r>
            <a:r>
              <a:rPr lang="en-US" dirty="0" err="1" smtClean="0"/>
              <a:t>assessement</a:t>
            </a:r>
            <a:r>
              <a:rPr lang="en-US" dirty="0" smtClean="0"/>
              <a:t> (presence of UK </a:t>
            </a:r>
            <a:r>
              <a:rPr lang="en-US" dirty="0" err="1" smtClean="0"/>
              <a:t>NoBo</a:t>
            </a:r>
            <a:r>
              <a:rPr lang="en-US" dirty="0" smtClean="0"/>
              <a:t>) and receives CE marking.</a:t>
            </a:r>
          </a:p>
          <a:p>
            <a:r>
              <a:rPr lang="en-US" dirty="0" smtClean="0"/>
              <a:t>Execution of lip welds at </a:t>
            </a:r>
            <a:r>
              <a:rPr lang="en-US" dirty="0" err="1" smtClean="0"/>
              <a:t>Cern</a:t>
            </a:r>
            <a:r>
              <a:rPr lang="en-US" dirty="0" smtClean="0"/>
              <a:t> during final assembly with SC cables (CE marking removed)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255" t="9339" r="5319" b="6265"/>
          <a:stretch/>
        </p:blipFill>
        <p:spPr>
          <a:xfrm flipH="1">
            <a:off x="115524" y="811943"/>
            <a:ext cx="4017040" cy="21739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5871" t="15607" r="27638" b="18489"/>
          <a:stretch/>
        </p:blipFill>
        <p:spPr>
          <a:xfrm>
            <a:off x="4932041" y="2982361"/>
            <a:ext cx="2520280" cy="21398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5000" t="10906" r="5000" b="8622"/>
          <a:stretch/>
        </p:blipFill>
        <p:spPr>
          <a:xfrm flipH="1">
            <a:off x="33992" y="2958472"/>
            <a:ext cx="3961943" cy="210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58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283718"/>
            <a:ext cx="5317502" cy="540000"/>
          </a:xfrm>
          <a:noFill/>
        </p:spPr>
        <p:txBody>
          <a:bodyPr/>
          <a:lstStyle/>
          <a:p>
            <a:pPr algn="l"/>
            <a:r>
              <a:rPr lang="en-US" sz="2400" dirty="0" smtClean="0"/>
              <a:t>Thanks for your attention !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0215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89140"/>
            <a:ext cx="7920000" cy="540000"/>
          </a:xfrm>
        </p:spPr>
        <p:txBody>
          <a:bodyPr/>
          <a:lstStyle/>
          <a:p>
            <a:r>
              <a:rPr lang="en-US" dirty="0" smtClean="0"/>
              <a:t>WP6a - DFX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PRR DFX - 03/03/2020 - </a:t>
            </a:r>
            <a:r>
              <a:rPr lang="fr-FR" noProof="0" dirty="0" err="1" smtClean="0"/>
              <a:t>P.Cruikshank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"/>
          <a:stretch/>
        </p:blipFill>
        <p:spPr>
          <a:xfrm>
            <a:off x="871109" y="556740"/>
            <a:ext cx="7112869" cy="40464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18748" y="4038872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Interface between</a:t>
            </a:r>
            <a:r>
              <a:rPr lang="en-US" b="1" dirty="0" smtClean="0"/>
              <a:t> SC Link </a:t>
            </a:r>
            <a:r>
              <a:rPr lang="en-US" dirty="0" smtClean="0"/>
              <a:t>and </a:t>
            </a:r>
            <a:r>
              <a:rPr lang="en-US" b="1" dirty="0" smtClean="0"/>
              <a:t>Diodes Cold Module</a:t>
            </a:r>
          </a:p>
          <a:p>
            <a:r>
              <a:rPr lang="en-US" dirty="0" smtClean="0"/>
              <a:t>of the </a:t>
            </a:r>
            <a:r>
              <a:rPr lang="en-US" b="1" dirty="0" smtClean="0"/>
              <a:t>HL-LHC Inner Triplets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81055" y="3504707"/>
            <a:ext cx="646331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DFX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83029" y="3427763"/>
            <a:ext cx="2504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4 DFX devices to be installed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(5L, 5R, 1L, 1R)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21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/>
          <p:cNvGrpSpPr/>
          <p:nvPr/>
        </p:nvGrpSpPr>
        <p:grpSpPr>
          <a:xfrm>
            <a:off x="35496" y="2686049"/>
            <a:ext cx="9036000" cy="2189957"/>
            <a:chOff x="35496" y="2686049"/>
            <a:chExt cx="9036000" cy="2189957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/>
            <a:srcRect l="12958" r="21822"/>
            <a:stretch/>
          </p:blipFill>
          <p:spPr>
            <a:xfrm rot="120000">
              <a:off x="200701" y="3361431"/>
              <a:ext cx="4178946" cy="1287215"/>
            </a:xfrm>
            <a:prstGeom prst="rect">
              <a:avLst/>
            </a:prstGeom>
          </p:spPr>
        </p:pic>
        <p:cxnSp>
          <p:nvCxnSpPr>
            <p:cNvPr id="29" name="Straight Connector 28"/>
            <p:cNvCxnSpPr/>
            <p:nvPr/>
          </p:nvCxnSpPr>
          <p:spPr>
            <a:xfrm>
              <a:off x="251520" y="4876006"/>
              <a:ext cx="8568952" cy="0"/>
            </a:xfrm>
            <a:prstGeom prst="line">
              <a:avLst/>
            </a:prstGeom>
            <a:ln w="15875">
              <a:solidFill>
                <a:schemeClr val="tx1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4276774" y="4693694"/>
              <a:ext cx="1022940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0" rIns="36000" bIns="0">
              <a:spAutoFit/>
            </a:bodyPr>
            <a:lstStyle/>
            <a:p>
              <a:r>
                <a:rPr lang="fr-CH" sz="1000" dirty="0" smtClean="0"/>
                <a:t>Horizontal </a:t>
              </a:r>
              <a:r>
                <a:rPr lang="fr-CH" sz="1000" dirty="0" err="1" smtClean="0"/>
                <a:t>ref</a:t>
              </a:r>
              <a:endParaRPr lang="en-GB" sz="1000" dirty="0"/>
            </a:p>
          </p:txBody>
        </p:sp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4"/>
            <a:srcRect l="6532" r="8560"/>
            <a:stretch/>
          </p:blipFill>
          <p:spPr>
            <a:xfrm rot="120000">
              <a:off x="4538756" y="3130843"/>
              <a:ext cx="4300976" cy="1617218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35496" y="4441144"/>
              <a:ext cx="9036000" cy="3324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4018992" y="3022421"/>
              <a:ext cx="787663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>
              <a:spAutoFit/>
            </a:bodyPr>
            <a:lstStyle/>
            <a:p>
              <a:pPr algn="ctr"/>
              <a:r>
                <a:rPr lang="en-GB" sz="1200" b="1" dirty="0" smtClean="0"/>
                <a:t>POINT 5</a:t>
              </a:r>
              <a:endParaRPr lang="en-GB" sz="1200" b="1" dirty="0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744" t="8593" r="3865" b="52377"/>
            <a:stretch/>
          </p:blipFill>
          <p:spPr bwMode="auto">
            <a:xfrm>
              <a:off x="4872582" y="2686049"/>
              <a:ext cx="1060351" cy="82620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87" name="Group 86"/>
          <p:cNvGrpSpPr/>
          <p:nvPr/>
        </p:nvGrpSpPr>
        <p:grpSpPr>
          <a:xfrm>
            <a:off x="35496" y="249543"/>
            <a:ext cx="9036000" cy="2287967"/>
            <a:chOff x="35496" y="249543"/>
            <a:chExt cx="9036000" cy="2287967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6"/>
            <a:srcRect l="1853" r="1495"/>
            <a:stretch/>
          </p:blipFill>
          <p:spPr>
            <a:xfrm rot="-120000">
              <a:off x="176898" y="480711"/>
              <a:ext cx="4250910" cy="2017476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7"/>
            <a:srcRect r="6730"/>
            <a:stretch/>
          </p:blipFill>
          <p:spPr>
            <a:xfrm rot="-120000">
              <a:off x="4586898" y="300694"/>
              <a:ext cx="4254643" cy="1988410"/>
            </a:xfrm>
            <a:prstGeom prst="rect">
              <a:avLst/>
            </a:prstGeom>
          </p:spPr>
        </p:pic>
        <p:cxnSp>
          <p:nvCxnSpPr>
            <p:cNvPr id="39" name="Straight Connector 38"/>
            <p:cNvCxnSpPr/>
            <p:nvPr/>
          </p:nvCxnSpPr>
          <p:spPr>
            <a:xfrm>
              <a:off x="246604" y="2537510"/>
              <a:ext cx="8568952" cy="0"/>
            </a:xfrm>
            <a:prstGeom prst="line">
              <a:avLst/>
            </a:prstGeom>
            <a:ln w="15875">
              <a:solidFill>
                <a:schemeClr val="tx1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4283968" y="2349372"/>
              <a:ext cx="1022940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0" rIns="36000" bIns="0">
              <a:spAutoFit/>
            </a:bodyPr>
            <a:lstStyle/>
            <a:p>
              <a:r>
                <a:rPr lang="fr-CH" sz="1000" dirty="0" smtClean="0"/>
                <a:t>Horizontal </a:t>
              </a:r>
              <a:r>
                <a:rPr lang="fr-CH" sz="1000" dirty="0" err="1" smtClean="0"/>
                <a:t>ref</a:t>
              </a:r>
              <a:endParaRPr lang="en-GB" sz="1000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18992" y="764386"/>
              <a:ext cx="787663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>
              <a:spAutoFit/>
            </a:bodyPr>
            <a:lstStyle/>
            <a:p>
              <a:pPr algn="ctr"/>
              <a:r>
                <a:rPr lang="en-GB" sz="1200" b="1" dirty="0" smtClean="0"/>
                <a:t>POINT 1</a:t>
              </a:r>
              <a:endParaRPr lang="en-GB" sz="1200" b="1" dirty="0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" t="58127" r="65586" b="2029"/>
            <a:stretch/>
          </p:blipFill>
          <p:spPr bwMode="auto">
            <a:xfrm>
              <a:off x="836291" y="249543"/>
              <a:ext cx="1020992" cy="84342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35" name="Straight Connector 34"/>
            <p:cNvCxnSpPr/>
            <p:nvPr/>
          </p:nvCxnSpPr>
          <p:spPr>
            <a:xfrm flipV="1">
              <a:off x="35496" y="2143220"/>
              <a:ext cx="9036000" cy="3296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278508" y="735826"/>
            <a:ext cx="3105763" cy="1249980"/>
            <a:chOff x="278508" y="735826"/>
            <a:chExt cx="3105763" cy="1249980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8">
              <a:duotone>
                <a:schemeClr val="accent6">
                  <a:shade val="45000"/>
                  <a:satMod val="135000"/>
                </a:schemeClr>
                <a:prstClr val="white"/>
              </a:duotone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20000">
              <a:off x="278508" y="1028064"/>
              <a:ext cx="1612973" cy="957742"/>
            </a:xfrm>
            <a:prstGeom prst="rect">
              <a:avLst/>
            </a:prstGeom>
          </p:spPr>
        </p:pic>
        <p:sp>
          <p:nvSpPr>
            <p:cNvPr id="62" name="Rectangle 61"/>
            <p:cNvSpPr/>
            <p:nvPr/>
          </p:nvSpPr>
          <p:spPr>
            <a:xfrm>
              <a:off x="1975989" y="735826"/>
              <a:ext cx="140828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0" rIns="36000" bIns="0">
              <a:spAutoFit/>
            </a:bodyPr>
            <a:lstStyle/>
            <a:p>
              <a:r>
                <a:rPr lang="fr-CH" sz="1000" b="1" dirty="0" smtClean="0"/>
                <a:t>L1: </a:t>
              </a:r>
              <a:r>
                <a:rPr lang="fr-CH" sz="1000" dirty="0" smtClean="0"/>
                <a:t>DFX has to </a:t>
              </a:r>
              <a:r>
                <a:rPr lang="fr-CH" sz="1000" dirty="0" err="1" smtClean="0"/>
                <a:t>compensate</a:t>
              </a:r>
              <a:r>
                <a:rPr lang="fr-CH" sz="1000" dirty="0" smtClean="0"/>
                <a:t> the </a:t>
              </a:r>
              <a:r>
                <a:rPr lang="fr-CH" sz="1000" dirty="0" err="1" smtClean="0"/>
                <a:t>slope</a:t>
              </a:r>
              <a:endParaRPr lang="en-GB" sz="1000" dirty="0"/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V="1">
              <a:off x="971600" y="1084452"/>
              <a:ext cx="1140474" cy="785865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triangle" w="sm" len="med"/>
              <a:tailEnd type="non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6372200" y="581948"/>
            <a:ext cx="2328667" cy="1143401"/>
            <a:chOff x="6372200" y="581948"/>
            <a:chExt cx="2328667" cy="1143401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1480000" flipH="1">
              <a:off x="7056538" y="748988"/>
              <a:ext cx="1644329" cy="976361"/>
            </a:xfrm>
            <a:prstGeom prst="rect">
              <a:avLst/>
            </a:prstGeom>
          </p:spPr>
        </p:pic>
        <p:sp>
          <p:nvSpPr>
            <p:cNvPr id="49" name="Rectangle 48"/>
            <p:cNvSpPr/>
            <p:nvPr/>
          </p:nvSpPr>
          <p:spPr>
            <a:xfrm>
              <a:off x="6372200" y="581948"/>
              <a:ext cx="1944216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0" rIns="36000" bIns="0">
              <a:spAutoFit/>
            </a:bodyPr>
            <a:lstStyle/>
            <a:p>
              <a:r>
                <a:rPr lang="fr-CH" sz="1000" b="1" dirty="0" smtClean="0"/>
                <a:t>R1: </a:t>
              </a:r>
              <a:r>
                <a:rPr lang="fr-CH" sz="1000" dirty="0" smtClean="0"/>
                <a:t>DFX </a:t>
              </a:r>
              <a:r>
                <a:rPr lang="fr-CH" sz="1000" dirty="0" err="1" smtClean="0"/>
                <a:t>follows</a:t>
              </a:r>
              <a:r>
                <a:rPr lang="fr-CH" sz="1000" dirty="0" smtClean="0"/>
                <a:t> the </a:t>
              </a:r>
              <a:r>
                <a:rPr lang="fr-CH" sz="1000" dirty="0" err="1" smtClean="0"/>
                <a:t>slope</a:t>
              </a:r>
              <a:endParaRPr lang="fr-CH" sz="1000" dirty="0" smtClean="0"/>
            </a:p>
            <a:p>
              <a:r>
                <a:rPr lang="fr-CH" sz="700" dirty="0" smtClean="0"/>
                <a:t>(</a:t>
              </a:r>
              <a:r>
                <a:rPr lang="fr-CH" sz="700" dirty="0" err="1" smtClean="0"/>
                <a:t>Requirement</a:t>
              </a:r>
              <a:r>
                <a:rPr lang="fr-CH" sz="700" dirty="0" smtClean="0"/>
                <a:t> </a:t>
              </a:r>
              <a:r>
                <a:rPr lang="fr-CH" sz="700" dirty="0" err="1" smtClean="0"/>
                <a:t>coming</a:t>
              </a:r>
              <a:r>
                <a:rPr lang="fr-CH" sz="700" dirty="0" smtClean="0"/>
                <a:t> </a:t>
              </a:r>
              <a:r>
                <a:rPr lang="fr-CH" sz="700" dirty="0" err="1" smtClean="0"/>
                <a:t>from</a:t>
              </a:r>
              <a:r>
                <a:rPr lang="fr-CH" sz="700" dirty="0" smtClean="0"/>
                <a:t> DFX </a:t>
              </a:r>
              <a:r>
                <a:rPr lang="fr-CH" sz="700" dirty="0" err="1" smtClean="0"/>
                <a:t>cryo</a:t>
              </a:r>
              <a:r>
                <a:rPr lang="fr-CH" sz="700" dirty="0" smtClean="0"/>
                <a:t> design)</a:t>
              </a:r>
              <a:endParaRPr lang="en-GB" sz="700" dirty="0"/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flipH="1" flipV="1">
              <a:off x="7486246" y="887446"/>
              <a:ext cx="495525" cy="705922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triangle" w="sm" len="med"/>
              <a:tailEnd type="non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228088" y="3123403"/>
            <a:ext cx="2740778" cy="957742"/>
            <a:chOff x="228088" y="3123403"/>
            <a:chExt cx="2740778" cy="95774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20000">
              <a:off x="228088" y="3123403"/>
              <a:ext cx="1612973" cy="957742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>
              <a:off x="1408247" y="3149458"/>
              <a:ext cx="1560619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0" rIns="36000" bIns="0">
              <a:spAutoFit/>
            </a:bodyPr>
            <a:lstStyle/>
            <a:p>
              <a:r>
                <a:rPr lang="fr-CH" sz="1000" b="1" dirty="0" smtClean="0"/>
                <a:t>L5: </a:t>
              </a:r>
              <a:r>
                <a:rPr lang="fr-CH" sz="1000" dirty="0" smtClean="0"/>
                <a:t>DFX </a:t>
              </a:r>
              <a:r>
                <a:rPr lang="fr-CH" sz="1000" dirty="0" err="1" smtClean="0"/>
                <a:t>follows</a:t>
              </a:r>
              <a:r>
                <a:rPr lang="fr-CH" sz="1000" dirty="0" smtClean="0"/>
                <a:t> the </a:t>
              </a:r>
              <a:r>
                <a:rPr lang="fr-CH" sz="1000" dirty="0" err="1" smtClean="0"/>
                <a:t>slope</a:t>
              </a:r>
              <a:endParaRPr lang="en-GB" sz="1000" dirty="0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V="1">
              <a:off x="871293" y="3355782"/>
              <a:ext cx="887437" cy="57854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triangle" w="sm" len="med"/>
              <a:tailEnd type="non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6978333" y="2823514"/>
            <a:ext cx="1825603" cy="1462127"/>
            <a:chOff x="6978333" y="2823514"/>
            <a:chExt cx="1825603" cy="1462127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8">
              <a:duotone>
                <a:schemeClr val="accent6">
                  <a:shade val="45000"/>
                  <a:satMod val="135000"/>
                </a:schemeClr>
                <a:prstClr val="white"/>
              </a:duotone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1480000" flipH="1">
              <a:off x="7159607" y="3309280"/>
              <a:ext cx="1644329" cy="976361"/>
            </a:xfrm>
            <a:prstGeom prst="rect">
              <a:avLst/>
            </a:prstGeom>
          </p:spPr>
        </p:pic>
        <p:sp>
          <p:nvSpPr>
            <p:cNvPr id="76" name="Rectangle 75"/>
            <p:cNvSpPr/>
            <p:nvPr/>
          </p:nvSpPr>
          <p:spPr>
            <a:xfrm>
              <a:off x="6978333" y="2823514"/>
              <a:ext cx="140828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0" rIns="36000" bIns="0">
              <a:spAutoFit/>
            </a:bodyPr>
            <a:lstStyle/>
            <a:p>
              <a:r>
                <a:rPr lang="fr-CH" sz="1000" b="1" dirty="0" smtClean="0"/>
                <a:t>R5: </a:t>
              </a:r>
              <a:r>
                <a:rPr lang="fr-CH" sz="1000" dirty="0" smtClean="0"/>
                <a:t>DFX has to </a:t>
              </a:r>
              <a:r>
                <a:rPr lang="fr-CH" sz="1000" dirty="0" err="1" smtClean="0"/>
                <a:t>compensate</a:t>
              </a:r>
              <a:r>
                <a:rPr lang="fr-CH" sz="1000" dirty="0" smtClean="0"/>
                <a:t> the </a:t>
              </a:r>
              <a:r>
                <a:rPr lang="fr-CH" sz="1000" dirty="0" err="1" smtClean="0"/>
                <a:t>slope</a:t>
              </a:r>
              <a:endParaRPr lang="en-GB" sz="1000" dirty="0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 flipV="1">
              <a:off x="7596336" y="3167457"/>
              <a:ext cx="516594" cy="988469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triangle" w="sm" len="med"/>
              <a:tailEnd type="non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000" y="123478"/>
            <a:ext cx="8352488" cy="276000"/>
          </a:xfr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sz="1744" dirty="0" smtClean="0"/>
              <a:t>1. INTRODUCTION:</a:t>
            </a:r>
            <a:r>
              <a:rPr lang="fr-CH" sz="1744" dirty="0" smtClean="0"/>
              <a:t> Direction of the </a:t>
            </a:r>
            <a:r>
              <a:rPr lang="fr-CH" sz="1744" dirty="0" err="1" smtClean="0"/>
              <a:t>slope</a:t>
            </a:r>
            <a:r>
              <a:rPr lang="fr-CH" sz="1744" dirty="0" smtClean="0"/>
              <a:t> </a:t>
            </a:r>
            <a:r>
              <a:rPr lang="fr-CH" sz="1744" dirty="0"/>
              <a:t>P1 vs P5</a:t>
            </a:r>
            <a:endParaRPr lang="en-GB" sz="1744" dirty="0"/>
          </a:p>
        </p:txBody>
      </p:sp>
      <p:sp>
        <p:nvSpPr>
          <p:cNvPr id="2" name="TextBox 1"/>
          <p:cNvSpPr txBox="1"/>
          <p:nvPr/>
        </p:nvSpPr>
        <p:spPr>
          <a:xfrm>
            <a:off x="1050367" y="2520495"/>
            <a:ext cx="7640233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Extract from DFX integration review June 2019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PRR DFX - 03/03/2020 - </a:t>
            </a:r>
            <a:r>
              <a:rPr lang="en-GB" noProof="0" dirty="0" err="1" smtClean="0"/>
              <a:t>P.Cruikshank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6267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15">
            <a:extLst>
              <a:ext uri="{FF2B5EF4-FFF2-40B4-BE49-F238E27FC236}">
                <a16:creationId xmlns:a16="http://schemas.microsoft.com/office/drawing/2014/main" id="{A8E18A3C-4582-498D-94F8-73A569D103F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4412" y="327203"/>
            <a:ext cx="7319243" cy="38449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1589" y="632056"/>
            <a:ext cx="2760882" cy="17281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93932" y="593802"/>
            <a:ext cx="119936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Superconducting</a:t>
            </a:r>
          </a:p>
          <a:p>
            <a:pPr algn="ctr"/>
            <a:r>
              <a:rPr lang="en-US" sz="1050" dirty="0"/>
              <a:t>Link (~ 80m)</a:t>
            </a:r>
            <a:endParaRPr lang="en-GB" sz="1050" dirty="0"/>
          </a:p>
        </p:txBody>
      </p:sp>
      <p:sp>
        <p:nvSpPr>
          <p:cNvPr id="5" name="TextBox 4"/>
          <p:cNvSpPr txBox="1"/>
          <p:nvPr/>
        </p:nvSpPr>
        <p:spPr>
          <a:xfrm>
            <a:off x="5910953" y="1232512"/>
            <a:ext cx="9653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MgB2 cables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34576" y="4314677"/>
            <a:ext cx="9589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err="1"/>
              <a:t>NbTi</a:t>
            </a:r>
            <a:r>
              <a:rPr lang="en-US" sz="1050" dirty="0"/>
              <a:t> to </a:t>
            </a:r>
            <a:r>
              <a:rPr lang="en-US" sz="1050" dirty="0" err="1"/>
              <a:t>NbTi</a:t>
            </a:r>
            <a:endParaRPr lang="en-US" sz="1050" dirty="0"/>
          </a:p>
          <a:p>
            <a:pPr algn="ctr"/>
            <a:r>
              <a:rPr lang="en-US" sz="1050" dirty="0"/>
              <a:t>cable splices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88752" y="4407011"/>
            <a:ext cx="15119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err="1"/>
              <a:t>NbTi</a:t>
            </a:r>
            <a:r>
              <a:rPr lang="en-US" sz="1050" dirty="0"/>
              <a:t> cables of SC link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5549" y="4407011"/>
            <a:ext cx="15712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err="1"/>
              <a:t>NbTi</a:t>
            </a:r>
            <a:r>
              <a:rPr lang="en-US" sz="1050" dirty="0"/>
              <a:t> cables from triplet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95780" y="2542727"/>
            <a:ext cx="89640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Lambda</a:t>
            </a:r>
          </a:p>
          <a:p>
            <a:pPr algn="ctr"/>
            <a:r>
              <a:rPr lang="en-US" sz="1050" dirty="0" smtClean="0"/>
              <a:t>p</a:t>
            </a:r>
            <a:r>
              <a:rPr lang="en-US" sz="1050" dirty="0" smtClean="0"/>
              <a:t>late</a:t>
            </a:r>
            <a:r>
              <a:rPr lang="en-US" sz="1050" dirty="0"/>
              <a:t> </a:t>
            </a:r>
            <a:r>
              <a:rPr lang="en-US" sz="1050" dirty="0" smtClean="0"/>
              <a:t>(WP3)</a:t>
            </a:r>
            <a:endParaRPr lang="en-US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2526099" y="2538164"/>
            <a:ext cx="10038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Horizontal</a:t>
            </a:r>
          </a:p>
          <a:p>
            <a:pPr algn="ctr"/>
            <a:r>
              <a:rPr lang="en-US" sz="1050" dirty="0"/>
              <a:t>helium vessel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5554" y="2538163"/>
            <a:ext cx="6799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Vacuum</a:t>
            </a:r>
          </a:p>
          <a:p>
            <a:pPr algn="ctr"/>
            <a:r>
              <a:rPr lang="en-US" sz="1050" dirty="0"/>
              <a:t>vessel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79397" y="828371"/>
            <a:ext cx="6431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Helium</a:t>
            </a:r>
          </a:p>
          <a:p>
            <a:pPr algn="ctr"/>
            <a:r>
              <a:rPr lang="en-US" sz="1050" dirty="0"/>
              <a:t>Vessel</a:t>
            </a:r>
          </a:p>
          <a:p>
            <a:pPr algn="ctr"/>
            <a:r>
              <a:rPr lang="en-US" sz="1050" dirty="0"/>
              <a:t>safety</a:t>
            </a:r>
          </a:p>
          <a:p>
            <a:pPr algn="ctr"/>
            <a:r>
              <a:rPr lang="en-US" sz="1050" dirty="0"/>
              <a:t>devices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01253" y="1672619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200" dirty="0"/>
          </a:p>
          <a:p>
            <a:pPr algn="ctr"/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664043" y="2538163"/>
            <a:ext cx="10999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Vacuum vessel</a:t>
            </a:r>
          </a:p>
          <a:p>
            <a:pPr algn="ctr"/>
            <a:r>
              <a:rPr lang="en-US" sz="1050" dirty="0"/>
              <a:t>safety valve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413828" y="2308805"/>
            <a:ext cx="693282" cy="560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6" name="TextBox 15"/>
          <p:cNvSpPr txBox="1"/>
          <p:nvPr/>
        </p:nvSpPr>
        <p:spPr>
          <a:xfrm>
            <a:off x="5942715" y="2542727"/>
            <a:ext cx="100860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MgB2 to </a:t>
            </a:r>
            <a:r>
              <a:rPr lang="en-US" sz="1050" dirty="0" err="1"/>
              <a:t>NbTi</a:t>
            </a:r>
            <a:endParaRPr lang="en-US" sz="1050" dirty="0"/>
          </a:p>
          <a:p>
            <a:pPr algn="ctr"/>
            <a:r>
              <a:rPr lang="en-US" sz="1050" dirty="0"/>
              <a:t>cable splices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22827" y="2044297"/>
            <a:ext cx="160813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err="1"/>
              <a:t>Cryo</a:t>
            </a:r>
            <a:r>
              <a:rPr lang="en-US" sz="1050" dirty="0"/>
              <a:t> instrumentation</a:t>
            </a:r>
          </a:p>
          <a:p>
            <a:pPr algn="ctr"/>
            <a:r>
              <a:rPr lang="en-US" sz="1050" dirty="0"/>
              <a:t>(heaters, temp sensors)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0700" y="1618206"/>
            <a:ext cx="606256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Helium</a:t>
            </a:r>
          </a:p>
          <a:p>
            <a:pPr algn="ctr"/>
            <a:r>
              <a:rPr lang="en-US" sz="1050" dirty="0"/>
              <a:t>supply</a:t>
            </a:r>
          </a:p>
          <a:p>
            <a:pPr algn="ctr"/>
            <a:endParaRPr lang="en-US" sz="1050" dirty="0"/>
          </a:p>
        </p:txBody>
      </p:sp>
      <p:sp>
        <p:nvSpPr>
          <p:cNvPr id="20" name="TextBox 19"/>
          <p:cNvSpPr txBox="1"/>
          <p:nvPr/>
        </p:nvSpPr>
        <p:spPr>
          <a:xfrm>
            <a:off x="660695" y="3374327"/>
            <a:ext cx="849913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To </a:t>
            </a:r>
            <a:r>
              <a:rPr lang="en-US" sz="1050" dirty="0" smtClean="0"/>
              <a:t>DCM &amp; </a:t>
            </a:r>
          </a:p>
          <a:p>
            <a:pPr algn="ctr"/>
            <a:r>
              <a:rPr lang="en-US" sz="1050" dirty="0" smtClean="0"/>
              <a:t>triplet</a:t>
            </a:r>
            <a:endParaRPr lang="en-US" sz="1050" dirty="0"/>
          </a:p>
          <a:p>
            <a:pPr algn="ctr"/>
            <a:r>
              <a:rPr lang="en-US" sz="1050" dirty="0"/>
              <a:t>cryostat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328264" y="1922212"/>
            <a:ext cx="693282" cy="961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4" name="TextBox 13"/>
          <p:cNvSpPr txBox="1"/>
          <p:nvPr/>
        </p:nvSpPr>
        <p:spPr>
          <a:xfrm>
            <a:off x="8334411" y="2767271"/>
            <a:ext cx="6944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Vertical</a:t>
            </a:r>
          </a:p>
          <a:p>
            <a:pPr algn="ctr"/>
            <a:r>
              <a:rPr lang="en-US" sz="1050" dirty="0"/>
              <a:t>helium</a:t>
            </a:r>
          </a:p>
          <a:p>
            <a:pPr algn="ctr"/>
            <a:r>
              <a:rPr lang="en-US" sz="1050" dirty="0"/>
              <a:t>vessel &amp;</a:t>
            </a:r>
          </a:p>
          <a:p>
            <a:pPr algn="ctr"/>
            <a:r>
              <a:rPr lang="en-US" sz="1050" dirty="0"/>
              <a:t>fountain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82934" y="1737135"/>
            <a:ext cx="17524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DFX in the HL-LHC tunnel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924194" y="802971"/>
            <a:ext cx="625569" cy="26552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09765" y="1360889"/>
            <a:ext cx="892784" cy="50038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833191" y="2894042"/>
            <a:ext cx="842521" cy="2955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679044" y="1908166"/>
            <a:ext cx="247261" cy="16577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2" idx="1"/>
          </p:cNvCxnSpPr>
          <p:nvPr/>
        </p:nvCxnSpPr>
        <p:spPr>
          <a:xfrm flipH="1">
            <a:off x="8140147" y="1186162"/>
            <a:ext cx="188117" cy="41196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7924435" y="2751289"/>
            <a:ext cx="460811" cy="25991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6787920" y="3613868"/>
            <a:ext cx="231094" cy="8045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999060" y="3613868"/>
            <a:ext cx="231094" cy="70080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3059408" y="3649946"/>
            <a:ext cx="236324" cy="7684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1645447" y="2930578"/>
            <a:ext cx="185534" cy="4921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2576169" y="2930578"/>
            <a:ext cx="115655" cy="31738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3906434" y="2936515"/>
            <a:ext cx="172674" cy="43781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5081629" y="2949476"/>
            <a:ext cx="49721" cy="1527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623470" y="2422156"/>
            <a:ext cx="926294" cy="5853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1"/>
          <p:cNvSpPr txBox="1">
            <a:spLocks/>
          </p:cNvSpPr>
          <p:nvPr/>
        </p:nvSpPr>
        <p:spPr>
          <a:xfrm>
            <a:off x="211623" y="-37708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DFX – recall of main components</a:t>
            </a:r>
            <a:endParaRPr lang="en-GB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541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PRR DFX - 03/03/2020 - </a:t>
            </a:r>
            <a:r>
              <a:rPr lang="en-GB" noProof="0" dirty="0" err="1" smtClean="0"/>
              <a:t>P.Cruikshank</a:t>
            </a:r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00" t="10906" r="5000" b="8622"/>
          <a:stretch/>
        </p:blipFill>
        <p:spPr>
          <a:xfrm flipH="1">
            <a:off x="395536" y="195486"/>
            <a:ext cx="8539253" cy="44277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843558"/>
            <a:ext cx="4608512" cy="540000"/>
          </a:xfrm>
        </p:spPr>
        <p:txBody>
          <a:bodyPr/>
          <a:lstStyle/>
          <a:p>
            <a:r>
              <a:rPr lang="en-US" sz="2000" dirty="0" smtClean="0"/>
              <a:t>WP6a DFX prototype</a:t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…fully assembled configuration of the UK1 in-kind supply 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6014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0" t="16747" r="15651" b="23787"/>
          <a:stretch/>
        </p:blipFill>
        <p:spPr>
          <a:xfrm>
            <a:off x="23740" y="1075384"/>
            <a:ext cx="3938735" cy="2121592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11" y="-92546"/>
            <a:ext cx="7920000" cy="540000"/>
          </a:xfrm>
        </p:spPr>
        <p:txBody>
          <a:bodyPr/>
          <a:lstStyle/>
          <a:p>
            <a:r>
              <a:rPr lang="en-US" dirty="0" smtClean="0"/>
              <a:t>DFX - WP6a </a:t>
            </a:r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57843" y="4863858"/>
            <a:ext cx="6627000" cy="270000"/>
          </a:xfrm>
        </p:spPr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4225053" y="2398921"/>
            <a:ext cx="48167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DFX prototype usage at </a:t>
            </a:r>
            <a:r>
              <a:rPr lang="en-US" sz="1400" dirty="0" err="1" smtClean="0"/>
              <a:t>Cern</a:t>
            </a:r>
            <a:r>
              <a:rPr lang="en-US" sz="14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Prototype test of cold power system (SC link, DFHX)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HL String 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Stored as HL operational spare</a:t>
            </a:r>
            <a:r>
              <a:rPr lang="en-US" sz="1400" dirty="0" smtClean="0"/>
              <a:t>.</a:t>
            </a:r>
            <a:endParaRPr lang="en-US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230023" y="512397"/>
            <a:ext cx="44567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 DFX &amp; 5 DFM cryostats required: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Connection of MgB2 SC link to </a:t>
            </a:r>
            <a:r>
              <a:rPr lang="en-US" sz="1400" dirty="0" err="1" smtClean="0"/>
              <a:t>NbTi</a:t>
            </a:r>
            <a:r>
              <a:rPr lang="en-US" sz="1400" dirty="0" smtClean="0"/>
              <a:t> leads of </a:t>
            </a:r>
            <a:r>
              <a:rPr lang="en-US" sz="1400" dirty="0" err="1" smtClean="0"/>
              <a:t>cryomagnets</a:t>
            </a:r>
            <a:r>
              <a:rPr lang="en-US" sz="1400" dirty="0" smtClean="0"/>
              <a:t> in LHC tunnel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In-kind contribution from UK via collaboration with Southampton University (design</a:t>
            </a:r>
            <a:r>
              <a:rPr lang="en-US" sz="1400" dirty="0"/>
              <a:t> </a:t>
            </a:r>
            <a:r>
              <a:rPr lang="en-US" sz="1400" dirty="0" smtClean="0"/>
              <a:t>&amp; manufacture).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Design &amp; supply </a:t>
            </a:r>
            <a:r>
              <a:rPr lang="en-US" sz="1400" dirty="0" smtClean="0"/>
              <a:t>of DFX prototype within UK1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4 DFX series &amp; 5 DFM series in UK2 (not yet signed</a:t>
            </a:r>
            <a:r>
              <a:rPr lang="en-US" sz="1400" dirty="0" smtClean="0"/>
              <a:t>)</a:t>
            </a:r>
            <a:endParaRPr lang="en-US" sz="1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234220" y="3200284"/>
            <a:ext cx="24736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DFX CDR – 31/01/2019</a:t>
            </a:r>
          </a:p>
          <a:p>
            <a:r>
              <a:rPr lang="en-US" sz="1400" dirty="0" smtClean="0"/>
              <a:t>DFX DDR – </a:t>
            </a:r>
            <a:r>
              <a:rPr lang="en-US" sz="1400" dirty="0" smtClean="0"/>
              <a:t>20/06/2019</a:t>
            </a:r>
          </a:p>
          <a:p>
            <a:r>
              <a:rPr lang="en-US" sz="1400" dirty="0" smtClean="0"/>
              <a:t>DFX PRR – 03/03/2020</a:t>
            </a:r>
          </a:p>
          <a:p>
            <a:endParaRPr lang="en-US" sz="1400" dirty="0"/>
          </a:p>
          <a:p>
            <a:r>
              <a:rPr lang="en-US" sz="1400" dirty="0" smtClean="0"/>
              <a:t>DFX #1 delivery – Q4, 2020</a:t>
            </a:r>
            <a:endParaRPr lang="en-US" sz="1400" dirty="0" smtClean="0"/>
          </a:p>
          <a:p>
            <a:r>
              <a:rPr lang="en-US" sz="1400" dirty="0" smtClean="0"/>
              <a:t> 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230021" y="3450135"/>
            <a:ext cx="48167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Design &amp; Manufacturing: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According </a:t>
            </a:r>
            <a:r>
              <a:rPr lang="en-US" sz="1400" dirty="0" smtClean="0"/>
              <a:t>to harmonized </a:t>
            </a:r>
            <a:r>
              <a:rPr lang="en-US" sz="1400" dirty="0" smtClean="0"/>
              <a:t>standards </a:t>
            </a:r>
            <a:r>
              <a:rPr lang="en-US" sz="1400" dirty="0" smtClean="0"/>
              <a:t>EN 13445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According to IS0-GPS drawing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Compliance with PED 2014/68/EU.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CE </a:t>
            </a:r>
            <a:r>
              <a:rPr lang="en-US" sz="1400" dirty="0" smtClean="0"/>
              <a:t>marking.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MIPs and quality records to be put in MTF.</a:t>
            </a:r>
          </a:p>
        </p:txBody>
      </p:sp>
    </p:spTree>
    <p:extLst>
      <p:ext uri="{BB962C8B-B14F-4D97-AF65-F5344CB8AC3E}">
        <p14:creationId xmlns:p14="http://schemas.microsoft.com/office/powerpoint/2010/main" val="5570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1416" y="399973"/>
            <a:ext cx="2304256" cy="540000"/>
          </a:xfrm>
        </p:spPr>
        <p:txBody>
          <a:bodyPr/>
          <a:lstStyle/>
          <a:p>
            <a:r>
              <a:rPr lang="en-US" sz="2400" dirty="0" smtClean="0"/>
              <a:t>WP6a</a:t>
            </a:r>
            <a:br>
              <a:rPr lang="en-US" sz="2400" dirty="0" smtClean="0"/>
            </a:br>
            <a:r>
              <a:rPr lang="en-US" sz="2400" dirty="0" smtClean="0"/>
              <a:t>Master Plan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347" t="24109" r="29354" b="19840"/>
          <a:stretch/>
        </p:blipFill>
        <p:spPr>
          <a:xfrm>
            <a:off x="107504" y="35468"/>
            <a:ext cx="6552728" cy="509656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483768" y="2435356"/>
            <a:ext cx="1296144" cy="43204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6511" y="1637547"/>
            <a:ext cx="1152128" cy="10667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6511" y="2965780"/>
            <a:ext cx="1437937" cy="946334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3347864" y="2867404"/>
            <a:ext cx="0" cy="14325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43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02457"/>
            <a:ext cx="7920000" cy="540000"/>
          </a:xfrm>
        </p:spPr>
        <p:txBody>
          <a:bodyPr/>
          <a:lstStyle/>
          <a:p>
            <a:r>
              <a:rPr lang="en-US" dirty="0" smtClean="0"/>
              <a:t>DFX documentation for PRR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  <p:sp>
        <p:nvSpPr>
          <p:cNvPr id="7" name="TextBox 6"/>
          <p:cNvSpPr txBox="1"/>
          <p:nvPr/>
        </p:nvSpPr>
        <p:spPr>
          <a:xfrm>
            <a:off x="6067450" y="1779662"/>
            <a:ext cx="2808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DFX E</a:t>
            </a:r>
            <a:r>
              <a:rPr lang="en-US" sz="1400" dirty="0" smtClean="0"/>
              <a:t>ngineering </a:t>
            </a:r>
            <a:r>
              <a:rPr lang="en-US" sz="1400" dirty="0"/>
              <a:t>S</a:t>
            </a:r>
            <a:r>
              <a:rPr lang="en-US" sz="1400" dirty="0" smtClean="0"/>
              <a:t>pecifications</a:t>
            </a:r>
            <a:r>
              <a:rPr lang="en-US" sz="1400" dirty="0" smtClean="0"/>
              <a:t> and </a:t>
            </a:r>
            <a:r>
              <a:rPr lang="en-US" sz="1400" dirty="0"/>
              <a:t>D</a:t>
            </a:r>
            <a:r>
              <a:rPr lang="en-US" sz="1400" dirty="0" smtClean="0"/>
              <a:t>rawings will be</a:t>
            </a:r>
            <a:r>
              <a:rPr lang="en-US" sz="1400" dirty="0" smtClean="0"/>
              <a:t> in </a:t>
            </a:r>
            <a:r>
              <a:rPr lang="en-US" sz="1400" dirty="0" smtClean="0"/>
              <a:t>released status prior </a:t>
            </a:r>
            <a:r>
              <a:rPr lang="en-US" sz="1400" dirty="0" smtClean="0"/>
              <a:t>to start of production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409" t="14849" r="21428" b="8487"/>
          <a:stretch/>
        </p:blipFill>
        <p:spPr>
          <a:xfrm>
            <a:off x="467544" y="665658"/>
            <a:ext cx="5328592" cy="42067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7092280" y="111660"/>
            <a:ext cx="1728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….with many thanks to Simon &amp; Beatriz for all their support over the last week</a:t>
            </a:r>
            <a:endParaRPr lang="en-US" sz="1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1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ontent Placeholder 62"/>
          <p:cNvSpPr>
            <a:spLocks noGrp="1"/>
          </p:cNvSpPr>
          <p:nvPr>
            <p:ph idx="1"/>
          </p:nvPr>
        </p:nvSpPr>
        <p:spPr>
          <a:xfrm>
            <a:off x="11843" y="585490"/>
            <a:ext cx="3381484" cy="4558010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Tunnel, supports &amp; Beam</a:t>
            </a:r>
          </a:p>
          <a:p>
            <a:r>
              <a:rPr lang="en-GB" dirty="0" err="1" smtClean="0"/>
              <a:t>SCLink</a:t>
            </a:r>
            <a:r>
              <a:rPr lang="en-GB" dirty="0" smtClean="0"/>
              <a:t> interface</a:t>
            </a:r>
          </a:p>
          <a:p>
            <a:pPr lvl="1"/>
            <a:r>
              <a:rPr lang="en-GB" dirty="0" smtClean="0"/>
              <a:t>Leads + </a:t>
            </a:r>
            <a:r>
              <a:rPr lang="en-GB" dirty="0" err="1" smtClean="0"/>
              <a:t>Instru</a:t>
            </a:r>
            <a:endParaRPr lang="en-GB" dirty="0" smtClean="0"/>
          </a:p>
          <a:p>
            <a:pPr lvl="1"/>
            <a:r>
              <a:rPr lang="en-GB" dirty="0" smtClean="0"/>
              <a:t>Jackets flanges</a:t>
            </a:r>
          </a:p>
          <a:p>
            <a:r>
              <a:rPr lang="en-GB" dirty="0" smtClean="0"/>
              <a:t>DCM interface</a:t>
            </a:r>
          </a:p>
          <a:p>
            <a:pPr lvl="1"/>
            <a:r>
              <a:rPr lang="en-GB" dirty="0" smtClean="0"/>
              <a:t>Leads + </a:t>
            </a:r>
            <a:r>
              <a:rPr lang="en-GB" dirty="0" err="1" smtClean="0"/>
              <a:t>Instru</a:t>
            </a:r>
            <a:endParaRPr lang="en-GB" dirty="0" smtClean="0"/>
          </a:p>
          <a:p>
            <a:pPr lvl="1"/>
            <a:r>
              <a:rPr lang="en-GB" dirty="0" smtClean="0"/>
              <a:t>Jackets flanges</a:t>
            </a:r>
          </a:p>
          <a:p>
            <a:r>
              <a:rPr lang="en-GB" dirty="0" smtClean="0"/>
              <a:t>QXL interface</a:t>
            </a:r>
          </a:p>
          <a:p>
            <a:pPr lvl="1"/>
            <a:r>
              <a:rPr lang="en-GB" dirty="0" smtClean="0"/>
              <a:t>Vacuum jacket flange</a:t>
            </a:r>
          </a:p>
          <a:p>
            <a:pPr lvl="1"/>
            <a:r>
              <a:rPr lang="en-GB" dirty="0" smtClean="0"/>
              <a:t>Cryogenic lines</a:t>
            </a:r>
          </a:p>
          <a:p>
            <a:r>
              <a:rPr lang="en-GB" dirty="0" smtClean="0"/>
              <a:t>Instrumentation</a:t>
            </a:r>
          </a:p>
          <a:p>
            <a:pPr lvl="1"/>
            <a:r>
              <a:rPr lang="en-GB" dirty="0" smtClean="0"/>
              <a:t>Sensors supports + IFS</a:t>
            </a:r>
          </a:p>
          <a:p>
            <a:pPr lvl="1"/>
            <a:r>
              <a:rPr lang="en-GB" dirty="0" smtClean="0"/>
              <a:t>Splices + bus bars support</a:t>
            </a:r>
          </a:p>
          <a:p>
            <a:r>
              <a:rPr lang="en-GB" dirty="0" smtClean="0"/>
              <a:t>External services</a:t>
            </a:r>
          </a:p>
          <a:p>
            <a:pPr lvl="1"/>
            <a:r>
              <a:rPr lang="en-GB" dirty="0" smtClean="0"/>
              <a:t>Vacuum equipment</a:t>
            </a:r>
          </a:p>
          <a:p>
            <a:pPr lvl="1"/>
            <a:r>
              <a:rPr lang="en-GB" dirty="0" smtClean="0"/>
              <a:t>Pressure relief devices</a:t>
            </a:r>
          </a:p>
          <a:p>
            <a:r>
              <a:rPr lang="en-GB" dirty="0" smtClean="0"/>
              <a:t>DFX interfaces</a:t>
            </a:r>
          </a:p>
          <a:p>
            <a:pPr lvl="1"/>
            <a:r>
              <a:rPr lang="en-GB" dirty="0" smtClean="0"/>
              <a:t>Outer &amp; Inner jackets</a:t>
            </a:r>
          </a:p>
          <a:p>
            <a:pPr lvl="1"/>
            <a:r>
              <a:rPr lang="en-GB" dirty="0" smtClean="0"/>
              <a:t>Cryogenics</a:t>
            </a:r>
          </a:p>
          <a:p>
            <a:pPr lvl="1"/>
            <a:r>
              <a:rPr lang="en-GB" dirty="0" smtClean="0"/>
              <a:t>Supports</a:t>
            </a:r>
          </a:p>
          <a:p>
            <a:pPr lvl="1"/>
            <a:r>
              <a:rPr lang="en-GB" dirty="0" smtClean="0"/>
              <a:t>External accessories</a:t>
            </a:r>
          </a:p>
          <a:p>
            <a:pPr lvl="1"/>
            <a:r>
              <a:rPr lang="en-GB" dirty="0" smtClean="0"/>
              <a:t>Instrumentation &amp; cables/splices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150" name="Rectangle 149"/>
          <p:cNvSpPr/>
          <p:nvPr/>
        </p:nvSpPr>
        <p:spPr>
          <a:xfrm>
            <a:off x="3373209" y="3423715"/>
            <a:ext cx="5770791" cy="3001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Beam reservation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89400" y="1073150"/>
            <a:ext cx="4051300" cy="1860550"/>
            <a:chOff x="4089400" y="1073150"/>
            <a:chExt cx="4051300" cy="1860550"/>
          </a:xfrm>
        </p:grpSpPr>
        <p:sp>
          <p:nvSpPr>
            <p:cNvPr id="199" name="Freeform 198"/>
            <p:cNvSpPr/>
            <p:nvPr/>
          </p:nvSpPr>
          <p:spPr>
            <a:xfrm>
              <a:off x="4089400" y="1091511"/>
              <a:ext cx="3352800" cy="1330494"/>
            </a:xfrm>
            <a:custGeom>
              <a:avLst/>
              <a:gdLst>
                <a:gd name="connsiteX0" fmla="*/ 3352800 w 3352800"/>
                <a:gd name="connsiteY0" fmla="*/ 0 h 1320800"/>
                <a:gd name="connsiteX1" fmla="*/ 2971800 w 3352800"/>
                <a:gd name="connsiteY1" fmla="*/ 0 h 1320800"/>
                <a:gd name="connsiteX2" fmla="*/ 2971800 w 3352800"/>
                <a:gd name="connsiteY2" fmla="*/ 1016000 h 1320800"/>
                <a:gd name="connsiteX3" fmla="*/ 2857500 w 3352800"/>
                <a:gd name="connsiteY3" fmla="*/ 1016000 h 1320800"/>
                <a:gd name="connsiteX4" fmla="*/ 203200 w 3352800"/>
                <a:gd name="connsiteY4" fmla="*/ 1016000 h 1320800"/>
                <a:gd name="connsiteX5" fmla="*/ 203200 w 3352800"/>
                <a:gd name="connsiteY5" fmla="*/ 1079500 h 1320800"/>
                <a:gd name="connsiteX6" fmla="*/ 203200 w 3352800"/>
                <a:gd name="connsiteY6" fmla="*/ 1320800 h 1320800"/>
                <a:gd name="connsiteX7" fmla="*/ 146050 w 3352800"/>
                <a:gd name="connsiteY7" fmla="*/ 1320800 h 1320800"/>
                <a:gd name="connsiteX8" fmla="*/ 0 w 3352800"/>
                <a:gd name="connsiteY8" fmla="*/ 1320800 h 13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52800" h="1320800">
                  <a:moveTo>
                    <a:pt x="3352800" y="0"/>
                  </a:moveTo>
                  <a:lnTo>
                    <a:pt x="2971800" y="0"/>
                  </a:lnTo>
                  <a:lnTo>
                    <a:pt x="2971800" y="1016000"/>
                  </a:lnTo>
                  <a:lnTo>
                    <a:pt x="2857500" y="1016000"/>
                  </a:lnTo>
                  <a:lnTo>
                    <a:pt x="203200" y="1016000"/>
                  </a:lnTo>
                  <a:lnTo>
                    <a:pt x="203200" y="1079500"/>
                  </a:lnTo>
                  <a:lnTo>
                    <a:pt x="203200" y="1320800"/>
                  </a:lnTo>
                  <a:lnTo>
                    <a:pt x="146050" y="1320800"/>
                  </a:lnTo>
                  <a:lnTo>
                    <a:pt x="0" y="1320800"/>
                  </a:lnTo>
                </a:path>
              </a:pathLst>
            </a:custGeom>
            <a:noFill/>
            <a:ln w="12700" cap="flat" cmpd="sng" algn="ctr">
              <a:solidFill>
                <a:srgbClr val="00B050">
                  <a:alpha val="30196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en-GB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0" name="Freeform 199"/>
            <p:cNvSpPr/>
            <p:nvPr/>
          </p:nvSpPr>
          <p:spPr>
            <a:xfrm>
              <a:off x="4095750" y="1073150"/>
              <a:ext cx="4044950" cy="1860550"/>
            </a:xfrm>
            <a:custGeom>
              <a:avLst/>
              <a:gdLst>
                <a:gd name="connsiteX0" fmla="*/ 3657600 w 4044950"/>
                <a:gd name="connsiteY0" fmla="*/ 0 h 1860550"/>
                <a:gd name="connsiteX1" fmla="*/ 4044950 w 4044950"/>
                <a:gd name="connsiteY1" fmla="*/ 0 h 1860550"/>
                <a:gd name="connsiteX2" fmla="*/ 4044950 w 4044950"/>
                <a:gd name="connsiteY2" fmla="*/ 1860550 h 1860550"/>
                <a:gd name="connsiteX3" fmla="*/ 177800 w 4044950"/>
                <a:gd name="connsiteY3" fmla="*/ 1860550 h 1860550"/>
                <a:gd name="connsiteX4" fmla="*/ 177800 w 4044950"/>
                <a:gd name="connsiteY4" fmla="*/ 1587500 h 1860550"/>
                <a:gd name="connsiteX5" fmla="*/ 0 w 4044950"/>
                <a:gd name="connsiteY5" fmla="*/ 1587500 h 186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4950" h="1860550">
                  <a:moveTo>
                    <a:pt x="3657600" y="0"/>
                  </a:moveTo>
                  <a:lnTo>
                    <a:pt x="4044950" y="0"/>
                  </a:lnTo>
                  <a:lnTo>
                    <a:pt x="4044950" y="1860550"/>
                  </a:lnTo>
                  <a:lnTo>
                    <a:pt x="177800" y="1860550"/>
                  </a:lnTo>
                  <a:lnTo>
                    <a:pt x="177800" y="1587500"/>
                  </a:lnTo>
                  <a:lnTo>
                    <a:pt x="0" y="1587500"/>
                  </a:lnTo>
                </a:path>
              </a:pathLst>
            </a:custGeom>
            <a:noFill/>
            <a:ln w="12700" cap="flat" cmpd="sng" algn="ctr">
              <a:solidFill>
                <a:srgbClr val="00B050">
                  <a:alpha val="30196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en-GB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803650" y="831850"/>
            <a:ext cx="4533900" cy="2362200"/>
            <a:chOff x="3803650" y="831850"/>
            <a:chExt cx="4533900" cy="2362200"/>
          </a:xfrm>
        </p:grpSpPr>
        <p:sp>
          <p:nvSpPr>
            <p:cNvPr id="201" name="Freeform 200"/>
            <p:cNvSpPr/>
            <p:nvPr/>
          </p:nvSpPr>
          <p:spPr>
            <a:xfrm>
              <a:off x="3803650" y="831850"/>
              <a:ext cx="3568700" cy="1460500"/>
            </a:xfrm>
            <a:custGeom>
              <a:avLst/>
              <a:gdLst>
                <a:gd name="connsiteX0" fmla="*/ 3568700 w 3568700"/>
                <a:gd name="connsiteY0" fmla="*/ 0 h 1460500"/>
                <a:gd name="connsiteX1" fmla="*/ 2940050 w 3568700"/>
                <a:gd name="connsiteY1" fmla="*/ 0 h 1460500"/>
                <a:gd name="connsiteX2" fmla="*/ 2940050 w 3568700"/>
                <a:gd name="connsiteY2" fmla="*/ 1149350 h 1460500"/>
                <a:gd name="connsiteX3" fmla="*/ 2736850 w 3568700"/>
                <a:gd name="connsiteY3" fmla="*/ 1143000 h 1460500"/>
                <a:gd name="connsiteX4" fmla="*/ 107950 w 3568700"/>
                <a:gd name="connsiteY4" fmla="*/ 1143000 h 1460500"/>
                <a:gd name="connsiteX5" fmla="*/ 107950 w 3568700"/>
                <a:gd name="connsiteY5" fmla="*/ 1460500 h 1460500"/>
                <a:gd name="connsiteX6" fmla="*/ 0 w 3568700"/>
                <a:gd name="connsiteY6" fmla="*/ 1460500 h 146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68700" h="1460500">
                  <a:moveTo>
                    <a:pt x="3568700" y="0"/>
                  </a:moveTo>
                  <a:lnTo>
                    <a:pt x="2940050" y="0"/>
                  </a:lnTo>
                  <a:lnTo>
                    <a:pt x="2940050" y="1149350"/>
                  </a:lnTo>
                  <a:cubicBezTo>
                    <a:pt x="2753789" y="1142698"/>
                    <a:pt x="2821554" y="1143000"/>
                    <a:pt x="2736850" y="1143000"/>
                  </a:cubicBezTo>
                  <a:lnTo>
                    <a:pt x="107950" y="1143000"/>
                  </a:lnTo>
                  <a:lnTo>
                    <a:pt x="107950" y="1460500"/>
                  </a:lnTo>
                  <a:lnTo>
                    <a:pt x="0" y="1460500"/>
                  </a:lnTo>
                </a:path>
              </a:pathLst>
            </a:custGeom>
            <a:noFill/>
            <a:ln w="12700" cap="flat" cmpd="sng" algn="ctr">
              <a:solidFill>
                <a:srgbClr val="FF0000">
                  <a:alpha val="30196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en-GB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2" name="Freeform 201"/>
            <p:cNvSpPr/>
            <p:nvPr/>
          </p:nvSpPr>
          <p:spPr>
            <a:xfrm>
              <a:off x="3822700" y="831850"/>
              <a:ext cx="4514850" cy="2362200"/>
            </a:xfrm>
            <a:custGeom>
              <a:avLst/>
              <a:gdLst>
                <a:gd name="connsiteX0" fmla="*/ 4025900 w 4514850"/>
                <a:gd name="connsiteY0" fmla="*/ 0 h 2362200"/>
                <a:gd name="connsiteX1" fmla="*/ 4514850 w 4514850"/>
                <a:gd name="connsiteY1" fmla="*/ 0 h 2362200"/>
                <a:gd name="connsiteX2" fmla="*/ 4514850 w 4514850"/>
                <a:gd name="connsiteY2" fmla="*/ 101600 h 2362200"/>
                <a:gd name="connsiteX3" fmla="*/ 4514850 w 4514850"/>
                <a:gd name="connsiteY3" fmla="*/ 2362200 h 2362200"/>
                <a:gd name="connsiteX4" fmla="*/ 31750 w 4514850"/>
                <a:gd name="connsiteY4" fmla="*/ 2362200 h 2362200"/>
                <a:gd name="connsiteX5" fmla="*/ 44450 w 4514850"/>
                <a:gd name="connsiteY5" fmla="*/ 2266950 h 2362200"/>
                <a:gd name="connsiteX6" fmla="*/ 44450 w 4514850"/>
                <a:gd name="connsiteY6" fmla="*/ 1943100 h 2362200"/>
                <a:gd name="connsiteX7" fmla="*/ 0 w 4514850"/>
                <a:gd name="connsiteY7" fmla="*/ 1943100 h 236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14850" h="2362200">
                  <a:moveTo>
                    <a:pt x="4025900" y="0"/>
                  </a:moveTo>
                  <a:lnTo>
                    <a:pt x="4514850" y="0"/>
                  </a:lnTo>
                  <a:lnTo>
                    <a:pt x="4514850" y="101600"/>
                  </a:lnTo>
                  <a:lnTo>
                    <a:pt x="4514850" y="2362200"/>
                  </a:lnTo>
                  <a:lnTo>
                    <a:pt x="31750" y="2362200"/>
                  </a:lnTo>
                  <a:lnTo>
                    <a:pt x="44450" y="2266950"/>
                  </a:lnTo>
                  <a:lnTo>
                    <a:pt x="44450" y="1943100"/>
                  </a:lnTo>
                  <a:lnTo>
                    <a:pt x="0" y="1943100"/>
                  </a:lnTo>
                </a:path>
              </a:pathLst>
            </a:custGeom>
            <a:noFill/>
            <a:ln w="12700" cap="flat" cmpd="sng" algn="ctr">
              <a:solidFill>
                <a:srgbClr val="FF0000">
                  <a:alpha val="30196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en-GB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96451" y="1059706"/>
            <a:ext cx="596698" cy="446108"/>
            <a:chOff x="4596451" y="1059706"/>
            <a:chExt cx="596698" cy="446108"/>
          </a:xfrm>
        </p:grpSpPr>
        <p:grpSp>
          <p:nvGrpSpPr>
            <p:cNvPr id="185" name="Group 184"/>
            <p:cNvGrpSpPr/>
            <p:nvPr/>
          </p:nvGrpSpPr>
          <p:grpSpPr>
            <a:xfrm>
              <a:off x="4596451" y="1059706"/>
              <a:ext cx="515019" cy="446108"/>
              <a:chOff x="4633045" y="1166813"/>
              <a:chExt cx="515019" cy="684857"/>
            </a:xfrm>
          </p:grpSpPr>
          <p:sp>
            <p:nvSpPr>
              <p:cNvPr id="165" name="Rectangle 164"/>
              <p:cNvSpPr/>
              <p:nvPr/>
            </p:nvSpPr>
            <p:spPr>
              <a:xfrm>
                <a:off x="4633045" y="1203598"/>
                <a:ext cx="243390" cy="64807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4860032" y="1203598"/>
                <a:ext cx="288032" cy="2880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r"/>
                <a:r>
                  <a:rPr lang="en-GB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Jumper</a:t>
                </a:r>
                <a:endParaRPr lang="en-GB" sz="9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3" name="Freeform 182"/>
              <p:cNvSpPr/>
              <p:nvPr/>
            </p:nvSpPr>
            <p:spPr>
              <a:xfrm>
                <a:off x="4633913" y="1166813"/>
                <a:ext cx="511968" cy="681037"/>
              </a:xfrm>
              <a:custGeom>
                <a:avLst/>
                <a:gdLst>
                  <a:gd name="connsiteX0" fmla="*/ 511968 w 511968"/>
                  <a:gd name="connsiteY0" fmla="*/ 0 h 681037"/>
                  <a:gd name="connsiteX1" fmla="*/ 511968 w 511968"/>
                  <a:gd name="connsiteY1" fmla="*/ 42862 h 681037"/>
                  <a:gd name="connsiteX2" fmla="*/ 0 w 511968"/>
                  <a:gd name="connsiteY2" fmla="*/ 42862 h 681037"/>
                  <a:gd name="connsiteX3" fmla="*/ 0 w 511968"/>
                  <a:gd name="connsiteY3" fmla="*/ 681037 h 681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1968" h="681037">
                    <a:moveTo>
                      <a:pt x="511968" y="0"/>
                    </a:moveTo>
                    <a:lnTo>
                      <a:pt x="511968" y="42862"/>
                    </a:lnTo>
                    <a:lnTo>
                      <a:pt x="0" y="42862"/>
                    </a:lnTo>
                    <a:lnTo>
                      <a:pt x="0" y="681037"/>
                    </a:lnTo>
                  </a:path>
                </a:pathLst>
              </a:cu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GB" sz="12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84" name="Freeform 183"/>
              <p:cNvSpPr/>
              <p:nvPr/>
            </p:nvSpPr>
            <p:spPr>
              <a:xfrm>
                <a:off x="4876800" y="1485900"/>
                <a:ext cx="261938" cy="361950"/>
              </a:xfrm>
              <a:custGeom>
                <a:avLst/>
                <a:gdLst>
                  <a:gd name="connsiteX0" fmla="*/ 261938 w 261938"/>
                  <a:gd name="connsiteY0" fmla="*/ 80963 h 361950"/>
                  <a:gd name="connsiteX1" fmla="*/ 261938 w 261938"/>
                  <a:gd name="connsiteY1" fmla="*/ 0 h 361950"/>
                  <a:gd name="connsiteX2" fmla="*/ 0 w 261938"/>
                  <a:gd name="connsiteY2" fmla="*/ 0 h 361950"/>
                  <a:gd name="connsiteX3" fmla="*/ 0 w 261938"/>
                  <a:gd name="connsiteY3" fmla="*/ 3619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8" h="361950">
                    <a:moveTo>
                      <a:pt x="261938" y="80963"/>
                    </a:moveTo>
                    <a:lnTo>
                      <a:pt x="261938" y="0"/>
                    </a:lnTo>
                    <a:lnTo>
                      <a:pt x="0" y="0"/>
                    </a:lnTo>
                    <a:lnTo>
                      <a:pt x="0" y="361950"/>
                    </a:lnTo>
                  </a:path>
                </a:pathLst>
              </a:cu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GB" sz="12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cxnSp>
          <p:nvCxnSpPr>
            <p:cNvPr id="226" name="Straight Connector 225"/>
            <p:cNvCxnSpPr/>
            <p:nvPr/>
          </p:nvCxnSpPr>
          <p:spPr>
            <a:xfrm>
              <a:off x="5193149" y="1137810"/>
              <a:ext cx="0" cy="77055"/>
            </a:xfrm>
            <a:prstGeom prst="line">
              <a:avLst/>
            </a:prstGeom>
            <a:noFill/>
            <a:ln w="28575" cmpd="tri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5104996" y="1179147"/>
              <a:ext cx="78224" cy="0"/>
            </a:xfrm>
            <a:prstGeom prst="line">
              <a:avLst/>
            </a:prstGeom>
            <a:noFill/>
            <a:ln w="28575" cmpd="tri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507831" y="1704975"/>
            <a:ext cx="435769" cy="317244"/>
            <a:chOff x="5507831" y="1704975"/>
            <a:chExt cx="435769" cy="317244"/>
          </a:xfrm>
        </p:grpSpPr>
        <p:sp>
          <p:nvSpPr>
            <p:cNvPr id="221" name="Rectangle 220"/>
            <p:cNvSpPr/>
            <p:nvPr/>
          </p:nvSpPr>
          <p:spPr>
            <a:xfrm>
              <a:off x="5586463" y="1874780"/>
              <a:ext cx="281682" cy="147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5508104" y="1707654"/>
              <a:ext cx="432048" cy="14401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800" dirty="0" smtClean="0">
                  <a:solidFill>
                    <a:schemeClr val="tx1"/>
                  </a:solidFill>
                </a:rPr>
                <a:t>IFS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217" name="Straight Connector 216"/>
            <p:cNvCxnSpPr/>
            <p:nvPr/>
          </p:nvCxnSpPr>
          <p:spPr>
            <a:xfrm>
              <a:off x="5580112" y="1851670"/>
              <a:ext cx="0" cy="144016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5868144" y="1851670"/>
              <a:ext cx="0" cy="144016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220" name="Freeform 219"/>
            <p:cNvSpPr/>
            <p:nvPr/>
          </p:nvSpPr>
          <p:spPr>
            <a:xfrm>
              <a:off x="5507831" y="1704975"/>
              <a:ext cx="435769" cy="150019"/>
            </a:xfrm>
            <a:custGeom>
              <a:avLst/>
              <a:gdLst>
                <a:gd name="connsiteX0" fmla="*/ 71438 w 435769"/>
                <a:gd name="connsiteY0" fmla="*/ 150019 h 150019"/>
                <a:gd name="connsiteX1" fmla="*/ 0 w 435769"/>
                <a:gd name="connsiteY1" fmla="*/ 150019 h 150019"/>
                <a:gd name="connsiteX2" fmla="*/ 0 w 435769"/>
                <a:gd name="connsiteY2" fmla="*/ 0 h 150019"/>
                <a:gd name="connsiteX3" fmla="*/ 435769 w 435769"/>
                <a:gd name="connsiteY3" fmla="*/ 0 h 150019"/>
                <a:gd name="connsiteX4" fmla="*/ 435769 w 435769"/>
                <a:gd name="connsiteY4" fmla="*/ 150019 h 150019"/>
                <a:gd name="connsiteX5" fmla="*/ 357188 w 435769"/>
                <a:gd name="connsiteY5" fmla="*/ 150019 h 150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5769" h="150019">
                  <a:moveTo>
                    <a:pt x="71438" y="150019"/>
                  </a:moveTo>
                  <a:lnTo>
                    <a:pt x="0" y="150019"/>
                  </a:lnTo>
                  <a:lnTo>
                    <a:pt x="0" y="0"/>
                  </a:lnTo>
                  <a:lnTo>
                    <a:pt x="435769" y="0"/>
                  </a:lnTo>
                  <a:lnTo>
                    <a:pt x="435769" y="150019"/>
                  </a:lnTo>
                  <a:lnTo>
                    <a:pt x="357188" y="150019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9" name="Group 228"/>
            <p:cNvGrpSpPr/>
            <p:nvPr/>
          </p:nvGrpSpPr>
          <p:grpSpPr>
            <a:xfrm>
              <a:off x="5580106" y="1854993"/>
              <a:ext cx="288031" cy="49783"/>
              <a:chOff x="7679505" y="903906"/>
              <a:chExt cx="406736" cy="92054"/>
            </a:xfrm>
          </p:grpSpPr>
          <p:sp>
            <p:nvSpPr>
              <p:cNvPr id="230" name="Freeform 229"/>
              <p:cNvSpPr/>
              <p:nvPr/>
            </p:nvSpPr>
            <p:spPr>
              <a:xfrm flipV="1">
                <a:off x="7679505" y="903910"/>
                <a:ext cx="64561" cy="92050"/>
              </a:xfrm>
              <a:custGeom>
                <a:avLst/>
                <a:gdLst>
                  <a:gd name="connsiteX0" fmla="*/ 0 w 130629"/>
                  <a:gd name="connsiteY0" fmla="*/ 200297 h 200297"/>
                  <a:gd name="connsiteX1" fmla="*/ 130629 w 130629"/>
                  <a:gd name="connsiteY1" fmla="*/ 200297 h 200297"/>
                  <a:gd name="connsiteX2" fmla="*/ 130629 w 130629"/>
                  <a:gd name="connsiteY2" fmla="*/ 0 h 2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629" h="200297">
                    <a:moveTo>
                      <a:pt x="0" y="200297"/>
                    </a:moveTo>
                    <a:lnTo>
                      <a:pt x="130629" y="200297"/>
                    </a:lnTo>
                    <a:lnTo>
                      <a:pt x="130629" y="0"/>
                    </a:lnTo>
                  </a:path>
                </a:pathLst>
              </a:custGeom>
              <a:noFill/>
              <a:ln w="1270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Freeform 230"/>
              <p:cNvSpPr/>
              <p:nvPr/>
            </p:nvSpPr>
            <p:spPr>
              <a:xfrm flipH="1" flipV="1">
                <a:off x="8021680" y="903906"/>
                <a:ext cx="64561" cy="92052"/>
              </a:xfrm>
              <a:custGeom>
                <a:avLst/>
                <a:gdLst>
                  <a:gd name="connsiteX0" fmla="*/ 0 w 130629"/>
                  <a:gd name="connsiteY0" fmla="*/ 200297 h 200297"/>
                  <a:gd name="connsiteX1" fmla="*/ 130629 w 130629"/>
                  <a:gd name="connsiteY1" fmla="*/ 200297 h 200297"/>
                  <a:gd name="connsiteX2" fmla="*/ 130629 w 130629"/>
                  <a:gd name="connsiteY2" fmla="*/ 0 h 2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629" h="200297">
                    <a:moveTo>
                      <a:pt x="0" y="200297"/>
                    </a:moveTo>
                    <a:lnTo>
                      <a:pt x="130629" y="200297"/>
                    </a:lnTo>
                    <a:lnTo>
                      <a:pt x="130629" y="0"/>
                    </a:lnTo>
                  </a:path>
                </a:pathLst>
              </a:custGeom>
              <a:noFill/>
              <a:ln w="1270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50" name="Rectangle 249"/>
          <p:cNvSpPr/>
          <p:nvPr/>
        </p:nvSpPr>
        <p:spPr>
          <a:xfrm>
            <a:off x="5702855" y="2100659"/>
            <a:ext cx="45719" cy="720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9" name="Group 248"/>
          <p:cNvGrpSpPr/>
          <p:nvPr/>
        </p:nvGrpSpPr>
        <p:grpSpPr>
          <a:xfrm>
            <a:off x="5650706" y="1851199"/>
            <a:ext cx="147638" cy="288503"/>
            <a:chOff x="5675322" y="1851199"/>
            <a:chExt cx="101664" cy="263351"/>
          </a:xfrm>
        </p:grpSpPr>
        <p:grpSp>
          <p:nvGrpSpPr>
            <p:cNvPr id="242" name="Group 241"/>
            <p:cNvGrpSpPr/>
            <p:nvPr/>
          </p:nvGrpSpPr>
          <p:grpSpPr>
            <a:xfrm>
              <a:off x="5676974" y="1851199"/>
              <a:ext cx="100012" cy="60780"/>
              <a:chOff x="5676974" y="1851199"/>
              <a:chExt cx="100012" cy="60780"/>
            </a:xfrm>
          </p:grpSpPr>
          <p:cxnSp>
            <p:nvCxnSpPr>
              <p:cNvPr id="240" name="Straight Connector 239"/>
              <p:cNvCxnSpPr/>
              <p:nvPr/>
            </p:nvCxnSpPr>
            <p:spPr>
              <a:xfrm>
                <a:off x="5676974" y="1851199"/>
                <a:ext cx="0" cy="60780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41" name="Straight Connector 240"/>
              <p:cNvCxnSpPr/>
              <p:nvPr/>
            </p:nvCxnSpPr>
            <p:spPr>
              <a:xfrm>
                <a:off x="5776986" y="1851199"/>
                <a:ext cx="0" cy="60780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48" name="Group 247"/>
            <p:cNvGrpSpPr/>
            <p:nvPr/>
          </p:nvGrpSpPr>
          <p:grpSpPr>
            <a:xfrm>
              <a:off x="5675322" y="1907381"/>
              <a:ext cx="101590" cy="207169"/>
              <a:chOff x="5657288" y="1907381"/>
              <a:chExt cx="119624" cy="207169"/>
            </a:xfrm>
          </p:grpSpPr>
          <p:sp>
            <p:nvSpPr>
              <p:cNvPr id="246" name="Freeform 245"/>
              <p:cNvSpPr/>
              <p:nvPr/>
            </p:nvSpPr>
            <p:spPr>
              <a:xfrm>
                <a:off x="5731193" y="1907381"/>
                <a:ext cx="45719" cy="207169"/>
              </a:xfrm>
              <a:custGeom>
                <a:avLst/>
                <a:gdLst>
                  <a:gd name="connsiteX0" fmla="*/ 52388 w 52388"/>
                  <a:gd name="connsiteY0" fmla="*/ 0 h 207169"/>
                  <a:gd name="connsiteX1" fmla="*/ 0 w 52388"/>
                  <a:gd name="connsiteY1" fmla="*/ 0 h 207169"/>
                  <a:gd name="connsiteX2" fmla="*/ 0 w 52388"/>
                  <a:gd name="connsiteY2" fmla="*/ 207169 h 20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388" h="207169">
                    <a:moveTo>
                      <a:pt x="52388" y="0"/>
                    </a:moveTo>
                    <a:lnTo>
                      <a:pt x="0" y="0"/>
                    </a:lnTo>
                    <a:lnTo>
                      <a:pt x="0" y="207169"/>
                    </a:lnTo>
                  </a:path>
                </a:pathLst>
              </a:custGeom>
              <a:noFill/>
              <a:ln w="12700" cap="flat" cmpd="sng" algn="ctr">
                <a:solidFill>
                  <a:srgbClr val="00B050">
                    <a:alpha val="3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GB" sz="12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7" name="Freeform 246"/>
              <p:cNvSpPr/>
              <p:nvPr/>
            </p:nvSpPr>
            <p:spPr>
              <a:xfrm flipH="1">
                <a:off x="5657288" y="1907381"/>
                <a:ext cx="45719" cy="207169"/>
              </a:xfrm>
              <a:custGeom>
                <a:avLst/>
                <a:gdLst>
                  <a:gd name="connsiteX0" fmla="*/ 52388 w 52388"/>
                  <a:gd name="connsiteY0" fmla="*/ 0 h 207169"/>
                  <a:gd name="connsiteX1" fmla="*/ 0 w 52388"/>
                  <a:gd name="connsiteY1" fmla="*/ 0 h 207169"/>
                  <a:gd name="connsiteX2" fmla="*/ 0 w 52388"/>
                  <a:gd name="connsiteY2" fmla="*/ 207169 h 20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388" h="207169">
                    <a:moveTo>
                      <a:pt x="52388" y="0"/>
                    </a:moveTo>
                    <a:lnTo>
                      <a:pt x="0" y="0"/>
                    </a:lnTo>
                    <a:lnTo>
                      <a:pt x="0" y="207169"/>
                    </a:lnTo>
                  </a:path>
                </a:pathLst>
              </a:custGeom>
              <a:noFill/>
              <a:ln w="12700" cap="flat" cmpd="sng" algn="ctr">
                <a:solidFill>
                  <a:srgbClr val="00B050">
                    <a:alpha val="3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GB" sz="12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257" name="Rectangle 256"/>
          <p:cNvSpPr/>
          <p:nvPr/>
        </p:nvSpPr>
        <p:spPr>
          <a:xfrm>
            <a:off x="3373209" y="0"/>
            <a:ext cx="3737204" cy="5851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8" name="Rectangle 257"/>
          <p:cNvSpPr/>
          <p:nvPr/>
        </p:nvSpPr>
        <p:spPr>
          <a:xfrm>
            <a:off x="8089598" y="-6140"/>
            <a:ext cx="1059869" cy="591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9" name="Rectangle 258"/>
          <p:cNvSpPr/>
          <p:nvPr/>
        </p:nvSpPr>
        <p:spPr>
          <a:xfrm>
            <a:off x="3373212" y="4401443"/>
            <a:ext cx="5772237" cy="751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8079581" y="902494"/>
            <a:ext cx="554197" cy="592902"/>
            <a:chOff x="8079581" y="902494"/>
            <a:chExt cx="554197" cy="592902"/>
          </a:xfrm>
        </p:grpSpPr>
        <p:grpSp>
          <p:nvGrpSpPr>
            <p:cNvPr id="272" name="Group 271"/>
            <p:cNvGrpSpPr/>
            <p:nvPr/>
          </p:nvGrpSpPr>
          <p:grpSpPr>
            <a:xfrm rot="10800000">
              <a:off x="8337550" y="1071571"/>
              <a:ext cx="195085" cy="111864"/>
              <a:chOff x="8570807" y="1071571"/>
              <a:chExt cx="195085" cy="111864"/>
            </a:xfrm>
          </p:grpSpPr>
          <p:cxnSp>
            <p:nvCxnSpPr>
              <p:cNvPr id="273" name="Straight Connector 272"/>
              <p:cNvCxnSpPr/>
              <p:nvPr/>
            </p:nvCxnSpPr>
            <p:spPr>
              <a:xfrm rot="10800000">
                <a:off x="8573246" y="1120463"/>
                <a:ext cx="192646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>
                    <a:alpha val="30196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4" name="Straight Connector 273"/>
              <p:cNvCxnSpPr/>
              <p:nvPr/>
            </p:nvCxnSpPr>
            <p:spPr>
              <a:xfrm flipV="1">
                <a:off x="8570807" y="1071571"/>
                <a:ext cx="1" cy="111864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76" name="Group 275"/>
            <p:cNvGrpSpPr/>
            <p:nvPr/>
          </p:nvGrpSpPr>
          <p:grpSpPr>
            <a:xfrm rot="10800000">
              <a:off x="8337550" y="1383532"/>
              <a:ext cx="195085" cy="111864"/>
              <a:chOff x="8570807" y="1071571"/>
              <a:chExt cx="195085" cy="111864"/>
            </a:xfrm>
          </p:grpSpPr>
          <p:cxnSp>
            <p:nvCxnSpPr>
              <p:cNvPr id="277" name="Straight Connector 276"/>
              <p:cNvCxnSpPr/>
              <p:nvPr/>
            </p:nvCxnSpPr>
            <p:spPr>
              <a:xfrm rot="10800000">
                <a:off x="8573246" y="1120463"/>
                <a:ext cx="192646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>
                    <a:alpha val="30196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8" name="Straight Connector 277"/>
              <p:cNvCxnSpPr/>
              <p:nvPr/>
            </p:nvCxnSpPr>
            <p:spPr>
              <a:xfrm flipV="1">
                <a:off x="8570807" y="1071571"/>
                <a:ext cx="1" cy="111864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292" name="Freeform 291"/>
            <p:cNvSpPr/>
            <p:nvPr/>
          </p:nvSpPr>
          <p:spPr>
            <a:xfrm>
              <a:off x="8079581" y="902494"/>
              <a:ext cx="500063" cy="223837"/>
            </a:xfrm>
            <a:custGeom>
              <a:avLst/>
              <a:gdLst>
                <a:gd name="connsiteX0" fmla="*/ 0 w 500063"/>
                <a:gd name="connsiteY0" fmla="*/ 223837 h 223837"/>
                <a:gd name="connsiteX1" fmla="*/ 0 w 500063"/>
                <a:gd name="connsiteY1" fmla="*/ 45244 h 223837"/>
                <a:gd name="connsiteX2" fmla="*/ 500063 w 500063"/>
                <a:gd name="connsiteY2" fmla="*/ 45244 h 223837"/>
                <a:gd name="connsiteX3" fmla="*/ 500063 w 500063"/>
                <a:gd name="connsiteY3" fmla="*/ 0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3" h="223837">
                  <a:moveTo>
                    <a:pt x="0" y="223837"/>
                  </a:moveTo>
                  <a:lnTo>
                    <a:pt x="0" y="45244"/>
                  </a:lnTo>
                  <a:lnTo>
                    <a:pt x="500063" y="45244"/>
                  </a:lnTo>
                  <a:lnTo>
                    <a:pt x="500063" y="0"/>
                  </a:lnTo>
                </a:path>
              </a:pathLst>
            </a:custGeom>
            <a:noFill/>
            <a:ln w="12700" cap="flat" cmpd="sng" algn="ctr">
              <a:solidFill>
                <a:srgbClr val="00B050">
                  <a:alpha val="30196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en-GB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294" name="Straight Connector 293"/>
            <p:cNvCxnSpPr/>
            <p:nvPr/>
          </p:nvCxnSpPr>
          <p:spPr>
            <a:xfrm>
              <a:off x="8530196" y="902494"/>
              <a:ext cx="103582" cy="0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>
            <a:off x="5580106" y="2427223"/>
            <a:ext cx="2660074" cy="348379"/>
            <a:chOff x="5580106" y="2427223"/>
            <a:chExt cx="2660074" cy="348379"/>
          </a:xfrm>
        </p:grpSpPr>
        <p:sp>
          <p:nvSpPr>
            <p:cNvPr id="251" name="Rectangle 250"/>
            <p:cNvSpPr/>
            <p:nvPr/>
          </p:nvSpPr>
          <p:spPr>
            <a:xfrm>
              <a:off x="5580106" y="2442142"/>
              <a:ext cx="288031" cy="11565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700" dirty="0" smtClean="0"/>
                <a:t>Splice</a:t>
              </a:r>
              <a:endParaRPr lang="en-GB" sz="700" dirty="0"/>
            </a:p>
          </p:txBody>
        </p:sp>
        <p:cxnSp>
          <p:nvCxnSpPr>
            <p:cNvPr id="253" name="Straight Connector 252"/>
            <p:cNvCxnSpPr/>
            <p:nvPr/>
          </p:nvCxnSpPr>
          <p:spPr>
            <a:xfrm flipV="1">
              <a:off x="5714893" y="2557800"/>
              <a:ext cx="0" cy="19227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7503247" y="2427223"/>
              <a:ext cx="245669" cy="1438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900" dirty="0" smtClean="0"/>
                <a:t>T&amp;H</a:t>
              </a:r>
              <a:endParaRPr lang="en-GB" sz="900" dirty="0"/>
            </a:p>
          </p:txBody>
        </p:sp>
        <p:cxnSp>
          <p:nvCxnSpPr>
            <p:cNvPr id="303" name="Straight Connector 302"/>
            <p:cNvCxnSpPr/>
            <p:nvPr/>
          </p:nvCxnSpPr>
          <p:spPr>
            <a:xfrm flipV="1">
              <a:off x="7669301" y="2571069"/>
              <a:ext cx="0" cy="20453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9" name="Rectangle 308"/>
            <p:cNvSpPr/>
            <p:nvPr/>
          </p:nvSpPr>
          <p:spPr>
            <a:xfrm rot="5400000">
              <a:off x="8112533" y="2610089"/>
              <a:ext cx="209576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0" name="Straight Connector 309"/>
            <p:cNvCxnSpPr/>
            <p:nvPr/>
          </p:nvCxnSpPr>
          <p:spPr>
            <a:xfrm flipV="1">
              <a:off x="8183651" y="2577465"/>
              <a:ext cx="0" cy="10217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5773867" y="2577465"/>
            <a:ext cx="2385971" cy="356235"/>
            <a:chOff x="5773867" y="2577465"/>
            <a:chExt cx="2385971" cy="356235"/>
          </a:xfrm>
        </p:grpSpPr>
        <p:cxnSp>
          <p:nvCxnSpPr>
            <p:cNvPr id="305" name="Straight Connector 304"/>
            <p:cNvCxnSpPr/>
            <p:nvPr/>
          </p:nvCxnSpPr>
          <p:spPr>
            <a:xfrm flipV="1">
              <a:off x="5773867" y="2710200"/>
              <a:ext cx="0" cy="223500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cxnSp>
          <p:nvCxnSpPr>
            <p:cNvPr id="307" name="Straight Connector 306"/>
            <p:cNvCxnSpPr/>
            <p:nvPr/>
          </p:nvCxnSpPr>
          <p:spPr>
            <a:xfrm flipV="1">
              <a:off x="7726195" y="2710200"/>
              <a:ext cx="0" cy="223500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cxnSp>
          <p:nvCxnSpPr>
            <p:cNvPr id="312" name="Straight Connector 311"/>
            <p:cNvCxnSpPr/>
            <p:nvPr/>
          </p:nvCxnSpPr>
          <p:spPr>
            <a:xfrm flipV="1">
              <a:off x="8159838" y="2577465"/>
              <a:ext cx="0" cy="102173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</p:grpSp>
      <p:grpSp>
        <p:nvGrpSpPr>
          <p:cNvPr id="23" name="Group 22"/>
          <p:cNvGrpSpPr/>
          <p:nvPr/>
        </p:nvGrpSpPr>
        <p:grpSpPr>
          <a:xfrm>
            <a:off x="6900837" y="585105"/>
            <a:ext cx="1919635" cy="3816338"/>
            <a:chOff x="6900837" y="585105"/>
            <a:chExt cx="1919635" cy="3816338"/>
          </a:xfrm>
        </p:grpSpPr>
        <p:cxnSp>
          <p:nvCxnSpPr>
            <p:cNvPr id="314" name="Straight Connector 313"/>
            <p:cNvCxnSpPr/>
            <p:nvPr/>
          </p:nvCxnSpPr>
          <p:spPr>
            <a:xfrm>
              <a:off x="6900837" y="585105"/>
              <a:ext cx="0" cy="166403"/>
            </a:xfrm>
            <a:prstGeom prst="line">
              <a:avLst/>
            </a:prstGeom>
            <a:ln w="3492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8240181" y="585105"/>
              <a:ext cx="0" cy="166403"/>
            </a:xfrm>
            <a:prstGeom prst="line">
              <a:avLst/>
            </a:prstGeom>
            <a:ln w="3492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4" name="Group 333"/>
            <p:cNvGrpSpPr/>
            <p:nvPr/>
          </p:nvGrpSpPr>
          <p:grpSpPr>
            <a:xfrm>
              <a:off x="8611203" y="2933700"/>
              <a:ext cx="209269" cy="1467743"/>
              <a:chOff x="8611203" y="2933700"/>
              <a:chExt cx="209269" cy="1467743"/>
            </a:xfrm>
          </p:grpSpPr>
          <p:cxnSp>
            <p:nvCxnSpPr>
              <p:cNvPr id="316" name="Straight Connector 315"/>
              <p:cNvCxnSpPr/>
              <p:nvPr/>
            </p:nvCxnSpPr>
            <p:spPr>
              <a:xfrm>
                <a:off x="8621784" y="2933700"/>
                <a:ext cx="0" cy="166403"/>
              </a:xfrm>
              <a:prstGeom prst="line">
                <a:avLst/>
              </a:prstGeom>
              <a:ln w="2222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/>
              <p:cNvCxnSpPr/>
              <p:nvPr/>
            </p:nvCxnSpPr>
            <p:spPr>
              <a:xfrm>
                <a:off x="8820472" y="3016901"/>
                <a:ext cx="0" cy="1384542"/>
              </a:xfrm>
              <a:prstGeom prst="line">
                <a:avLst/>
              </a:prstGeom>
              <a:ln w="2222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/>
              <p:cNvCxnSpPr/>
              <p:nvPr/>
            </p:nvCxnSpPr>
            <p:spPr>
              <a:xfrm>
                <a:off x="8611203" y="3016901"/>
                <a:ext cx="209269" cy="0"/>
              </a:xfrm>
              <a:prstGeom prst="line">
                <a:avLst/>
              </a:prstGeom>
              <a:ln w="2222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6833832" y="794024"/>
            <a:ext cx="1745811" cy="2263343"/>
            <a:chOff x="6833832" y="794024"/>
            <a:chExt cx="1745811" cy="2263343"/>
          </a:xfrm>
        </p:grpSpPr>
        <p:grpSp>
          <p:nvGrpSpPr>
            <p:cNvPr id="322" name="Group 321"/>
            <p:cNvGrpSpPr/>
            <p:nvPr/>
          </p:nvGrpSpPr>
          <p:grpSpPr>
            <a:xfrm rot="10800000">
              <a:off x="8330435" y="2945503"/>
              <a:ext cx="249208" cy="111864"/>
              <a:chOff x="8570807" y="1071571"/>
              <a:chExt cx="195085" cy="111864"/>
            </a:xfrm>
          </p:grpSpPr>
          <p:cxnSp>
            <p:nvCxnSpPr>
              <p:cNvPr id="323" name="Straight Connector 322"/>
              <p:cNvCxnSpPr/>
              <p:nvPr/>
            </p:nvCxnSpPr>
            <p:spPr>
              <a:xfrm rot="10800000">
                <a:off x="8573246" y="1120463"/>
                <a:ext cx="192646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>
                    <a:alpha val="30196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4" name="Straight Connector 323"/>
              <p:cNvCxnSpPr/>
              <p:nvPr/>
            </p:nvCxnSpPr>
            <p:spPr>
              <a:xfrm flipV="1">
                <a:off x="8570807" y="1071571"/>
                <a:ext cx="1" cy="111864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1" name="Group 10"/>
            <p:cNvGrpSpPr/>
            <p:nvPr/>
          </p:nvGrpSpPr>
          <p:grpSpPr>
            <a:xfrm>
              <a:off x="6833832" y="794024"/>
              <a:ext cx="1459472" cy="37944"/>
              <a:chOff x="6833832" y="794024"/>
              <a:chExt cx="1459472" cy="37944"/>
            </a:xfrm>
          </p:grpSpPr>
          <p:grpSp>
            <p:nvGrpSpPr>
              <p:cNvPr id="325" name="Group 324"/>
              <p:cNvGrpSpPr/>
              <p:nvPr/>
            </p:nvGrpSpPr>
            <p:grpSpPr>
              <a:xfrm rot="5400000">
                <a:off x="8218400" y="757064"/>
                <a:ext cx="37944" cy="111864"/>
                <a:chOff x="8570807" y="1071571"/>
                <a:chExt cx="29703" cy="111864"/>
              </a:xfrm>
            </p:grpSpPr>
            <p:cxnSp>
              <p:nvCxnSpPr>
                <p:cNvPr id="326" name="Straight Connector 325"/>
                <p:cNvCxnSpPr/>
                <p:nvPr/>
              </p:nvCxnSpPr>
              <p:spPr>
                <a:xfrm rot="16200000" flipV="1">
                  <a:off x="8586878" y="1106831"/>
                  <a:ext cx="0" cy="272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>
                      <a:alpha val="30196"/>
                    </a:srgb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7" name="Straight Connector 326"/>
                <p:cNvCxnSpPr/>
                <p:nvPr/>
              </p:nvCxnSpPr>
              <p:spPr>
                <a:xfrm flipV="1">
                  <a:off x="8570807" y="1071571"/>
                  <a:ext cx="1" cy="1118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29" name="Group 328"/>
              <p:cNvGrpSpPr/>
              <p:nvPr/>
            </p:nvGrpSpPr>
            <p:grpSpPr>
              <a:xfrm rot="5400000">
                <a:off x="6870792" y="757064"/>
                <a:ext cx="37944" cy="111864"/>
                <a:chOff x="8570807" y="1071571"/>
                <a:chExt cx="29703" cy="111864"/>
              </a:xfrm>
            </p:grpSpPr>
            <p:cxnSp>
              <p:nvCxnSpPr>
                <p:cNvPr id="330" name="Straight Connector 329"/>
                <p:cNvCxnSpPr/>
                <p:nvPr/>
              </p:nvCxnSpPr>
              <p:spPr>
                <a:xfrm rot="16200000" flipV="1">
                  <a:off x="8586878" y="1106831"/>
                  <a:ext cx="0" cy="272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>
                      <a:alpha val="30196"/>
                    </a:srgb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1" name="Straight Connector 330"/>
                <p:cNvCxnSpPr/>
                <p:nvPr/>
              </p:nvCxnSpPr>
              <p:spPr>
                <a:xfrm flipV="1">
                  <a:off x="8570807" y="1071571"/>
                  <a:ext cx="1" cy="1118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cxnSp>
        <p:nvCxnSpPr>
          <p:cNvPr id="333" name="Straight Connector 332"/>
          <p:cNvCxnSpPr/>
          <p:nvPr/>
        </p:nvCxnSpPr>
        <p:spPr>
          <a:xfrm>
            <a:off x="3522154" y="2775602"/>
            <a:ext cx="0" cy="1625841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3761653" cy="583455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Interfaces overview</a:t>
            </a:r>
            <a:endParaRPr lang="en-GB" sz="2600" dirty="0"/>
          </a:p>
        </p:txBody>
      </p:sp>
      <p:sp>
        <p:nvSpPr>
          <p:cNvPr id="166" name="TextBox 165"/>
          <p:cNvSpPr txBox="1"/>
          <p:nvPr/>
        </p:nvSpPr>
        <p:spPr>
          <a:xfrm>
            <a:off x="5177789" y="132309"/>
            <a:ext cx="7649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Tunnel Vault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168048" y="2417627"/>
            <a:ext cx="4171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DCM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141175" y="1021396"/>
            <a:ext cx="1969238" cy="302886"/>
            <a:chOff x="5141175" y="1021396"/>
            <a:chExt cx="1969238" cy="302886"/>
          </a:xfrm>
        </p:grpSpPr>
        <p:grpSp>
          <p:nvGrpSpPr>
            <p:cNvPr id="8" name="Group 7"/>
            <p:cNvGrpSpPr/>
            <p:nvPr/>
          </p:nvGrpSpPr>
          <p:grpSpPr>
            <a:xfrm>
              <a:off x="5141175" y="1050981"/>
              <a:ext cx="1969238" cy="273301"/>
              <a:chOff x="5141175" y="1050981"/>
              <a:chExt cx="1969238" cy="273301"/>
            </a:xfrm>
          </p:grpSpPr>
          <p:sp>
            <p:nvSpPr>
              <p:cNvPr id="203" name="Rectangle 202"/>
              <p:cNvSpPr/>
              <p:nvPr/>
            </p:nvSpPr>
            <p:spPr>
              <a:xfrm>
                <a:off x="6602830" y="1091515"/>
                <a:ext cx="298007" cy="19349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10" name="Group 209"/>
              <p:cNvGrpSpPr/>
              <p:nvPr/>
            </p:nvGrpSpPr>
            <p:grpSpPr>
              <a:xfrm rot="16200000">
                <a:off x="5051942" y="1140214"/>
                <a:ext cx="273301" cy="94835"/>
                <a:chOff x="7471830" y="901123"/>
                <a:chExt cx="614412" cy="94835"/>
              </a:xfrm>
            </p:grpSpPr>
            <p:sp>
              <p:nvSpPr>
                <p:cNvPr id="208" name="Freeform 207"/>
                <p:cNvSpPr/>
                <p:nvPr/>
              </p:nvSpPr>
              <p:spPr>
                <a:xfrm flipV="1">
                  <a:off x="7471830" y="901123"/>
                  <a:ext cx="85440" cy="92050"/>
                </a:xfrm>
                <a:custGeom>
                  <a:avLst/>
                  <a:gdLst>
                    <a:gd name="connsiteX0" fmla="*/ 0 w 130629"/>
                    <a:gd name="connsiteY0" fmla="*/ 200297 h 200297"/>
                    <a:gd name="connsiteX1" fmla="*/ 130629 w 130629"/>
                    <a:gd name="connsiteY1" fmla="*/ 200297 h 200297"/>
                    <a:gd name="connsiteX2" fmla="*/ 130629 w 130629"/>
                    <a:gd name="connsiteY2" fmla="*/ 0 h 2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629" h="200297">
                      <a:moveTo>
                        <a:pt x="0" y="200297"/>
                      </a:moveTo>
                      <a:lnTo>
                        <a:pt x="130629" y="200297"/>
                      </a:lnTo>
                      <a:lnTo>
                        <a:pt x="130629" y="0"/>
                      </a:lnTo>
                    </a:path>
                  </a:pathLst>
                </a:cu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9" name="Freeform 208"/>
                <p:cNvSpPr/>
                <p:nvPr/>
              </p:nvSpPr>
              <p:spPr>
                <a:xfrm flipH="1" flipV="1">
                  <a:off x="8000802" y="903908"/>
                  <a:ext cx="85440" cy="92050"/>
                </a:xfrm>
                <a:custGeom>
                  <a:avLst/>
                  <a:gdLst>
                    <a:gd name="connsiteX0" fmla="*/ 0 w 130629"/>
                    <a:gd name="connsiteY0" fmla="*/ 200297 h 200297"/>
                    <a:gd name="connsiteX1" fmla="*/ 130629 w 130629"/>
                    <a:gd name="connsiteY1" fmla="*/ 200297 h 200297"/>
                    <a:gd name="connsiteX2" fmla="*/ 130629 w 130629"/>
                    <a:gd name="connsiteY2" fmla="*/ 0 h 2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629" h="200297">
                      <a:moveTo>
                        <a:pt x="0" y="200297"/>
                      </a:moveTo>
                      <a:lnTo>
                        <a:pt x="130629" y="200297"/>
                      </a:lnTo>
                      <a:lnTo>
                        <a:pt x="130629" y="0"/>
                      </a:lnTo>
                    </a:path>
                  </a:pathLst>
                </a:cu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2" name="Freeform 221"/>
              <p:cNvSpPr/>
              <p:nvPr/>
            </p:nvSpPr>
            <p:spPr>
              <a:xfrm>
                <a:off x="5236369" y="1176338"/>
                <a:ext cx="1874044" cy="0"/>
              </a:xfrm>
              <a:custGeom>
                <a:avLst/>
                <a:gdLst>
                  <a:gd name="connsiteX0" fmla="*/ 1874044 w 1874044"/>
                  <a:gd name="connsiteY0" fmla="*/ 0 h 0"/>
                  <a:gd name="connsiteX1" fmla="*/ 0 w 1874044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74044">
                    <a:moveTo>
                      <a:pt x="1874044" y="0"/>
                    </a:moveTo>
                    <a:lnTo>
                      <a:pt x="0" y="0"/>
                    </a:lnTo>
                  </a:path>
                </a:pathLst>
              </a:custGeom>
              <a:noFill/>
              <a:ln w="28575" cmpd="tri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4" name="Straight Connector 223"/>
              <p:cNvCxnSpPr/>
              <p:nvPr/>
            </p:nvCxnSpPr>
            <p:spPr>
              <a:xfrm>
                <a:off x="5236369" y="1137810"/>
                <a:ext cx="0" cy="77055"/>
              </a:xfrm>
              <a:prstGeom prst="line">
                <a:avLst/>
              </a:prstGeom>
              <a:noFill/>
              <a:ln w="28575" cmpd="tri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3" name="Straight Connector 232"/>
              <p:cNvCxnSpPr>
                <a:stCxn id="209" idx="2"/>
                <a:endCxn id="203" idx="0"/>
              </p:cNvCxnSpPr>
              <p:nvPr/>
            </p:nvCxnSpPr>
            <p:spPr>
              <a:xfrm>
                <a:off x="5236010" y="1088987"/>
                <a:ext cx="1515824" cy="2528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>
                    <a:alpha val="30196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34" name="Straight Connector 233"/>
              <p:cNvCxnSpPr/>
              <p:nvPr/>
            </p:nvCxnSpPr>
            <p:spPr>
              <a:xfrm>
                <a:off x="5220390" y="1285642"/>
                <a:ext cx="1531443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>
                    <a:alpha val="30196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68" name="TextBox 167"/>
            <p:cNvSpPr txBox="1"/>
            <p:nvPr/>
          </p:nvSpPr>
          <p:spPr>
            <a:xfrm>
              <a:off x="5485448" y="1021396"/>
              <a:ext cx="79541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rgbClr val="92D050"/>
                  </a:solidFill>
                </a:rPr>
                <a:t>Cryogenic lines</a:t>
              </a:r>
              <a:endParaRPr lang="en-GB" sz="700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283882" y="-27586"/>
            <a:ext cx="874198" cy="2104099"/>
            <a:chOff x="7283882" y="-27586"/>
            <a:chExt cx="874198" cy="2104099"/>
          </a:xfrm>
        </p:grpSpPr>
        <p:sp>
          <p:nvSpPr>
            <p:cNvPr id="24" name="TextBox 23"/>
            <p:cNvSpPr txBox="1"/>
            <p:nvPr/>
          </p:nvSpPr>
          <p:spPr>
            <a:xfrm rot="16200000">
              <a:off x="7339444" y="122936"/>
              <a:ext cx="5164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SCLink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283882" y="8952"/>
              <a:ext cx="874198" cy="2067561"/>
              <a:chOff x="7283882" y="8952"/>
              <a:chExt cx="874198" cy="2067561"/>
            </a:xfrm>
          </p:grpSpPr>
          <p:sp>
            <p:nvSpPr>
              <p:cNvPr id="256" name="Freeform 255"/>
              <p:cNvSpPr/>
              <p:nvPr/>
            </p:nvSpPr>
            <p:spPr>
              <a:xfrm>
                <a:off x="7424834" y="1523800"/>
                <a:ext cx="89596" cy="478530"/>
              </a:xfrm>
              <a:custGeom>
                <a:avLst/>
                <a:gdLst>
                  <a:gd name="connsiteX0" fmla="*/ 95250 w 133944"/>
                  <a:gd name="connsiteY0" fmla="*/ 0 h 558800"/>
                  <a:gd name="connsiteX1" fmla="*/ 50800 w 133944"/>
                  <a:gd name="connsiteY1" fmla="*/ 95250 h 558800"/>
                  <a:gd name="connsiteX2" fmla="*/ 133350 w 133944"/>
                  <a:gd name="connsiteY2" fmla="*/ 228600 h 558800"/>
                  <a:gd name="connsiteX3" fmla="*/ 0 w 133944"/>
                  <a:gd name="connsiteY3" fmla="*/ 55880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944" h="558800">
                    <a:moveTo>
                      <a:pt x="95250" y="0"/>
                    </a:moveTo>
                    <a:cubicBezTo>
                      <a:pt x="69850" y="28575"/>
                      <a:pt x="44450" y="57150"/>
                      <a:pt x="50800" y="95250"/>
                    </a:cubicBezTo>
                    <a:cubicBezTo>
                      <a:pt x="57150" y="133350"/>
                      <a:pt x="141817" y="151342"/>
                      <a:pt x="133350" y="228600"/>
                    </a:cubicBezTo>
                    <a:cubicBezTo>
                      <a:pt x="124883" y="305858"/>
                      <a:pt x="62441" y="432329"/>
                      <a:pt x="0" y="558800"/>
                    </a:cubicBezTo>
                  </a:path>
                </a:pathLst>
              </a:custGeom>
              <a:noFill/>
              <a:ln w="3175">
                <a:solidFill>
                  <a:srgbClr val="00B05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7283882" y="8952"/>
                <a:ext cx="874198" cy="2067561"/>
                <a:chOff x="7283882" y="8952"/>
                <a:chExt cx="874198" cy="2067561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7283882" y="8952"/>
                  <a:ext cx="795699" cy="1986734"/>
                  <a:chOff x="7283882" y="8952"/>
                  <a:chExt cx="795699" cy="1986734"/>
                </a:xfrm>
              </p:grpSpPr>
              <p:grpSp>
                <p:nvGrpSpPr>
                  <p:cNvPr id="163" name="Group 162"/>
                  <p:cNvGrpSpPr/>
                  <p:nvPr/>
                </p:nvGrpSpPr>
                <p:grpSpPr>
                  <a:xfrm>
                    <a:off x="7283882" y="8952"/>
                    <a:ext cx="649959" cy="1986734"/>
                    <a:chOff x="6962168" y="10454"/>
                    <a:chExt cx="971673" cy="2319996"/>
                  </a:xfrm>
                </p:grpSpPr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6962168" y="10454"/>
                      <a:ext cx="971673" cy="1121136"/>
                      <a:chOff x="5735300" y="10453"/>
                      <a:chExt cx="2198542" cy="1667799"/>
                    </a:xfrm>
                  </p:grpSpPr>
                  <p:grpSp>
                    <p:nvGrpSpPr>
                      <p:cNvPr id="124" name="Group 123"/>
                      <p:cNvGrpSpPr/>
                      <p:nvPr/>
                    </p:nvGrpSpPr>
                    <p:grpSpPr>
                      <a:xfrm>
                        <a:off x="5735300" y="20081"/>
                        <a:ext cx="379319" cy="1221050"/>
                        <a:chOff x="2133600" y="571498"/>
                        <a:chExt cx="171450" cy="551908"/>
                      </a:xfrm>
                    </p:grpSpPr>
                    <p:sp>
                      <p:nvSpPr>
                        <p:cNvPr id="125" name="Freeform 124"/>
                        <p:cNvSpPr/>
                        <p:nvPr/>
                      </p:nvSpPr>
                      <p:spPr>
                        <a:xfrm>
                          <a:off x="2133600" y="923109"/>
                          <a:ext cx="130629" cy="200297"/>
                        </a:xfrm>
                        <a:custGeom>
                          <a:avLst/>
                          <a:gdLst>
                            <a:gd name="connsiteX0" fmla="*/ 0 w 130629"/>
                            <a:gd name="connsiteY0" fmla="*/ 200297 h 200297"/>
                            <a:gd name="connsiteX1" fmla="*/ 130629 w 130629"/>
                            <a:gd name="connsiteY1" fmla="*/ 200297 h 200297"/>
                            <a:gd name="connsiteX2" fmla="*/ 130629 w 130629"/>
                            <a:gd name="connsiteY2" fmla="*/ 0 h 2002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30629" h="200297">
                              <a:moveTo>
                                <a:pt x="0" y="200297"/>
                              </a:moveTo>
                              <a:lnTo>
                                <a:pt x="130629" y="200297"/>
                              </a:lnTo>
                              <a:lnTo>
                                <a:pt x="130629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6" name="Freeform 125"/>
                        <p:cNvSpPr/>
                        <p:nvPr/>
                      </p:nvSpPr>
                      <p:spPr>
                        <a:xfrm>
                          <a:off x="2198097" y="571498"/>
                          <a:ext cx="106953" cy="354331"/>
                        </a:xfrm>
                        <a:custGeom>
                          <a:avLst/>
                          <a:gdLst>
                            <a:gd name="connsiteX0" fmla="*/ 53340 w 91440"/>
                            <a:gd name="connsiteY0" fmla="*/ 556260 h 556260"/>
                            <a:gd name="connsiteX1" fmla="*/ 3810 w 91440"/>
                            <a:gd name="connsiteY1" fmla="*/ 518160 h 556260"/>
                            <a:gd name="connsiteX2" fmla="*/ 87630 w 91440"/>
                            <a:gd name="connsiteY2" fmla="*/ 453390 h 556260"/>
                            <a:gd name="connsiteX3" fmla="*/ 7620 w 91440"/>
                            <a:gd name="connsiteY3" fmla="*/ 396240 h 556260"/>
                            <a:gd name="connsiteX4" fmla="*/ 83820 w 91440"/>
                            <a:gd name="connsiteY4" fmla="*/ 331470 h 556260"/>
                            <a:gd name="connsiteX5" fmla="*/ 0 w 91440"/>
                            <a:gd name="connsiteY5" fmla="*/ 274320 h 556260"/>
                            <a:gd name="connsiteX6" fmla="*/ 83820 w 91440"/>
                            <a:gd name="connsiteY6" fmla="*/ 224790 h 556260"/>
                            <a:gd name="connsiteX7" fmla="*/ 3810 w 91440"/>
                            <a:gd name="connsiteY7" fmla="*/ 171450 h 556260"/>
                            <a:gd name="connsiteX8" fmla="*/ 91440 w 91440"/>
                            <a:gd name="connsiteY8" fmla="*/ 114300 h 556260"/>
                            <a:gd name="connsiteX9" fmla="*/ 11430 w 91440"/>
                            <a:gd name="connsiteY9" fmla="*/ 57150 h 556260"/>
                            <a:gd name="connsiteX10" fmla="*/ 83820 w 91440"/>
                            <a:gd name="connsiteY10" fmla="*/ 0 h 5562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91440" h="556260">
                              <a:moveTo>
                                <a:pt x="53340" y="556260"/>
                              </a:moveTo>
                              <a:lnTo>
                                <a:pt x="3810" y="518160"/>
                              </a:lnTo>
                              <a:lnTo>
                                <a:pt x="87630" y="453390"/>
                              </a:lnTo>
                              <a:lnTo>
                                <a:pt x="7620" y="396240"/>
                              </a:lnTo>
                              <a:lnTo>
                                <a:pt x="83820" y="331470"/>
                              </a:lnTo>
                              <a:lnTo>
                                <a:pt x="0" y="274320"/>
                              </a:lnTo>
                              <a:lnTo>
                                <a:pt x="83820" y="224790"/>
                              </a:lnTo>
                              <a:lnTo>
                                <a:pt x="3810" y="171450"/>
                              </a:lnTo>
                              <a:lnTo>
                                <a:pt x="91440" y="114300"/>
                              </a:lnTo>
                              <a:lnTo>
                                <a:pt x="11430" y="57150"/>
                              </a:lnTo>
                              <a:lnTo>
                                <a:pt x="83820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7" name="Group 126"/>
                      <p:cNvGrpSpPr/>
                      <p:nvPr/>
                    </p:nvGrpSpPr>
                    <p:grpSpPr>
                      <a:xfrm>
                        <a:off x="6114618" y="10453"/>
                        <a:ext cx="379319" cy="1667799"/>
                        <a:chOff x="2305050" y="567146"/>
                        <a:chExt cx="171450" cy="753836"/>
                      </a:xfrm>
                    </p:grpSpPr>
                    <p:sp>
                      <p:nvSpPr>
                        <p:cNvPr id="128" name="Freeform 127"/>
                        <p:cNvSpPr/>
                        <p:nvPr/>
                      </p:nvSpPr>
                      <p:spPr>
                        <a:xfrm>
                          <a:off x="2305050" y="1120685"/>
                          <a:ext cx="130629" cy="200297"/>
                        </a:xfrm>
                        <a:custGeom>
                          <a:avLst/>
                          <a:gdLst>
                            <a:gd name="connsiteX0" fmla="*/ 0 w 130629"/>
                            <a:gd name="connsiteY0" fmla="*/ 200297 h 200297"/>
                            <a:gd name="connsiteX1" fmla="*/ 130629 w 130629"/>
                            <a:gd name="connsiteY1" fmla="*/ 200297 h 200297"/>
                            <a:gd name="connsiteX2" fmla="*/ 130629 w 130629"/>
                            <a:gd name="connsiteY2" fmla="*/ 0 h 2002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30629" h="200297">
                              <a:moveTo>
                                <a:pt x="0" y="200297"/>
                              </a:moveTo>
                              <a:lnTo>
                                <a:pt x="130629" y="200297"/>
                              </a:lnTo>
                              <a:lnTo>
                                <a:pt x="130629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00B05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9" name="Freeform 128"/>
                        <p:cNvSpPr/>
                        <p:nvPr/>
                      </p:nvSpPr>
                      <p:spPr>
                        <a:xfrm>
                          <a:off x="2385060" y="567146"/>
                          <a:ext cx="91440" cy="556260"/>
                        </a:xfrm>
                        <a:custGeom>
                          <a:avLst/>
                          <a:gdLst>
                            <a:gd name="connsiteX0" fmla="*/ 53340 w 91440"/>
                            <a:gd name="connsiteY0" fmla="*/ 556260 h 556260"/>
                            <a:gd name="connsiteX1" fmla="*/ 3810 w 91440"/>
                            <a:gd name="connsiteY1" fmla="*/ 518160 h 556260"/>
                            <a:gd name="connsiteX2" fmla="*/ 87630 w 91440"/>
                            <a:gd name="connsiteY2" fmla="*/ 453390 h 556260"/>
                            <a:gd name="connsiteX3" fmla="*/ 7620 w 91440"/>
                            <a:gd name="connsiteY3" fmla="*/ 396240 h 556260"/>
                            <a:gd name="connsiteX4" fmla="*/ 83820 w 91440"/>
                            <a:gd name="connsiteY4" fmla="*/ 331470 h 556260"/>
                            <a:gd name="connsiteX5" fmla="*/ 0 w 91440"/>
                            <a:gd name="connsiteY5" fmla="*/ 274320 h 556260"/>
                            <a:gd name="connsiteX6" fmla="*/ 83820 w 91440"/>
                            <a:gd name="connsiteY6" fmla="*/ 224790 h 556260"/>
                            <a:gd name="connsiteX7" fmla="*/ 3810 w 91440"/>
                            <a:gd name="connsiteY7" fmla="*/ 171450 h 556260"/>
                            <a:gd name="connsiteX8" fmla="*/ 91440 w 91440"/>
                            <a:gd name="connsiteY8" fmla="*/ 114300 h 556260"/>
                            <a:gd name="connsiteX9" fmla="*/ 11430 w 91440"/>
                            <a:gd name="connsiteY9" fmla="*/ 57150 h 556260"/>
                            <a:gd name="connsiteX10" fmla="*/ 83820 w 91440"/>
                            <a:gd name="connsiteY10" fmla="*/ 0 h 5562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91440" h="556260">
                              <a:moveTo>
                                <a:pt x="53340" y="556260"/>
                              </a:moveTo>
                              <a:lnTo>
                                <a:pt x="3810" y="518160"/>
                              </a:lnTo>
                              <a:lnTo>
                                <a:pt x="87630" y="453390"/>
                              </a:lnTo>
                              <a:lnTo>
                                <a:pt x="7620" y="396240"/>
                              </a:lnTo>
                              <a:lnTo>
                                <a:pt x="83820" y="331470"/>
                              </a:lnTo>
                              <a:lnTo>
                                <a:pt x="0" y="274320"/>
                              </a:lnTo>
                              <a:lnTo>
                                <a:pt x="83820" y="224790"/>
                              </a:lnTo>
                              <a:lnTo>
                                <a:pt x="3810" y="171450"/>
                              </a:lnTo>
                              <a:lnTo>
                                <a:pt x="91440" y="114300"/>
                              </a:lnTo>
                              <a:lnTo>
                                <a:pt x="11430" y="57150"/>
                              </a:lnTo>
                              <a:lnTo>
                                <a:pt x="83820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00B05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0" name="Group 129"/>
                      <p:cNvGrpSpPr/>
                      <p:nvPr/>
                    </p:nvGrpSpPr>
                    <p:grpSpPr>
                      <a:xfrm flipH="1">
                        <a:off x="7126135" y="10453"/>
                        <a:ext cx="379319" cy="1667799"/>
                        <a:chOff x="2305050" y="567146"/>
                        <a:chExt cx="171450" cy="753836"/>
                      </a:xfrm>
                    </p:grpSpPr>
                    <p:sp>
                      <p:nvSpPr>
                        <p:cNvPr id="131" name="Freeform 130"/>
                        <p:cNvSpPr/>
                        <p:nvPr/>
                      </p:nvSpPr>
                      <p:spPr>
                        <a:xfrm>
                          <a:off x="2305050" y="1120685"/>
                          <a:ext cx="130629" cy="200297"/>
                        </a:xfrm>
                        <a:custGeom>
                          <a:avLst/>
                          <a:gdLst>
                            <a:gd name="connsiteX0" fmla="*/ 0 w 130629"/>
                            <a:gd name="connsiteY0" fmla="*/ 200297 h 200297"/>
                            <a:gd name="connsiteX1" fmla="*/ 130629 w 130629"/>
                            <a:gd name="connsiteY1" fmla="*/ 200297 h 200297"/>
                            <a:gd name="connsiteX2" fmla="*/ 130629 w 130629"/>
                            <a:gd name="connsiteY2" fmla="*/ 0 h 2002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30629" h="200297">
                              <a:moveTo>
                                <a:pt x="0" y="200297"/>
                              </a:moveTo>
                              <a:lnTo>
                                <a:pt x="130629" y="200297"/>
                              </a:lnTo>
                              <a:lnTo>
                                <a:pt x="130629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00B05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2" name="Freeform 131"/>
                        <p:cNvSpPr/>
                        <p:nvPr/>
                      </p:nvSpPr>
                      <p:spPr>
                        <a:xfrm>
                          <a:off x="2385060" y="567146"/>
                          <a:ext cx="91440" cy="556260"/>
                        </a:xfrm>
                        <a:custGeom>
                          <a:avLst/>
                          <a:gdLst>
                            <a:gd name="connsiteX0" fmla="*/ 53340 w 91440"/>
                            <a:gd name="connsiteY0" fmla="*/ 556260 h 556260"/>
                            <a:gd name="connsiteX1" fmla="*/ 3810 w 91440"/>
                            <a:gd name="connsiteY1" fmla="*/ 518160 h 556260"/>
                            <a:gd name="connsiteX2" fmla="*/ 87630 w 91440"/>
                            <a:gd name="connsiteY2" fmla="*/ 453390 h 556260"/>
                            <a:gd name="connsiteX3" fmla="*/ 7620 w 91440"/>
                            <a:gd name="connsiteY3" fmla="*/ 396240 h 556260"/>
                            <a:gd name="connsiteX4" fmla="*/ 83820 w 91440"/>
                            <a:gd name="connsiteY4" fmla="*/ 331470 h 556260"/>
                            <a:gd name="connsiteX5" fmla="*/ 0 w 91440"/>
                            <a:gd name="connsiteY5" fmla="*/ 274320 h 556260"/>
                            <a:gd name="connsiteX6" fmla="*/ 83820 w 91440"/>
                            <a:gd name="connsiteY6" fmla="*/ 224790 h 556260"/>
                            <a:gd name="connsiteX7" fmla="*/ 3810 w 91440"/>
                            <a:gd name="connsiteY7" fmla="*/ 171450 h 556260"/>
                            <a:gd name="connsiteX8" fmla="*/ 91440 w 91440"/>
                            <a:gd name="connsiteY8" fmla="*/ 114300 h 556260"/>
                            <a:gd name="connsiteX9" fmla="*/ 11430 w 91440"/>
                            <a:gd name="connsiteY9" fmla="*/ 57150 h 556260"/>
                            <a:gd name="connsiteX10" fmla="*/ 83820 w 91440"/>
                            <a:gd name="connsiteY10" fmla="*/ 0 h 5562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91440" h="556260">
                              <a:moveTo>
                                <a:pt x="53340" y="556260"/>
                              </a:moveTo>
                              <a:lnTo>
                                <a:pt x="3810" y="518160"/>
                              </a:lnTo>
                              <a:lnTo>
                                <a:pt x="87630" y="453390"/>
                              </a:lnTo>
                              <a:lnTo>
                                <a:pt x="7620" y="396240"/>
                              </a:lnTo>
                              <a:lnTo>
                                <a:pt x="83820" y="331470"/>
                              </a:lnTo>
                              <a:lnTo>
                                <a:pt x="0" y="274320"/>
                              </a:lnTo>
                              <a:lnTo>
                                <a:pt x="83820" y="224790"/>
                              </a:lnTo>
                              <a:lnTo>
                                <a:pt x="3810" y="171450"/>
                              </a:lnTo>
                              <a:lnTo>
                                <a:pt x="91440" y="114300"/>
                              </a:lnTo>
                              <a:lnTo>
                                <a:pt x="11430" y="57150"/>
                              </a:lnTo>
                              <a:lnTo>
                                <a:pt x="83820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00B05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3" name="Group 132"/>
                      <p:cNvGrpSpPr/>
                      <p:nvPr/>
                    </p:nvGrpSpPr>
                    <p:grpSpPr>
                      <a:xfrm flipH="1">
                        <a:off x="7572886" y="10453"/>
                        <a:ext cx="360956" cy="1230678"/>
                        <a:chOff x="2133600" y="567146"/>
                        <a:chExt cx="163150" cy="556260"/>
                      </a:xfrm>
                    </p:grpSpPr>
                    <p:sp>
                      <p:nvSpPr>
                        <p:cNvPr id="134" name="Freeform 133"/>
                        <p:cNvSpPr/>
                        <p:nvPr/>
                      </p:nvSpPr>
                      <p:spPr>
                        <a:xfrm>
                          <a:off x="2133600" y="923109"/>
                          <a:ext cx="130629" cy="200297"/>
                        </a:xfrm>
                        <a:custGeom>
                          <a:avLst/>
                          <a:gdLst>
                            <a:gd name="connsiteX0" fmla="*/ 0 w 130629"/>
                            <a:gd name="connsiteY0" fmla="*/ 200297 h 200297"/>
                            <a:gd name="connsiteX1" fmla="*/ 130629 w 130629"/>
                            <a:gd name="connsiteY1" fmla="*/ 200297 h 200297"/>
                            <a:gd name="connsiteX2" fmla="*/ 130629 w 130629"/>
                            <a:gd name="connsiteY2" fmla="*/ 0 h 2002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30629" h="200297">
                              <a:moveTo>
                                <a:pt x="0" y="200297"/>
                              </a:moveTo>
                              <a:lnTo>
                                <a:pt x="130629" y="200297"/>
                              </a:lnTo>
                              <a:lnTo>
                                <a:pt x="130629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5" name="Freeform 134"/>
                        <p:cNvSpPr/>
                        <p:nvPr/>
                      </p:nvSpPr>
                      <p:spPr>
                        <a:xfrm>
                          <a:off x="2213611" y="567146"/>
                          <a:ext cx="83139" cy="358684"/>
                        </a:xfrm>
                        <a:custGeom>
                          <a:avLst/>
                          <a:gdLst>
                            <a:gd name="connsiteX0" fmla="*/ 53340 w 91440"/>
                            <a:gd name="connsiteY0" fmla="*/ 556260 h 556260"/>
                            <a:gd name="connsiteX1" fmla="*/ 3810 w 91440"/>
                            <a:gd name="connsiteY1" fmla="*/ 518160 h 556260"/>
                            <a:gd name="connsiteX2" fmla="*/ 87630 w 91440"/>
                            <a:gd name="connsiteY2" fmla="*/ 453390 h 556260"/>
                            <a:gd name="connsiteX3" fmla="*/ 7620 w 91440"/>
                            <a:gd name="connsiteY3" fmla="*/ 396240 h 556260"/>
                            <a:gd name="connsiteX4" fmla="*/ 83820 w 91440"/>
                            <a:gd name="connsiteY4" fmla="*/ 331470 h 556260"/>
                            <a:gd name="connsiteX5" fmla="*/ 0 w 91440"/>
                            <a:gd name="connsiteY5" fmla="*/ 274320 h 556260"/>
                            <a:gd name="connsiteX6" fmla="*/ 83820 w 91440"/>
                            <a:gd name="connsiteY6" fmla="*/ 224790 h 556260"/>
                            <a:gd name="connsiteX7" fmla="*/ 3810 w 91440"/>
                            <a:gd name="connsiteY7" fmla="*/ 171450 h 556260"/>
                            <a:gd name="connsiteX8" fmla="*/ 91440 w 91440"/>
                            <a:gd name="connsiteY8" fmla="*/ 114300 h 556260"/>
                            <a:gd name="connsiteX9" fmla="*/ 11430 w 91440"/>
                            <a:gd name="connsiteY9" fmla="*/ 57150 h 556260"/>
                            <a:gd name="connsiteX10" fmla="*/ 83820 w 91440"/>
                            <a:gd name="connsiteY10" fmla="*/ 0 h 5562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91440" h="556260">
                              <a:moveTo>
                                <a:pt x="53340" y="556260"/>
                              </a:moveTo>
                              <a:lnTo>
                                <a:pt x="3810" y="518160"/>
                              </a:lnTo>
                              <a:lnTo>
                                <a:pt x="87630" y="453390"/>
                              </a:lnTo>
                              <a:lnTo>
                                <a:pt x="7620" y="396240"/>
                              </a:lnTo>
                              <a:lnTo>
                                <a:pt x="83820" y="331470"/>
                              </a:lnTo>
                              <a:lnTo>
                                <a:pt x="0" y="274320"/>
                              </a:lnTo>
                              <a:lnTo>
                                <a:pt x="83820" y="224790"/>
                              </a:lnTo>
                              <a:lnTo>
                                <a:pt x="3810" y="171450"/>
                              </a:lnTo>
                              <a:lnTo>
                                <a:pt x="91440" y="114300"/>
                              </a:lnTo>
                              <a:lnTo>
                                <a:pt x="11430" y="57150"/>
                              </a:lnTo>
                              <a:lnTo>
                                <a:pt x="83820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51" name="Rectangle 150"/>
                    <p:cNvSpPr/>
                    <p:nvPr/>
                  </p:nvSpPr>
                  <p:spPr>
                    <a:xfrm>
                      <a:off x="7257542" y="1131590"/>
                      <a:ext cx="359238" cy="648072"/>
                    </a:xfrm>
                    <a:prstGeom prst="rect">
                      <a:avLst/>
                    </a:prstGeom>
                    <a:solidFill>
                      <a:srgbClr val="CCFFCC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2" name="Rounded Rectangle 151"/>
                    <p:cNvSpPr/>
                    <p:nvPr/>
                  </p:nvSpPr>
                  <p:spPr>
                    <a:xfrm>
                      <a:off x="7283882" y="1203598"/>
                      <a:ext cx="45719" cy="26685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3" name="Rounded Rectangle 152"/>
                    <p:cNvSpPr/>
                    <p:nvPr/>
                  </p:nvSpPr>
                  <p:spPr>
                    <a:xfrm>
                      <a:off x="7413422" y="1203598"/>
                      <a:ext cx="45719" cy="26685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4" name="Rounded Rectangle 153"/>
                    <p:cNvSpPr/>
                    <p:nvPr/>
                  </p:nvSpPr>
                  <p:spPr>
                    <a:xfrm>
                      <a:off x="7541152" y="1203598"/>
                      <a:ext cx="45719" cy="26685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6" name="Freeform 155"/>
                    <p:cNvSpPr/>
                    <p:nvPr/>
                  </p:nvSpPr>
                  <p:spPr>
                    <a:xfrm>
                      <a:off x="7277100" y="1771650"/>
                      <a:ext cx="133944" cy="558800"/>
                    </a:xfrm>
                    <a:custGeom>
                      <a:avLst/>
                      <a:gdLst>
                        <a:gd name="connsiteX0" fmla="*/ 95250 w 133944"/>
                        <a:gd name="connsiteY0" fmla="*/ 0 h 558800"/>
                        <a:gd name="connsiteX1" fmla="*/ 50800 w 133944"/>
                        <a:gd name="connsiteY1" fmla="*/ 95250 h 558800"/>
                        <a:gd name="connsiteX2" fmla="*/ 133350 w 133944"/>
                        <a:gd name="connsiteY2" fmla="*/ 228600 h 558800"/>
                        <a:gd name="connsiteX3" fmla="*/ 0 w 133944"/>
                        <a:gd name="connsiteY3" fmla="*/ 558800 h 558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3944" h="558800">
                          <a:moveTo>
                            <a:pt x="95250" y="0"/>
                          </a:moveTo>
                          <a:cubicBezTo>
                            <a:pt x="69850" y="28575"/>
                            <a:pt x="44450" y="57150"/>
                            <a:pt x="50800" y="95250"/>
                          </a:cubicBezTo>
                          <a:cubicBezTo>
                            <a:pt x="57150" y="133350"/>
                            <a:pt x="141817" y="151342"/>
                            <a:pt x="133350" y="228600"/>
                          </a:cubicBezTo>
                          <a:cubicBezTo>
                            <a:pt x="124883" y="305858"/>
                            <a:pt x="62441" y="432329"/>
                            <a:pt x="0" y="558800"/>
                          </a:cubicBezTo>
                        </a:path>
                      </a:pathLst>
                    </a:custGeom>
                    <a:noFill/>
                    <a:ln w="3175">
                      <a:solidFill>
                        <a:srgbClr val="7030A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7" name="Freeform 156"/>
                    <p:cNvSpPr/>
                    <p:nvPr/>
                  </p:nvSpPr>
                  <p:spPr>
                    <a:xfrm>
                      <a:off x="7404416" y="1771650"/>
                      <a:ext cx="133944" cy="558800"/>
                    </a:xfrm>
                    <a:custGeom>
                      <a:avLst/>
                      <a:gdLst>
                        <a:gd name="connsiteX0" fmla="*/ 95250 w 133944"/>
                        <a:gd name="connsiteY0" fmla="*/ 0 h 558800"/>
                        <a:gd name="connsiteX1" fmla="*/ 50800 w 133944"/>
                        <a:gd name="connsiteY1" fmla="*/ 95250 h 558800"/>
                        <a:gd name="connsiteX2" fmla="*/ 133350 w 133944"/>
                        <a:gd name="connsiteY2" fmla="*/ 228600 h 558800"/>
                        <a:gd name="connsiteX3" fmla="*/ 0 w 133944"/>
                        <a:gd name="connsiteY3" fmla="*/ 558800 h 558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3944" h="558800">
                          <a:moveTo>
                            <a:pt x="95250" y="0"/>
                          </a:moveTo>
                          <a:cubicBezTo>
                            <a:pt x="69850" y="28575"/>
                            <a:pt x="44450" y="57150"/>
                            <a:pt x="50800" y="95250"/>
                          </a:cubicBezTo>
                          <a:cubicBezTo>
                            <a:pt x="57150" y="133350"/>
                            <a:pt x="141817" y="151342"/>
                            <a:pt x="133350" y="228600"/>
                          </a:cubicBezTo>
                          <a:cubicBezTo>
                            <a:pt x="124883" y="305858"/>
                            <a:pt x="62441" y="432329"/>
                            <a:pt x="0" y="558800"/>
                          </a:cubicBezTo>
                        </a:path>
                      </a:pathLst>
                    </a:custGeom>
                    <a:noFill/>
                    <a:ln w="3175">
                      <a:solidFill>
                        <a:srgbClr val="7030A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cxnSp>
                <p:nvCxnSpPr>
                  <p:cNvPr id="155" name="Straight Connector 154"/>
                  <p:cNvCxnSpPr/>
                  <p:nvPr/>
                </p:nvCxnSpPr>
                <p:spPr>
                  <a:xfrm>
                    <a:off x="7910982" y="315728"/>
                    <a:ext cx="168599" cy="0"/>
                  </a:xfrm>
                  <a:prstGeom prst="line">
                    <a:avLst/>
                  </a:prstGeom>
                  <a:ln w="34925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9" name="TextBox 168"/>
                <p:cNvSpPr txBox="1"/>
                <p:nvPr/>
              </p:nvSpPr>
              <p:spPr>
                <a:xfrm>
                  <a:off x="7547015" y="1876458"/>
                  <a:ext cx="611065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dirty="0" err="1" smtClean="0">
                      <a:solidFill>
                        <a:srgbClr val="BA8CDC"/>
                      </a:solidFill>
                    </a:rPr>
                    <a:t>NbTi</a:t>
                  </a:r>
                  <a:r>
                    <a:rPr lang="en-GB" sz="700" dirty="0" smtClean="0">
                      <a:solidFill>
                        <a:srgbClr val="BA8CDC"/>
                      </a:solidFill>
                    </a:rPr>
                    <a:t> leads</a:t>
                  </a:r>
                  <a:endParaRPr lang="en-GB" sz="700" dirty="0">
                    <a:solidFill>
                      <a:srgbClr val="BA8CDC"/>
                    </a:solidFill>
                  </a:endParaRPr>
                </a:p>
              </p:txBody>
            </p:sp>
          </p:grpSp>
        </p:grpSp>
      </p:grpSp>
      <p:grpSp>
        <p:nvGrpSpPr>
          <p:cNvPr id="26" name="Group 25"/>
          <p:cNvGrpSpPr/>
          <p:nvPr/>
        </p:nvGrpSpPr>
        <p:grpSpPr>
          <a:xfrm>
            <a:off x="8343910" y="530899"/>
            <a:ext cx="862737" cy="1194285"/>
            <a:chOff x="8343910" y="530899"/>
            <a:chExt cx="862737" cy="1194285"/>
          </a:xfrm>
        </p:grpSpPr>
        <p:grpSp>
          <p:nvGrpSpPr>
            <p:cNvPr id="22" name="Group 21"/>
            <p:cNvGrpSpPr/>
            <p:nvPr/>
          </p:nvGrpSpPr>
          <p:grpSpPr>
            <a:xfrm>
              <a:off x="8518194" y="699542"/>
              <a:ext cx="383650" cy="824258"/>
              <a:chOff x="8518194" y="699542"/>
              <a:chExt cx="383650" cy="824258"/>
            </a:xfrm>
          </p:grpSpPr>
          <p:sp>
            <p:nvSpPr>
              <p:cNvPr id="260" name="Oval 259"/>
              <p:cNvSpPr/>
              <p:nvPr/>
            </p:nvSpPr>
            <p:spPr>
              <a:xfrm>
                <a:off x="8713039" y="1026060"/>
                <a:ext cx="188805" cy="188805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00" dirty="0" smtClean="0">
                    <a:solidFill>
                      <a:schemeClr val="tx1"/>
                    </a:solidFill>
                  </a:rPr>
                  <a:t>V</a:t>
                </a:r>
                <a:endParaRPr lang="en-GB" sz="8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71" name="Group 270"/>
              <p:cNvGrpSpPr/>
              <p:nvPr/>
            </p:nvGrpSpPr>
            <p:grpSpPr>
              <a:xfrm>
                <a:off x="8570807" y="1071571"/>
                <a:ext cx="142232" cy="111864"/>
                <a:chOff x="8570807" y="1071571"/>
                <a:chExt cx="142232" cy="111864"/>
              </a:xfrm>
            </p:grpSpPr>
            <p:cxnSp>
              <p:nvCxnSpPr>
                <p:cNvPr id="267" name="Straight Connector 266"/>
                <p:cNvCxnSpPr>
                  <a:stCxn id="260" idx="2"/>
                </p:cNvCxnSpPr>
                <p:nvPr/>
              </p:nvCxnSpPr>
              <p:spPr>
                <a:xfrm flipH="1">
                  <a:off x="8573246" y="1120463"/>
                  <a:ext cx="139793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/>
                <p:cNvCxnSpPr/>
                <p:nvPr/>
              </p:nvCxnSpPr>
              <p:spPr>
                <a:xfrm flipV="1">
                  <a:off x="8570807" y="1071571"/>
                  <a:ext cx="1" cy="1118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79" name="Group 278"/>
              <p:cNvGrpSpPr/>
              <p:nvPr/>
            </p:nvGrpSpPr>
            <p:grpSpPr>
              <a:xfrm>
                <a:off x="8570807" y="1383532"/>
                <a:ext cx="142232" cy="111864"/>
                <a:chOff x="8570807" y="1071571"/>
                <a:chExt cx="142232" cy="111864"/>
              </a:xfrm>
            </p:grpSpPr>
            <p:cxnSp>
              <p:nvCxnSpPr>
                <p:cNvPr id="280" name="Straight Connector 279"/>
                <p:cNvCxnSpPr/>
                <p:nvPr/>
              </p:nvCxnSpPr>
              <p:spPr>
                <a:xfrm flipH="1">
                  <a:off x="8573246" y="1120463"/>
                  <a:ext cx="139793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1" name="Straight Connector 280"/>
                <p:cNvCxnSpPr/>
                <p:nvPr/>
              </p:nvCxnSpPr>
              <p:spPr>
                <a:xfrm flipV="1">
                  <a:off x="8570807" y="1071571"/>
                  <a:ext cx="1" cy="1118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88" name="Group 287"/>
              <p:cNvGrpSpPr/>
              <p:nvPr/>
            </p:nvGrpSpPr>
            <p:grpSpPr>
              <a:xfrm>
                <a:off x="8713039" y="1395900"/>
                <a:ext cx="125212" cy="127900"/>
                <a:chOff x="8713039" y="1395900"/>
                <a:chExt cx="125212" cy="127900"/>
              </a:xfrm>
            </p:grpSpPr>
            <p:sp>
              <p:nvSpPr>
                <p:cNvPr id="284" name="Freeform 283"/>
                <p:cNvSpPr/>
                <p:nvPr/>
              </p:nvSpPr>
              <p:spPr>
                <a:xfrm>
                  <a:off x="8746068" y="1453434"/>
                  <a:ext cx="45719" cy="70366"/>
                </a:xfrm>
                <a:custGeom>
                  <a:avLst/>
                  <a:gdLst>
                    <a:gd name="connsiteX0" fmla="*/ 66728 w 76337"/>
                    <a:gd name="connsiteY0" fmla="*/ 0 h 300037"/>
                    <a:gd name="connsiteX1" fmla="*/ 53 w 76337"/>
                    <a:gd name="connsiteY1" fmla="*/ 90487 h 300037"/>
                    <a:gd name="connsiteX2" fmla="*/ 76253 w 76337"/>
                    <a:gd name="connsiteY2" fmla="*/ 192881 h 300037"/>
                    <a:gd name="connsiteX3" fmla="*/ 11959 w 76337"/>
                    <a:gd name="connsiteY3" fmla="*/ 300037 h 30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337" h="300037">
                      <a:moveTo>
                        <a:pt x="66728" y="0"/>
                      </a:moveTo>
                      <a:cubicBezTo>
                        <a:pt x="32597" y="29170"/>
                        <a:pt x="-1534" y="58340"/>
                        <a:pt x="53" y="90487"/>
                      </a:cubicBezTo>
                      <a:cubicBezTo>
                        <a:pt x="1640" y="122634"/>
                        <a:pt x="74269" y="157956"/>
                        <a:pt x="76253" y="192881"/>
                      </a:cubicBezTo>
                      <a:cubicBezTo>
                        <a:pt x="78237" y="227806"/>
                        <a:pt x="45098" y="263921"/>
                        <a:pt x="11959" y="300037"/>
                      </a:cubicBezTo>
                    </a:path>
                  </a:pathLst>
                </a:custGeom>
                <a:noFill/>
                <a:ln w="31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" name="Isosceles Triangle 285"/>
                <p:cNvSpPr/>
                <p:nvPr/>
              </p:nvSpPr>
              <p:spPr>
                <a:xfrm rot="5400000">
                  <a:off x="8708001" y="1400938"/>
                  <a:ext cx="73048" cy="62972"/>
                </a:xfrm>
                <a:prstGeom prst="triangle">
                  <a:avLst/>
                </a:prstGeom>
                <a:solidFill>
                  <a:schemeClr val="bg1"/>
                </a:solidFill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" name="Isosceles Triangle 286"/>
                <p:cNvSpPr/>
                <p:nvPr/>
              </p:nvSpPr>
              <p:spPr>
                <a:xfrm rot="16200000" flipH="1">
                  <a:off x="8770241" y="1400938"/>
                  <a:ext cx="73048" cy="62972"/>
                </a:xfrm>
                <a:prstGeom prst="triangle">
                  <a:avLst/>
                </a:prstGeom>
                <a:solidFill>
                  <a:schemeClr val="bg1"/>
                </a:solidFill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01" name="Group 300"/>
              <p:cNvGrpSpPr/>
              <p:nvPr/>
            </p:nvGrpSpPr>
            <p:grpSpPr>
              <a:xfrm>
                <a:off x="8518194" y="699542"/>
                <a:ext cx="115585" cy="169176"/>
                <a:chOff x="8518194" y="699542"/>
                <a:chExt cx="115585" cy="169176"/>
              </a:xfrm>
            </p:grpSpPr>
            <p:grpSp>
              <p:nvGrpSpPr>
                <p:cNvPr id="289" name="Group 288"/>
                <p:cNvGrpSpPr/>
                <p:nvPr/>
              </p:nvGrpSpPr>
              <p:grpSpPr>
                <a:xfrm rot="16200000">
                  <a:off x="8529262" y="764202"/>
                  <a:ext cx="97169" cy="111864"/>
                  <a:chOff x="8570807" y="1071571"/>
                  <a:chExt cx="195085" cy="111864"/>
                </a:xfrm>
              </p:grpSpPr>
              <p:cxnSp>
                <p:nvCxnSpPr>
                  <p:cNvPr id="290" name="Straight Connector 289"/>
                  <p:cNvCxnSpPr/>
                  <p:nvPr/>
                </p:nvCxnSpPr>
                <p:spPr>
                  <a:xfrm rot="10800000">
                    <a:off x="8573246" y="1120463"/>
                    <a:ext cx="192646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91" name="Straight Connector 290"/>
                  <p:cNvCxnSpPr/>
                  <p:nvPr/>
                </p:nvCxnSpPr>
                <p:spPr>
                  <a:xfrm flipV="1">
                    <a:off x="8570807" y="1071571"/>
                    <a:ext cx="1" cy="111864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olid"/>
                    <a:miter lim="800000"/>
                  </a:ln>
                  <a:effectLst/>
                </p:spPr>
              </p:cxnSp>
            </p:grpSp>
            <p:grpSp>
              <p:nvGrpSpPr>
                <p:cNvPr id="300" name="Group 299"/>
                <p:cNvGrpSpPr/>
                <p:nvPr/>
              </p:nvGrpSpPr>
              <p:grpSpPr>
                <a:xfrm>
                  <a:off x="8518194" y="699542"/>
                  <a:ext cx="103283" cy="72033"/>
                  <a:chOff x="8518194" y="699542"/>
                  <a:chExt cx="103283" cy="72033"/>
                </a:xfrm>
              </p:grpSpPr>
              <p:cxnSp>
                <p:nvCxnSpPr>
                  <p:cNvPr id="296" name="Straight Connector 295"/>
                  <p:cNvCxnSpPr/>
                  <p:nvPr/>
                </p:nvCxnSpPr>
                <p:spPr>
                  <a:xfrm>
                    <a:off x="8520139" y="771575"/>
                    <a:ext cx="101338" cy="0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8" name="Straight Connector 297"/>
                  <p:cNvCxnSpPr/>
                  <p:nvPr/>
                </p:nvCxnSpPr>
                <p:spPr>
                  <a:xfrm>
                    <a:off x="8518194" y="699542"/>
                    <a:ext cx="101338" cy="0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9" name="Freeform 298"/>
                  <p:cNvSpPr/>
                  <p:nvPr/>
                </p:nvSpPr>
                <p:spPr>
                  <a:xfrm>
                    <a:off x="8540402" y="713940"/>
                    <a:ext cx="60808" cy="45719"/>
                  </a:xfrm>
                  <a:custGeom>
                    <a:avLst/>
                    <a:gdLst>
                      <a:gd name="connsiteX0" fmla="*/ 0 w 278606"/>
                      <a:gd name="connsiteY0" fmla="*/ 2386 h 50015"/>
                      <a:gd name="connsiteX1" fmla="*/ 90487 w 278606"/>
                      <a:gd name="connsiteY1" fmla="*/ 50011 h 50015"/>
                      <a:gd name="connsiteX2" fmla="*/ 180975 w 278606"/>
                      <a:gd name="connsiteY2" fmla="*/ 4 h 50015"/>
                      <a:gd name="connsiteX3" fmla="*/ 278606 w 278606"/>
                      <a:gd name="connsiteY3" fmla="*/ 47629 h 500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8606" h="50015">
                        <a:moveTo>
                          <a:pt x="0" y="2386"/>
                        </a:moveTo>
                        <a:cubicBezTo>
                          <a:pt x="30162" y="26397"/>
                          <a:pt x="60325" y="50408"/>
                          <a:pt x="90487" y="50011"/>
                        </a:cubicBezTo>
                        <a:cubicBezTo>
                          <a:pt x="120649" y="49614"/>
                          <a:pt x="149622" y="401"/>
                          <a:pt x="180975" y="4"/>
                        </a:cubicBezTo>
                        <a:cubicBezTo>
                          <a:pt x="212328" y="-393"/>
                          <a:pt x="245467" y="23618"/>
                          <a:pt x="278606" y="47629"/>
                        </a:cubicBezTo>
                      </a:path>
                    </a:pathLst>
                  </a:custGeom>
                  <a:ln w="635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sp>
          <p:nvSpPr>
            <p:cNvPr id="170" name="TextBox 169"/>
            <p:cNvSpPr txBox="1"/>
            <p:nvPr/>
          </p:nvSpPr>
          <p:spPr>
            <a:xfrm rot="16200000">
              <a:off x="8594337" y="1146500"/>
              <a:ext cx="95731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>
                      <a:lumMod val="65000"/>
                    </a:schemeClr>
                  </a:solidFill>
                </a:rPr>
                <a:t>Vacuum equipment</a:t>
              </a:r>
              <a:endParaRPr lang="en-GB" sz="7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Right Brace 24"/>
            <p:cNvSpPr/>
            <p:nvPr/>
          </p:nvSpPr>
          <p:spPr>
            <a:xfrm>
              <a:off x="8926472" y="989383"/>
              <a:ext cx="88625" cy="534634"/>
            </a:xfrm>
            <a:prstGeom prst="rightBrac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8343910" y="530899"/>
              <a:ext cx="86273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>
                      <a:lumMod val="65000"/>
                    </a:schemeClr>
                  </a:solidFill>
                </a:rPr>
                <a:t>He Safety device</a:t>
              </a:r>
              <a:endParaRPr lang="en-GB" sz="7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73209" y="2208401"/>
            <a:ext cx="1359383" cy="654611"/>
            <a:chOff x="3373209" y="2208401"/>
            <a:chExt cx="1359383" cy="654611"/>
          </a:xfrm>
        </p:grpSpPr>
        <p:grpSp>
          <p:nvGrpSpPr>
            <p:cNvPr id="162" name="Group 161"/>
            <p:cNvGrpSpPr/>
            <p:nvPr/>
          </p:nvGrpSpPr>
          <p:grpSpPr>
            <a:xfrm>
              <a:off x="3373209" y="2208401"/>
              <a:ext cx="814416" cy="654611"/>
              <a:chOff x="3373209" y="1891341"/>
              <a:chExt cx="814416" cy="971672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3522154" y="2208402"/>
                <a:ext cx="102925" cy="359236"/>
              </a:xfrm>
              <a:prstGeom prst="rect">
                <a:avLst/>
              </a:prstGeom>
              <a:solidFill>
                <a:srgbClr val="E2CFF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3373209" y="1891341"/>
                <a:ext cx="591737" cy="971672"/>
                <a:chOff x="3373209" y="1891341"/>
                <a:chExt cx="591737" cy="971672"/>
              </a:xfrm>
            </p:grpSpPr>
            <p:grpSp>
              <p:nvGrpSpPr>
                <p:cNvPr id="136" name="Group 135"/>
                <p:cNvGrpSpPr/>
                <p:nvPr/>
              </p:nvGrpSpPr>
              <p:grpSpPr>
                <a:xfrm rot="16200000">
                  <a:off x="3183242" y="2081308"/>
                  <a:ext cx="971672" cy="591737"/>
                  <a:chOff x="5735302" y="797989"/>
                  <a:chExt cx="2198538" cy="880266"/>
                </a:xfrm>
              </p:grpSpPr>
              <p:sp>
                <p:nvSpPr>
                  <p:cNvPr id="147" name="Freeform 146"/>
                  <p:cNvSpPr/>
                  <p:nvPr/>
                </p:nvSpPr>
                <p:spPr>
                  <a:xfrm>
                    <a:off x="5735302" y="797990"/>
                    <a:ext cx="289006" cy="443140"/>
                  </a:xfrm>
                  <a:custGeom>
                    <a:avLst/>
                    <a:gdLst>
                      <a:gd name="connsiteX0" fmla="*/ 0 w 130629"/>
                      <a:gd name="connsiteY0" fmla="*/ 200297 h 200297"/>
                      <a:gd name="connsiteX1" fmla="*/ 130629 w 130629"/>
                      <a:gd name="connsiteY1" fmla="*/ 200297 h 200297"/>
                      <a:gd name="connsiteX2" fmla="*/ 130629 w 130629"/>
                      <a:gd name="connsiteY2" fmla="*/ 0 h 2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629" h="200297">
                        <a:moveTo>
                          <a:pt x="0" y="200297"/>
                        </a:moveTo>
                        <a:lnTo>
                          <a:pt x="130629" y="200297"/>
                        </a:lnTo>
                        <a:lnTo>
                          <a:pt x="130629" y="0"/>
                        </a:lnTo>
                      </a:path>
                    </a:pathLst>
                  </a:custGeom>
                  <a:noFill/>
                  <a:ln w="1270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5" name="Freeform 144"/>
                  <p:cNvSpPr/>
                  <p:nvPr/>
                </p:nvSpPr>
                <p:spPr>
                  <a:xfrm>
                    <a:off x="6114618" y="797993"/>
                    <a:ext cx="289006" cy="880262"/>
                  </a:xfrm>
                  <a:custGeom>
                    <a:avLst/>
                    <a:gdLst>
                      <a:gd name="connsiteX0" fmla="*/ 0 w 130629"/>
                      <a:gd name="connsiteY0" fmla="*/ 200297 h 200297"/>
                      <a:gd name="connsiteX1" fmla="*/ 130629 w 130629"/>
                      <a:gd name="connsiteY1" fmla="*/ 200297 h 200297"/>
                      <a:gd name="connsiteX2" fmla="*/ 130629 w 130629"/>
                      <a:gd name="connsiteY2" fmla="*/ 0 h 2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629" h="200297">
                        <a:moveTo>
                          <a:pt x="0" y="200297"/>
                        </a:moveTo>
                        <a:lnTo>
                          <a:pt x="130629" y="200297"/>
                        </a:lnTo>
                        <a:lnTo>
                          <a:pt x="130629" y="0"/>
                        </a:lnTo>
                      </a:path>
                    </a:pathLst>
                  </a:custGeom>
                  <a:noFill/>
                  <a:ln w="12700" cap="flat" cmpd="sng" algn="ctr">
                    <a:solidFill>
                      <a:srgbClr val="00B05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3" name="Freeform 142"/>
                  <p:cNvSpPr/>
                  <p:nvPr/>
                </p:nvSpPr>
                <p:spPr>
                  <a:xfrm flipH="1">
                    <a:off x="7216446" y="797991"/>
                    <a:ext cx="289006" cy="880261"/>
                  </a:xfrm>
                  <a:custGeom>
                    <a:avLst/>
                    <a:gdLst>
                      <a:gd name="connsiteX0" fmla="*/ 0 w 130629"/>
                      <a:gd name="connsiteY0" fmla="*/ 200297 h 200297"/>
                      <a:gd name="connsiteX1" fmla="*/ 130629 w 130629"/>
                      <a:gd name="connsiteY1" fmla="*/ 200297 h 200297"/>
                      <a:gd name="connsiteX2" fmla="*/ 130629 w 130629"/>
                      <a:gd name="connsiteY2" fmla="*/ 0 h 2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629" h="200297">
                        <a:moveTo>
                          <a:pt x="0" y="200297"/>
                        </a:moveTo>
                        <a:lnTo>
                          <a:pt x="130629" y="200297"/>
                        </a:lnTo>
                        <a:lnTo>
                          <a:pt x="130629" y="0"/>
                        </a:lnTo>
                      </a:path>
                    </a:pathLst>
                  </a:custGeom>
                  <a:noFill/>
                  <a:ln w="12700" cap="flat" cmpd="sng" algn="ctr">
                    <a:solidFill>
                      <a:srgbClr val="00B05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1" name="Freeform 140"/>
                  <p:cNvSpPr/>
                  <p:nvPr/>
                </p:nvSpPr>
                <p:spPr>
                  <a:xfrm flipH="1">
                    <a:off x="7644834" y="797989"/>
                    <a:ext cx="289006" cy="443140"/>
                  </a:xfrm>
                  <a:custGeom>
                    <a:avLst/>
                    <a:gdLst>
                      <a:gd name="connsiteX0" fmla="*/ 0 w 130629"/>
                      <a:gd name="connsiteY0" fmla="*/ 200297 h 200297"/>
                      <a:gd name="connsiteX1" fmla="*/ 130629 w 130629"/>
                      <a:gd name="connsiteY1" fmla="*/ 200297 h 200297"/>
                      <a:gd name="connsiteX2" fmla="*/ 130629 w 130629"/>
                      <a:gd name="connsiteY2" fmla="*/ 0 h 2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629" h="200297">
                        <a:moveTo>
                          <a:pt x="0" y="200297"/>
                        </a:moveTo>
                        <a:lnTo>
                          <a:pt x="130629" y="200297"/>
                        </a:lnTo>
                        <a:lnTo>
                          <a:pt x="130629" y="0"/>
                        </a:lnTo>
                      </a:path>
                    </a:pathLst>
                  </a:custGeom>
                  <a:noFill/>
                  <a:ln w="1270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9" name="Freeform 8"/>
                <p:cNvSpPr/>
                <p:nvPr/>
              </p:nvSpPr>
              <p:spPr>
                <a:xfrm>
                  <a:off x="3549154" y="2019300"/>
                  <a:ext cx="158750" cy="196850"/>
                </a:xfrm>
                <a:custGeom>
                  <a:avLst/>
                  <a:gdLst>
                    <a:gd name="connsiteX0" fmla="*/ 0 w 158750"/>
                    <a:gd name="connsiteY0" fmla="*/ 0 h 196850"/>
                    <a:gd name="connsiteX1" fmla="*/ 0 w 158750"/>
                    <a:gd name="connsiteY1" fmla="*/ 104775 h 196850"/>
                    <a:gd name="connsiteX2" fmla="*/ 158750 w 158750"/>
                    <a:gd name="connsiteY2" fmla="*/ 104775 h 196850"/>
                    <a:gd name="connsiteX3" fmla="*/ 158750 w 158750"/>
                    <a:gd name="connsiteY3" fmla="*/ 19685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750" h="196850">
                      <a:moveTo>
                        <a:pt x="0" y="0"/>
                      </a:moveTo>
                      <a:lnTo>
                        <a:pt x="0" y="104775"/>
                      </a:lnTo>
                      <a:lnTo>
                        <a:pt x="158750" y="104775"/>
                      </a:lnTo>
                      <a:lnTo>
                        <a:pt x="158750" y="196850"/>
                      </a:lnTo>
                    </a:path>
                  </a:pathLst>
                </a:custGeom>
                <a:no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9" name="Freeform 148"/>
                <p:cNvSpPr/>
                <p:nvPr/>
              </p:nvSpPr>
              <p:spPr>
                <a:xfrm flipV="1">
                  <a:off x="3545704" y="2567638"/>
                  <a:ext cx="158750" cy="175392"/>
                </a:xfrm>
                <a:custGeom>
                  <a:avLst/>
                  <a:gdLst>
                    <a:gd name="connsiteX0" fmla="*/ 0 w 158750"/>
                    <a:gd name="connsiteY0" fmla="*/ 0 h 196850"/>
                    <a:gd name="connsiteX1" fmla="*/ 0 w 158750"/>
                    <a:gd name="connsiteY1" fmla="*/ 104775 h 196850"/>
                    <a:gd name="connsiteX2" fmla="*/ 158750 w 158750"/>
                    <a:gd name="connsiteY2" fmla="*/ 104775 h 196850"/>
                    <a:gd name="connsiteX3" fmla="*/ 158750 w 158750"/>
                    <a:gd name="connsiteY3" fmla="*/ 19685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750" h="196850">
                      <a:moveTo>
                        <a:pt x="0" y="0"/>
                      </a:moveTo>
                      <a:lnTo>
                        <a:pt x="0" y="104775"/>
                      </a:lnTo>
                      <a:lnTo>
                        <a:pt x="158750" y="104775"/>
                      </a:lnTo>
                      <a:lnTo>
                        <a:pt x="158750" y="196850"/>
                      </a:lnTo>
                    </a:path>
                  </a:pathLst>
                </a:custGeom>
                <a:no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1" name="Group 160"/>
              <p:cNvGrpSpPr/>
              <p:nvPr/>
            </p:nvGrpSpPr>
            <p:grpSpPr>
              <a:xfrm rot="16043000">
                <a:off x="3776024" y="2107331"/>
                <a:ext cx="261924" cy="561279"/>
                <a:chOff x="7428836" y="1924050"/>
                <a:chExt cx="261924" cy="561279"/>
              </a:xfrm>
            </p:grpSpPr>
            <p:sp>
              <p:nvSpPr>
                <p:cNvPr id="159" name="Freeform 158"/>
                <p:cNvSpPr/>
                <p:nvPr/>
              </p:nvSpPr>
              <p:spPr>
                <a:xfrm>
                  <a:off x="7428836" y="1926529"/>
                  <a:ext cx="133944" cy="558800"/>
                </a:xfrm>
                <a:custGeom>
                  <a:avLst/>
                  <a:gdLst>
                    <a:gd name="connsiteX0" fmla="*/ 95250 w 133944"/>
                    <a:gd name="connsiteY0" fmla="*/ 0 h 558800"/>
                    <a:gd name="connsiteX1" fmla="*/ 50800 w 133944"/>
                    <a:gd name="connsiteY1" fmla="*/ 95250 h 558800"/>
                    <a:gd name="connsiteX2" fmla="*/ 133350 w 133944"/>
                    <a:gd name="connsiteY2" fmla="*/ 228600 h 558800"/>
                    <a:gd name="connsiteX3" fmla="*/ 0 w 133944"/>
                    <a:gd name="connsiteY3" fmla="*/ 55880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944" h="558800">
                      <a:moveTo>
                        <a:pt x="95250" y="0"/>
                      </a:moveTo>
                      <a:cubicBezTo>
                        <a:pt x="69850" y="28575"/>
                        <a:pt x="44450" y="57150"/>
                        <a:pt x="50800" y="95250"/>
                      </a:cubicBezTo>
                      <a:cubicBezTo>
                        <a:pt x="57150" y="133350"/>
                        <a:pt x="141817" y="151342"/>
                        <a:pt x="133350" y="228600"/>
                      </a:cubicBezTo>
                      <a:cubicBezTo>
                        <a:pt x="124883" y="305858"/>
                        <a:pt x="62441" y="432329"/>
                        <a:pt x="0" y="558800"/>
                      </a:cubicBezTo>
                    </a:path>
                  </a:pathLst>
                </a:custGeom>
                <a:noFill/>
                <a:ln w="3175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7556816" y="1924050"/>
                  <a:ext cx="133944" cy="558800"/>
                </a:xfrm>
                <a:custGeom>
                  <a:avLst/>
                  <a:gdLst>
                    <a:gd name="connsiteX0" fmla="*/ 95250 w 133944"/>
                    <a:gd name="connsiteY0" fmla="*/ 0 h 558800"/>
                    <a:gd name="connsiteX1" fmla="*/ 50800 w 133944"/>
                    <a:gd name="connsiteY1" fmla="*/ 95250 h 558800"/>
                    <a:gd name="connsiteX2" fmla="*/ 133350 w 133944"/>
                    <a:gd name="connsiteY2" fmla="*/ 228600 h 558800"/>
                    <a:gd name="connsiteX3" fmla="*/ 0 w 133944"/>
                    <a:gd name="connsiteY3" fmla="*/ 55880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944" h="558800">
                      <a:moveTo>
                        <a:pt x="95250" y="0"/>
                      </a:moveTo>
                      <a:cubicBezTo>
                        <a:pt x="69850" y="28575"/>
                        <a:pt x="44450" y="57150"/>
                        <a:pt x="50800" y="95250"/>
                      </a:cubicBezTo>
                      <a:cubicBezTo>
                        <a:pt x="57150" y="133350"/>
                        <a:pt x="141817" y="151342"/>
                        <a:pt x="133350" y="228600"/>
                      </a:cubicBezTo>
                      <a:cubicBezTo>
                        <a:pt x="124883" y="305858"/>
                        <a:pt x="62441" y="432329"/>
                        <a:pt x="0" y="558800"/>
                      </a:cubicBezTo>
                    </a:path>
                  </a:pathLst>
                </a:custGeom>
                <a:noFill/>
                <a:ln w="3175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72" name="TextBox 171"/>
            <p:cNvSpPr txBox="1"/>
            <p:nvPr/>
          </p:nvSpPr>
          <p:spPr>
            <a:xfrm>
              <a:off x="4121527" y="2435243"/>
              <a:ext cx="61106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err="1" smtClean="0">
                  <a:solidFill>
                    <a:srgbClr val="BA8CDC"/>
                  </a:solidFill>
                </a:rPr>
                <a:t>NbTi</a:t>
              </a:r>
              <a:r>
                <a:rPr lang="en-GB" sz="700" dirty="0" smtClean="0">
                  <a:solidFill>
                    <a:srgbClr val="BA8CDC"/>
                  </a:solidFill>
                </a:rPr>
                <a:t> leads</a:t>
              </a:r>
              <a:endParaRPr lang="en-GB" sz="700" dirty="0">
                <a:solidFill>
                  <a:srgbClr val="BA8CDC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008820" y="999461"/>
            <a:ext cx="3798375" cy="1750610"/>
            <a:chOff x="4008820" y="999461"/>
            <a:chExt cx="3798375" cy="1750610"/>
          </a:xfrm>
        </p:grpSpPr>
        <p:sp>
          <p:nvSpPr>
            <p:cNvPr id="173" name="Freeform 172"/>
            <p:cNvSpPr/>
            <p:nvPr/>
          </p:nvSpPr>
          <p:spPr>
            <a:xfrm rot="16200000" flipV="1">
              <a:off x="4011143" y="2660341"/>
              <a:ext cx="87411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 173"/>
            <p:cNvSpPr/>
            <p:nvPr/>
          </p:nvSpPr>
          <p:spPr>
            <a:xfrm rot="16200000" flipH="1" flipV="1">
              <a:off x="4011139" y="2331633"/>
              <a:ext cx="87411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 174"/>
            <p:cNvSpPr/>
            <p:nvPr/>
          </p:nvSpPr>
          <p:spPr>
            <a:xfrm flipV="1">
              <a:off x="7391078" y="999465"/>
              <a:ext cx="51933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 175"/>
            <p:cNvSpPr/>
            <p:nvPr/>
          </p:nvSpPr>
          <p:spPr>
            <a:xfrm flipH="1" flipV="1">
              <a:off x="7754863" y="999461"/>
              <a:ext cx="52332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761654" y="751508"/>
            <a:ext cx="4172188" cy="2111505"/>
            <a:chOff x="3761654" y="751508"/>
            <a:chExt cx="4172188" cy="2111505"/>
          </a:xfrm>
        </p:grpSpPr>
        <p:sp>
          <p:nvSpPr>
            <p:cNvPr id="177" name="Freeform 176"/>
            <p:cNvSpPr/>
            <p:nvPr/>
          </p:nvSpPr>
          <p:spPr>
            <a:xfrm flipV="1">
              <a:off x="7288562" y="751508"/>
              <a:ext cx="85440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Freeform 177"/>
            <p:cNvSpPr/>
            <p:nvPr/>
          </p:nvSpPr>
          <p:spPr>
            <a:xfrm flipH="1" flipV="1">
              <a:off x="7848402" y="751508"/>
              <a:ext cx="85440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Freeform 178"/>
            <p:cNvSpPr/>
            <p:nvPr/>
          </p:nvSpPr>
          <p:spPr>
            <a:xfrm rot="16200000" flipV="1">
              <a:off x="3763973" y="2773283"/>
              <a:ext cx="87411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 179"/>
            <p:cNvSpPr/>
            <p:nvPr/>
          </p:nvSpPr>
          <p:spPr>
            <a:xfrm rot="16200000" flipH="1" flipV="1">
              <a:off x="3763973" y="2200529"/>
              <a:ext cx="87411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PRR DFX - 03/03/2020 - P.Cruikshank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2542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46389</TotalTime>
  <Words>998</Words>
  <Application>Microsoft Office PowerPoint</Application>
  <PresentationFormat>On-screen Show (16:9)</PresentationFormat>
  <Paragraphs>245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Thème Office</vt:lpstr>
      <vt:lpstr>Description of the DFX device, scope &amp; interfaces</vt:lpstr>
      <vt:lpstr>WP6a - DFX</vt:lpstr>
      <vt:lpstr>1. INTRODUCTION: Direction of the slope P1 vs P5</vt:lpstr>
      <vt:lpstr>PowerPoint Presentation</vt:lpstr>
      <vt:lpstr>WP6a DFX prototype  …fully assembled configuration of the UK1 in-kind supply  </vt:lpstr>
      <vt:lpstr>DFX - WP6a </vt:lpstr>
      <vt:lpstr>WP6a Master Plan</vt:lpstr>
      <vt:lpstr>DFX documentation for PRR</vt:lpstr>
      <vt:lpstr>Interfaces overview</vt:lpstr>
      <vt:lpstr>SCLink interfaces</vt:lpstr>
      <vt:lpstr>DCM interface</vt:lpstr>
      <vt:lpstr>Cryogenic interfaces</vt:lpstr>
      <vt:lpstr>Insulation vacuum interface</vt:lpstr>
      <vt:lpstr>DFX Instrumentation, Edms 2087413 </vt:lpstr>
      <vt:lpstr>Civil Engineering &amp; Transport Interfaces</vt:lpstr>
      <vt:lpstr>Assembly and P.Test configuration in UK </vt:lpstr>
      <vt:lpstr>Thanks for your attention 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Paul Cruikshank</cp:lastModifiedBy>
  <cp:revision>895</cp:revision>
  <cp:lastPrinted>2016-11-01T09:31:12Z</cp:lastPrinted>
  <dcterms:created xsi:type="dcterms:W3CDTF">2016-02-11T10:47:23Z</dcterms:created>
  <dcterms:modified xsi:type="dcterms:W3CDTF">2020-03-02T18:28:20Z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