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54" r:id="rId5"/>
    <p:sldId id="452" r:id="rId6"/>
    <p:sldId id="453" r:id="rId7"/>
    <p:sldId id="450" r:id="rId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B050"/>
    <a:srgbClr val="00E1DD"/>
    <a:srgbClr val="FFFF00"/>
    <a:srgbClr val="FF2610"/>
    <a:srgbClr val="89FA7A"/>
    <a:srgbClr val="92D050"/>
    <a:srgbClr val="F00080"/>
    <a:srgbClr val="009BD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 varScale="1">
        <p:scale>
          <a:sx n="144" d="100"/>
          <a:sy n="144" d="100"/>
        </p:scale>
        <p:origin x="480" y="11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02/03/2020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02/03/2020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997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3</a:t>
            </a:fld>
            <a:endParaRPr lang="fr-FR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3987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4</a:t>
            </a:fld>
            <a:endParaRPr lang="fr-FR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0614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dirty="0" smtClean="0"/>
              <a:t>DFX - CPS review 3 July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 smtClean="0"/>
              <a:t>Component procurement plan -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Y.Leclercq on behalf of the DF development team WP6a</a:t>
            </a:r>
          </a:p>
          <a:p>
            <a:r>
              <a:rPr lang="en-GB" dirty="0" smtClean="0"/>
              <a:t>3 March 2020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Production Readiness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Items supplied by CERN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1"/>
            <a:ext cx="4571999" cy="3989877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Assembly in UK (DFX clamped design)</a:t>
            </a:r>
          </a:p>
          <a:p>
            <a:pPr lvl="1"/>
            <a:r>
              <a:rPr lang="en-GB" dirty="0" smtClean="0"/>
              <a:t>All items which won’t be accessible at CERN</a:t>
            </a:r>
          </a:p>
          <a:p>
            <a:pPr lvl="1"/>
            <a:r>
              <a:rPr lang="en-GB" dirty="0" smtClean="0"/>
              <a:t>All items needed part of </a:t>
            </a:r>
            <a:r>
              <a:rPr lang="en-GB" dirty="0" err="1" smtClean="0"/>
              <a:t>NoBo</a:t>
            </a:r>
            <a:r>
              <a:rPr lang="en-GB" dirty="0" smtClean="0"/>
              <a:t> qualification</a:t>
            </a:r>
          </a:p>
          <a:p>
            <a:pPr lvl="1"/>
            <a:r>
              <a:rPr lang="en-GB" dirty="0" smtClean="0"/>
              <a:t>Items : </a:t>
            </a:r>
          </a:p>
          <a:p>
            <a:pPr lvl="2"/>
            <a:r>
              <a:rPr lang="en-GB" dirty="0" smtClean="0"/>
              <a:t>IFS inner tubes</a:t>
            </a:r>
          </a:p>
          <a:p>
            <a:pPr lvl="2"/>
            <a:r>
              <a:rPr lang="en-GB" dirty="0" smtClean="0"/>
              <a:t>2 x (Electrical </a:t>
            </a:r>
            <a:r>
              <a:rPr lang="en-GB" dirty="0" err="1" smtClean="0"/>
              <a:t>Heaters+therm</a:t>
            </a:r>
            <a:r>
              <a:rPr lang="en-GB" dirty="0" smtClean="0"/>
              <a:t>. protection)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r>
              <a:rPr lang="en-GB" dirty="0" smtClean="0">
                <a:latin typeface="Calibri" panose="020F0502020204030204" pitchFamily="34" charset="0"/>
              </a:rPr>
              <a:t>Assembly at CERN (DFX tunnel design)</a:t>
            </a:r>
          </a:p>
          <a:p>
            <a:pPr lvl="1"/>
            <a:r>
              <a:rPr lang="en-GB" dirty="0" smtClean="0"/>
              <a:t>Vacuum equipment</a:t>
            </a:r>
          </a:p>
          <a:p>
            <a:pPr lvl="1"/>
            <a:r>
              <a:rPr lang="en-GB" dirty="0" smtClean="0"/>
              <a:t>IFS feedthroughs</a:t>
            </a:r>
          </a:p>
          <a:p>
            <a:pPr lvl="1"/>
            <a:r>
              <a:rPr lang="en-GB" dirty="0" smtClean="0"/>
              <a:t>Pressure relief devices</a:t>
            </a:r>
          </a:p>
          <a:p>
            <a:pPr lvl="1"/>
            <a:r>
              <a:rPr lang="en-GB" dirty="0" smtClean="0"/>
              <a:t>Cryogenic instrumentation</a:t>
            </a:r>
          </a:p>
          <a:p>
            <a:endParaRPr lang="en-GB" dirty="0" smtClean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grpSp>
        <p:nvGrpSpPr>
          <p:cNvPr id="5" name="Group 4"/>
          <p:cNvGrpSpPr/>
          <p:nvPr/>
        </p:nvGrpSpPr>
        <p:grpSpPr>
          <a:xfrm>
            <a:off x="4716016" y="1650"/>
            <a:ext cx="4427984" cy="2525887"/>
            <a:chOff x="4716016" y="1650"/>
            <a:chExt cx="4427984" cy="25258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16016" y="1650"/>
              <a:ext cx="4427984" cy="252588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7884" y="99816"/>
              <a:ext cx="1627944" cy="1248168"/>
            </a:xfrm>
            <a:prstGeom prst="rect">
              <a:avLst/>
            </a:prstGeom>
            <a:ln w="3175">
              <a:solidFill>
                <a:schemeClr val="accent3">
                  <a:lumMod val="40000"/>
                  <a:lumOff val="60000"/>
                </a:schemeClr>
              </a:solidFill>
            </a:ln>
          </p:spPr>
        </p:pic>
        <p:sp>
          <p:nvSpPr>
            <p:cNvPr id="19" name="Freeform 18"/>
            <p:cNvSpPr/>
            <p:nvPr/>
          </p:nvSpPr>
          <p:spPr>
            <a:xfrm>
              <a:off x="5800725" y="895350"/>
              <a:ext cx="685800" cy="511175"/>
            </a:xfrm>
            <a:custGeom>
              <a:avLst/>
              <a:gdLst>
                <a:gd name="connsiteX0" fmla="*/ 0 w 685800"/>
                <a:gd name="connsiteY0" fmla="*/ 0 h 511175"/>
                <a:gd name="connsiteX1" fmla="*/ 0 w 685800"/>
                <a:gd name="connsiteY1" fmla="*/ 165100 h 511175"/>
                <a:gd name="connsiteX2" fmla="*/ 38100 w 685800"/>
                <a:gd name="connsiteY2" fmla="*/ 177800 h 511175"/>
                <a:gd name="connsiteX3" fmla="*/ 38100 w 685800"/>
                <a:gd name="connsiteY3" fmla="*/ 209550 h 511175"/>
                <a:gd name="connsiteX4" fmla="*/ 44450 w 685800"/>
                <a:gd name="connsiteY4" fmla="*/ 228600 h 511175"/>
                <a:gd name="connsiteX5" fmla="*/ 95250 w 685800"/>
                <a:gd name="connsiteY5" fmla="*/ 209550 h 511175"/>
                <a:gd name="connsiteX6" fmla="*/ 133350 w 685800"/>
                <a:gd name="connsiteY6" fmla="*/ 212725 h 511175"/>
                <a:gd name="connsiteX7" fmla="*/ 133350 w 685800"/>
                <a:gd name="connsiteY7" fmla="*/ 247650 h 511175"/>
                <a:gd name="connsiteX8" fmla="*/ 317500 w 685800"/>
                <a:gd name="connsiteY8" fmla="*/ 285750 h 511175"/>
                <a:gd name="connsiteX9" fmla="*/ 317500 w 685800"/>
                <a:gd name="connsiteY9" fmla="*/ 428625 h 511175"/>
                <a:gd name="connsiteX10" fmla="*/ 685800 w 685800"/>
                <a:gd name="connsiteY10" fmla="*/ 511175 h 511175"/>
                <a:gd name="connsiteX11" fmla="*/ 685800 w 685800"/>
                <a:gd name="connsiteY11" fmla="*/ 146050 h 511175"/>
                <a:gd name="connsiteX12" fmla="*/ 0 w 685800"/>
                <a:gd name="connsiteY12" fmla="*/ 0 h 51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5800" h="511175">
                  <a:moveTo>
                    <a:pt x="0" y="0"/>
                  </a:moveTo>
                  <a:lnTo>
                    <a:pt x="0" y="165100"/>
                  </a:lnTo>
                  <a:lnTo>
                    <a:pt x="38100" y="177800"/>
                  </a:lnTo>
                  <a:lnTo>
                    <a:pt x="38100" y="209550"/>
                  </a:lnTo>
                  <a:lnTo>
                    <a:pt x="44450" y="228600"/>
                  </a:lnTo>
                  <a:lnTo>
                    <a:pt x="95250" y="209550"/>
                  </a:lnTo>
                  <a:lnTo>
                    <a:pt x="133350" y="212725"/>
                  </a:lnTo>
                  <a:lnTo>
                    <a:pt x="133350" y="247650"/>
                  </a:lnTo>
                  <a:lnTo>
                    <a:pt x="317500" y="285750"/>
                  </a:lnTo>
                  <a:lnTo>
                    <a:pt x="317500" y="428625"/>
                  </a:lnTo>
                  <a:lnTo>
                    <a:pt x="685800" y="511175"/>
                  </a:lnTo>
                  <a:lnTo>
                    <a:pt x="685800" y="146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949825" y="723900"/>
              <a:ext cx="1536700" cy="1381125"/>
            </a:xfrm>
            <a:custGeom>
              <a:avLst/>
              <a:gdLst>
                <a:gd name="connsiteX0" fmla="*/ 1533525 w 1536700"/>
                <a:gd name="connsiteY0" fmla="*/ 1006475 h 1381125"/>
                <a:gd name="connsiteX1" fmla="*/ 1279525 w 1536700"/>
                <a:gd name="connsiteY1" fmla="*/ 955675 h 1381125"/>
                <a:gd name="connsiteX2" fmla="*/ 1225550 w 1536700"/>
                <a:gd name="connsiteY2" fmla="*/ 965200 h 1381125"/>
                <a:gd name="connsiteX3" fmla="*/ 1165225 w 1536700"/>
                <a:gd name="connsiteY3" fmla="*/ 955675 h 1381125"/>
                <a:gd name="connsiteX4" fmla="*/ 1165225 w 1536700"/>
                <a:gd name="connsiteY4" fmla="*/ 1076325 h 1381125"/>
                <a:gd name="connsiteX5" fmla="*/ 1165225 w 1536700"/>
                <a:gd name="connsiteY5" fmla="*/ 1076325 h 1381125"/>
                <a:gd name="connsiteX6" fmla="*/ 1133475 w 1536700"/>
                <a:gd name="connsiteY6" fmla="*/ 1098550 h 1381125"/>
                <a:gd name="connsiteX7" fmla="*/ 1079500 w 1536700"/>
                <a:gd name="connsiteY7" fmla="*/ 1089025 h 1381125"/>
                <a:gd name="connsiteX8" fmla="*/ 949325 w 1536700"/>
                <a:gd name="connsiteY8" fmla="*/ 1066800 h 1381125"/>
                <a:gd name="connsiteX9" fmla="*/ 939800 w 1536700"/>
                <a:gd name="connsiteY9" fmla="*/ 1085850 h 1381125"/>
                <a:gd name="connsiteX10" fmla="*/ 908050 w 1536700"/>
                <a:gd name="connsiteY10" fmla="*/ 1098550 h 1381125"/>
                <a:gd name="connsiteX11" fmla="*/ 892175 w 1536700"/>
                <a:gd name="connsiteY11" fmla="*/ 1111250 h 1381125"/>
                <a:gd name="connsiteX12" fmla="*/ 806450 w 1536700"/>
                <a:gd name="connsiteY12" fmla="*/ 1143000 h 1381125"/>
                <a:gd name="connsiteX13" fmla="*/ 704850 w 1536700"/>
                <a:gd name="connsiteY13" fmla="*/ 1165225 h 1381125"/>
                <a:gd name="connsiteX14" fmla="*/ 549275 w 1536700"/>
                <a:gd name="connsiteY14" fmla="*/ 1174750 h 1381125"/>
                <a:gd name="connsiteX15" fmla="*/ 419100 w 1536700"/>
                <a:gd name="connsiteY15" fmla="*/ 1152525 h 1381125"/>
                <a:gd name="connsiteX16" fmla="*/ 288925 w 1536700"/>
                <a:gd name="connsiteY16" fmla="*/ 1095375 h 1381125"/>
                <a:gd name="connsiteX17" fmla="*/ 263525 w 1536700"/>
                <a:gd name="connsiteY17" fmla="*/ 1057275 h 1381125"/>
                <a:gd name="connsiteX18" fmla="*/ 238125 w 1536700"/>
                <a:gd name="connsiteY18" fmla="*/ 1028700 h 1381125"/>
                <a:gd name="connsiteX19" fmla="*/ 222250 w 1536700"/>
                <a:gd name="connsiteY19" fmla="*/ 993775 h 1381125"/>
                <a:gd name="connsiteX20" fmla="*/ 187325 w 1536700"/>
                <a:gd name="connsiteY20" fmla="*/ 971550 h 1381125"/>
                <a:gd name="connsiteX21" fmla="*/ 114300 w 1536700"/>
                <a:gd name="connsiteY21" fmla="*/ 930275 h 1381125"/>
                <a:gd name="connsiteX22" fmla="*/ 79375 w 1536700"/>
                <a:gd name="connsiteY22" fmla="*/ 835025 h 1381125"/>
                <a:gd name="connsiteX23" fmla="*/ 63500 w 1536700"/>
                <a:gd name="connsiteY23" fmla="*/ 812800 h 1381125"/>
                <a:gd name="connsiteX24" fmla="*/ 60325 w 1536700"/>
                <a:gd name="connsiteY24" fmla="*/ 733425 h 1381125"/>
                <a:gd name="connsiteX25" fmla="*/ 69850 w 1536700"/>
                <a:gd name="connsiteY25" fmla="*/ 606425 h 1381125"/>
                <a:gd name="connsiteX26" fmla="*/ 41275 w 1536700"/>
                <a:gd name="connsiteY26" fmla="*/ 536575 h 1381125"/>
                <a:gd name="connsiteX27" fmla="*/ 63500 w 1536700"/>
                <a:gd name="connsiteY27" fmla="*/ 473075 h 1381125"/>
                <a:gd name="connsiteX28" fmla="*/ 107950 w 1536700"/>
                <a:gd name="connsiteY28" fmla="*/ 403225 h 1381125"/>
                <a:gd name="connsiteX29" fmla="*/ 149225 w 1536700"/>
                <a:gd name="connsiteY29" fmla="*/ 361950 h 1381125"/>
                <a:gd name="connsiteX30" fmla="*/ 193675 w 1536700"/>
                <a:gd name="connsiteY30" fmla="*/ 292100 h 1381125"/>
                <a:gd name="connsiteX31" fmla="*/ 247650 w 1536700"/>
                <a:gd name="connsiteY31" fmla="*/ 257175 h 1381125"/>
                <a:gd name="connsiteX32" fmla="*/ 247650 w 1536700"/>
                <a:gd name="connsiteY32" fmla="*/ 158750 h 1381125"/>
                <a:gd name="connsiteX33" fmla="*/ 206375 w 1536700"/>
                <a:gd name="connsiteY33" fmla="*/ 139700 h 1381125"/>
                <a:gd name="connsiteX34" fmla="*/ 168275 w 1536700"/>
                <a:gd name="connsiteY34" fmla="*/ 92075 h 1381125"/>
                <a:gd name="connsiteX35" fmla="*/ 146050 w 1536700"/>
                <a:gd name="connsiteY35" fmla="*/ 31750 h 1381125"/>
                <a:gd name="connsiteX36" fmla="*/ 0 w 1536700"/>
                <a:gd name="connsiteY36" fmla="*/ 0 h 1381125"/>
                <a:gd name="connsiteX37" fmla="*/ 0 w 1536700"/>
                <a:gd name="connsiteY37" fmla="*/ 1073150 h 1381125"/>
                <a:gd name="connsiteX38" fmla="*/ 1536700 w 1536700"/>
                <a:gd name="connsiteY38" fmla="*/ 1381125 h 1381125"/>
                <a:gd name="connsiteX39" fmla="*/ 1533525 w 1536700"/>
                <a:gd name="connsiteY39" fmla="*/ 1006475 h 138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6700" h="1381125">
                  <a:moveTo>
                    <a:pt x="1533525" y="1006475"/>
                  </a:moveTo>
                  <a:lnTo>
                    <a:pt x="1279525" y="955675"/>
                  </a:lnTo>
                  <a:lnTo>
                    <a:pt x="1225550" y="965200"/>
                  </a:lnTo>
                  <a:lnTo>
                    <a:pt x="1165225" y="955675"/>
                  </a:lnTo>
                  <a:lnTo>
                    <a:pt x="1165225" y="1076325"/>
                  </a:lnTo>
                  <a:lnTo>
                    <a:pt x="1165225" y="1076325"/>
                  </a:lnTo>
                  <a:lnTo>
                    <a:pt x="1133475" y="1098550"/>
                  </a:lnTo>
                  <a:lnTo>
                    <a:pt x="1079500" y="1089025"/>
                  </a:lnTo>
                  <a:lnTo>
                    <a:pt x="949325" y="1066800"/>
                  </a:lnTo>
                  <a:lnTo>
                    <a:pt x="939800" y="1085850"/>
                  </a:lnTo>
                  <a:lnTo>
                    <a:pt x="908050" y="1098550"/>
                  </a:lnTo>
                  <a:lnTo>
                    <a:pt x="892175" y="1111250"/>
                  </a:lnTo>
                  <a:lnTo>
                    <a:pt x="806450" y="1143000"/>
                  </a:lnTo>
                  <a:lnTo>
                    <a:pt x="704850" y="1165225"/>
                  </a:lnTo>
                  <a:lnTo>
                    <a:pt x="549275" y="1174750"/>
                  </a:lnTo>
                  <a:lnTo>
                    <a:pt x="419100" y="1152525"/>
                  </a:lnTo>
                  <a:lnTo>
                    <a:pt x="288925" y="1095375"/>
                  </a:lnTo>
                  <a:lnTo>
                    <a:pt x="263525" y="1057275"/>
                  </a:lnTo>
                  <a:lnTo>
                    <a:pt x="238125" y="1028700"/>
                  </a:lnTo>
                  <a:lnTo>
                    <a:pt x="222250" y="993775"/>
                  </a:lnTo>
                  <a:lnTo>
                    <a:pt x="187325" y="971550"/>
                  </a:lnTo>
                  <a:lnTo>
                    <a:pt x="114300" y="930275"/>
                  </a:lnTo>
                  <a:lnTo>
                    <a:pt x="79375" y="835025"/>
                  </a:lnTo>
                  <a:lnTo>
                    <a:pt x="63500" y="812800"/>
                  </a:lnTo>
                  <a:lnTo>
                    <a:pt x="60325" y="733425"/>
                  </a:lnTo>
                  <a:lnTo>
                    <a:pt x="69850" y="606425"/>
                  </a:lnTo>
                  <a:lnTo>
                    <a:pt x="41275" y="536575"/>
                  </a:lnTo>
                  <a:lnTo>
                    <a:pt x="63500" y="473075"/>
                  </a:lnTo>
                  <a:lnTo>
                    <a:pt x="107950" y="403225"/>
                  </a:lnTo>
                  <a:lnTo>
                    <a:pt x="149225" y="361950"/>
                  </a:lnTo>
                  <a:lnTo>
                    <a:pt x="193675" y="292100"/>
                  </a:lnTo>
                  <a:lnTo>
                    <a:pt x="247650" y="257175"/>
                  </a:lnTo>
                  <a:lnTo>
                    <a:pt x="247650" y="158750"/>
                  </a:lnTo>
                  <a:lnTo>
                    <a:pt x="206375" y="139700"/>
                  </a:lnTo>
                  <a:lnTo>
                    <a:pt x="168275" y="92075"/>
                  </a:lnTo>
                  <a:lnTo>
                    <a:pt x="146050" y="31750"/>
                  </a:lnTo>
                  <a:lnTo>
                    <a:pt x="0" y="0"/>
                  </a:lnTo>
                  <a:lnTo>
                    <a:pt x="0" y="1073150"/>
                  </a:lnTo>
                  <a:lnTo>
                    <a:pt x="1536700" y="1381125"/>
                  </a:lnTo>
                  <a:cubicBezTo>
                    <a:pt x="1535642" y="1256242"/>
                    <a:pt x="1534583" y="1131358"/>
                    <a:pt x="1533525" y="1006475"/>
                  </a:cubicBezTo>
                  <a:close/>
                </a:path>
              </a:pathLst>
            </a:custGeom>
            <a:solidFill>
              <a:srgbClr val="FFFF0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/>
            <p:cNvCxnSpPr>
              <a:stCxn id="10" idx="1"/>
              <a:endCxn id="19" idx="11"/>
            </p:cNvCxnSpPr>
            <p:nvPr/>
          </p:nvCxnSpPr>
          <p:spPr>
            <a:xfrm flipH="1">
              <a:off x="6486525" y="723900"/>
              <a:ext cx="901359" cy="317500"/>
            </a:xfrm>
            <a:prstGeom prst="line">
              <a:avLst/>
            </a:prstGeom>
            <a:ln w="3175">
              <a:solidFill>
                <a:schemeClr val="accent3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182132" y="2221625"/>
              <a:ext cx="11223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rgbClr val="00B050"/>
                  </a:solidFill>
                </a:rPr>
                <a:t>IFS inner tubes</a:t>
              </a:r>
              <a:endParaRPr lang="en-GB" sz="1000" dirty="0">
                <a:solidFill>
                  <a:srgbClr val="00B050"/>
                </a:solidFill>
              </a:endParaRPr>
            </a:p>
          </p:txBody>
        </p:sp>
        <p:cxnSp>
          <p:nvCxnSpPr>
            <p:cNvPr id="30" name="Straight Connector 29"/>
            <p:cNvCxnSpPr>
              <a:stCxn id="28" idx="0"/>
            </p:cNvCxnSpPr>
            <p:nvPr/>
          </p:nvCxnSpPr>
          <p:spPr>
            <a:xfrm flipV="1">
              <a:off x="7743296" y="1851671"/>
              <a:ext cx="141072" cy="369954"/>
            </a:xfrm>
            <a:prstGeom prst="line">
              <a:avLst/>
            </a:prstGeom>
            <a:ln w="3175">
              <a:solidFill>
                <a:srgbClr val="00B050"/>
              </a:solidFill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107017" y="232665"/>
              <a:ext cx="12678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accent3">
                      <a:lumMod val="75000"/>
                    </a:schemeClr>
                  </a:solidFill>
                </a:rPr>
                <a:t>Electrical heaters + thermometers</a:t>
              </a:r>
              <a:endParaRPr lang="en-GB" sz="1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7182131" y="271650"/>
              <a:ext cx="558221" cy="172346"/>
            </a:xfrm>
            <a:prstGeom prst="line">
              <a:avLst/>
            </a:prstGeom>
            <a:ln w="3175">
              <a:solidFill>
                <a:schemeClr val="accent2"/>
              </a:solidFill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11"/>
            <p:cNvSpPr/>
            <p:nvPr/>
          </p:nvSpPr>
          <p:spPr>
            <a:xfrm>
              <a:off x="5800725" y="895350"/>
              <a:ext cx="682625" cy="514350"/>
            </a:xfrm>
            <a:custGeom>
              <a:avLst/>
              <a:gdLst>
                <a:gd name="connsiteX0" fmla="*/ 0 w 682625"/>
                <a:gd name="connsiteY0" fmla="*/ 0 h 514350"/>
                <a:gd name="connsiteX1" fmla="*/ 682625 w 682625"/>
                <a:gd name="connsiteY1" fmla="*/ 142875 h 514350"/>
                <a:gd name="connsiteX2" fmla="*/ 682625 w 682625"/>
                <a:gd name="connsiteY2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2625" h="514350">
                  <a:moveTo>
                    <a:pt x="0" y="0"/>
                  </a:moveTo>
                  <a:lnTo>
                    <a:pt x="682625" y="142875"/>
                  </a:lnTo>
                  <a:lnTo>
                    <a:pt x="682625" y="514350"/>
                  </a:lnTo>
                </a:path>
              </a:pathLst>
            </a:custGeom>
            <a:noFill/>
            <a:ln w="3175">
              <a:solidFill>
                <a:schemeClr val="accent3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 flipV="1">
              <a:off x="4952999" y="1732185"/>
              <a:ext cx="1530350" cy="371475"/>
            </a:xfrm>
            <a:custGeom>
              <a:avLst/>
              <a:gdLst>
                <a:gd name="connsiteX0" fmla="*/ 0 w 682625"/>
                <a:gd name="connsiteY0" fmla="*/ 0 h 514350"/>
                <a:gd name="connsiteX1" fmla="*/ 682625 w 682625"/>
                <a:gd name="connsiteY1" fmla="*/ 142875 h 514350"/>
                <a:gd name="connsiteX2" fmla="*/ 682625 w 682625"/>
                <a:gd name="connsiteY2" fmla="*/ 514350 h 514350"/>
                <a:gd name="connsiteX0" fmla="*/ 0 w 1374775"/>
                <a:gd name="connsiteY0" fmla="*/ 228600 h 371475"/>
                <a:gd name="connsiteX1" fmla="*/ 1374775 w 1374775"/>
                <a:gd name="connsiteY1" fmla="*/ 0 h 371475"/>
                <a:gd name="connsiteX2" fmla="*/ 1374775 w 1374775"/>
                <a:gd name="connsiteY2" fmla="*/ 371475 h 371475"/>
                <a:gd name="connsiteX0" fmla="*/ 0 w 1374775"/>
                <a:gd name="connsiteY0" fmla="*/ 276225 h 371475"/>
                <a:gd name="connsiteX1" fmla="*/ 1374775 w 1374775"/>
                <a:gd name="connsiteY1" fmla="*/ 0 h 371475"/>
                <a:gd name="connsiteX2" fmla="*/ 1374775 w 1374775"/>
                <a:gd name="connsiteY2" fmla="*/ 371475 h 371475"/>
                <a:gd name="connsiteX0" fmla="*/ 0 w 1530350"/>
                <a:gd name="connsiteY0" fmla="*/ 307975 h 371475"/>
                <a:gd name="connsiteX1" fmla="*/ 1530350 w 1530350"/>
                <a:gd name="connsiteY1" fmla="*/ 0 h 371475"/>
                <a:gd name="connsiteX2" fmla="*/ 1530350 w 1530350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0350" h="371475">
                  <a:moveTo>
                    <a:pt x="0" y="307975"/>
                  </a:moveTo>
                  <a:lnTo>
                    <a:pt x="1530350" y="0"/>
                  </a:lnTo>
                  <a:lnTo>
                    <a:pt x="1530350" y="371475"/>
                  </a:lnTo>
                </a:path>
              </a:pathLst>
            </a:custGeom>
            <a:noFill/>
            <a:ln w="3175">
              <a:solidFill>
                <a:schemeClr val="accent3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4949825" y="720725"/>
              <a:ext cx="161925" cy="1082675"/>
            </a:xfrm>
            <a:custGeom>
              <a:avLst/>
              <a:gdLst>
                <a:gd name="connsiteX0" fmla="*/ 161925 w 161925"/>
                <a:gd name="connsiteY0" fmla="*/ 34925 h 1082675"/>
                <a:gd name="connsiteX1" fmla="*/ 0 w 161925"/>
                <a:gd name="connsiteY1" fmla="*/ 0 h 1082675"/>
                <a:gd name="connsiteX2" fmla="*/ 0 w 161925"/>
                <a:gd name="connsiteY2" fmla="*/ 1082675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" h="1082675">
                  <a:moveTo>
                    <a:pt x="161925" y="34925"/>
                  </a:moveTo>
                  <a:lnTo>
                    <a:pt x="0" y="0"/>
                  </a:lnTo>
                  <a:lnTo>
                    <a:pt x="0" y="1082675"/>
                  </a:lnTo>
                </a:path>
              </a:pathLst>
            </a:custGeom>
            <a:noFill/>
            <a:ln w="3175">
              <a:solidFill>
                <a:schemeClr val="accent3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814411" y="2193170"/>
              <a:ext cx="1369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70C0"/>
                  </a:solidFill>
                </a:rPr>
                <a:t>DFX clamped design</a:t>
              </a:r>
              <a:endParaRPr lang="en-GB" sz="10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07648" y="2795803"/>
            <a:ext cx="4811288" cy="2376830"/>
            <a:chOff x="4507648" y="2795803"/>
            <a:chExt cx="4811288" cy="237683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77715" y="2795803"/>
              <a:ext cx="3490100" cy="237683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8414663" y="4443958"/>
              <a:ext cx="9042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Bus bars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52586" y="3961504"/>
              <a:ext cx="1267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IFS feedthroughs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72118" y="4643733"/>
              <a:ext cx="1267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Vac. gauges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93877" y="3447017"/>
              <a:ext cx="1267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Vac. Equip.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07016" y="2916411"/>
              <a:ext cx="1267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err="1" smtClean="0">
                  <a:solidFill>
                    <a:schemeClr val="accent3">
                      <a:lumMod val="75000"/>
                    </a:schemeClr>
                  </a:solidFill>
                </a:rPr>
                <a:t>SCLink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025058" y="2887626"/>
              <a:ext cx="12678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Pressure relief</a:t>
              </a:r>
            </a:p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 devices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01681" y="4008638"/>
              <a:ext cx="8267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Flap valve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07648" y="3755180"/>
              <a:ext cx="12678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Pumps </a:t>
              </a:r>
            </a:p>
            <a:p>
              <a:pPr algn="ctr"/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&amp;</a:t>
              </a:r>
            </a:p>
            <a:p>
              <a:pPr algn="ctr"/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bypass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21675" y="4892794"/>
              <a:ext cx="12330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70C0"/>
                  </a:solidFill>
                </a:rPr>
                <a:t>DFX tunnel design</a:t>
              </a:r>
              <a:endParaRPr lang="en-GB" sz="1000" i="1" dirty="0">
                <a:solidFill>
                  <a:srgbClr val="0070C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32460" y="4563709"/>
              <a:ext cx="12678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Temp. sensors</a:t>
              </a:r>
            </a:p>
            <a:p>
              <a:r>
                <a:rPr lang="en-GB" sz="800" dirty="0" smtClean="0">
                  <a:solidFill>
                    <a:schemeClr val="accent3">
                      <a:lumMod val="75000"/>
                    </a:schemeClr>
                  </a:solidFill>
                </a:rPr>
                <a:t>Level gauges</a:t>
              </a:r>
              <a:endParaRPr lang="en-GB" sz="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90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033517"/>
              </p:ext>
            </p:extLst>
          </p:nvPr>
        </p:nvGraphicFramePr>
        <p:xfrm>
          <a:off x="3874014" y="1013415"/>
          <a:ext cx="5269992" cy="1086596"/>
        </p:xfrm>
        <a:graphic>
          <a:graphicData uri="http://schemas.openxmlformats.org/drawingml/2006/table">
            <a:tbl>
              <a:tblPr/>
              <a:tblGrid>
                <a:gridCol w="1358244">
                  <a:extLst>
                    <a:ext uri="{9D8B030D-6E8A-4147-A177-3AD203B41FA5}">
                      <a16:colId xmlns:a16="http://schemas.microsoft.com/office/drawing/2014/main" val="2549197262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957235831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3629197240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541021685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792782934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1090552708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407291427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1885590978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4124634966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885740100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067916945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2705567804"/>
                    </a:ext>
                  </a:extLst>
                </a:gridCol>
                <a:gridCol w="325979">
                  <a:extLst>
                    <a:ext uri="{9D8B030D-6E8A-4147-A177-3AD203B41FA5}">
                      <a16:colId xmlns:a16="http://schemas.microsoft.com/office/drawing/2014/main" val="418084279"/>
                    </a:ext>
                  </a:extLst>
                </a:gridCol>
              </a:tblGrid>
              <a:tr h="2716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641737"/>
                  </a:ext>
                </a:extLst>
              </a:tr>
              <a:tr h="2716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539910"/>
                  </a:ext>
                </a:extLst>
              </a:tr>
              <a:tr h="2716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IFS inner tubes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Devlpt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Manuf.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407392"/>
                  </a:ext>
                </a:extLst>
              </a:tr>
              <a:tr h="2716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Elec. Heat.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>
                      <a:noFill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3583" marR="13583" marT="13583" marB="0" anchor="b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478928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1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Procurement plan (schedule to be adapted)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3874014" cy="2069926"/>
          </a:xfrm>
          <a:solidFill>
            <a:srgbClr val="FFFFFF">
              <a:alpha val="80000"/>
            </a:srgbClr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IFS development in progress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Electrical heaters procurement triggered</a:t>
            </a:r>
          </a:p>
          <a:p>
            <a:pPr lvl="2"/>
            <a:endParaRPr lang="en-GB" dirty="0" smtClean="0"/>
          </a:p>
          <a:p>
            <a:endParaRPr lang="en-GB" dirty="0" smtClean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817442"/>
              </p:ext>
            </p:extLst>
          </p:nvPr>
        </p:nvGraphicFramePr>
        <p:xfrm>
          <a:off x="3874014" y="2562268"/>
          <a:ext cx="5181801" cy="25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588">
                  <a:extLst>
                    <a:ext uri="{9D8B030D-6E8A-4147-A177-3AD203B41FA5}">
                      <a16:colId xmlns:a16="http://schemas.microsoft.com/office/drawing/2014/main" val="2890271865"/>
                    </a:ext>
                  </a:extLst>
                </a:gridCol>
                <a:gridCol w="583175">
                  <a:extLst>
                    <a:ext uri="{9D8B030D-6E8A-4147-A177-3AD203B41FA5}">
                      <a16:colId xmlns:a16="http://schemas.microsoft.com/office/drawing/2014/main" val="2975708974"/>
                    </a:ext>
                  </a:extLst>
                </a:gridCol>
                <a:gridCol w="1311838">
                  <a:extLst>
                    <a:ext uri="{9D8B030D-6E8A-4147-A177-3AD203B41FA5}">
                      <a16:colId xmlns:a16="http://schemas.microsoft.com/office/drawing/2014/main" val="4220200364"/>
                    </a:ext>
                  </a:extLst>
                </a:gridCol>
                <a:gridCol w="583175">
                  <a:extLst>
                    <a:ext uri="{9D8B030D-6E8A-4147-A177-3AD203B41FA5}">
                      <a16:colId xmlns:a16="http://schemas.microsoft.com/office/drawing/2014/main" val="777001448"/>
                    </a:ext>
                  </a:extLst>
                </a:gridCol>
                <a:gridCol w="824475">
                  <a:extLst>
                    <a:ext uri="{9D8B030D-6E8A-4147-A177-3AD203B41FA5}">
                      <a16:colId xmlns:a16="http://schemas.microsoft.com/office/drawing/2014/main" val="4113023497"/>
                    </a:ext>
                  </a:extLst>
                </a:gridCol>
                <a:gridCol w="662550">
                  <a:extLst>
                    <a:ext uri="{9D8B030D-6E8A-4147-A177-3AD203B41FA5}">
                      <a16:colId xmlns:a16="http://schemas.microsoft.com/office/drawing/2014/main" val="3272948185"/>
                    </a:ext>
                  </a:extLst>
                </a:gridCol>
              </a:tblGrid>
              <a:tr h="294585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Item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Assembly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Location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DFX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Sub-assembly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Assembly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date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Procurement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Source : CERN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Installed by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420765"/>
                  </a:ext>
                </a:extLst>
              </a:tr>
              <a:tr h="18411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What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Where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Where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When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Who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How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353622"/>
                  </a:ext>
                </a:extLst>
              </a:tr>
              <a:tr h="270036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IFS inner tubes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UK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Horizontal section</a:t>
                      </a:r>
                    </a:p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Outer helium vessel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July 2020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404825"/>
                  </a:ext>
                </a:extLst>
              </a:tr>
              <a:tr h="270036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Electrical heaters</a:t>
                      </a:r>
                      <a:endParaRPr lang="en-GB" sz="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UK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Vertical section</a:t>
                      </a:r>
                    </a:p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Inner helium vessel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July </a:t>
                      </a:r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2020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TE-CRG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107095"/>
                  </a:ext>
                </a:extLst>
              </a:tr>
              <a:tr h="294585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Vacuum equipment</a:t>
                      </a:r>
                    </a:p>
                    <a:p>
                      <a:pPr algn="r"/>
                      <a:r>
                        <a:rPr lang="en-GB" sz="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Pumps &amp; Gauges</a:t>
                      </a:r>
                      <a:endParaRPr lang="en-GB" sz="80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CERN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Vacuum vessels</a:t>
                      </a:r>
                    </a:p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Outer</a:t>
                      </a:r>
                      <a:r>
                        <a:rPr lang="en-GB" sz="7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envelope</a:t>
                      </a:r>
                      <a:endParaRPr lang="en-GB" sz="7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Q1-2021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TE-VSC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427942"/>
                  </a:ext>
                </a:extLst>
              </a:tr>
              <a:tr h="270036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IFS feedthroughs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CERN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</a:t>
                      </a:r>
                      <a:r>
                        <a:rPr lang="en-GB" sz="7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acuum vessel</a:t>
                      </a:r>
                    </a:p>
                    <a:p>
                      <a:pPr algn="ctr"/>
                      <a:r>
                        <a:rPr lang="en-GB" sz="7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Outer envelope</a:t>
                      </a:r>
                      <a:endParaRPr lang="en-GB" sz="7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Q1-2021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21587"/>
                  </a:ext>
                </a:extLst>
              </a:tr>
              <a:tr h="405055">
                <a:tc>
                  <a:txBody>
                    <a:bodyPr/>
                    <a:lstStyle/>
                    <a:p>
                      <a:r>
                        <a:rPr lang="en-GB" sz="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Pressure</a:t>
                      </a:r>
                      <a:r>
                        <a:rPr lang="en-GB" sz="8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relief devices</a:t>
                      </a:r>
                    </a:p>
                    <a:p>
                      <a:pPr algn="r"/>
                      <a:r>
                        <a:rPr lang="en-GB" sz="80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Burst disc, </a:t>
                      </a:r>
                      <a:r>
                        <a:rPr lang="en-GB" sz="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Rated valve</a:t>
                      </a:r>
                    </a:p>
                    <a:p>
                      <a:pPr algn="r"/>
                      <a:r>
                        <a:rPr lang="en-GB" sz="8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Flap valve, Relief plate</a:t>
                      </a:r>
                      <a:endParaRPr lang="en-GB" sz="80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CERN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DFX</a:t>
                      </a:r>
                      <a:r>
                        <a:rPr lang="en-GB" sz="7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outer envelope</a:t>
                      </a:r>
                      <a:endParaRPr lang="en-GB" sz="7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Q1-2021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TE-CRG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TE-VSC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16568"/>
                  </a:ext>
                </a:extLst>
              </a:tr>
              <a:tr h="405055">
                <a:tc>
                  <a:txBody>
                    <a:bodyPr/>
                    <a:lstStyle/>
                    <a:p>
                      <a:pPr algn="l"/>
                      <a:r>
                        <a:rPr lang="en-GB" sz="800" b="1" i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Cryo</a:t>
                      </a:r>
                      <a:r>
                        <a:rPr lang="en-GB" sz="8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.</a:t>
                      </a:r>
                      <a:r>
                        <a:rPr lang="en-GB" sz="800" b="1" i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instrumentation</a:t>
                      </a:r>
                    </a:p>
                    <a:p>
                      <a:pPr algn="r"/>
                      <a:r>
                        <a:rPr lang="en-GB" sz="800" b="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Temperature sensors</a:t>
                      </a:r>
                    </a:p>
                    <a:p>
                      <a:pPr algn="r"/>
                      <a:r>
                        <a:rPr lang="en-GB" sz="800" b="0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Level gauges</a:t>
                      </a:r>
                      <a:endParaRPr lang="en-GB" sz="800" b="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CERN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Helium vessel outer envelope</a:t>
                      </a:r>
                    </a:p>
                    <a:p>
                      <a:pPr algn="ctr"/>
                      <a:r>
                        <a:rPr lang="en-GB" sz="7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Vacuum vessel outer envelope</a:t>
                      </a:r>
                      <a:endParaRPr lang="en-GB" sz="7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Q4-2020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TE-CRG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TE-MSC</a:t>
                      </a:r>
                      <a:endParaRPr lang="en-GB" sz="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245641"/>
                  </a:ext>
                </a:extLst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7567021" y="1578636"/>
            <a:ext cx="1181443" cy="488478"/>
            <a:chOff x="7737649" y="1959778"/>
            <a:chExt cx="1181443" cy="488478"/>
          </a:xfrm>
        </p:grpSpPr>
        <p:sp>
          <p:nvSpPr>
            <p:cNvPr id="8" name="TextBox 7"/>
            <p:cNvSpPr txBox="1"/>
            <p:nvPr/>
          </p:nvSpPr>
          <p:spPr>
            <a:xfrm>
              <a:off x="7793463" y="1959778"/>
              <a:ext cx="11256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solidFill>
                    <a:srgbClr val="006600"/>
                  </a:solidFill>
                </a:rPr>
                <a:t>CERN intervention</a:t>
              </a:r>
              <a:endParaRPr lang="en-GB" sz="800" b="1" dirty="0">
                <a:solidFill>
                  <a:srgbClr val="006600"/>
                </a:solidFill>
              </a:endParaRPr>
            </a:p>
          </p:txBody>
        </p:sp>
        <p:sp>
          <p:nvSpPr>
            <p:cNvPr id="9" name="5-Point Star 8"/>
            <p:cNvSpPr/>
            <p:nvPr/>
          </p:nvSpPr>
          <p:spPr>
            <a:xfrm>
              <a:off x="7739203" y="2004634"/>
              <a:ext cx="108521" cy="117165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91909" y="2232812"/>
              <a:ext cx="11256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solidFill>
                    <a:srgbClr val="006600"/>
                  </a:solidFill>
                </a:rPr>
                <a:t>CERN intervention</a:t>
              </a:r>
              <a:endParaRPr lang="en-GB" sz="800" b="1" dirty="0">
                <a:solidFill>
                  <a:srgbClr val="006600"/>
                </a:solidFill>
              </a:endParaRPr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7737649" y="2277668"/>
              <a:ext cx="108521" cy="117165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045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6876255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Summary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8460432" cy="2573981"/>
          </a:xfrm>
          <a:solidFill>
            <a:srgbClr val="FFFFFF">
              <a:alpha val="80000"/>
            </a:srgbClr>
          </a:solidFill>
        </p:spPr>
        <p:txBody>
          <a:bodyPr>
            <a:normAutofit lnSpcReduction="10000"/>
          </a:bodyPr>
          <a:lstStyle/>
          <a:p>
            <a:pPr lvl="0" algn="just"/>
            <a:r>
              <a:rPr lang="en-GB" dirty="0" smtClean="0"/>
              <a:t>Most of the CERN supplied items installed at CERN</a:t>
            </a:r>
          </a:p>
          <a:p>
            <a:pPr lvl="0" algn="just"/>
            <a:endParaRPr lang="en-GB" dirty="0" smtClean="0"/>
          </a:p>
          <a:p>
            <a:pPr lvl="0" algn="just"/>
            <a:r>
              <a:rPr lang="en-GB" dirty="0" smtClean="0"/>
              <a:t>Items required for </a:t>
            </a:r>
            <a:r>
              <a:rPr lang="en-GB" dirty="0" err="1" smtClean="0"/>
              <a:t>NoBo</a:t>
            </a:r>
            <a:r>
              <a:rPr lang="en-GB" dirty="0" smtClean="0"/>
              <a:t> qualification and non accessible items are installed in UK by CERN personnel</a:t>
            </a:r>
          </a:p>
          <a:p>
            <a:pPr marL="0" lvl="0" indent="0" algn="just">
              <a:buNone/>
            </a:pPr>
            <a:endParaRPr lang="en-GB" dirty="0" smtClean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512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45210</TotalTime>
  <Words>322</Words>
  <Application>Microsoft Office PowerPoint</Application>
  <PresentationFormat>On-screen Show (16:9)</PresentationFormat>
  <Paragraphs>154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Component procurement plan - CERN</vt:lpstr>
      <vt:lpstr>Items supplied by CERN</vt:lpstr>
      <vt:lpstr>Procurement plan (schedule to be adapted)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874</cp:revision>
  <cp:lastPrinted>2016-11-01T09:31:12Z</cp:lastPrinted>
  <dcterms:created xsi:type="dcterms:W3CDTF">2016-02-11T10:47:23Z</dcterms:created>
  <dcterms:modified xsi:type="dcterms:W3CDTF">2020-03-02T16:30:56Z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