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7" r:id="rId2"/>
    <p:sldId id="266" r:id="rId3"/>
    <p:sldId id="279" r:id="rId4"/>
    <p:sldId id="280" r:id="rId5"/>
    <p:sldId id="262" r:id="rId6"/>
    <p:sldId id="282" r:id="rId7"/>
    <p:sldId id="281" r:id="rId8"/>
    <p:sldId id="258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4D09"/>
    <a:srgbClr val="FCDBAE"/>
    <a:srgbClr val="FDA3A3"/>
    <a:srgbClr val="FF00FF"/>
    <a:srgbClr val="660033"/>
    <a:srgbClr val="3F842C"/>
    <a:srgbClr val="92D050"/>
    <a:srgbClr val="D88C02"/>
    <a:srgbClr val="2D9D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51907-981F-4786-9B8E-11EB4FE3B12F}" type="datetimeFigureOut">
              <a:rPr lang="en-GB" smtClean="0"/>
              <a:t>19/02/2020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720C7-8940-403F-BB32-44BDD5AB10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695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61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13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101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308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792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February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ARIES WP15 meeting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934F-6243-49B1-8C2B-384BDBB404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968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935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9868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00081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2130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9527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19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855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88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592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86226" y="1679510"/>
            <a:ext cx="10361891" cy="162608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45720" rIns="45720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 with QPR at CERN</a:t>
            </a:r>
            <a:endParaRPr lang="en-GB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6"/>
          <p:cNvSpPr txBox="1">
            <a:spLocks/>
          </p:cNvSpPr>
          <p:nvPr/>
        </p:nvSpPr>
        <p:spPr>
          <a:xfrm>
            <a:off x="786383" y="4743610"/>
            <a:ext cx="10756260" cy="13127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algn="l"/>
            <a:r>
              <a:rPr lang="en-GB" sz="1800" i="1" dirty="0" smtClean="0">
                <a:solidFill>
                  <a:schemeClr val="accent6"/>
                </a:solidFill>
              </a:rPr>
              <a:t>On </a:t>
            </a:r>
            <a:r>
              <a:rPr lang="en-GB" sz="1800" i="1" dirty="0">
                <a:solidFill>
                  <a:schemeClr val="accent6"/>
                </a:solidFill>
              </a:rPr>
              <a:t>behalf of all the colleagues from BE-RF, TE-VSC and TE-CRG contributing to the QPR studies.</a:t>
            </a:r>
            <a:endParaRPr lang="en-GB" sz="1800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96112" y="4637590"/>
            <a:ext cx="104515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86383" y="4112673"/>
            <a:ext cx="93726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GB" sz="2400" b="1" dirty="0">
                <a:solidFill>
                  <a:schemeClr val="accent6"/>
                </a:solidFill>
              </a:rPr>
              <a:t>Lorena VEGA </a:t>
            </a:r>
            <a:r>
              <a:rPr lang="en-GB" sz="2400" b="1" dirty="0" smtClean="0">
                <a:solidFill>
                  <a:schemeClr val="accent6"/>
                </a:solidFill>
              </a:rPr>
              <a:t>CID</a:t>
            </a:r>
            <a:r>
              <a:rPr lang="en-GB" sz="2400" dirty="0" smtClean="0">
                <a:solidFill>
                  <a:schemeClr val="accent6"/>
                </a:solidFill>
              </a:rPr>
              <a:t>,</a:t>
            </a:r>
            <a:r>
              <a:rPr lang="en-GB" sz="2400" b="1" dirty="0" smtClean="0">
                <a:solidFill>
                  <a:schemeClr val="accent6"/>
                </a:solidFill>
              </a:rPr>
              <a:t> </a:t>
            </a:r>
            <a:r>
              <a:rPr lang="en-GB" sz="2400" dirty="0" smtClean="0">
                <a:solidFill>
                  <a:schemeClr val="accent6"/>
                </a:solidFill>
              </a:rPr>
              <a:t>G. Rosaz, </a:t>
            </a:r>
            <a:r>
              <a:rPr lang="en-GB" sz="2400" dirty="0">
                <a:solidFill>
                  <a:schemeClr val="accent6"/>
                </a:solidFill>
              </a:rPr>
              <a:t>G. Vandoni, W. Venturini</a:t>
            </a:r>
          </a:p>
          <a:p>
            <a:pPr marL="36576" indent="0">
              <a:buNone/>
            </a:pPr>
            <a:endParaRPr lang="en-GB" sz="2400" b="1" dirty="0">
              <a:solidFill>
                <a:schemeClr val="accent6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February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ARIES WP15 meeting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934F-6243-49B1-8C2B-384BDBB4043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9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372957"/>
            <a:ext cx="11122152" cy="1048056"/>
          </a:xfrm>
        </p:spPr>
        <p:txBody>
          <a:bodyPr>
            <a:normAutofit/>
          </a:bodyPr>
          <a:lstStyle/>
          <a:p>
            <a:r>
              <a:rPr lang="en-US" sz="1600" dirty="0"/>
              <a:t>A second bulk </a:t>
            </a:r>
            <a:r>
              <a:rPr lang="en-US" sz="1600" dirty="0" err="1"/>
              <a:t>Nb</a:t>
            </a:r>
            <a:r>
              <a:rPr lang="en-US" sz="1600" dirty="0"/>
              <a:t> sample has been tested with old and new QPR.</a:t>
            </a:r>
          </a:p>
          <a:p>
            <a:r>
              <a:rPr lang="en-US" sz="1600" dirty="0"/>
              <a:t>The sample was produced in HZB and it </a:t>
            </a:r>
            <a:r>
              <a:rPr lang="en-US" sz="1600" dirty="0" smtClean="0"/>
              <a:t>was </a:t>
            </a:r>
            <a:r>
              <a:rPr lang="en-US" sz="1600" dirty="0"/>
              <a:t>e-beam welded on the </a:t>
            </a:r>
            <a:r>
              <a:rPr lang="en-US" sz="1600" dirty="0" err="1"/>
              <a:t>Nb</a:t>
            </a:r>
            <a:r>
              <a:rPr lang="en-US" sz="1600" dirty="0"/>
              <a:t> cylinder support.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20th February 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13th ARIES WP15 meeting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Commissioning of </a:t>
            </a:r>
            <a:r>
              <a:rPr lang="en-US" sz="4000" dirty="0" smtClean="0"/>
              <a:t>new QPR</a:t>
            </a:r>
            <a:endParaRPr lang="en-GB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2343837" y="2141588"/>
            <a:ext cx="7500663" cy="2599864"/>
          </a:xfrm>
          <a:prstGeom prst="roundRect">
            <a:avLst/>
          </a:prstGeom>
          <a:solidFill>
            <a:srgbClr val="FCDB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48867" y="4787183"/>
            <a:ext cx="10643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Output: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Discrepancies in the results with old and new QPR.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Possible cause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The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sample quality was very low, which could be attributed to the high roughness of the surface (Ra~30-40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um).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Dissipation was evident even at low fields. Results cannot be fully trusted as there might be heat leaks.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do next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Repeat process using a good sample for benchmarking.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758" y="2621418"/>
            <a:ext cx="2549477" cy="19605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10103" y="2073865"/>
            <a:ext cx="256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vs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Bpk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@400MHz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0270" y="2353863"/>
            <a:ext cx="1596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QPR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61708" y="2294550"/>
            <a:ext cx="256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Old QPR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505" y="2723195"/>
            <a:ext cx="2491492" cy="19159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9599" y="964735"/>
            <a:ext cx="6970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 benchmark</a:t>
            </a:r>
            <a:r>
              <a:rPr kumimoji="0" lang="en-US" sz="2400" b="1" i="0" u="sng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bulk </a:t>
            </a:r>
            <a:r>
              <a:rPr kumimoji="0" lang="en-US" sz="2400" b="1" i="0" u="sng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</a:t>
            </a:r>
            <a:r>
              <a:rPr kumimoji="0" lang="en-US" sz="2400" b="1" i="0" u="sng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sample </a:t>
            </a:r>
            <a:endParaRPr kumimoji="0" lang="en-GB" sz="2400" b="1" i="0" u="sng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474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186003"/>
            <a:ext cx="10969139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Thin film </a:t>
            </a:r>
            <a:r>
              <a:rPr lang="en-US" sz="3600" dirty="0" smtClean="0"/>
              <a:t>studies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54" y="942755"/>
            <a:ext cx="2202299" cy="1012416"/>
          </a:xfrm>
          <a:solidFill>
            <a:schemeClr val="bg1">
              <a:lumMod val="9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6576" indent="0">
              <a:buNone/>
            </a:pPr>
            <a:r>
              <a:rPr lang="en-US" sz="1300" b="1" u="sng" dirty="0" smtClean="0"/>
              <a:t>Research lines</a:t>
            </a:r>
            <a:endParaRPr lang="en-US" sz="1300" b="1" u="sng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300" dirty="0" err="1" smtClean="0"/>
              <a:t>Nb</a:t>
            </a:r>
            <a:r>
              <a:rPr lang="en-US" sz="1300" dirty="0" smtClean="0"/>
              <a:t>: </a:t>
            </a:r>
            <a:r>
              <a:rPr lang="en-US" sz="1300" dirty="0" smtClean="0">
                <a:solidFill>
                  <a:srgbClr val="92D050"/>
                </a:solidFill>
              </a:rPr>
              <a:t>ECR</a:t>
            </a:r>
            <a:r>
              <a:rPr lang="en-US" sz="1300" dirty="0" smtClean="0">
                <a:solidFill>
                  <a:schemeClr val="tx1"/>
                </a:solidFill>
              </a:rPr>
              <a:t>/ </a:t>
            </a:r>
            <a:r>
              <a:rPr lang="en-US" sz="1300" dirty="0" err="1" smtClean="0">
                <a:solidFill>
                  <a:srgbClr val="3F842C"/>
                </a:solidFill>
              </a:rPr>
              <a:t>HiPIMS</a:t>
            </a:r>
            <a:endParaRPr lang="en-US" sz="1300" dirty="0" smtClean="0">
              <a:solidFill>
                <a:srgbClr val="3F842C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300" dirty="0" smtClean="0">
                <a:solidFill>
                  <a:srgbClr val="D88C02"/>
                </a:solidFill>
              </a:rPr>
              <a:t>Nb</a:t>
            </a:r>
            <a:r>
              <a:rPr lang="en-GB" sz="1300" baseline="-25000" dirty="0" smtClean="0">
                <a:solidFill>
                  <a:srgbClr val="D88C02"/>
                </a:solidFill>
              </a:rPr>
              <a:t>3</a:t>
            </a:r>
            <a:r>
              <a:rPr lang="en-GB" sz="1300" dirty="0" smtClean="0">
                <a:solidFill>
                  <a:srgbClr val="D88C02"/>
                </a:solidFill>
              </a:rPr>
              <a:t>Sn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300" dirty="0" smtClean="0">
                <a:solidFill>
                  <a:srgbClr val="914D09"/>
                </a:solidFill>
              </a:rPr>
              <a:t>Bulk </a:t>
            </a:r>
            <a:r>
              <a:rPr lang="en-US" sz="1300" dirty="0" err="1" smtClean="0">
                <a:solidFill>
                  <a:srgbClr val="914D09"/>
                </a:solidFill>
              </a:rPr>
              <a:t>Nb</a:t>
            </a:r>
            <a:endParaRPr lang="en-GB" sz="1300" dirty="0" smtClean="0">
              <a:solidFill>
                <a:srgbClr val="914D0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865831"/>
              </p:ext>
            </p:extLst>
          </p:nvPr>
        </p:nvGraphicFramePr>
        <p:xfrm>
          <a:off x="661273" y="2044356"/>
          <a:ext cx="10715675" cy="2927985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052035">
                  <a:extLst>
                    <a:ext uri="{9D8B030D-6E8A-4147-A177-3AD203B41FA5}">
                      <a16:colId xmlns:a16="http://schemas.microsoft.com/office/drawing/2014/main" val="2912209911"/>
                    </a:ext>
                  </a:extLst>
                </a:gridCol>
                <a:gridCol w="1470257">
                  <a:extLst>
                    <a:ext uri="{9D8B030D-6E8A-4147-A177-3AD203B41FA5}">
                      <a16:colId xmlns:a16="http://schemas.microsoft.com/office/drawing/2014/main" val="2000091567"/>
                    </a:ext>
                  </a:extLst>
                </a:gridCol>
                <a:gridCol w="2590489">
                  <a:extLst>
                    <a:ext uri="{9D8B030D-6E8A-4147-A177-3AD203B41FA5}">
                      <a16:colId xmlns:a16="http://schemas.microsoft.com/office/drawing/2014/main" val="1051144441"/>
                    </a:ext>
                  </a:extLst>
                </a:gridCol>
                <a:gridCol w="3643426">
                  <a:extLst>
                    <a:ext uri="{9D8B030D-6E8A-4147-A177-3AD203B41FA5}">
                      <a16:colId xmlns:a16="http://schemas.microsoft.com/office/drawing/2014/main" val="3730013535"/>
                    </a:ext>
                  </a:extLst>
                </a:gridCol>
                <a:gridCol w="1959468">
                  <a:extLst>
                    <a:ext uri="{9D8B030D-6E8A-4147-A177-3AD203B41FA5}">
                      <a16:colId xmlns:a16="http://schemas.microsoft.com/office/drawing/2014/main" val="1542122528"/>
                    </a:ext>
                  </a:extLst>
                </a:gridCol>
              </a:tblGrid>
              <a:tr h="22720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 smtClean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Test 2019</a:t>
                      </a:r>
                      <a:endParaRPr lang="en-GB" sz="1600" b="1" dirty="0">
                        <a:solidFill>
                          <a:schemeClr val="accent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Starting date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Type of test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Type of coating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Fabrication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9902478"/>
                  </a:ext>
                </a:extLst>
              </a:tr>
              <a:tr h="18846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24</a:t>
                      </a:r>
                      <a:r>
                        <a:rPr lang="en-GB" sz="1400" baseline="0" dirty="0"/>
                        <a:t> January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1.3 GHz</a:t>
                      </a:r>
                      <a:r>
                        <a:rPr lang="en-GB" sz="1400" baseline="0" dirty="0">
                          <a:solidFill>
                            <a:srgbClr val="C00000"/>
                          </a:solidFill>
                        </a:rPr>
                        <a:t> c</a:t>
                      </a: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avity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400" baseline="0" dirty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4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4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FF00FF"/>
                          </a:solidFill>
                        </a:rPr>
                        <a:t>CERN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7737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dirty="0"/>
                        <a:t>2</a:t>
                      </a:r>
                      <a:endParaRPr lang="en-GB" sz="14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08</a:t>
                      </a:r>
                      <a:r>
                        <a:rPr lang="en-GB" sz="1400" baseline="0" dirty="0"/>
                        <a:t> March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1.3 GHz</a:t>
                      </a:r>
                      <a:r>
                        <a:rPr lang="en-GB" sz="1400" baseline="0" dirty="0">
                          <a:solidFill>
                            <a:srgbClr val="C00000"/>
                          </a:solidFill>
                        </a:rPr>
                        <a:t> c</a:t>
                      </a:r>
                      <a:r>
                        <a:rPr lang="en-GB" sz="1400" dirty="0">
                          <a:solidFill>
                            <a:srgbClr val="C00000"/>
                          </a:solidFill>
                        </a:rPr>
                        <a:t>avity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400" baseline="0" dirty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4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4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FF00FF"/>
                          </a:solidFill>
                        </a:rPr>
                        <a:t>CERN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4871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20 March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 smtClean="0">
                          <a:solidFill>
                            <a:srgbClr val="7030A0"/>
                          </a:solidFill>
                        </a:rPr>
                        <a:t>New QPR </a:t>
                      </a:r>
                      <a:endParaRPr lang="en-GB" sz="1400" dirty="0">
                        <a:solidFill>
                          <a:srgbClr val="7030A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914D09"/>
                          </a:solidFill>
                        </a:rPr>
                        <a:t>Bulk </a:t>
                      </a:r>
                      <a:r>
                        <a:rPr lang="en-GB" sz="1400" dirty="0" err="1">
                          <a:solidFill>
                            <a:srgbClr val="914D09"/>
                          </a:solidFill>
                        </a:rPr>
                        <a:t>Nb</a:t>
                      </a:r>
                      <a:endParaRPr lang="en-GB" sz="1400" dirty="0">
                        <a:solidFill>
                          <a:srgbClr val="914D09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 err="1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GB" sz="1400" dirty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01953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05</a:t>
                      </a:r>
                      <a:r>
                        <a:rPr lang="en-GB" sz="1400" baseline="0" dirty="0"/>
                        <a:t> June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2D9DFF"/>
                          </a:solidFill>
                        </a:rPr>
                        <a:t>QPR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kumimoji="0" lang="en-GB" sz="1400" kern="1200" dirty="0" smtClean="0">
                          <a:solidFill>
                            <a:srgbClr val="D88C02"/>
                          </a:solidFill>
                          <a:effectLst/>
                        </a:rPr>
                        <a:t>Nb</a:t>
                      </a:r>
                      <a:r>
                        <a:rPr kumimoji="0" lang="en-GB" sz="1400" kern="1200" baseline="-25000" dirty="0" smtClean="0">
                          <a:solidFill>
                            <a:srgbClr val="D88C02"/>
                          </a:solidFill>
                          <a:effectLst/>
                        </a:rPr>
                        <a:t>3</a:t>
                      </a:r>
                      <a:r>
                        <a:rPr kumimoji="0" lang="en-GB" sz="1400" kern="1200" dirty="0" smtClean="0">
                          <a:solidFill>
                            <a:srgbClr val="D88C02"/>
                          </a:solidFill>
                          <a:effectLst/>
                        </a:rPr>
                        <a:t>Sn</a:t>
                      </a:r>
                      <a:endParaRPr lang="en-GB" sz="1400" dirty="0">
                        <a:solidFill>
                          <a:srgbClr val="D88C02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FF00FF"/>
                          </a:solidFill>
                        </a:rPr>
                        <a:t>CERN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208656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18</a:t>
                      </a:r>
                      <a:r>
                        <a:rPr lang="en-GB" sz="1400" baseline="0" dirty="0"/>
                        <a:t> June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2D9DFF"/>
                          </a:solidFill>
                        </a:rPr>
                        <a:t>QPR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dirty="0">
                          <a:solidFill>
                            <a:srgbClr val="92D050"/>
                          </a:solidFill>
                        </a:rPr>
                        <a:t>ECR </a:t>
                      </a:r>
                      <a:r>
                        <a:rPr lang="en-GB" sz="1400" dirty="0" err="1" smtClean="0">
                          <a:solidFill>
                            <a:srgbClr val="92D050"/>
                          </a:solidFill>
                        </a:rPr>
                        <a:t>Nb</a:t>
                      </a:r>
                      <a:endParaRPr lang="en-GB" sz="1400" dirty="0">
                        <a:solidFill>
                          <a:srgbClr val="92D05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 err="1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GB" sz="1400" dirty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5796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17</a:t>
                      </a:r>
                      <a:r>
                        <a:rPr lang="en-GB" sz="1400" baseline="0" dirty="0"/>
                        <a:t> July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2D9DFF"/>
                          </a:solidFill>
                        </a:rPr>
                        <a:t>QPR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dirty="0" err="1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400" dirty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3F842C"/>
                          </a:solidFill>
                        </a:rPr>
                        <a:t>Positive pulse</a:t>
                      </a:r>
                      <a:r>
                        <a:rPr lang="en-GB" sz="14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rgbClr val="3F842C"/>
                          </a:solidFill>
                        </a:rPr>
                        <a:t>Nb</a:t>
                      </a:r>
                      <a:endParaRPr lang="en-GB" sz="14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FF00FF"/>
                          </a:solidFill>
                        </a:rPr>
                        <a:t>CERN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76859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24</a:t>
                      </a:r>
                      <a:r>
                        <a:rPr lang="en-GB" sz="1400" baseline="0" dirty="0"/>
                        <a:t> </a:t>
                      </a:r>
                      <a:r>
                        <a:rPr lang="en-GB" sz="1400" baseline="0" dirty="0" smtClean="0"/>
                        <a:t>July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7030A0"/>
                          </a:solidFill>
                        </a:rPr>
                        <a:t>New QPR </a:t>
                      </a:r>
                      <a:endParaRPr lang="en-GB" sz="1400" dirty="0">
                        <a:solidFill>
                          <a:srgbClr val="7030A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dirty="0">
                          <a:solidFill>
                            <a:srgbClr val="914D09"/>
                          </a:solidFill>
                        </a:rPr>
                        <a:t>Bulk </a:t>
                      </a:r>
                      <a:r>
                        <a:rPr lang="en-GB" sz="1400" dirty="0" err="1" smtClean="0">
                          <a:solidFill>
                            <a:srgbClr val="914D09"/>
                          </a:solidFill>
                        </a:rPr>
                        <a:t>Nb</a:t>
                      </a:r>
                      <a:endParaRPr lang="en-GB" sz="1400" dirty="0">
                        <a:solidFill>
                          <a:srgbClr val="914D09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HZB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5913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08</a:t>
                      </a:r>
                      <a:r>
                        <a:rPr lang="en-GB" sz="1400" baseline="0" dirty="0"/>
                        <a:t> August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2D9DFF"/>
                          </a:solidFill>
                        </a:rPr>
                        <a:t>QPR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400" dirty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3F842C"/>
                          </a:solidFill>
                        </a:rPr>
                        <a:t>Positive pulse</a:t>
                      </a:r>
                      <a:r>
                        <a:rPr lang="en-GB" sz="14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rgbClr val="3F842C"/>
                          </a:solidFill>
                        </a:rPr>
                        <a:t>Nb</a:t>
                      </a:r>
                      <a:r>
                        <a:rPr lang="en-GB" sz="14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3F842C"/>
                          </a:solidFill>
                        </a:rPr>
                        <a:t>(second </a:t>
                      </a:r>
                      <a:r>
                        <a:rPr lang="en-GB" sz="1400" dirty="0">
                          <a:solidFill>
                            <a:srgbClr val="3F842C"/>
                          </a:solidFill>
                        </a:rPr>
                        <a:t>part)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FF00FF"/>
                          </a:solidFill>
                        </a:rPr>
                        <a:t>CERN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81549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11</a:t>
                      </a:r>
                      <a:r>
                        <a:rPr lang="en-GB" sz="1400" baseline="0" dirty="0"/>
                        <a:t> September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2D9DFF"/>
                          </a:solidFill>
                        </a:rPr>
                        <a:t>QPR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kumimoji="0" lang="en-GB" sz="1400" kern="1200" dirty="0" smtClean="0">
                          <a:solidFill>
                            <a:srgbClr val="D88C02"/>
                          </a:solidFill>
                          <a:effectLst/>
                        </a:rPr>
                        <a:t>Nb</a:t>
                      </a:r>
                      <a:r>
                        <a:rPr kumimoji="0" lang="en-GB" sz="1400" kern="1200" baseline="-25000" dirty="0" smtClean="0">
                          <a:solidFill>
                            <a:srgbClr val="D88C02"/>
                          </a:solidFill>
                          <a:effectLst/>
                        </a:rPr>
                        <a:t>3</a:t>
                      </a:r>
                      <a:r>
                        <a:rPr kumimoji="0" lang="en-GB" sz="1400" kern="1200" dirty="0" smtClean="0">
                          <a:solidFill>
                            <a:srgbClr val="D88C02"/>
                          </a:solidFill>
                          <a:effectLst/>
                        </a:rPr>
                        <a:t>Sn</a:t>
                      </a:r>
                      <a:endParaRPr lang="en-GB" sz="1400" dirty="0">
                        <a:solidFill>
                          <a:srgbClr val="D88C02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FF00FF"/>
                          </a:solidFill>
                        </a:rPr>
                        <a:t>CERN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830780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17</a:t>
                      </a:r>
                      <a:r>
                        <a:rPr lang="en-GB" sz="1400" baseline="0" dirty="0"/>
                        <a:t> October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2D9DFF"/>
                          </a:solidFill>
                        </a:rPr>
                        <a:t>QPR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dirty="0">
                          <a:solidFill>
                            <a:srgbClr val="914D09"/>
                          </a:solidFill>
                        </a:rPr>
                        <a:t>Bulk </a:t>
                      </a:r>
                      <a:r>
                        <a:rPr lang="en-GB" sz="1400" dirty="0" err="1" smtClean="0">
                          <a:solidFill>
                            <a:srgbClr val="914D09"/>
                          </a:solidFill>
                        </a:rPr>
                        <a:t>Nb</a:t>
                      </a:r>
                      <a:endParaRPr lang="en-GB" sz="1400" dirty="0">
                        <a:solidFill>
                          <a:srgbClr val="914D09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>
                          <a:solidFill>
                            <a:srgbClr val="660033"/>
                          </a:solidFill>
                        </a:rPr>
                        <a:t>HZB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39529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dirty="0"/>
                        <a:t>11</a:t>
                      </a:r>
                      <a:endParaRPr lang="en-GB" sz="14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/>
                        <a:t>21</a:t>
                      </a:r>
                      <a:r>
                        <a:rPr lang="en-US" sz="1400" baseline="0" dirty="0"/>
                        <a:t> November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1.3 GHz cavity</a:t>
                      </a:r>
                      <a:endParaRPr lang="en-GB" sz="1400" dirty="0">
                        <a:solidFill>
                          <a:srgbClr val="C0000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GB" sz="1400" dirty="0" err="1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400" baseline="0" dirty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rgbClr val="3F842C"/>
                          </a:solidFill>
                        </a:rPr>
                        <a:t>Nb</a:t>
                      </a:r>
                      <a:endParaRPr lang="en-GB" sz="14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US" sz="1400" dirty="0" smtClean="0"/>
                        <a:t> +</a:t>
                      </a:r>
                      <a:r>
                        <a:rPr lang="en-US" sz="1400" dirty="0" err="1" smtClean="0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US" sz="1400" dirty="0" smtClean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37673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dirty="0" smtClean="0"/>
                        <a:t>12</a:t>
                      </a:r>
                      <a:endParaRPr lang="en-GB" sz="14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/>
                        <a:t>2 December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1.3 GHz cavity</a:t>
                      </a:r>
                      <a:endParaRPr lang="en-GB" sz="1400" dirty="0" smtClean="0">
                        <a:solidFill>
                          <a:srgbClr val="C0000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4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4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400" dirty="0" smtClean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US" sz="1400" dirty="0" smtClean="0"/>
                        <a:t> +</a:t>
                      </a:r>
                      <a:r>
                        <a:rPr lang="en-US" sz="1400" dirty="0" err="1" smtClean="0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US" sz="1400" dirty="0" smtClean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3395357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8202448" y="942755"/>
            <a:ext cx="1907259" cy="10124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300" b="1" u="sng" dirty="0" smtClean="0"/>
              <a:t>Institutes</a:t>
            </a:r>
            <a:endParaRPr lang="en-US" sz="1300" b="1" u="sng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1300" dirty="0" smtClean="0">
                <a:solidFill>
                  <a:srgbClr val="FF00FF"/>
                </a:solidFill>
              </a:rPr>
              <a:t>CERN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300" dirty="0" err="1" smtClean="0">
                <a:solidFill>
                  <a:srgbClr val="FF9999"/>
                </a:solidFill>
              </a:rPr>
              <a:t>JLab</a:t>
            </a:r>
            <a:endParaRPr lang="en-US" sz="1300" dirty="0">
              <a:solidFill>
                <a:srgbClr val="FF9999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300" dirty="0">
                <a:solidFill>
                  <a:srgbClr val="660033"/>
                </a:solidFill>
              </a:rPr>
              <a:t>HZB</a:t>
            </a:r>
            <a:endParaRPr lang="en-GB" sz="1300" dirty="0">
              <a:solidFill>
                <a:srgbClr val="660033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782933" y="942755"/>
            <a:ext cx="2176180" cy="1012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300" b="1" u="sng" dirty="0" smtClean="0"/>
              <a:t>Type of test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3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QPR </a:t>
            </a:r>
            <a:endParaRPr lang="en-US" sz="13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300" dirty="0" smtClean="0">
                <a:solidFill>
                  <a:srgbClr val="7030A0"/>
                </a:solidFill>
              </a:rPr>
              <a:t>New QPR </a:t>
            </a:r>
            <a:endParaRPr lang="en-US" sz="1300" dirty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sz="1300" dirty="0" smtClean="0">
                <a:solidFill>
                  <a:srgbClr val="C00000"/>
                </a:solidFill>
              </a:rPr>
              <a:t>1.3 GHz cavity</a:t>
            </a:r>
            <a:endParaRPr lang="en-GB" sz="1300" dirty="0">
              <a:solidFill>
                <a:srgbClr val="C00000"/>
              </a:solidFill>
            </a:endParaRPr>
          </a:p>
          <a:p>
            <a:pPr marL="36576" indent="0">
              <a:buFont typeface="Arial"/>
              <a:buNone/>
            </a:pPr>
            <a:endParaRPr lang="en-GB" sz="1300" dirty="0" smtClean="0"/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988936"/>
              </p:ext>
            </p:extLst>
          </p:nvPr>
        </p:nvGraphicFramePr>
        <p:xfrm>
          <a:off x="661273" y="5115175"/>
          <a:ext cx="10715675" cy="699135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052034">
                  <a:extLst>
                    <a:ext uri="{9D8B030D-6E8A-4147-A177-3AD203B41FA5}">
                      <a16:colId xmlns:a16="http://schemas.microsoft.com/office/drawing/2014/main" val="2912209911"/>
                    </a:ext>
                  </a:extLst>
                </a:gridCol>
                <a:gridCol w="1470257">
                  <a:extLst>
                    <a:ext uri="{9D8B030D-6E8A-4147-A177-3AD203B41FA5}">
                      <a16:colId xmlns:a16="http://schemas.microsoft.com/office/drawing/2014/main" val="2000091567"/>
                    </a:ext>
                  </a:extLst>
                </a:gridCol>
                <a:gridCol w="2590489">
                  <a:extLst>
                    <a:ext uri="{9D8B030D-6E8A-4147-A177-3AD203B41FA5}">
                      <a16:colId xmlns:a16="http://schemas.microsoft.com/office/drawing/2014/main" val="1051144441"/>
                    </a:ext>
                  </a:extLst>
                </a:gridCol>
                <a:gridCol w="3643427">
                  <a:extLst>
                    <a:ext uri="{9D8B030D-6E8A-4147-A177-3AD203B41FA5}">
                      <a16:colId xmlns:a16="http://schemas.microsoft.com/office/drawing/2014/main" val="3730013535"/>
                    </a:ext>
                  </a:extLst>
                </a:gridCol>
                <a:gridCol w="1959468">
                  <a:extLst>
                    <a:ext uri="{9D8B030D-6E8A-4147-A177-3AD203B41FA5}">
                      <a16:colId xmlns:a16="http://schemas.microsoft.com/office/drawing/2014/main" val="1542122528"/>
                    </a:ext>
                  </a:extLst>
                </a:gridCol>
              </a:tblGrid>
              <a:tr h="1888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 smtClean="0">
                          <a:solidFill>
                            <a:schemeClr val="accent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Test 2020</a:t>
                      </a:r>
                      <a:endParaRPr lang="en-GB" sz="1600" b="1" dirty="0">
                        <a:solidFill>
                          <a:schemeClr val="accent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Starting date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Type of test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Type of coating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dirty="0"/>
                        <a:t>Fabrication</a:t>
                      </a:r>
                      <a:endParaRPr lang="en-GB" sz="1600" b="1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9902478"/>
                  </a:ext>
                </a:extLst>
              </a:tr>
              <a:tr h="18846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dirty="0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 smtClean="0"/>
                        <a:t>7 January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>
                          <a:solidFill>
                            <a:srgbClr val="3F842C"/>
                          </a:solidFill>
                        </a:rPr>
                        <a:t>QPR</a:t>
                      </a:r>
                      <a:endParaRPr lang="en-GB" sz="14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>
                          <a:solidFill>
                            <a:srgbClr val="92D050"/>
                          </a:solidFill>
                        </a:rPr>
                        <a:t>ECR </a:t>
                      </a:r>
                      <a:r>
                        <a:rPr lang="en-US" sz="1400" dirty="0" err="1" smtClean="0">
                          <a:solidFill>
                            <a:srgbClr val="92D050"/>
                          </a:solidFill>
                        </a:rPr>
                        <a:t>Nb</a:t>
                      </a:r>
                      <a:endParaRPr lang="en-GB" sz="1400" dirty="0">
                        <a:solidFill>
                          <a:srgbClr val="92D050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 err="1" smtClean="0">
                          <a:solidFill>
                            <a:srgbClr val="FDA3A3"/>
                          </a:solidFill>
                        </a:rPr>
                        <a:t>JLab</a:t>
                      </a:r>
                      <a:endParaRPr lang="en-GB" sz="1400" dirty="0">
                        <a:solidFill>
                          <a:srgbClr val="FDA3A3"/>
                        </a:solidFill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087737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dirty="0"/>
                        <a:t>2</a:t>
                      </a:r>
                      <a:endParaRPr lang="en-GB" sz="1400" b="1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 smtClean="0"/>
                        <a:t>10 February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 smtClean="0">
                          <a:solidFill>
                            <a:srgbClr val="3F842C"/>
                          </a:solidFill>
                        </a:rPr>
                        <a:t>QPR</a:t>
                      </a:r>
                      <a:endParaRPr lang="en-GB" sz="14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solidFill>
                            <a:srgbClr val="3F842C"/>
                          </a:solidFill>
                        </a:rPr>
                        <a:t>HiPIMS</a:t>
                      </a:r>
                      <a:r>
                        <a:rPr lang="en-GB" sz="1400" baseline="0" dirty="0" smtClean="0">
                          <a:solidFill>
                            <a:srgbClr val="3F842C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rgbClr val="3F842C"/>
                          </a:solidFill>
                        </a:rPr>
                        <a:t>N</a:t>
                      </a:r>
                      <a:r>
                        <a:rPr lang="en-GB" sz="1400" dirty="0" err="1" smtClean="0">
                          <a:solidFill>
                            <a:srgbClr val="3F842C"/>
                          </a:solidFill>
                        </a:rPr>
                        <a:t>b</a:t>
                      </a:r>
                      <a:endParaRPr lang="en-GB" sz="1400" dirty="0">
                        <a:solidFill>
                          <a:srgbClr val="3F842C"/>
                        </a:solidFill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FF"/>
                          </a:solidFill>
                        </a:rPr>
                        <a:t>CERN</a:t>
                      </a:r>
                      <a:r>
                        <a:rPr lang="en-GB" sz="1400" dirty="0" smtClean="0"/>
                        <a:t> + </a:t>
                      </a:r>
                      <a:r>
                        <a:rPr lang="en-GB" sz="1400" dirty="0" smtClean="0">
                          <a:solidFill>
                            <a:srgbClr val="660033"/>
                          </a:solidFill>
                        </a:rPr>
                        <a:t>HZB</a:t>
                      </a:r>
                      <a:endParaRPr lang="en-GB" sz="1400" dirty="0"/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2487124"/>
                  </a:ext>
                </a:extLst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613260" y="4750066"/>
            <a:ext cx="10763688" cy="1161841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2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339811" y="2093273"/>
            <a:ext cx="9674297" cy="3893913"/>
            <a:chOff x="1259807" y="1514918"/>
            <a:chExt cx="9674297" cy="3893913"/>
          </a:xfrm>
        </p:grpSpPr>
        <p:grpSp>
          <p:nvGrpSpPr>
            <p:cNvPr id="13" name="Group 12"/>
            <p:cNvGrpSpPr/>
            <p:nvPr/>
          </p:nvGrpSpPr>
          <p:grpSpPr>
            <a:xfrm>
              <a:off x="1259807" y="1514918"/>
              <a:ext cx="9674297" cy="3161856"/>
              <a:chOff x="1193132" y="76643"/>
              <a:chExt cx="9674297" cy="3161856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0833"/>
              <a:stretch/>
            </p:blipFill>
            <p:spPr>
              <a:xfrm>
                <a:off x="1193132" y="76644"/>
                <a:ext cx="2571388" cy="3161855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555"/>
              <a:stretch/>
            </p:blipFill>
            <p:spPr>
              <a:xfrm>
                <a:off x="3828167" y="76644"/>
                <a:ext cx="2759809" cy="3161855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51622" y="76643"/>
                <a:ext cx="4215807" cy="3161855"/>
              </a:xfrm>
              <a:prstGeom prst="rect">
                <a:avLst/>
              </a:prstGeom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1259807" y="4762500"/>
              <a:ext cx="25713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Few bright spots observed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94841" y="4762500"/>
              <a:ext cx="275981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Optical microscopy </a:t>
              </a:r>
            </a:p>
            <a:p>
              <a:pPr algn="ctr"/>
              <a:r>
                <a:rPr lang="en-GB" sz="1200" i="1" dirty="0" smtClean="0"/>
                <a:t>Courtesy of A.-T. Fontenla</a:t>
              </a:r>
              <a:endParaRPr lang="en-GB" sz="1200" i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18296" y="4808666"/>
              <a:ext cx="42158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Massive defects. Covered by the coating.</a:t>
              </a:r>
              <a:endParaRPr lang="en-GB" sz="1200" i="1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997267" y="1504107"/>
            <a:ext cx="620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 smtClean="0"/>
              <a:t>Defects observation</a:t>
            </a:r>
            <a:endParaRPr lang="en-GB" sz="2800" u="sng" dirty="0"/>
          </a:p>
        </p:txBody>
      </p:sp>
      <p:sp>
        <p:nvSpPr>
          <p:cNvPr id="19" name="Rectangle 18"/>
          <p:cNvSpPr/>
          <p:nvPr/>
        </p:nvSpPr>
        <p:spPr>
          <a:xfrm>
            <a:off x="139547" y="743508"/>
            <a:ext cx="12052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1"/>
            <a:r>
              <a:rPr lang="en-US" sz="3200" dirty="0" smtClean="0">
                <a:latin typeface="+mj-lt"/>
              </a:rPr>
              <a:t>Preparation of a HZB QPR sample within </a:t>
            </a:r>
            <a:r>
              <a:rPr lang="fr-CH" sz="3200" dirty="0" err="1" smtClean="0">
                <a:latin typeface="+mj-lt"/>
              </a:rPr>
              <a:t>EASITrain</a:t>
            </a:r>
            <a:r>
              <a:rPr lang="fr-CH" sz="3200" dirty="0" smtClean="0">
                <a:latin typeface="+mj-lt"/>
              </a:rPr>
              <a:t> program</a:t>
            </a:r>
            <a:endParaRPr lang="en-US" sz="3200" dirty="0" smtClean="0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20th February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ARIES WP15 meeting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7934F-6243-49B1-8C2B-384BDBB404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8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60765" y="2224377"/>
            <a:ext cx="8865848" cy="3170584"/>
            <a:chOff x="1383632" y="1655687"/>
            <a:chExt cx="9498406" cy="3457095"/>
          </a:xfrm>
        </p:grpSpPr>
        <p:grpSp>
          <p:nvGrpSpPr>
            <p:cNvPr id="4" name="Group 3"/>
            <p:cNvGrpSpPr>
              <a:grpSpLocks noChangeAspect="1"/>
            </p:cNvGrpSpPr>
            <p:nvPr/>
          </p:nvGrpSpPr>
          <p:grpSpPr>
            <a:xfrm>
              <a:off x="1383632" y="1655687"/>
              <a:ext cx="7741318" cy="3010561"/>
              <a:chOff x="240632" y="224589"/>
              <a:chExt cx="9755736" cy="3793959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78" t="21403" r="5918" b="23274"/>
              <a:stretch/>
            </p:blipFill>
            <p:spPr>
              <a:xfrm>
                <a:off x="240632" y="224589"/>
                <a:ext cx="3240505" cy="3793959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17" t="15673" b="16608"/>
              <a:stretch/>
            </p:blipFill>
            <p:spPr>
              <a:xfrm>
                <a:off x="3561347" y="224589"/>
                <a:ext cx="3050033" cy="3793959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43" t="20936" b="18714"/>
              <a:stretch/>
            </p:blipFill>
            <p:spPr>
              <a:xfrm>
                <a:off x="6691590" y="224589"/>
                <a:ext cx="3304778" cy="3793959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8597" y="1655687"/>
              <a:ext cx="1693441" cy="301056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383632" y="4743450"/>
              <a:ext cx="2571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QPR sample holder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18668" y="4743450"/>
              <a:ext cx="24202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QPR sample mounted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02560" y="4743450"/>
              <a:ext cx="26223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After coating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188597" y="4666248"/>
              <a:ext cx="16934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A happy ESR </a:t>
              </a:r>
              <a:r>
                <a:rPr lang="en-GB" dirty="0" smtClean="0">
                  <a:sym typeface="Wingdings" panose="05000000000000000000" pitchFamily="2" charset="2"/>
                </a:rPr>
                <a:t></a:t>
              </a:r>
              <a:endParaRPr lang="en-GB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026422" y="1637522"/>
            <a:ext cx="620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Coating</a:t>
            </a:r>
            <a:endParaRPr lang="en-GB" sz="2800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9186022" y="2880820"/>
            <a:ext cx="33328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Sample striped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SUBU (20min)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HPWR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Coating – </a:t>
            </a:r>
            <a:r>
              <a:rPr lang="en-GB" sz="1400" dirty="0" err="1" smtClean="0"/>
              <a:t>HiPIMS</a:t>
            </a:r>
            <a:r>
              <a:rPr lang="en-GB" sz="1400" dirty="0" smtClean="0"/>
              <a:t> / -50V bias. 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Final </a:t>
            </a:r>
            <a:r>
              <a:rPr lang="en-GB" sz="1400" dirty="0" smtClean="0"/>
              <a:t>thickness ~ 8um</a:t>
            </a:r>
          </a:p>
          <a:p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0" y="704902"/>
            <a:ext cx="120524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1"/>
            <a:r>
              <a:rPr lang="en-US" sz="3200" dirty="0" smtClean="0">
                <a:latin typeface="+mj-lt"/>
              </a:rPr>
              <a:t>Preparation of a HZB QPR sample within </a:t>
            </a:r>
            <a:r>
              <a:rPr lang="fr-CH" sz="3200" dirty="0" err="1" smtClean="0">
                <a:latin typeface="+mj-lt"/>
              </a:rPr>
              <a:t>EASITrain</a:t>
            </a:r>
            <a:r>
              <a:rPr lang="fr-CH" sz="3200" dirty="0" smtClean="0">
                <a:latin typeface="+mj-lt"/>
              </a:rPr>
              <a:t> program</a:t>
            </a:r>
            <a:endParaRPr lang="en-US" sz="3200" dirty="0" smtClean="0">
              <a:latin typeface="+mj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66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543473"/>
            <a:ext cx="10969139" cy="940443"/>
          </a:xfrm>
        </p:spPr>
        <p:txBody>
          <a:bodyPr/>
          <a:lstStyle/>
          <a:p>
            <a:r>
              <a:rPr lang="en-US" dirty="0" smtClean="0"/>
              <a:t>Planning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20th February 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13th ARIES WP15 meeting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41ECB3B4-A748-479D-93F4-FC20A974D8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182445"/>
              </p:ext>
            </p:extLst>
          </p:nvPr>
        </p:nvGraphicFramePr>
        <p:xfrm>
          <a:off x="722989" y="1771293"/>
          <a:ext cx="9801274" cy="14325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55505">
                  <a:extLst>
                    <a:ext uri="{9D8B030D-6E8A-4147-A177-3AD203B41FA5}">
                      <a16:colId xmlns:a16="http://schemas.microsoft.com/office/drawing/2014/main" val="3632700989"/>
                    </a:ext>
                  </a:extLst>
                </a:gridCol>
                <a:gridCol w="808523">
                  <a:extLst>
                    <a:ext uri="{9D8B030D-6E8A-4147-A177-3AD203B41FA5}">
                      <a16:colId xmlns:a16="http://schemas.microsoft.com/office/drawing/2014/main" val="2632101046"/>
                    </a:ext>
                  </a:extLst>
                </a:gridCol>
                <a:gridCol w="808523">
                  <a:extLst>
                    <a:ext uri="{9D8B030D-6E8A-4147-A177-3AD203B41FA5}">
                      <a16:colId xmlns:a16="http://schemas.microsoft.com/office/drawing/2014/main" val="1916440313"/>
                    </a:ext>
                  </a:extLst>
                </a:gridCol>
                <a:gridCol w="875897">
                  <a:extLst>
                    <a:ext uri="{9D8B030D-6E8A-4147-A177-3AD203B41FA5}">
                      <a16:colId xmlns:a16="http://schemas.microsoft.com/office/drawing/2014/main" val="1311840650"/>
                    </a:ext>
                  </a:extLst>
                </a:gridCol>
                <a:gridCol w="1781216">
                  <a:extLst>
                    <a:ext uri="{9D8B030D-6E8A-4147-A177-3AD203B41FA5}">
                      <a16:colId xmlns:a16="http://schemas.microsoft.com/office/drawing/2014/main" val="3592909540"/>
                    </a:ext>
                  </a:extLst>
                </a:gridCol>
                <a:gridCol w="971610">
                  <a:extLst>
                    <a:ext uri="{9D8B030D-6E8A-4147-A177-3AD203B41FA5}">
                      <a16:colId xmlns:a16="http://schemas.microsoft.com/office/drawing/2014/main" val="681858778"/>
                    </a:ext>
                  </a:extLst>
                </a:gridCol>
              </a:tblGrid>
              <a:tr h="296758">
                <a:tc>
                  <a:txBody>
                    <a:bodyPr/>
                    <a:lstStyle/>
                    <a:p>
                      <a:endParaRPr lang="en-GB" sz="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February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March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867907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Measure HZB sample (</a:t>
                      </a:r>
                      <a:r>
                        <a:rPr lang="en-US" sz="1800" dirty="0" err="1" smtClean="0"/>
                        <a:t>Nb</a:t>
                      </a:r>
                      <a:r>
                        <a:rPr lang="en-US" sz="1800" dirty="0" smtClean="0"/>
                        <a:t>/Cu)</a:t>
                      </a:r>
                      <a:r>
                        <a:rPr lang="en-US" sz="1800" baseline="0" dirty="0" smtClean="0"/>
                        <a:t> on </a:t>
                      </a:r>
                      <a:r>
                        <a:rPr lang="en-US" sz="1800" dirty="0" smtClean="0"/>
                        <a:t>QPR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B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BAE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6709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Measure HZB sample (</a:t>
                      </a:r>
                      <a:r>
                        <a:rPr lang="en-US" sz="1800" dirty="0" err="1" smtClean="0"/>
                        <a:t>Nb</a:t>
                      </a:r>
                      <a:r>
                        <a:rPr lang="en-US" sz="1800" dirty="0" smtClean="0"/>
                        <a:t>/Cu)</a:t>
                      </a:r>
                      <a:r>
                        <a:rPr lang="en-US" sz="1800" baseline="0" dirty="0" smtClean="0"/>
                        <a:t> on </a:t>
                      </a:r>
                      <a:r>
                        <a:rPr lang="en-US" sz="1800" dirty="0" smtClean="0"/>
                        <a:t>QPR2</a:t>
                      </a:r>
                      <a:endParaRPr lang="en-GB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BA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189097"/>
                  </a:ext>
                </a:extLst>
              </a:tr>
              <a:tr h="253938">
                <a:tc>
                  <a:txBody>
                    <a:bodyPr/>
                    <a:lstStyle/>
                    <a:p>
                      <a:r>
                        <a:rPr lang="es-ES" dirty="0" err="1"/>
                        <a:t>To</a:t>
                      </a:r>
                      <a:r>
                        <a:rPr lang="es-ES" dirty="0"/>
                        <a:t> be </a:t>
                      </a:r>
                      <a:r>
                        <a:rPr lang="es-ES" dirty="0" err="1"/>
                        <a:t>added</a:t>
                      </a:r>
                      <a:r>
                        <a:rPr lang="es-ES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B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902817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73317" y="3399592"/>
            <a:ext cx="1024051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b="1" u="sng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Current status: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There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was a leak in the indium seal. </a:t>
            </a:r>
            <a:endParaRPr lang="en-GB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At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warm,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good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pressure levels by placing the thermometry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chamber.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However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pressure rises when we reach the superfluid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transition: cold leak in thermometry chamber. Measurements performed with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helium bath just above the transition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temperature: high resistance and transition temperature at 9K.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Currently: Warming up to fix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 leak. </a:t>
            </a:r>
            <a:endParaRPr lang="en-GB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b="1" u="sng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Future plan: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If the sample is good, then the idea is to test it with the new QPR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for commissioning. </a:t>
            </a:r>
            <a:endParaRPr lang="en-GB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u="sng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32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184" y="4398264"/>
            <a:ext cx="10969139" cy="180507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4000" dirty="0" smtClean="0"/>
              <a:t>Thanks for your attention.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5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344" y="4028253"/>
            <a:ext cx="10969139" cy="940443"/>
          </a:xfrm>
        </p:spPr>
        <p:txBody>
          <a:bodyPr/>
          <a:lstStyle/>
          <a:p>
            <a:r>
              <a:rPr lang="en-US" dirty="0" smtClean="0"/>
              <a:t>Spare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February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13th ARIES WP15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3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Commissioning of new QPR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752" y="1454688"/>
            <a:ext cx="8237027" cy="565594"/>
          </a:xfrm>
          <a:solidFill>
            <a:srgbClr val="FCDBAE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u="sng" dirty="0"/>
              <a:t>In 2017 a new version of the QPR was built:</a:t>
            </a:r>
            <a:r>
              <a:rPr lang="en-GB" sz="1600" dirty="0"/>
              <a:t> An electromagnetic and mechanical re-design of the existing QPR to optimize the measurement range and </a:t>
            </a:r>
            <a:r>
              <a:rPr lang="en-GB" sz="1600" dirty="0" smtClean="0"/>
              <a:t>resolution</a:t>
            </a: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48" y="2439289"/>
            <a:ext cx="4659465" cy="13013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7796" y="729372"/>
            <a:ext cx="2628530" cy="32134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2563" y="2145911"/>
            <a:ext cx="3007873" cy="1954718"/>
          </a:xfrm>
          <a:prstGeom prst="rect">
            <a:avLst/>
          </a:prstGeom>
        </p:spPr>
      </p:pic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705889"/>
              </p:ext>
            </p:extLst>
          </p:nvPr>
        </p:nvGraphicFramePr>
        <p:xfrm>
          <a:off x="722048" y="4100629"/>
          <a:ext cx="10950978" cy="1571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9036">
                  <a:extLst>
                    <a:ext uri="{9D8B030D-6E8A-4147-A177-3AD203B41FA5}">
                      <a16:colId xmlns:a16="http://schemas.microsoft.com/office/drawing/2014/main" val="2930833170"/>
                    </a:ext>
                  </a:extLst>
                </a:gridCol>
                <a:gridCol w="1377265">
                  <a:extLst>
                    <a:ext uri="{9D8B030D-6E8A-4147-A177-3AD203B41FA5}">
                      <a16:colId xmlns:a16="http://schemas.microsoft.com/office/drawing/2014/main" val="1426136022"/>
                    </a:ext>
                  </a:extLst>
                </a:gridCol>
                <a:gridCol w="7714677">
                  <a:extLst>
                    <a:ext uri="{9D8B030D-6E8A-4147-A177-3AD203B41FA5}">
                      <a16:colId xmlns:a16="http://schemas.microsoft.com/office/drawing/2014/main" val="4030475709"/>
                    </a:ext>
                  </a:extLst>
                </a:gridCol>
              </a:tblGrid>
              <a:tr h="314281">
                <a:tc>
                  <a:txBody>
                    <a:bodyPr/>
                    <a:lstStyle/>
                    <a:p>
                      <a:r>
                        <a:rPr lang="en-US" sz="1200" dirty="0"/>
                        <a:t>Modification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Impact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Benefits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164040"/>
                  </a:ext>
                </a:extLst>
              </a:tr>
              <a:tr h="314281">
                <a:tc>
                  <a:txBody>
                    <a:bodyPr/>
                    <a:lstStyle/>
                    <a:p>
                      <a:r>
                        <a:rPr lang="en-US" sz="1200" dirty="0"/>
                        <a:t>↓ gap</a:t>
                      </a:r>
                      <a:r>
                        <a:rPr lang="en-US" sz="1200" baseline="0" dirty="0"/>
                        <a:t>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↑ Hs/</a:t>
                      </a:r>
                      <a:r>
                        <a:rPr lang="en-US" sz="1200" dirty="0" err="1"/>
                        <a:t>Hpk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Higher field is illuminated in the sample: </a:t>
                      </a:r>
                      <a:r>
                        <a:rPr lang="en-US" sz="1200" dirty="0" smtClean="0"/>
                        <a:t>More </a:t>
                      </a:r>
                      <a:r>
                        <a:rPr lang="en-US" sz="1200" dirty="0" err="1" smtClean="0"/>
                        <a:t>homogeneus</a:t>
                      </a:r>
                      <a:r>
                        <a:rPr lang="en-US" sz="1200" dirty="0" smtClean="0"/>
                        <a:t> field distribution over the sample,</a:t>
                      </a:r>
                      <a:r>
                        <a:rPr lang="en-US" sz="1200" baseline="0" dirty="0" smtClean="0"/>
                        <a:t> b</a:t>
                      </a:r>
                      <a:r>
                        <a:rPr lang="en-US" sz="1200" dirty="0" smtClean="0"/>
                        <a:t>etter resolution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277951"/>
                  </a:ext>
                </a:extLst>
              </a:tr>
              <a:tr h="314281">
                <a:tc>
                  <a:txBody>
                    <a:bodyPr/>
                    <a:lstStyle/>
                    <a:p>
                      <a:r>
                        <a:rPr lang="en-US" sz="1200" dirty="0"/>
                        <a:t>↑ diameter of rods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↑ </a:t>
                      </a:r>
                      <a:r>
                        <a:rPr lang="en-US" sz="1200" dirty="0" err="1"/>
                        <a:t>Bs</a:t>
                      </a:r>
                      <a:r>
                        <a:rPr lang="en-US" sz="1200" dirty="0"/>
                        <a:t>/</a:t>
                      </a:r>
                      <a:r>
                        <a:rPr lang="en-US" sz="1200" dirty="0" err="1"/>
                        <a:t>Epk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Electric field is reduced in the rod’s surface: Lower risk field emission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776249"/>
                  </a:ext>
                </a:extLst>
              </a:tr>
              <a:tr h="314281">
                <a:tc>
                  <a:txBody>
                    <a:bodyPr/>
                    <a:lstStyle/>
                    <a:p>
                      <a:r>
                        <a:rPr lang="en-US" sz="1200" dirty="0"/>
                        <a:t>↑</a:t>
                      </a:r>
                      <a:r>
                        <a:rPr lang="en-US" sz="1200" baseline="0" dirty="0"/>
                        <a:t> width of rods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↑ Average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baseline="0" dirty="0" err="1"/>
                        <a:t>Bs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More </a:t>
                      </a:r>
                      <a:r>
                        <a:rPr lang="en-US" sz="1200" dirty="0" err="1"/>
                        <a:t>homogeneus</a:t>
                      </a:r>
                      <a:r>
                        <a:rPr lang="en-US" sz="1200" dirty="0"/>
                        <a:t> field distribution over the sample:  Better resolution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705480"/>
                  </a:ext>
                </a:extLst>
              </a:tr>
              <a:tr h="314281">
                <a:tc>
                  <a:txBody>
                    <a:bodyPr/>
                    <a:lstStyle/>
                    <a:p>
                      <a:r>
                        <a:rPr lang="en-US" sz="1200" dirty="0"/>
                        <a:t>Material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↑ RRR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Better cooling: Lower the risk</a:t>
                      </a:r>
                      <a:r>
                        <a:rPr lang="en-US" sz="1200" baseline="0" dirty="0"/>
                        <a:t> of </a:t>
                      </a:r>
                      <a:r>
                        <a:rPr lang="en-US" sz="1200" baseline="0" dirty="0" smtClean="0"/>
                        <a:t>thermal breakdown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869524"/>
                  </a:ext>
                </a:extLst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9727261" y="2883537"/>
            <a:ext cx="649426" cy="47946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9" name="Straight Arrow Connector 28"/>
          <p:cNvCxnSpPr>
            <a:stCxn id="27" idx="1"/>
            <a:endCxn id="7" idx="3"/>
          </p:cNvCxnSpPr>
          <p:nvPr/>
        </p:nvCxnSpPr>
        <p:spPr>
          <a:xfrm flipH="1">
            <a:off x="8540436" y="3123270"/>
            <a:ext cx="1186825" cy="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09600" y="964735"/>
            <a:ext cx="563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design modifications</a:t>
            </a:r>
            <a:endParaRPr kumimoji="0" lang="en-GB" sz="2400" b="1" i="0" u="sng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20th February 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13th ARIES WP15 meeting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3886" y="5761176"/>
            <a:ext cx="109691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V</a:t>
            </a:r>
            <a:r>
              <a:rPr lang="en-GB" sz="1100" dirty="0"/>
              <a:t>. del </a:t>
            </a:r>
            <a:r>
              <a:rPr lang="en-GB" sz="1100" dirty="0" err="1"/>
              <a:t>Pozo</a:t>
            </a:r>
            <a:r>
              <a:rPr lang="en-GB" sz="1100" dirty="0"/>
              <a:t> </a:t>
            </a:r>
            <a:r>
              <a:rPr lang="en-GB" sz="1100" dirty="0" smtClean="0"/>
              <a:t>Romano et al, </a:t>
            </a:r>
            <a:r>
              <a:rPr lang="en-GB" sz="1100" dirty="0"/>
              <a:t>“Redesign of CERN's Quadrupole Resonator for Testing of Superconducting Samples”, in </a:t>
            </a:r>
            <a:r>
              <a:rPr lang="en-GB" sz="1100" i="1" dirty="0"/>
              <a:t>Proc. 18th Int. Conf. on RF Superconductivity (SRF'17)</a:t>
            </a:r>
            <a:r>
              <a:rPr lang="en-GB" sz="1100" dirty="0"/>
              <a:t>, Lanzhou, China, July </a:t>
            </a:r>
            <a:r>
              <a:rPr lang="en-GB" sz="1100" dirty="0" smtClean="0"/>
              <a:t>2017, </a:t>
            </a:r>
            <a:r>
              <a:rPr lang="en-GB" sz="1100" dirty="0"/>
              <a:t>https://doi.org/10.18429/JACoW-SRF2017-TUPB016, 2018.</a:t>
            </a:r>
          </a:p>
        </p:txBody>
      </p:sp>
    </p:spTree>
    <p:extLst>
      <p:ext uri="{BB962C8B-B14F-4D97-AF65-F5344CB8AC3E}">
        <p14:creationId xmlns:p14="http://schemas.microsoft.com/office/powerpoint/2010/main" val="3333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612" y="190004"/>
            <a:ext cx="10969139" cy="940443"/>
          </a:xfrm>
        </p:spPr>
        <p:txBody>
          <a:bodyPr>
            <a:normAutofit/>
          </a:bodyPr>
          <a:lstStyle/>
          <a:p>
            <a:r>
              <a:rPr lang="en-US" sz="4000" dirty="0"/>
              <a:t>Commissioning </a:t>
            </a:r>
            <a:r>
              <a:rPr lang="en-US" sz="4000" dirty="0" smtClean="0"/>
              <a:t>of new QPR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143" y="1426400"/>
            <a:ext cx="10969139" cy="75344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800" dirty="0"/>
              <a:t> A bulk </a:t>
            </a:r>
            <a:r>
              <a:rPr lang="en-US" sz="1800" dirty="0" err="1"/>
              <a:t>Nb</a:t>
            </a:r>
            <a:r>
              <a:rPr lang="en-US" sz="1800" dirty="0"/>
              <a:t> sample RRR&gt;100 (JN1) was tested with old and new QPR for commissioning </a:t>
            </a:r>
            <a:r>
              <a:rPr lang="en-US" sz="1800" dirty="0" smtClean="0"/>
              <a:t>(</a:t>
            </a:r>
            <a:r>
              <a:rPr lang="en-US" sz="1800" dirty="0"/>
              <a:t>April 2019). </a:t>
            </a:r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20th February 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13th ARIES WP15 meeting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1828"/>
          <a:stretch/>
        </p:blipFill>
        <p:spPr>
          <a:xfrm>
            <a:off x="8457519" y="1893606"/>
            <a:ext cx="2456316" cy="3025152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935788" y="1877307"/>
            <a:ext cx="7049203" cy="2874428"/>
          </a:xfrm>
          <a:prstGeom prst="roundRect">
            <a:avLst/>
          </a:prstGeom>
          <a:solidFill>
            <a:srgbClr val="FCDBA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967" t="5257" r="53710" b="4939"/>
          <a:stretch/>
        </p:blipFill>
        <p:spPr>
          <a:xfrm>
            <a:off x="4791013" y="2607020"/>
            <a:ext cx="2756629" cy="20674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8204" t="11406" r="2429" b="4191"/>
          <a:stretch/>
        </p:blipFill>
        <p:spPr>
          <a:xfrm>
            <a:off x="1377635" y="2600187"/>
            <a:ext cx="2779046" cy="20494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72347" y="2281402"/>
            <a:ext cx="256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Old QPR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97056" y="2293853"/>
            <a:ext cx="299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QPR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612" y="4751735"/>
            <a:ext cx="111687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General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comments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courtesy: M. Arzeo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):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Output: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Overestimation of surface resistance with new QPR.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Possible cause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In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QPR the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magnetic field is more distributed in the sample surface. The weld might be affecting the dissipation.</a:t>
            </a:r>
            <a:endParaRPr kumimoji="0" lang="en-US" sz="1600" b="0" i="1" u="sng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do next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Measure another bulk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sample without welds on the top surface to confirm the theory.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76323" y="1852880"/>
            <a:ext cx="256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vs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Bpk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@400MHz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964735"/>
            <a:ext cx="563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benchmark</a:t>
            </a:r>
            <a:r>
              <a:rPr kumimoji="0" lang="en-US" sz="2400" b="1" i="0" u="sng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bulk </a:t>
            </a:r>
            <a:r>
              <a:rPr kumimoji="0" lang="en-US" sz="2400" b="1" i="0" u="sng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</a:t>
            </a:r>
            <a:r>
              <a:rPr kumimoji="0" lang="en-US" sz="2400" b="1" i="0" u="sng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sample </a:t>
            </a:r>
            <a:endParaRPr kumimoji="0" lang="en-GB" sz="2400" b="1" i="0" u="sng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07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3521</TotalTime>
  <Words>863</Words>
  <Application>Microsoft Office PowerPoint</Application>
  <PresentationFormat>Widescreen</PresentationFormat>
  <Paragraphs>197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Optima</vt:lpstr>
      <vt:lpstr>Wingdings</vt:lpstr>
      <vt:lpstr>CERNCorporate4-3</vt:lpstr>
      <vt:lpstr>PowerPoint Presentation</vt:lpstr>
      <vt:lpstr>Thin film studies</vt:lpstr>
      <vt:lpstr>PowerPoint Presentation</vt:lpstr>
      <vt:lpstr>PowerPoint Presentation</vt:lpstr>
      <vt:lpstr>Planning</vt:lpstr>
      <vt:lpstr>PowerPoint Presentation</vt:lpstr>
      <vt:lpstr>Spare slides</vt:lpstr>
      <vt:lpstr>Commissioning of new QPR</vt:lpstr>
      <vt:lpstr>Commissioning of new QPR</vt:lpstr>
      <vt:lpstr>Commissioning of new QPR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lines</dc:title>
  <dc:creator>Lorena Vega Cid</dc:creator>
  <cp:lastModifiedBy>Lorena Vega Cid</cp:lastModifiedBy>
  <cp:revision>56</cp:revision>
  <dcterms:created xsi:type="dcterms:W3CDTF">2019-12-10T17:21:18Z</dcterms:created>
  <dcterms:modified xsi:type="dcterms:W3CDTF">2020-02-20T08:35:51Z</dcterms:modified>
</cp:coreProperties>
</file>