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9" r:id="rId2"/>
    <p:sldMasterId id="2147483672" r:id="rId3"/>
  </p:sldMasterIdLst>
  <p:notesMasterIdLst>
    <p:notesMasterId r:id="rId12"/>
  </p:notesMasterIdLst>
  <p:handoutMasterIdLst>
    <p:handoutMasterId r:id="rId13"/>
  </p:handoutMasterIdLst>
  <p:sldIdLst>
    <p:sldId id="287" r:id="rId4"/>
    <p:sldId id="310" r:id="rId5"/>
    <p:sldId id="306" r:id="rId6"/>
    <p:sldId id="313" r:id="rId7"/>
    <p:sldId id="315" r:id="rId8"/>
    <p:sldId id="316" r:id="rId9"/>
    <p:sldId id="317" r:id="rId10"/>
    <p:sldId id="318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669E"/>
    <a:srgbClr val="F8B13C"/>
    <a:srgbClr val="0157A4"/>
    <a:srgbClr val="000000"/>
    <a:srgbClr val="1F497D"/>
    <a:srgbClr val="1E38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0" autoAdjust="0"/>
    <p:restoredTop sz="94609" autoAdjust="0"/>
  </p:normalViewPr>
  <p:slideViewPr>
    <p:cSldViewPr snapToObjects="1" showGuides="1">
      <p:cViewPr varScale="1">
        <p:scale>
          <a:sx n="79" d="100"/>
          <a:sy n="79" d="100"/>
        </p:scale>
        <p:origin x="1594" y="43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20/02/2020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487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20/02/2020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848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193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136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13th WP15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68371" y="2780928"/>
            <a:ext cx="8640960" cy="1083374"/>
          </a:xfrm>
        </p:spPr>
        <p:txBody>
          <a:bodyPr/>
          <a:lstStyle/>
          <a:p>
            <a:r>
              <a:rPr lang="en-GB" dirty="0" smtClean="0"/>
              <a:t>13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WP15 meeting</a:t>
            </a:r>
          </a:p>
          <a:p>
            <a:r>
              <a:rPr lang="en-GB" dirty="0" smtClean="0"/>
              <a:t>Thin </a:t>
            </a:r>
            <a:r>
              <a:rPr lang="en-GB" dirty="0"/>
              <a:t>Film for Superconducting RF (TF-SRF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1928777" y="4563653"/>
            <a:ext cx="6950631" cy="1082589"/>
          </a:xfrm>
        </p:spPr>
        <p:txBody>
          <a:bodyPr/>
          <a:lstStyle/>
          <a:p>
            <a:r>
              <a:rPr lang="en-GB" dirty="0"/>
              <a:t>Oleg Malyshev</a:t>
            </a:r>
          </a:p>
          <a:p>
            <a:r>
              <a:rPr lang="en-GB" dirty="0" smtClean="0"/>
              <a:t>WP15 coordinator</a:t>
            </a:r>
            <a:endParaRPr lang="en-GB" b="1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4349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263" y="1124744"/>
            <a:ext cx="7128792" cy="4320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Focus on two </a:t>
            </a:r>
            <a:r>
              <a:rPr lang="en-GB" dirty="0"/>
              <a:t>main </a:t>
            </a:r>
            <a:r>
              <a:rPr lang="en-GB" dirty="0" smtClean="0"/>
              <a:t>activities:</a:t>
            </a:r>
            <a:endParaRPr lang="en-GB" dirty="0"/>
          </a:p>
          <a:p>
            <a:r>
              <a:rPr lang="en-GB" dirty="0"/>
              <a:t>Quadrupole resonator (QPR)</a:t>
            </a:r>
          </a:p>
          <a:p>
            <a:r>
              <a:rPr lang="en-GB" dirty="0" smtClean="0"/>
              <a:t>Development </a:t>
            </a:r>
            <a:r>
              <a:rPr lang="en-GB" dirty="0"/>
              <a:t>and characterising of new SC coatings on small samples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638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676456" cy="634082"/>
          </a:xfrm>
        </p:spPr>
        <p:txBody>
          <a:bodyPr/>
          <a:lstStyle/>
          <a:p>
            <a:r>
              <a:rPr lang="en-GB" b="1" dirty="0" smtClean="0"/>
              <a:t>Schedule of milestones and </a:t>
            </a:r>
            <a:r>
              <a:rPr lang="en-GB" b="1" dirty="0"/>
              <a:t>deliverables 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83761"/>
              </p:ext>
            </p:extLst>
          </p:nvPr>
        </p:nvGraphicFramePr>
        <p:xfrm>
          <a:off x="65588" y="980728"/>
          <a:ext cx="8985111" cy="5029199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542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22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9189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</a:tblGrid>
              <a:tr h="3893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Year 1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Year 2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Year 3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Year 4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78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Task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Description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Q1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Q2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Q3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Q4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Q1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Q2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Q3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Q4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Q1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Q2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Q3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Q4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Q1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Q2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Q3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Q4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3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r>
                        <a:rPr lang="en-GB" sz="1400" baseline="30000" dirty="0">
                          <a:effectLst/>
                        </a:rPr>
                        <a:t>st</a:t>
                      </a:r>
                      <a:r>
                        <a:rPr lang="en-GB" sz="1400" dirty="0">
                          <a:effectLst/>
                        </a:rPr>
                        <a:t> WP meeting.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M1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241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Evaluation of cleaning process for surface preparation for Cu and </a:t>
                      </a:r>
                      <a:r>
                        <a:rPr lang="en-GB" sz="1400" dirty="0" err="1">
                          <a:effectLst/>
                        </a:rPr>
                        <a:t>Nb</a:t>
                      </a:r>
                      <a:r>
                        <a:rPr lang="en-GB" sz="1400" dirty="0">
                          <a:effectLst/>
                        </a:rPr>
                        <a:t> substrate for </a:t>
                      </a:r>
                      <a:r>
                        <a:rPr lang="en-GB" sz="1400" dirty="0" err="1">
                          <a:effectLst/>
                        </a:rPr>
                        <a:t>Nb</a:t>
                      </a:r>
                      <a:r>
                        <a:rPr lang="en-GB" sz="1400" dirty="0">
                          <a:effectLst/>
                        </a:rPr>
                        <a:t> </a:t>
                      </a:r>
                      <a:r>
                        <a:rPr lang="en-GB" sz="1400" dirty="0" smtClean="0">
                          <a:effectLst/>
                        </a:rPr>
                        <a:t>coating -(INFN). 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M2</a:t>
                      </a:r>
                      <a:endParaRPr lang="en-GB" sz="2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D1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44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2-4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Evaluation of system 1 &amp; 2</a:t>
                      </a:r>
                      <a:r>
                        <a:rPr lang="en-GB" sz="1400" baseline="0" dirty="0" smtClean="0">
                          <a:effectLst/>
                        </a:rPr>
                        <a:t> (e.g. </a:t>
                      </a:r>
                      <a:r>
                        <a:rPr lang="en-GB" sz="1400" dirty="0" err="1" smtClean="0">
                          <a:effectLst/>
                        </a:rPr>
                        <a:t>NbN</a:t>
                      </a:r>
                      <a:r>
                        <a:rPr lang="en-GB" sz="1400" dirty="0" smtClean="0">
                          <a:effectLst/>
                        </a:rPr>
                        <a:t> and Nb</a:t>
                      </a:r>
                      <a:r>
                        <a:rPr lang="en-GB" sz="1400" baseline="-25000" dirty="0" smtClean="0">
                          <a:effectLst/>
                        </a:rPr>
                        <a:t>3</a:t>
                      </a:r>
                      <a:r>
                        <a:rPr lang="en-GB" sz="1400" dirty="0" smtClean="0">
                          <a:effectLst/>
                        </a:rPr>
                        <a:t>Sn coating) - STFC</a:t>
                      </a:r>
                      <a:endParaRPr lang="en-GB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r>
                        <a:rPr lang="en-GB" sz="1400" dirty="0" smtClean="0">
                          <a:effectLst/>
                        </a:rPr>
                        <a:t>M3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D2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559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2-4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Evaluation </a:t>
                      </a:r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 system 3</a:t>
                      </a:r>
                      <a:r>
                        <a:rPr lang="en-GB" sz="1400" dirty="0" smtClean="0">
                          <a:effectLst/>
                        </a:rPr>
                        <a:t> (e.g. MgB</a:t>
                      </a:r>
                      <a:r>
                        <a:rPr lang="en-GB" sz="1400" baseline="-25000" dirty="0" smtClean="0">
                          <a:effectLst/>
                        </a:rPr>
                        <a:t>2</a:t>
                      </a:r>
                      <a:r>
                        <a:rPr lang="en-GB" sz="1400" dirty="0" smtClean="0">
                          <a:effectLst/>
                        </a:rPr>
                        <a:t> </a:t>
                      </a:r>
                      <a:r>
                        <a:rPr lang="en-GB" sz="1400" dirty="0">
                          <a:effectLst/>
                        </a:rPr>
                        <a:t>and SIS multilayer </a:t>
                      </a:r>
                      <a:r>
                        <a:rPr lang="en-GB" sz="1400" dirty="0" smtClean="0">
                          <a:effectLst/>
                        </a:rPr>
                        <a:t>coating)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r>
                        <a:rPr lang="en-GB" sz="1400" dirty="0" smtClean="0">
                          <a:effectLst/>
                        </a:rPr>
                        <a:t>M4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D3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0849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1-4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Final report</a:t>
                      </a:r>
                      <a:r>
                        <a:rPr lang="en-GB" sz="1400" dirty="0" smtClean="0">
                          <a:effectLst/>
                        </a:rPr>
                        <a:t>.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D4</a:t>
                      </a:r>
                      <a:endParaRPr lang="en-GB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7780" marR="17780" marT="0" marB="0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164288" y="1337195"/>
            <a:ext cx="216024" cy="5040560"/>
          </a:xfrm>
          <a:prstGeom prst="rect">
            <a:avLst/>
          </a:prstGeom>
          <a:solidFill>
            <a:srgbClr val="00B0F0">
              <a:alpha val="4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372200" y="6084551"/>
            <a:ext cx="592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345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7931224" cy="608112"/>
          </a:xfrm>
        </p:spPr>
        <p:txBody>
          <a:bodyPr/>
          <a:lstStyle/>
          <a:p>
            <a:r>
              <a:rPr lang="en-GB" b="1" dirty="0"/>
              <a:t>List of milestones and deliverables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7962124"/>
              </p:ext>
            </p:extLst>
          </p:nvPr>
        </p:nvGraphicFramePr>
        <p:xfrm>
          <a:off x="134893" y="608112"/>
          <a:ext cx="8915399" cy="5559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75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525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091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242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Type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Delivery </a:t>
                      </a:r>
                      <a:r>
                        <a:rPr lang="en-GB" sz="12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date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Lead </a:t>
                      </a:r>
                      <a:r>
                        <a:rPr lang="en-GB" sz="12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beneficiary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Related </a:t>
                      </a:r>
                      <a:r>
                        <a:rPr lang="en-GB" sz="1400" b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task/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responsible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Description</a:t>
                      </a: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Status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8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m1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STFC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Task </a:t>
                      </a:r>
                      <a:r>
                        <a:rPr lang="en-GB" sz="1400" i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15.1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GB" sz="1200" baseline="300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</a:t>
                      </a:r>
                      <a:r>
                        <a:rPr lang="en-GB" sz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WP meeting</a:t>
                      </a:r>
                      <a:r>
                        <a:rPr lang="en-GB" sz="12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.  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Analysing </a:t>
                      </a:r>
                      <a:r>
                        <a:rPr lang="en-GB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outcome from EuCARD2 and current state of the field, finalising a detailed plan for WP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Competed</a:t>
                      </a:r>
                      <a:endParaRPr lang="en-GB" sz="1400" b="1" dirty="0"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8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6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INFN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Task </a:t>
                      </a:r>
                      <a:r>
                        <a:rPr lang="en-GB" sz="1400" i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15.2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First sample substrates cleaned at INFN for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depositing at partners </a:t>
                      </a:r>
                      <a:r>
                        <a:rPr lang="en-GB" sz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(Report to </a:t>
                      </a:r>
                      <a:r>
                        <a:rPr lang="en-GB" sz="1200" dirty="0" err="1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StCom</a:t>
                      </a:r>
                      <a:r>
                        <a:rPr lang="en-GB" sz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)</a:t>
                      </a:r>
                      <a:endParaRPr lang="en-GB" sz="1200" dirty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Completed</a:t>
                      </a:r>
                      <a:endParaRPr lang="en-GB" sz="1400" b="1" dirty="0"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90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12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INFN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Task </a:t>
                      </a:r>
                      <a:r>
                        <a:rPr lang="en-GB" sz="1400" i="1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15.2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Evaluation </a:t>
                      </a:r>
                      <a:r>
                        <a:rPr lang="en-GB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of cleaning 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process. </a:t>
                      </a:r>
                      <a:r>
                        <a:rPr lang="en-GB" sz="1200" b="0" i="0" u="none" strike="noStrike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Report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defining an optimum cleaning and polishing procedure for surface preparation for Cu and </a:t>
                      </a:r>
                      <a:r>
                        <a:rPr lang="en-GB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Nb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substrate for </a:t>
                      </a:r>
                      <a:r>
                        <a:rPr lang="en-GB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Nb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coating minimising the substrate effect on the final film properties</a:t>
                      </a: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.  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Completed</a:t>
                      </a:r>
                      <a:endParaRPr lang="en-GB" sz="1400" b="1" dirty="0">
                        <a:solidFill>
                          <a:srgbClr val="008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57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M3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m14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STFC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Task</a:t>
                      </a:r>
                    </a:p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15.3, 15.4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First samples exchanged (system 1 and 2) and deposited at partners </a:t>
                      </a:r>
                      <a:r>
                        <a:rPr lang="en-GB" sz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(Report to </a:t>
                      </a:r>
                      <a:r>
                        <a:rPr lang="en-GB" sz="1200" dirty="0" err="1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StCom</a:t>
                      </a:r>
                      <a:r>
                        <a:rPr lang="en-GB" sz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Completed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 smtClean="0">
                        <a:solidFill>
                          <a:srgbClr val="0070C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25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STFC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Task</a:t>
                      </a:r>
                    </a:p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15.3, 15.4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Evaluation of systems 1 and 2. </a:t>
                      </a:r>
                      <a:r>
                        <a:rPr lang="en-GB" sz="1200" b="0" i="0" u="none" strike="noStrike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Report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on deposition, surface and structural analysis, DC and RF superconductivity evaluation of systems 1 and 2 (e.g. </a:t>
                      </a:r>
                      <a:r>
                        <a:rPr lang="en-GB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NbN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and Nb</a:t>
                      </a:r>
                      <a:r>
                        <a:rPr lang="en-GB" sz="1200" b="0" i="0" u="none" strike="noStrike" kern="1200" baseline="-250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Sn) and Superconductor-Insulator-Superconductor (SIS) multilayer coating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98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m26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HZB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Task</a:t>
                      </a:r>
                    </a:p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15.3, 15.4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First samples exchanged (system 3 and SIS) and deposited at partners </a:t>
                      </a:r>
                      <a:r>
                        <a:rPr lang="en-GB" sz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(Report to </a:t>
                      </a:r>
                      <a:r>
                        <a:rPr lang="en-GB" sz="1200" dirty="0" err="1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StCom</a:t>
                      </a:r>
                      <a:r>
                        <a:rPr lang="en-GB" sz="1200" dirty="0" smtClean="0">
                          <a:solidFill>
                            <a:srgbClr val="0070C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Completed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9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M36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31/03/2020</a:t>
                      </a:r>
                      <a:endParaRPr lang="en-GB" sz="14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HZB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Task</a:t>
                      </a:r>
                    </a:p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15.3, 15.4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Evaluation of system 3. </a:t>
                      </a:r>
                      <a:r>
                        <a:rPr lang="en-GB" sz="1200" b="1" i="0" u="none" strike="noStrike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Report</a:t>
                      </a:r>
                      <a:r>
                        <a:rPr lang="en-GB" sz="1200" b="0" i="0" u="none" strike="noStrike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 deposition, surface and structural analysis, DC and RF superconductivity evaluation of system 3 (e.g. </a:t>
                      </a:r>
                      <a:r>
                        <a:rPr lang="en-GB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NbTiN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or MgB</a:t>
                      </a:r>
                      <a:r>
                        <a:rPr lang="en-GB" sz="1200" b="0" i="0" u="none" strike="noStrike" kern="1200" baseline="-250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 and SIS multilayer coating</a:t>
                      </a:r>
                      <a:endParaRPr lang="en-GB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Started?</a:t>
                      </a:r>
                      <a:endParaRPr lang="en-GB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130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M46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31/03/2020</a:t>
                      </a:r>
                      <a:endParaRPr lang="en-GB" sz="14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STFC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Task</a:t>
                      </a:r>
                    </a:p>
                    <a:p>
                      <a:r>
                        <a:rPr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15.3, 15.4</a:t>
                      </a:r>
                      <a:endParaRPr lang="en-GB" sz="14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200" b="1" i="0" u="none" strike="noStrike" kern="1200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Final report 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on thin film technology [46]</a:t>
                      </a:r>
                    </a:p>
                    <a:p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Report summarizing the results on the evaluation of cleaning and coating procedures for highest Q</a:t>
                      </a:r>
                      <a:r>
                        <a:rPr lang="en-GB" sz="1200" b="0" i="0" u="none" strike="noStrike" kern="1200" baseline="-250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GB" sz="12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and </a:t>
                      </a:r>
                      <a:r>
                        <a:rPr lang="en-GB" sz="1200" b="0" i="0" u="none" strike="noStrike" kern="1200" baseline="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GB" sz="1200" b="0" i="0" u="none" strike="noStrike" kern="1200" baseline="-25000" dirty="0" err="1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</a:t>
                      </a:r>
                      <a:endParaRPr lang="en-GB" sz="1200" baseline="-25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200" baseline="-25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621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Preparation</a:t>
            </a:r>
            <a:r>
              <a:rPr lang="fr-CH" dirty="0" smtClean="0"/>
              <a:t> of the 2</a:t>
            </a:r>
            <a:r>
              <a:rPr lang="fr-CH" baseline="30000" dirty="0" smtClean="0"/>
              <a:t>nd</a:t>
            </a:r>
            <a:r>
              <a:rPr lang="fr-CH" dirty="0" smtClean="0"/>
              <a:t> </a:t>
            </a:r>
            <a:r>
              <a:rPr lang="fr-CH" dirty="0" err="1" smtClean="0"/>
              <a:t>Periodic</a:t>
            </a:r>
            <a:r>
              <a:rPr lang="fr-CH" dirty="0" smtClean="0"/>
              <a:t> Report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133" y="1052736"/>
            <a:ext cx="8229600" cy="48965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H" dirty="0" smtClean="0">
                <a:latin typeface="+mn-lt"/>
              </a:rPr>
              <a:t>Time to </a:t>
            </a:r>
            <a:r>
              <a:rPr lang="fr-CH" dirty="0" err="1" smtClean="0">
                <a:latin typeface="+mn-lt"/>
              </a:rPr>
              <a:t>start</a:t>
            </a:r>
            <a:r>
              <a:rPr lang="fr-CH" dirty="0" smtClean="0">
                <a:latin typeface="+mn-lt"/>
              </a:rPr>
              <a:t> </a:t>
            </a:r>
            <a:r>
              <a:rPr lang="fr-CH" dirty="0" err="1" smtClean="0">
                <a:latin typeface="+mn-lt"/>
              </a:rPr>
              <a:t>preparation</a:t>
            </a:r>
            <a:r>
              <a:rPr lang="fr-CH" dirty="0" smtClean="0">
                <a:latin typeface="+mn-lt"/>
              </a:rPr>
              <a:t> of the </a:t>
            </a:r>
            <a:r>
              <a:rPr lang="fr-CH" b="1" dirty="0" smtClean="0">
                <a:solidFill>
                  <a:srgbClr val="FF0000"/>
                </a:solidFill>
                <a:latin typeface="+mn-lt"/>
              </a:rPr>
              <a:t>2</a:t>
            </a:r>
            <a:r>
              <a:rPr lang="fr-CH" b="1" baseline="30000" dirty="0" smtClean="0">
                <a:solidFill>
                  <a:srgbClr val="FF0000"/>
                </a:solidFill>
                <a:latin typeface="+mn-lt"/>
              </a:rPr>
              <a:t>nd</a:t>
            </a:r>
            <a:r>
              <a:rPr lang="fr-CH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  <a:latin typeface="+mn-lt"/>
              </a:rPr>
              <a:t>Periodic</a:t>
            </a:r>
            <a:r>
              <a:rPr lang="fr-CH" b="1" dirty="0" smtClean="0">
                <a:solidFill>
                  <a:srgbClr val="FF0000"/>
                </a:solidFill>
                <a:latin typeface="+mn-lt"/>
              </a:rPr>
              <a:t> Report </a:t>
            </a:r>
            <a:r>
              <a:rPr lang="fr-CH" dirty="0" err="1" smtClean="0">
                <a:latin typeface="+mn-lt"/>
              </a:rPr>
              <a:t>covering</a:t>
            </a:r>
            <a:r>
              <a:rPr lang="fr-CH" dirty="0" smtClean="0">
                <a:latin typeface="+mn-lt"/>
              </a:rPr>
              <a:t> M18 to M36 (</a:t>
            </a:r>
            <a:r>
              <a:rPr lang="fr-CH" dirty="0" err="1" smtClean="0">
                <a:latin typeface="+mn-lt"/>
              </a:rPr>
              <a:t>November</a:t>
            </a:r>
            <a:r>
              <a:rPr lang="fr-CH" dirty="0" smtClean="0">
                <a:latin typeface="+mn-lt"/>
              </a:rPr>
              <a:t> 2018 – April 2020).</a:t>
            </a:r>
          </a:p>
          <a:p>
            <a:pPr marL="0" indent="0">
              <a:buNone/>
            </a:pPr>
            <a:r>
              <a:rPr lang="fr-CH" dirty="0" smtClean="0">
                <a:latin typeface="+mn-lt"/>
              </a:rPr>
              <a:t>Schedule: </a:t>
            </a:r>
            <a:endParaRPr lang="en-GB" dirty="0" smtClean="0">
              <a:latin typeface="+mn-lt"/>
            </a:endParaRPr>
          </a:p>
          <a:p>
            <a:r>
              <a:rPr lang="en-GB" dirty="0" smtClean="0">
                <a:latin typeface="+mn-lt"/>
              </a:rPr>
              <a:t>30.11.2019: </a:t>
            </a:r>
            <a:r>
              <a:rPr lang="en-GB" dirty="0">
                <a:latin typeface="+mn-lt"/>
              </a:rPr>
              <a:t>Template ready, to be </a:t>
            </a:r>
            <a:r>
              <a:rPr lang="en-GB" dirty="0" smtClean="0">
                <a:latin typeface="+mn-lt"/>
              </a:rPr>
              <a:t>presented to </a:t>
            </a:r>
            <a:r>
              <a:rPr lang="en-GB" dirty="0">
                <a:latin typeface="+mn-lt"/>
              </a:rPr>
              <a:t>WP coordinators at the December SC meeting.</a:t>
            </a:r>
          </a:p>
          <a:p>
            <a:r>
              <a:rPr lang="en-GB" dirty="0" smtClean="0">
                <a:latin typeface="+mn-lt"/>
              </a:rPr>
              <a:t>15-28.2.2020 </a:t>
            </a:r>
            <a:r>
              <a:rPr lang="en-GB" dirty="0">
                <a:latin typeface="+mn-lt"/>
              </a:rPr>
              <a:t>: templates sent to all WP </a:t>
            </a:r>
            <a:r>
              <a:rPr lang="en-GB" dirty="0" smtClean="0">
                <a:latin typeface="+mn-lt"/>
              </a:rPr>
              <a:t>coordinators.</a:t>
            </a:r>
            <a:endParaRPr lang="en-GB" dirty="0">
              <a:latin typeface="+mn-lt"/>
            </a:endParaRPr>
          </a:p>
          <a:p>
            <a:r>
              <a:rPr lang="en-GB" b="1" dirty="0" smtClean="0">
                <a:solidFill>
                  <a:srgbClr val="C00000"/>
                </a:solidFill>
                <a:latin typeface="+mn-lt"/>
              </a:rPr>
              <a:t>31.3 </a:t>
            </a:r>
            <a:r>
              <a:rPr lang="en-GB" b="1" dirty="0">
                <a:solidFill>
                  <a:srgbClr val="C00000"/>
                </a:solidFill>
                <a:latin typeface="+mn-lt"/>
              </a:rPr>
              <a:t>: deadline for </a:t>
            </a:r>
            <a:r>
              <a:rPr lang="en-GB" b="1" u="sng" dirty="0">
                <a:solidFill>
                  <a:srgbClr val="C00000"/>
                </a:solidFill>
                <a:latin typeface="+mn-lt"/>
              </a:rPr>
              <a:t>Task leaders </a:t>
            </a:r>
            <a:r>
              <a:rPr lang="en-GB" b="1" dirty="0">
                <a:solidFill>
                  <a:srgbClr val="C00000"/>
                </a:solidFill>
                <a:latin typeface="+mn-lt"/>
              </a:rPr>
              <a:t>to send their part to WP Coordinators</a:t>
            </a:r>
          </a:p>
          <a:p>
            <a:r>
              <a:rPr lang="en-GB" dirty="0" smtClean="0">
                <a:solidFill>
                  <a:srgbClr val="C00000"/>
                </a:solidFill>
                <a:latin typeface="+mn-lt"/>
              </a:rPr>
              <a:t>30.4 </a:t>
            </a:r>
            <a:r>
              <a:rPr lang="en-GB" dirty="0">
                <a:solidFill>
                  <a:srgbClr val="C00000"/>
                </a:solidFill>
                <a:latin typeface="+mn-lt"/>
              </a:rPr>
              <a:t>: deadline for WP Coordinators to send their chapter to CERN</a:t>
            </a:r>
          </a:p>
          <a:p>
            <a:r>
              <a:rPr lang="en-GB" dirty="0" smtClean="0">
                <a:latin typeface="+mn-lt"/>
              </a:rPr>
              <a:t>30.5 </a:t>
            </a:r>
            <a:r>
              <a:rPr lang="en-GB" dirty="0">
                <a:latin typeface="+mn-lt"/>
              </a:rPr>
              <a:t>: first complete draft </a:t>
            </a:r>
            <a:r>
              <a:rPr lang="en-GB" dirty="0" smtClean="0">
                <a:latin typeface="+mn-lt"/>
              </a:rPr>
              <a:t>ready.</a:t>
            </a:r>
            <a:endParaRPr lang="en-GB" dirty="0">
              <a:latin typeface="+mn-lt"/>
            </a:endParaRPr>
          </a:p>
          <a:p>
            <a:r>
              <a:rPr lang="en-GB" dirty="0" smtClean="0">
                <a:latin typeface="+mn-lt"/>
              </a:rPr>
              <a:t>15.6 </a:t>
            </a:r>
            <a:r>
              <a:rPr lang="en-GB" dirty="0">
                <a:latin typeface="+mn-lt"/>
              </a:rPr>
              <a:t>: final draft sent to SC for </a:t>
            </a:r>
            <a:r>
              <a:rPr lang="en-GB" dirty="0" smtClean="0">
                <a:latin typeface="+mn-lt"/>
              </a:rPr>
              <a:t>comments.</a:t>
            </a:r>
            <a:endParaRPr lang="en-GB" dirty="0">
              <a:latin typeface="+mn-lt"/>
            </a:endParaRPr>
          </a:p>
          <a:p>
            <a:r>
              <a:rPr lang="en-GB" dirty="0" smtClean="0">
                <a:latin typeface="+mn-lt"/>
              </a:rPr>
              <a:t>30.6 </a:t>
            </a:r>
            <a:r>
              <a:rPr lang="en-GB" dirty="0">
                <a:latin typeface="+mn-lt"/>
              </a:rPr>
              <a:t>: deadline for submission.</a:t>
            </a:r>
          </a:p>
          <a:p>
            <a:endParaRPr lang="en-GB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591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Publications</a:t>
            </a:r>
            <a:endParaRPr lang="en-GB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800" b="1" dirty="0"/>
              <a:t>From 7 publications in September 2018 to 42 publications </a:t>
            </a:r>
            <a:r>
              <a:rPr lang="en-US" sz="1800" b="1" dirty="0" smtClean="0"/>
              <a:t>in April 2019.</a:t>
            </a:r>
            <a:endParaRPr lang="en-US" sz="1800" b="1" dirty="0"/>
          </a:p>
          <a:p>
            <a:pPr marL="0" indent="0">
              <a:lnSpc>
                <a:spcPct val="150000"/>
              </a:lnSpc>
              <a:buNone/>
            </a:pPr>
            <a:endParaRPr lang="en-US" sz="1800" b="1" dirty="0" smtClean="0"/>
          </a:p>
          <a:p>
            <a:pPr lvl="1">
              <a:lnSpc>
                <a:spcPct val="15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en-GB" sz="1600" dirty="0"/>
              <a:t> Article (22)</a:t>
            </a:r>
          </a:p>
          <a:p>
            <a:pPr lvl="1">
              <a:lnSpc>
                <a:spcPct val="15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en-GB" sz="1600" dirty="0"/>
              <a:t> Report (7)</a:t>
            </a:r>
          </a:p>
          <a:p>
            <a:pPr lvl="1">
              <a:lnSpc>
                <a:spcPct val="15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en-GB" sz="1600" dirty="0"/>
              <a:t> </a:t>
            </a:r>
            <a:r>
              <a:rPr lang="en-GB" sz="1600" dirty="0" err="1"/>
              <a:t>Conferencepaper</a:t>
            </a:r>
            <a:r>
              <a:rPr lang="en-GB" sz="1600" dirty="0"/>
              <a:t> (4)</a:t>
            </a:r>
          </a:p>
          <a:p>
            <a:pPr lvl="1">
              <a:lnSpc>
                <a:spcPct val="15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en-GB" sz="1600" dirty="0"/>
              <a:t> </a:t>
            </a:r>
            <a:r>
              <a:rPr lang="en-GB" sz="1600" dirty="0" err="1"/>
              <a:t>Technicalnote</a:t>
            </a:r>
            <a:r>
              <a:rPr lang="en-GB" sz="1600" dirty="0"/>
              <a:t> (4)</a:t>
            </a:r>
          </a:p>
          <a:p>
            <a:pPr lvl="1">
              <a:lnSpc>
                <a:spcPct val="15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en-GB" sz="1600" dirty="0"/>
              <a:t> Other (2)</a:t>
            </a:r>
          </a:p>
          <a:p>
            <a:pPr lvl="1">
              <a:lnSpc>
                <a:spcPct val="150000"/>
              </a:lnSpc>
              <a:buSzPct val="100000"/>
              <a:buFont typeface="Wingdings" panose="05000000000000000000" pitchFamily="2" charset="2"/>
              <a:buChar char="ü"/>
            </a:pPr>
            <a:r>
              <a:rPr lang="en-GB" sz="1600" dirty="0"/>
              <a:t> Thesis (2</a:t>
            </a:r>
            <a:r>
              <a:rPr lang="en-GB" sz="1600" dirty="0" smtClean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459" y="1064543"/>
            <a:ext cx="3617341" cy="4525963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76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561974"/>
          </a:xfrm>
        </p:spPr>
        <p:txBody>
          <a:bodyPr/>
          <a:lstStyle/>
          <a:p>
            <a:r>
              <a:rPr lang="fr-CH" dirty="0" smtClean="0"/>
              <a:t>3</a:t>
            </a:r>
            <a:r>
              <a:rPr lang="fr-CH" baseline="30000" dirty="0" smtClean="0"/>
              <a:t>rd</a:t>
            </a:r>
            <a:r>
              <a:rPr lang="fr-CH" dirty="0" smtClean="0"/>
              <a:t> ARIES  </a:t>
            </a:r>
            <a:r>
              <a:rPr lang="fr-CH" dirty="0" err="1" smtClean="0"/>
              <a:t>Annual</a:t>
            </a:r>
            <a:r>
              <a:rPr lang="fr-CH" dirty="0" smtClean="0"/>
              <a:t>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7848872" cy="504056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20-24 April </a:t>
            </a:r>
            <a:r>
              <a:rPr lang="en-GB" b="1" dirty="0" smtClean="0">
                <a:solidFill>
                  <a:schemeClr val="accent6">
                    <a:lumMod val="50000"/>
                  </a:schemeClr>
                </a:solidFill>
              </a:rPr>
              <a:t>2020 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at IST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Congress </a:t>
            </a:r>
            <a:r>
              <a:rPr lang="en-GB" dirty="0" err="1" smtClean="0">
                <a:solidFill>
                  <a:schemeClr val="accent6">
                    <a:lumMod val="50000"/>
                  </a:schemeClr>
                </a:solidFill>
              </a:rPr>
              <a:t>Center</a:t>
            </a:r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, Lisbon, Portugal </a:t>
            </a:r>
            <a:endParaRPr lang="en-GB" dirty="0" smtClean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>
                <a:latin typeface="+mn-lt"/>
              </a:rPr>
              <a:t> Monday </a:t>
            </a:r>
            <a:r>
              <a:rPr lang="en-GB" dirty="0">
                <a:latin typeface="+mn-lt"/>
              </a:rPr>
              <a:t>and Tuesday WP </a:t>
            </a:r>
            <a:r>
              <a:rPr lang="en-GB" u="sng" dirty="0">
                <a:latin typeface="+mn-lt"/>
              </a:rPr>
              <a:t>parallel sessions</a:t>
            </a:r>
            <a:r>
              <a:rPr lang="en-GB" dirty="0">
                <a:latin typeface="+mn-lt"/>
              </a:rPr>
              <a:t>. </a:t>
            </a:r>
            <a:endParaRPr lang="ru-RU" dirty="0" smtClean="0">
              <a:latin typeface="+mn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157A4"/>
                </a:solidFill>
                <a:latin typeface="+mn-lt"/>
              </a:rPr>
              <a:t>Monday – </a:t>
            </a:r>
            <a:r>
              <a:rPr lang="en-GB" dirty="0" smtClean="0">
                <a:solidFill>
                  <a:srgbClr val="0157A4"/>
                </a:solidFill>
                <a:latin typeface="+mn-lt"/>
              </a:rPr>
              <a:t>arrival day</a:t>
            </a:r>
            <a:endParaRPr lang="en-GB" dirty="0" smtClean="0">
              <a:solidFill>
                <a:srgbClr val="0157A4"/>
              </a:solidFill>
              <a:latin typeface="+mn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7A4"/>
                </a:solidFill>
                <a:latin typeface="+mn-lt"/>
              </a:rPr>
              <a:t>Tuesday </a:t>
            </a:r>
            <a:r>
              <a:rPr lang="en-GB" dirty="0" smtClean="0">
                <a:solidFill>
                  <a:srgbClr val="0157A4"/>
                </a:solidFill>
                <a:latin typeface="+mn-lt"/>
              </a:rPr>
              <a:t>– </a:t>
            </a:r>
            <a:r>
              <a:rPr lang="en-GB" dirty="0" smtClean="0">
                <a:solidFill>
                  <a:srgbClr val="0157A4"/>
                </a:solidFill>
                <a:latin typeface="+mn-lt"/>
              </a:rPr>
              <a:t>whole </a:t>
            </a:r>
            <a:r>
              <a:rPr lang="en-GB" dirty="0">
                <a:solidFill>
                  <a:srgbClr val="0157A4"/>
                </a:solidFill>
                <a:latin typeface="+mn-lt"/>
              </a:rPr>
              <a:t>day 14th ARIES </a:t>
            </a:r>
            <a:r>
              <a:rPr lang="en-GB" dirty="0" smtClean="0">
                <a:solidFill>
                  <a:srgbClr val="0157A4"/>
                </a:solidFill>
                <a:latin typeface="+mn-lt"/>
              </a:rPr>
              <a:t>WP15 </a:t>
            </a:r>
            <a:r>
              <a:rPr lang="en-GB" dirty="0">
                <a:solidFill>
                  <a:srgbClr val="0157A4"/>
                </a:solidFill>
                <a:latin typeface="+mn-lt"/>
              </a:rPr>
              <a:t>meeting</a:t>
            </a:r>
            <a:endParaRPr lang="en-GB" dirty="0" smtClean="0">
              <a:solidFill>
                <a:srgbClr val="0157A4"/>
              </a:solidFill>
              <a:latin typeface="+mn-lt"/>
            </a:endParaRPr>
          </a:p>
          <a:p>
            <a:pPr marL="0" indent="0">
              <a:buNone/>
            </a:pPr>
            <a:endParaRPr lang="en-GB" dirty="0">
              <a:latin typeface="+mn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CH" u="sng" dirty="0" err="1" smtClean="0">
                <a:latin typeface="+mn-lt"/>
              </a:rPr>
              <a:t>Plenary</a:t>
            </a:r>
            <a:r>
              <a:rPr lang="fr-CH" u="sng" dirty="0" smtClean="0">
                <a:latin typeface="+mn-lt"/>
              </a:rPr>
              <a:t> sessions</a:t>
            </a:r>
            <a:r>
              <a:rPr lang="fr-CH" dirty="0" smtClean="0">
                <a:latin typeface="+mn-lt"/>
              </a:rPr>
              <a:t>:</a:t>
            </a:r>
            <a:endParaRPr lang="fr-CH" dirty="0">
              <a:latin typeface="+mn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CH" dirty="0" err="1">
                <a:solidFill>
                  <a:srgbClr val="00B050"/>
                </a:solidFill>
                <a:latin typeface="+mn-lt"/>
              </a:rPr>
              <a:t>Wednesday</a:t>
            </a:r>
            <a:r>
              <a:rPr lang="fr-CH" dirty="0">
                <a:solidFill>
                  <a:srgbClr val="00B050"/>
                </a:solidFill>
                <a:latin typeface="+mn-lt"/>
              </a:rPr>
              <a:t> 22 April, </a:t>
            </a:r>
            <a:r>
              <a:rPr lang="fr-CH" dirty="0" err="1">
                <a:solidFill>
                  <a:srgbClr val="00B050"/>
                </a:solidFill>
                <a:latin typeface="+mn-lt"/>
              </a:rPr>
              <a:t>afternoon</a:t>
            </a:r>
            <a:r>
              <a:rPr lang="fr-CH" dirty="0">
                <a:solidFill>
                  <a:srgbClr val="00B050"/>
                </a:solidFill>
                <a:latin typeface="+mn-lt"/>
              </a:rPr>
              <a:t>, 4 </a:t>
            </a:r>
            <a:r>
              <a:rPr lang="fr-CH" dirty="0" err="1">
                <a:solidFill>
                  <a:srgbClr val="00B050"/>
                </a:solidFill>
                <a:latin typeface="+mn-lt"/>
              </a:rPr>
              <a:t>hours</a:t>
            </a:r>
            <a:endParaRPr lang="fr-CH" dirty="0">
              <a:solidFill>
                <a:srgbClr val="00B050"/>
              </a:solidFill>
              <a:latin typeface="+mn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00B050"/>
                </a:solidFill>
                <a:latin typeface="+mn-lt"/>
              </a:rPr>
              <a:t>Thursday 23 April, </a:t>
            </a:r>
            <a:r>
              <a:rPr lang="fr-CH" dirty="0" err="1">
                <a:solidFill>
                  <a:srgbClr val="00B050"/>
                </a:solidFill>
                <a:latin typeface="+mn-lt"/>
              </a:rPr>
              <a:t>morning</a:t>
            </a:r>
            <a:r>
              <a:rPr lang="fr-CH" dirty="0">
                <a:solidFill>
                  <a:srgbClr val="00B050"/>
                </a:solidFill>
                <a:latin typeface="+mn-lt"/>
              </a:rPr>
              <a:t> and </a:t>
            </a:r>
            <a:r>
              <a:rPr lang="fr-CH" dirty="0" err="1">
                <a:solidFill>
                  <a:srgbClr val="00B050"/>
                </a:solidFill>
                <a:latin typeface="+mn-lt"/>
              </a:rPr>
              <a:t>afternoon</a:t>
            </a:r>
            <a:r>
              <a:rPr lang="fr-CH" dirty="0">
                <a:solidFill>
                  <a:srgbClr val="00B050"/>
                </a:solidFill>
                <a:latin typeface="+mn-lt"/>
              </a:rPr>
              <a:t>, 8 </a:t>
            </a:r>
            <a:r>
              <a:rPr lang="fr-CH" dirty="0" err="1">
                <a:solidFill>
                  <a:srgbClr val="00B050"/>
                </a:solidFill>
                <a:latin typeface="+mn-lt"/>
              </a:rPr>
              <a:t>hours</a:t>
            </a:r>
            <a:endParaRPr lang="fr-CH" dirty="0">
              <a:solidFill>
                <a:srgbClr val="00B050"/>
              </a:solidFill>
              <a:latin typeface="+mn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00B050"/>
                </a:solidFill>
                <a:latin typeface="+mn-lt"/>
              </a:rPr>
              <a:t>Friday 24 April, </a:t>
            </a:r>
            <a:r>
              <a:rPr lang="fr-CH" dirty="0" err="1">
                <a:solidFill>
                  <a:srgbClr val="00B050"/>
                </a:solidFill>
                <a:latin typeface="+mn-lt"/>
              </a:rPr>
              <a:t>morning</a:t>
            </a:r>
            <a:r>
              <a:rPr lang="fr-CH" dirty="0">
                <a:solidFill>
                  <a:srgbClr val="00B050"/>
                </a:solidFill>
                <a:latin typeface="+mn-lt"/>
              </a:rPr>
              <a:t> and </a:t>
            </a:r>
            <a:r>
              <a:rPr lang="fr-CH" dirty="0" err="1">
                <a:solidFill>
                  <a:srgbClr val="00B050"/>
                </a:solidFill>
                <a:latin typeface="+mn-lt"/>
              </a:rPr>
              <a:t>afternoon</a:t>
            </a:r>
            <a:r>
              <a:rPr lang="fr-CH" dirty="0">
                <a:solidFill>
                  <a:srgbClr val="00B050"/>
                </a:solidFill>
                <a:latin typeface="+mn-lt"/>
              </a:rPr>
              <a:t>, </a:t>
            </a:r>
            <a:r>
              <a:rPr lang="fr-CH" dirty="0" smtClean="0">
                <a:solidFill>
                  <a:srgbClr val="00B050"/>
                </a:solidFill>
                <a:latin typeface="+mn-lt"/>
              </a:rPr>
              <a:t>4 </a:t>
            </a:r>
            <a:r>
              <a:rPr lang="fr-CH" dirty="0" err="1">
                <a:solidFill>
                  <a:srgbClr val="00B050"/>
                </a:solidFill>
                <a:latin typeface="+mn-lt"/>
              </a:rPr>
              <a:t>hours</a:t>
            </a:r>
            <a:r>
              <a:rPr lang="fr-CH" dirty="0">
                <a:solidFill>
                  <a:srgbClr val="00B050"/>
                </a:solidFill>
                <a:latin typeface="+mn-lt"/>
              </a:rPr>
              <a:t> (end at </a:t>
            </a:r>
            <a:r>
              <a:rPr lang="fr-CH" dirty="0" smtClean="0">
                <a:solidFill>
                  <a:srgbClr val="00B050"/>
                </a:solidFill>
                <a:latin typeface="+mn-lt"/>
              </a:rPr>
              <a:t>14:00</a:t>
            </a:r>
            <a:r>
              <a:rPr lang="fr-CH" dirty="0">
                <a:solidFill>
                  <a:srgbClr val="00B050"/>
                </a:solidFill>
                <a:latin typeface="+mn-lt"/>
              </a:rPr>
              <a:t>).</a:t>
            </a:r>
          </a:p>
          <a:p>
            <a:pPr marL="0" indent="0">
              <a:buNone/>
            </a:pPr>
            <a:endParaRPr lang="en-GB" dirty="0" smtClean="0">
              <a:latin typeface="+mn-lt"/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en-GB" b="1" dirty="0" smtClean="0">
                <a:solidFill>
                  <a:srgbClr val="0070C0"/>
                </a:solidFill>
                <a:latin typeface="+mn-lt"/>
              </a:rPr>
              <a:t>2 </a:t>
            </a:r>
            <a:r>
              <a:rPr lang="en-GB" b="1" dirty="0">
                <a:solidFill>
                  <a:srgbClr val="0070C0"/>
                </a:solidFill>
                <a:latin typeface="+mn-lt"/>
              </a:rPr>
              <a:t>highlight talks for </a:t>
            </a:r>
            <a:r>
              <a:rPr lang="en-GB" b="1" dirty="0" smtClean="0">
                <a:solidFill>
                  <a:srgbClr val="0070C0"/>
                </a:solidFill>
                <a:latin typeface="+mn-lt"/>
              </a:rPr>
              <a:t>each JRA:</a:t>
            </a:r>
            <a:endParaRPr lang="fr-CH" dirty="0">
              <a:solidFill>
                <a:srgbClr val="0070C0"/>
              </a:solidFill>
              <a:latin typeface="+mn-lt"/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0070C0"/>
                </a:solidFill>
                <a:latin typeface="+mn-lt"/>
              </a:rPr>
              <a:t>We should give 2 x 20 min </a:t>
            </a:r>
            <a:r>
              <a:rPr lang="en-GB" dirty="0" smtClean="0">
                <a:solidFill>
                  <a:srgbClr val="0070C0"/>
                </a:solidFill>
                <a:latin typeface="+mn-lt"/>
              </a:rPr>
              <a:t>talks on Thursday:</a:t>
            </a:r>
            <a:endParaRPr lang="en-GB" dirty="0" smtClean="0">
              <a:solidFill>
                <a:srgbClr val="0070C0"/>
              </a:solidFill>
              <a:latin typeface="+mn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+mn-lt"/>
              </a:rPr>
              <a:t>WP15 overview progress – 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+mn-lt"/>
              </a:rPr>
              <a:t>QPR RF tests of samples deposited within WP15 – Oliver </a:t>
            </a:r>
            <a:endParaRPr lang="en-GB" dirty="0" smtClean="0">
              <a:solidFill>
                <a:srgbClr val="0070C0"/>
              </a:solidFill>
              <a:latin typeface="+mn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70C0"/>
                </a:solidFill>
                <a:latin typeface="+mn-lt"/>
              </a:rPr>
              <a:t>ALD talk from Claire on Tuesday</a:t>
            </a:r>
            <a:endParaRPr lang="fr-CH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753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ARIES-II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4674"/>
            <a:ext cx="8229600" cy="5471889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fr-CH" dirty="0" smtClean="0"/>
              <a:t>Check finance table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fr-CH" dirty="0" smtClean="0"/>
              <a:t>Scientific and Financial contacts</a:t>
            </a:r>
            <a:endParaRPr lang="fr-CH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fr-CH" dirty="0" smtClean="0"/>
          </a:p>
          <a:p>
            <a:pPr marL="0" indent="0">
              <a:buNone/>
            </a:pPr>
            <a:r>
              <a:rPr lang="fr-CH" dirty="0" smtClean="0"/>
              <a:t>TIMELINE</a:t>
            </a:r>
            <a:r>
              <a:rPr lang="fr-CH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Call </a:t>
            </a:r>
            <a:r>
              <a:rPr lang="en-GB" dirty="0" smtClean="0"/>
              <a:t>opened (for accepted bids) </a:t>
            </a:r>
            <a:r>
              <a:rPr lang="en-GB" b="1" dirty="0">
                <a:solidFill>
                  <a:srgbClr val="FF0000"/>
                </a:solidFill>
              </a:rPr>
              <a:t>28 November 2019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Meeting at CERN on 9</a:t>
            </a:r>
            <a:r>
              <a:rPr lang="en-GB" baseline="30000" dirty="0" smtClean="0"/>
              <a:t>th</a:t>
            </a:r>
            <a:r>
              <a:rPr lang="en-GB" dirty="0" smtClean="0"/>
              <a:t> January 2020 for all WP and Task leaders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2C669E"/>
                </a:solidFill>
              </a:rPr>
              <a:t>Deadline </a:t>
            </a:r>
            <a:r>
              <a:rPr lang="en-GB" b="1" dirty="0">
                <a:solidFill>
                  <a:srgbClr val="2C669E"/>
                </a:solidFill>
              </a:rPr>
              <a:t>for submission </a:t>
            </a:r>
            <a:r>
              <a:rPr lang="en-GB" b="1" dirty="0">
                <a:solidFill>
                  <a:srgbClr val="FF0000"/>
                </a:solidFill>
              </a:rPr>
              <a:t>17 March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Result</a:t>
            </a:r>
            <a:r>
              <a:rPr lang="fr-CH" dirty="0"/>
              <a:t> of EC </a:t>
            </a:r>
            <a:r>
              <a:rPr lang="fr-CH" dirty="0" err="1"/>
              <a:t>evaluation</a:t>
            </a:r>
            <a:r>
              <a:rPr lang="fr-CH" dirty="0"/>
              <a:t> 17 August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Consortium Agreement </a:t>
            </a:r>
            <a:r>
              <a:rPr lang="fr-CH" dirty="0" err="1" smtClean="0"/>
              <a:t>preparation</a:t>
            </a:r>
            <a:r>
              <a:rPr lang="fr-CH" dirty="0" smtClean="0"/>
              <a:t> Oct. </a:t>
            </a:r>
            <a:r>
              <a:rPr lang="fr-CH" dirty="0"/>
              <a:t>2020 – </a:t>
            </a:r>
            <a:r>
              <a:rPr lang="fr-CH" dirty="0" smtClean="0"/>
              <a:t>Mar. </a:t>
            </a:r>
            <a:r>
              <a:rPr lang="fr-CH" dirty="0"/>
              <a:t>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Project </a:t>
            </a:r>
            <a:r>
              <a:rPr lang="fr-CH" dirty="0" err="1" smtClean="0"/>
              <a:t>start</a:t>
            </a:r>
            <a:r>
              <a:rPr lang="fr-CH" dirty="0" smtClean="0"/>
              <a:t>: </a:t>
            </a:r>
            <a:r>
              <a:rPr lang="fr-CH" b="1" dirty="0">
                <a:solidFill>
                  <a:srgbClr val="FF0000"/>
                </a:solidFill>
              </a:rPr>
              <a:t>1 May 2021 </a:t>
            </a:r>
            <a:r>
              <a:rPr lang="fr-CH" dirty="0"/>
              <a:t>(at end of ARIES)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Duration 4 </a:t>
            </a:r>
            <a:r>
              <a:rPr lang="fr-CH" dirty="0" err="1"/>
              <a:t>years</a:t>
            </a:r>
            <a:r>
              <a:rPr lang="fr-CH" dirty="0"/>
              <a:t> (2021 – 2025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13th WP15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47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2594</TotalTime>
  <Words>857</Words>
  <Application>Microsoft Office PowerPoint</Application>
  <PresentationFormat>On-screen Show (4:3)</PresentationFormat>
  <Paragraphs>250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Courier New</vt:lpstr>
      <vt:lpstr>Times New Roman</vt:lpstr>
      <vt:lpstr>Wingdings</vt:lpstr>
      <vt:lpstr>Thème Office</vt:lpstr>
      <vt:lpstr>Thème ARIES</vt:lpstr>
      <vt:lpstr>Thème Office</vt:lpstr>
      <vt:lpstr>PowerPoint Presentation</vt:lpstr>
      <vt:lpstr>Agenda</vt:lpstr>
      <vt:lpstr>Schedule of milestones and deliverables </vt:lpstr>
      <vt:lpstr>List of milestones and deliverables</vt:lpstr>
      <vt:lpstr>Preparation of the 2nd Periodic Report</vt:lpstr>
      <vt:lpstr>Publications</vt:lpstr>
      <vt:lpstr>3rd ARIES  Annual Meeting</vt:lpstr>
      <vt:lpstr>ARIES-II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Malyshev, Oleg (STFC,DL,AST)</cp:lastModifiedBy>
  <cp:revision>80</cp:revision>
  <dcterms:created xsi:type="dcterms:W3CDTF">2017-04-26T09:15:49Z</dcterms:created>
  <dcterms:modified xsi:type="dcterms:W3CDTF">2020-02-20T09:21:39Z</dcterms:modified>
</cp:coreProperties>
</file>