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media/image13.jpg" ContentType="image/png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80" r:id="rId5"/>
    <p:sldId id="285" r:id="rId6"/>
    <p:sldId id="283" r:id="rId7"/>
    <p:sldId id="291" r:id="rId8"/>
    <p:sldId id="284" r:id="rId9"/>
    <p:sldId id="288" r:id="rId10"/>
    <p:sldId id="287" r:id="rId11"/>
    <p:sldId id="292" r:id="rId12"/>
    <p:sldId id="289" r:id="rId13"/>
    <p:sldId id="29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ia De Leener" initials="ADL" lastIdx="2" clrIdx="0">
    <p:extLst>
      <p:ext uri="{19B8F6BF-5375-455C-9EA6-DF929625EA0E}">
        <p15:presenceInfo xmlns:p15="http://schemas.microsoft.com/office/powerpoint/2012/main" userId="ed9537c51243bbf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A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19" autoAdjust="0"/>
  </p:normalViewPr>
  <p:slideViewPr>
    <p:cSldViewPr snapToGrid="0">
      <p:cViewPr varScale="1">
        <p:scale>
          <a:sx n="78" d="100"/>
          <a:sy n="78" d="100"/>
        </p:scale>
        <p:origin x="54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03T16:26:49.069" idx="1">
    <p:pos x="10" y="10"/>
    <p:text>hellooowww</p:text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981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809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192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2098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324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75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4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27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205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74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31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33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58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149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512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11/4/2021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7440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6" Type="http://schemas.openxmlformats.org/officeDocument/2006/relationships/comments" Target="../comments/comment1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arge, sitting, white, numbers">
            <a:extLst>
              <a:ext uri="{FF2B5EF4-FFF2-40B4-BE49-F238E27FC236}">
                <a16:creationId xmlns:a16="http://schemas.microsoft.com/office/drawing/2014/main" id="{9A5D9ED1-DFCC-4799-89E2-D118451B98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2" y="0"/>
            <a:ext cx="12191356" cy="6858000"/>
          </a:xfrm>
          <a:prstGeom prst="rect">
            <a:avLst/>
          </a:prstGeom>
        </p:spPr>
      </p:pic>
      <p:sp useBgFill="1">
        <p:nvSpPr>
          <p:cNvPr id="96" name="Freeform 5">
            <a:extLst>
              <a:ext uri="{FF2B5EF4-FFF2-40B4-BE49-F238E27FC236}">
                <a16:creationId xmlns:a16="http://schemas.microsoft.com/office/drawing/2014/main" id="{FE469E50-3893-4ED6-92BA-2985C32B0C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7131809" y="1385982"/>
            <a:ext cx="4031414" cy="4100418"/>
          </a:xfrm>
          <a:custGeom>
            <a:avLst/>
            <a:gdLst>
              <a:gd name="T0" fmla="*/ 1577 w 1601"/>
              <a:gd name="T1" fmla="*/ 0 h 696"/>
              <a:gd name="T2" fmla="*/ 833 w 1601"/>
              <a:gd name="T3" fmla="*/ 0 h 696"/>
              <a:gd name="T4" fmla="*/ 768 w 1601"/>
              <a:gd name="T5" fmla="*/ 0 h 696"/>
              <a:gd name="T6" fmla="*/ 24 w 1601"/>
              <a:gd name="T7" fmla="*/ 0 h 696"/>
              <a:gd name="T8" fmla="*/ 0 w 1601"/>
              <a:gd name="T9" fmla="*/ 27 h 696"/>
              <a:gd name="T10" fmla="*/ 0 w 1601"/>
              <a:gd name="T11" fmla="*/ 669 h 696"/>
              <a:gd name="T12" fmla="*/ 24 w 1601"/>
              <a:gd name="T13" fmla="*/ 696 h 696"/>
              <a:gd name="T14" fmla="*/ 768 w 1601"/>
              <a:gd name="T15" fmla="*/ 696 h 696"/>
              <a:gd name="T16" fmla="*/ 833 w 1601"/>
              <a:gd name="T17" fmla="*/ 696 h 696"/>
              <a:gd name="T18" fmla="*/ 1577 w 1601"/>
              <a:gd name="T19" fmla="*/ 696 h 696"/>
              <a:gd name="T20" fmla="*/ 1601 w 1601"/>
              <a:gd name="T21" fmla="*/ 669 h 696"/>
              <a:gd name="T22" fmla="*/ 1601 w 1601"/>
              <a:gd name="T23" fmla="*/ 27 h 696"/>
              <a:gd name="T24" fmla="*/ 1577 w 1601"/>
              <a:gd name="T25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1" h="696">
                <a:moveTo>
                  <a:pt x="1577" y="0"/>
                </a:moveTo>
                <a:cubicBezTo>
                  <a:pt x="833" y="0"/>
                  <a:pt x="833" y="0"/>
                  <a:pt x="833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2"/>
                  <a:pt x="0" y="27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84"/>
                  <a:pt x="11" y="696"/>
                  <a:pt x="24" y="696"/>
                </a:cubicBezTo>
                <a:cubicBezTo>
                  <a:pt x="768" y="696"/>
                  <a:pt x="768" y="696"/>
                  <a:pt x="768" y="696"/>
                </a:cubicBezTo>
                <a:cubicBezTo>
                  <a:pt x="833" y="696"/>
                  <a:pt x="833" y="696"/>
                  <a:pt x="833" y="696"/>
                </a:cubicBezTo>
                <a:cubicBezTo>
                  <a:pt x="1577" y="696"/>
                  <a:pt x="1577" y="696"/>
                  <a:pt x="1577" y="696"/>
                </a:cubicBezTo>
                <a:cubicBezTo>
                  <a:pt x="1590" y="696"/>
                  <a:pt x="1601" y="684"/>
                  <a:pt x="1601" y="669"/>
                </a:cubicBezTo>
                <a:cubicBezTo>
                  <a:pt x="1601" y="27"/>
                  <a:pt x="1601" y="27"/>
                  <a:pt x="1601" y="27"/>
                </a:cubicBezTo>
                <a:cubicBezTo>
                  <a:pt x="1601" y="12"/>
                  <a:pt x="1590" y="0"/>
                  <a:pt x="157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:a16="http://schemas.microsoft.com/office/drawing/2014/main" xmlns:p14="http://schemas.microsoft.com/office/powerpoint/2010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ova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9962" y="1673524"/>
            <a:ext cx="3485073" cy="2420504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Muon </a:t>
            </a:r>
            <a:br>
              <a:rPr lang="en-US" sz="4000" dirty="0"/>
            </a:br>
            <a:r>
              <a:rPr lang="en-US" sz="4000" dirty="0"/>
              <a:t>detection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9965" y="4157933"/>
            <a:ext cx="3485072" cy="1026544"/>
          </a:xfrm>
        </p:spPr>
        <p:txBody>
          <a:bodyPr>
            <a:normAutofit/>
          </a:bodyPr>
          <a:lstStyle/>
          <a:p>
            <a:pPr algn="l"/>
            <a:r>
              <a:rPr lang="en-US" sz="2300" dirty="0">
                <a:solidFill>
                  <a:srgbClr val="5792BA"/>
                </a:solidFill>
              </a:rPr>
              <a:t>Alexia, Anna and Markus</a:t>
            </a:r>
          </a:p>
        </p:txBody>
      </p:sp>
    </p:spTree>
    <p:extLst>
      <p:ext uri="{BB962C8B-B14F-4D97-AF65-F5344CB8AC3E}">
        <p14:creationId xmlns:p14="http://schemas.microsoft.com/office/powerpoint/2010/main" val="1583120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6870F-1782-43CA-B5AF-655CA8BD9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>
                <a:solidFill>
                  <a:srgbClr val="53ACB6"/>
                </a:solidFill>
                <a:latin typeface="Berlin Sans FB Demi" panose="020E0802020502020306" pitchFamily="34" charset="0"/>
                <a:cs typeface="+mn-cs"/>
              </a:rPr>
              <a:t>Thank you!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FFB8ED-C3DC-439C-AC4C-9329753BD112}"/>
              </a:ext>
            </a:extLst>
          </p:cNvPr>
          <p:cNvSpPr txBox="1"/>
          <p:nvPr/>
        </p:nvSpPr>
        <p:spPr>
          <a:xfrm>
            <a:off x="1223319" y="2199503"/>
            <a:ext cx="82913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Thank you François, Jean-Pierre, Cédric, Margherita, </a:t>
            </a:r>
            <a:r>
              <a:rPr lang="en-GB" dirty="0" err="1"/>
              <a:t>Feza</a:t>
            </a:r>
            <a:r>
              <a:rPr lang="en-GB" dirty="0"/>
              <a:t> … for making this internship possible</a:t>
            </a:r>
          </a:p>
          <a:p>
            <a:pPr marL="285750" indent="-285750">
              <a:buFontTx/>
              <a:buChar char="-"/>
            </a:pPr>
            <a:r>
              <a:rPr lang="en-GB" dirty="0"/>
              <a:t>Thank you Cédric and Marijke for accompanying us</a:t>
            </a:r>
          </a:p>
          <a:p>
            <a:pPr marL="285750" indent="-285750">
              <a:buFontTx/>
              <a:buChar char="-"/>
            </a:pPr>
            <a:r>
              <a:rPr lang="en-GB" dirty="0"/>
              <a:t>Thank you Markus for being an incredible supervisor</a:t>
            </a:r>
          </a:p>
          <a:p>
            <a:pPr marL="285750" indent="-285750">
              <a:buFontTx/>
              <a:buChar char="-"/>
            </a:pPr>
            <a:r>
              <a:rPr lang="en-GB" dirty="0"/>
              <a:t>Thank you Anna, Jan, Ralf, Sophie, </a:t>
            </a:r>
            <a:r>
              <a:rPr lang="en-GB" dirty="0" err="1"/>
              <a:t>Cristovao</a:t>
            </a:r>
            <a:r>
              <a:rPr lang="en-GB" dirty="0"/>
              <a:t> and all other CERN employees that talk with passion about their job</a:t>
            </a:r>
          </a:p>
          <a:p>
            <a:pPr marL="285750" indent="-285750">
              <a:buFontTx/>
              <a:buChar char="-"/>
            </a:pPr>
            <a:r>
              <a:rPr lang="en-GB" dirty="0"/>
              <a:t>Thank you weather for being quite nice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Thank you Xander, </a:t>
            </a:r>
            <a:r>
              <a:rPr lang="en-GB" dirty="0" err="1"/>
              <a:t>Wout</a:t>
            </a:r>
            <a:r>
              <a:rPr lang="en-GB" dirty="0"/>
              <a:t>, William, Tim, </a:t>
            </a:r>
            <a:r>
              <a:rPr lang="en-GB" dirty="0" err="1"/>
              <a:t>Seppe</a:t>
            </a:r>
            <a:r>
              <a:rPr lang="en-GB" dirty="0"/>
              <a:t>, Satya, Runa, Robin, </a:t>
            </a:r>
            <a:r>
              <a:rPr lang="en-GB" dirty="0" err="1"/>
              <a:t>Petar</a:t>
            </a:r>
            <a:r>
              <a:rPr lang="en-GB" dirty="0"/>
              <a:t>, </a:t>
            </a:r>
            <a:r>
              <a:rPr lang="en-GB" dirty="0" err="1"/>
              <a:t>Michiel</a:t>
            </a:r>
            <a:r>
              <a:rPr lang="en-GB" dirty="0"/>
              <a:t>, Laurens, </a:t>
            </a:r>
            <a:r>
              <a:rPr lang="en-GB" dirty="0" err="1"/>
              <a:t>Kaat</a:t>
            </a:r>
            <a:r>
              <a:rPr lang="en-GB" dirty="0"/>
              <a:t>, Julie, Holy, Faye, Esteban, Emma, Elke, Elena, Charles, Amy and Margot for creating so much unforgettable memories</a:t>
            </a:r>
          </a:p>
          <a:p>
            <a:pPr marL="285750" indent="-285750">
              <a:buFontTx/>
              <a:buChar char="-"/>
            </a:pPr>
            <a:r>
              <a:rPr lang="en-GB" dirty="0"/>
              <a:t>Thank you to all the others that made this happen from behind the scenes!</a:t>
            </a:r>
          </a:p>
        </p:txBody>
      </p:sp>
    </p:spTree>
    <p:extLst>
      <p:ext uri="{BB962C8B-B14F-4D97-AF65-F5344CB8AC3E}">
        <p14:creationId xmlns:p14="http://schemas.microsoft.com/office/powerpoint/2010/main" val="1911322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DCAA7-39D6-4AEC-907D-917C1CBA5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281" y="401421"/>
            <a:ext cx="10353762" cy="1257300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53ACB6"/>
                </a:solidFill>
                <a:latin typeface="Berlin Sans FB Demi" panose="020E0802020502020306" pitchFamily="34" charset="0"/>
              </a:rPr>
              <a:t>Muons</a:t>
            </a:r>
            <a:br>
              <a:rPr lang="en-GB" dirty="0"/>
            </a:br>
            <a:r>
              <a:rPr lang="en-GB" sz="2800" dirty="0">
                <a:solidFill>
                  <a:srgbClr val="53ACB6"/>
                </a:solidFill>
                <a:latin typeface="+mn-lt"/>
              </a:rPr>
              <a:t>What are they? Why would we try to detect them?</a:t>
            </a:r>
            <a:endParaRPr lang="en-GB" sz="3100" dirty="0">
              <a:solidFill>
                <a:srgbClr val="53ACB6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5E24ED-9A0E-4530-8A67-14E8B9869CDD}"/>
              </a:ext>
            </a:extLst>
          </p:cNvPr>
          <p:cNvSpPr txBox="1"/>
          <p:nvPr/>
        </p:nvSpPr>
        <p:spPr>
          <a:xfrm>
            <a:off x="1245281" y="2000308"/>
            <a:ext cx="6734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more massive version of the electron with a lifetime of 2,2µs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92BCA5-76D4-4C3F-B28A-A4D50695F4C3}"/>
              </a:ext>
            </a:extLst>
          </p:cNvPr>
          <p:cNvSpPr txBox="1"/>
          <p:nvPr/>
        </p:nvSpPr>
        <p:spPr>
          <a:xfrm>
            <a:off x="1225533" y="2782669"/>
            <a:ext cx="5684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Cosmic radiation hitting Earth’s atmosphere</a:t>
            </a:r>
          </a:p>
          <a:p>
            <a:r>
              <a:rPr lang="en-GB" dirty="0"/>
              <a:t>Particle accelerators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A2920B-38AD-44BE-B429-E3DF9A65C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4417" y="266500"/>
            <a:ext cx="2688302" cy="3118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CC10EC-BEAC-46B1-87D0-DDC4D2324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7241" y="3520271"/>
            <a:ext cx="3155478" cy="29505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DB641B-0090-4178-B2E6-A2396AE4ABE3}"/>
              </a:ext>
            </a:extLst>
          </p:cNvPr>
          <p:cNvSpPr txBox="1"/>
          <p:nvPr/>
        </p:nvSpPr>
        <p:spPr>
          <a:xfrm>
            <a:off x="1245281" y="3707241"/>
            <a:ext cx="6359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Curiosity</a:t>
            </a:r>
          </a:p>
          <a:p>
            <a:r>
              <a:rPr lang="en-GB" dirty="0"/>
              <a:t>Applications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829037-F7BD-4FB0-99E1-FEE9CF6FC0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6575" y="2535884"/>
            <a:ext cx="2180029" cy="157090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8BE635-E400-440C-9F0A-B131E70A0D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6281" y="4255895"/>
            <a:ext cx="2992158" cy="22006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1774333-B533-492B-B972-7903CEFBF54E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8528" y="3691283"/>
            <a:ext cx="427370" cy="6463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63130E-1D95-42B3-9ECA-1624739E72F3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466321" y="2773858"/>
            <a:ext cx="646333" cy="64633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D38D7B0-56A8-4113-8497-1F193C88306F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89884" y="1865099"/>
            <a:ext cx="646332" cy="64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58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2EECD1-60B1-4B10-94F8-072F1DDE2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6042" y="1292087"/>
            <a:ext cx="12192000" cy="55659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D33BC6-B13D-4105-97E9-52CD419E7565}"/>
              </a:ext>
            </a:extLst>
          </p:cNvPr>
          <p:cNvSpPr txBox="1"/>
          <p:nvPr/>
        </p:nvSpPr>
        <p:spPr>
          <a:xfrm>
            <a:off x="370703" y="234778"/>
            <a:ext cx="32621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600" dirty="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rgbClr val="53ACB6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Berlin Sans FB Demi" panose="020E0802020502020306" pitchFamily="34" charset="0"/>
                <a:ea typeface="+mj-ea"/>
              </a:rPr>
              <a:t>The set-up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467424-DA80-458F-AD3D-59A9E6FC2F8B}"/>
              </a:ext>
            </a:extLst>
          </p:cNvPr>
          <p:cNvSpPr txBox="1"/>
          <p:nvPr/>
        </p:nvSpPr>
        <p:spPr>
          <a:xfrm>
            <a:off x="8501450" y="4583671"/>
            <a:ext cx="1581664" cy="369332"/>
          </a:xfrm>
          <a:prstGeom prst="rect">
            <a:avLst/>
          </a:prstGeom>
          <a:solidFill>
            <a:schemeClr val="tx1">
              <a:alpha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Scintillators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D6FBD5-2846-4C37-9782-DC5A7F5E4EC9}"/>
              </a:ext>
            </a:extLst>
          </p:cNvPr>
          <p:cNvSpPr txBox="1"/>
          <p:nvPr/>
        </p:nvSpPr>
        <p:spPr>
          <a:xfrm>
            <a:off x="5572897" y="2782669"/>
            <a:ext cx="1742303" cy="646331"/>
          </a:xfrm>
          <a:prstGeom prst="rect">
            <a:avLst/>
          </a:prstGeom>
          <a:solidFill>
            <a:schemeClr val="tx1">
              <a:alpha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Photomultiplier tubes (PMT)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7C41F2-DD56-4935-BBEE-9DFE2BD4195B}"/>
              </a:ext>
            </a:extLst>
          </p:cNvPr>
          <p:cNvSpPr txBox="1"/>
          <p:nvPr/>
        </p:nvSpPr>
        <p:spPr>
          <a:xfrm>
            <a:off x="370703" y="4768337"/>
            <a:ext cx="1796716" cy="369332"/>
          </a:xfrm>
          <a:prstGeom prst="rect">
            <a:avLst/>
          </a:prstGeom>
          <a:solidFill>
            <a:schemeClr val="tx1">
              <a:alpha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NIM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70106-FAB2-46D4-AB52-45CA139D4A22}"/>
              </a:ext>
            </a:extLst>
          </p:cNvPr>
          <p:cNvSpPr txBox="1"/>
          <p:nvPr/>
        </p:nvSpPr>
        <p:spPr>
          <a:xfrm>
            <a:off x="2951747" y="2598003"/>
            <a:ext cx="1909011" cy="369332"/>
          </a:xfrm>
          <a:prstGeom prst="rect">
            <a:avLst/>
          </a:prstGeom>
          <a:solidFill>
            <a:schemeClr val="tx1">
              <a:alpha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Oscilloscope</a:t>
            </a:r>
          </a:p>
        </p:txBody>
      </p:sp>
    </p:spTree>
    <p:extLst>
      <p:ext uri="{BB962C8B-B14F-4D97-AF65-F5344CB8AC3E}">
        <p14:creationId xmlns:p14="http://schemas.microsoft.com/office/powerpoint/2010/main" val="2097540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3907DD-B14C-4D81-ABFC-AE664F7F4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677" y="642552"/>
            <a:ext cx="8045869" cy="27864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3770D0-E9DB-4776-B536-63EE8DE0E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770" y="4050442"/>
            <a:ext cx="34290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754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546E44CB-DDE9-4C0E-912F-CA4FBB6791A6}"/>
              </a:ext>
            </a:extLst>
          </p:cNvPr>
          <p:cNvSpPr txBox="1"/>
          <p:nvPr/>
        </p:nvSpPr>
        <p:spPr>
          <a:xfrm>
            <a:off x="5120117" y="2679759"/>
            <a:ext cx="4621426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Coincidence unit</a:t>
            </a:r>
            <a:br>
              <a:rPr lang="en-GB" dirty="0"/>
            </a:br>
            <a:r>
              <a:rPr lang="en-GB" dirty="0"/>
              <a:t>= emits signal when receiving </a:t>
            </a:r>
            <a:br>
              <a:rPr lang="en-GB" dirty="0"/>
            </a:br>
            <a:r>
              <a:rPr lang="en-GB" dirty="0"/>
              <a:t>simultaneous signal from both detectors</a:t>
            </a:r>
            <a:br>
              <a:rPr lang="en-GB" dirty="0"/>
            </a:br>
            <a:r>
              <a:rPr lang="en-GB" dirty="0"/>
              <a:t>BUT random coincidences still exist!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B2D1AA-58D1-4D70-ACD1-FC4210325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766" y="279807"/>
            <a:ext cx="10353762" cy="1261872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53ACB6"/>
                </a:solidFill>
                <a:latin typeface="Berlin Sans FB Demi" panose="020E0802020502020306" pitchFamily="34" charset="0"/>
              </a:rPr>
              <a:t>Noise</a:t>
            </a:r>
            <a:br>
              <a:rPr lang="en-GB" dirty="0">
                <a:solidFill>
                  <a:srgbClr val="53ACB6"/>
                </a:solidFill>
                <a:latin typeface="Berlin Sans FB Demi" panose="020E0802020502020306" pitchFamily="34" charset="0"/>
              </a:rPr>
            </a:br>
            <a:r>
              <a:rPr lang="en-GB" sz="2800" dirty="0">
                <a:solidFill>
                  <a:srgbClr val="53ACB6"/>
                </a:solidFill>
                <a:latin typeface="+mn-lt"/>
              </a:rPr>
              <a:t>What is it? How to get rid of it?</a:t>
            </a:r>
            <a:endParaRPr lang="en-GB" dirty="0">
              <a:solidFill>
                <a:srgbClr val="53ACB6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AAA53-6C10-4633-85A2-CE7F87B187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43818" y="-1689539"/>
            <a:ext cx="6154270" cy="3622671"/>
          </a:xfrm>
        </p:spPr>
        <p:txBody>
          <a:bodyPr/>
          <a:lstStyle/>
          <a:p>
            <a:pPr marL="36900" indent="0">
              <a:buNone/>
            </a:pPr>
            <a:r>
              <a:rPr lang="nl-BE" dirty="0"/>
              <a:t>1. Discriminator unit –&gt; trigger limit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814828-A391-43D2-945E-C72B9E8B30D1}"/>
              </a:ext>
            </a:extLst>
          </p:cNvPr>
          <p:cNvSpPr txBox="1"/>
          <p:nvPr/>
        </p:nvSpPr>
        <p:spPr>
          <a:xfrm>
            <a:off x="287497" y="1781162"/>
            <a:ext cx="4040029" cy="230832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= signals that aren’t caused by a muon </a:t>
            </a:r>
            <a:r>
              <a:rPr lang="en-GB"/>
              <a:t>going through </a:t>
            </a:r>
            <a:r>
              <a:rPr lang="en-GB" dirty="0"/>
              <a:t>the detector</a:t>
            </a:r>
          </a:p>
          <a:p>
            <a:endParaRPr lang="en-GB" dirty="0"/>
          </a:p>
          <a:p>
            <a:r>
              <a:rPr lang="en-GB" dirty="0"/>
              <a:t>Causes?</a:t>
            </a:r>
            <a:br>
              <a:rPr lang="en-GB" dirty="0"/>
            </a:br>
            <a:r>
              <a:rPr lang="en-US" dirty="0"/>
              <a:t>- thermal emission</a:t>
            </a:r>
            <a:br>
              <a:rPr lang="en-US" dirty="0"/>
            </a:br>
            <a:r>
              <a:rPr lang="en-US" dirty="0"/>
              <a:t>- light leak</a:t>
            </a:r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3A98F9-5FE4-4D18-AF87-C131872004F5}"/>
              </a:ext>
            </a:extLst>
          </p:cNvPr>
          <p:cNvSpPr txBox="1"/>
          <p:nvPr/>
        </p:nvSpPr>
        <p:spPr>
          <a:xfrm>
            <a:off x="5120116" y="1893147"/>
            <a:ext cx="4621427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Discriminator unit</a:t>
            </a:r>
            <a:br>
              <a:rPr lang="en-GB" dirty="0"/>
            </a:br>
            <a:r>
              <a:rPr lang="en-GB" dirty="0"/>
              <a:t>=&gt; trigger limit: 50mV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FCAF7D-C518-4ED7-B1E5-8F6C0CB84B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98" t="44555" r="4684" b="36226"/>
          <a:stretch/>
        </p:blipFill>
        <p:spPr>
          <a:xfrm rot="5400000">
            <a:off x="6856301" y="2934730"/>
            <a:ext cx="6008782" cy="9885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3F923E-E37A-40C3-92F4-9DC6D884F0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98" t="44314" b="33344"/>
          <a:stretch/>
        </p:blipFill>
        <p:spPr>
          <a:xfrm rot="5400000">
            <a:off x="7880915" y="2877792"/>
            <a:ext cx="6008785" cy="11024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CC92A9-0023-4D45-9F3C-6132677C26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853"/>
          <a:stretch/>
        </p:blipFill>
        <p:spPr>
          <a:xfrm rot="10800000">
            <a:off x="3151527" y="4348527"/>
            <a:ext cx="2273120" cy="20753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9D8517-E6AF-4885-8C08-C01546FB6B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4607" b="7380"/>
          <a:stretch/>
        </p:blipFill>
        <p:spPr>
          <a:xfrm rot="10800000">
            <a:off x="749295" y="4339015"/>
            <a:ext cx="2273121" cy="209437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EFB4AFE-EE3D-417C-AE29-017FB221C2BB}"/>
              </a:ext>
            </a:extLst>
          </p:cNvPr>
          <p:cNvSpPr txBox="1"/>
          <p:nvPr/>
        </p:nvSpPr>
        <p:spPr>
          <a:xfrm>
            <a:off x="749295" y="6428461"/>
            <a:ext cx="2903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Analog signals from PMT</a:t>
            </a:r>
          </a:p>
        </p:txBody>
      </p:sp>
    </p:spTree>
    <p:extLst>
      <p:ext uri="{BB962C8B-B14F-4D97-AF65-F5344CB8AC3E}">
        <p14:creationId xmlns:p14="http://schemas.microsoft.com/office/powerpoint/2010/main" val="686584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641DD4-D9BA-4B92-9E11-1A28937A031C}"/>
              </a:ext>
            </a:extLst>
          </p:cNvPr>
          <p:cNvSpPr txBox="1"/>
          <p:nvPr/>
        </p:nvSpPr>
        <p:spPr>
          <a:xfrm>
            <a:off x="259492" y="259491"/>
            <a:ext cx="689507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600" dirty="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rgbClr val="53ACB6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Berlin Sans FB Demi" panose="020E0802020502020306" pitchFamily="34" charset="0"/>
                <a:ea typeface="+mj-ea"/>
              </a:rPr>
              <a:t>Random coincidences</a:t>
            </a:r>
          </a:p>
          <a:p>
            <a:r>
              <a:rPr lang="en-GB" sz="2800" dirty="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rgbClr val="53ACB6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ea typeface="+mj-ea"/>
              </a:rPr>
              <a:t>What are they? How to rule them out?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BDA3A4-5E55-4D15-B654-5364626780AF}"/>
              </a:ext>
            </a:extLst>
          </p:cNvPr>
          <p:cNvSpPr txBox="1"/>
          <p:nvPr/>
        </p:nvSpPr>
        <p:spPr>
          <a:xfrm>
            <a:off x="488091" y="2127531"/>
            <a:ext cx="5177481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= two simultaneous noise signals that are interpreted as a muon by the coincidence unit 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8F2669-89C0-448F-8BD0-AEED64C8AA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42" t="38589" r="16894" b="22973"/>
          <a:stretch/>
        </p:blipFill>
        <p:spPr>
          <a:xfrm rot="10800000">
            <a:off x="259492" y="3964795"/>
            <a:ext cx="5634682" cy="24294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755C10D-FDE5-4DC5-AE6F-977CCEE9186C}"/>
                  </a:ext>
                </a:extLst>
              </p:cNvPr>
              <p:cNvSpPr txBox="1"/>
              <p:nvPr/>
            </p:nvSpPr>
            <p:spPr>
              <a:xfrm>
                <a:off x="6297828" y="1557136"/>
                <a:ext cx="4040660" cy="201491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Theoretical</a:t>
                </a:r>
              </a:p>
              <a:p>
                <a:endParaRPr lang="nl-BE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nl-B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BE" i="1">
                              <a:latin typeface="Cambria Math" panose="02040503050406030204" pitchFamily="18" charset="0"/>
                            </a:rPr>
                            <m:t>𝑅𝐶</m:t>
                          </m:r>
                        </m:e>
                      </m:d>
                      <m:r>
                        <a:rPr lang="nl-BE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BE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nl-B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nl-BE" i="1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nl-BE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nl-BE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nl-B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l-B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BE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nl-BE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nl-BE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nl-B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BE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nl-BE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nl-BE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l-BE" i="1">
                              <a:latin typeface="Cambria Math" panose="02040503050406030204" pitchFamily="18" charset="0"/>
                            </a:rPr>
                            <m:t>𝑛𝑠</m:t>
                          </m:r>
                        </m:num>
                        <m:den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1 000 000 000 </m:t>
                          </m:r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𝑛𝑠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	=&gt; 1 RC/45 minutes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755C10D-FDE5-4DC5-AE6F-977CCEE918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7828" y="1557136"/>
                <a:ext cx="4040660" cy="2014911"/>
              </a:xfrm>
              <a:prstGeom prst="rect">
                <a:avLst/>
              </a:prstGeom>
              <a:blipFill>
                <a:blip r:embed="rId3"/>
                <a:stretch>
                  <a:fillRect l="-1051" t="-898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DBDA472-CE12-42A6-9152-FDBC9E28AAF4}"/>
              </a:ext>
            </a:extLst>
          </p:cNvPr>
          <p:cNvSpPr txBox="1"/>
          <p:nvPr/>
        </p:nvSpPr>
        <p:spPr>
          <a:xfrm>
            <a:off x="6297828" y="3775156"/>
            <a:ext cx="5066271" cy="230832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Experimental</a:t>
            </a:r>
          </a:p>
          <a:p>
            <a:endParaRPr lang="en-GB" dirty="0"/>
          </a:p>
          <a:p>
            <a:pPr marL="342900" indent="-342900">
              <a:buAutoNum type="arabicPeriod"/>
            </a:pPr>
            <a:r>
              <a:rPr lang="en-GB" dirty="0"/>
              <a:t>Put the detectors away from each other</a:t>
            </a:r>
            <a:br>
              <a:rPr lang="en-GB" dirty="0"/>
            </a:br>
            <a:r>
              <a:rPr lang="en-GB" dirty="0"/>
              <a:t>=&gt; results: 4, 5 or 27 per hour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/>
              <a:t>Delay unit</a:t>
            </a:r>
            <a:br>
              <a:rPr lang="en-GB" dirty="0"/>
            </a:br>
            <a:r>
              <a:rPr lang="en-GB" dirty="0"/>
              <a:t>=&gt; results: 0, 4 or 9 per 15 minutes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0E4BD9-E899-4237-B6BF-C0B8B9A351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51" t="57767" r="3783" b="23734"/>
          <a:stretch/>
        </p:blipFill>
        <p:spPr>
          <a:xfrm rot="5400000">
            <a:off x="8404653" y="3064128"/>
            <a:ext cx="5881817" cy="95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234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FB34B0-03A5-4F01-9338-0FE100848D83}"/>
              </a:ext>
            </a:extLst>
          </p:cNvPr>
          <p:cNvSpPr txBox="1"/>
          <p:nvPr/>
        </p:nvSpPr>
        <p:spPr>
          <a:xfrm>
            <a:off x="259493" y="222422"/>
            <a:ext cx="1041674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600" dirty="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rgbClr val="53ACB6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Berlin Sans FB Demi" panose="020E0802020502020306" pitchFamily="34" charset="0"/>
                <a:ea typeface="+mj-ea"/>
              </a:rPr>
              <a:t>Data acquisition system (DAQ)</a:t>
            </a:r>
          </a:p>
          <a:p>
            <a:r>
              <a:rPr lang="en-GB" sz="2800" dirty="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rgbClr val="53ACB6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ea typeface="+mj-ea"/>
              </a:rPr>
              <a:t>A small computer programme in plain 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E26584-4338-4303-A88D-A0F179D47BF9}"/>
              </a:ext>
            </a:extLst>
          </p:cNvPr>
          <p:cNvSpPr txBox="1"/>
          <p:nvPr/>
        </p:nvSpPr>
        <p:spPr>
          <a:xfrm>
            <a:off x="259493" y="2377939"/>
            <a:ext cx="5993027" cy="175432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Purpose?</a:t>
            </a:r>
            <a:br>
              <a:rPr lang="en-GB" dirty="0"/>
            </a:br>
            <a:r>
              <a:rPr lang="en-GB" dirty="0"/>
              <a:t>Calculating the velocity of the muons and comparing the data from the different measurements</a:t>
            </a:r>
          </a:p>
          <a:p>
            <a:r>
              <a:rPr lang="en-GB" dirty="0"/>
              <a:t>=&gt; result: muons move at the speed of light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C9EECF-A3FB-4DB4-A5A7-65DCE473BF02}"/>
              </a:ext>
            </a:extLst>
          </p:cNvPr>
          <p:cNvSpPr txBox="1"/>
          <p:nvPr/>
        </p:nvSpPr>
        <p:spPr>
          <a:xfrm>
            <a:off x="259493" y="4311082"/>
            <a:ext cx="6956853" cy="230832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How?</a:t>
            </a:r>
          </a:p>
          <a:p>
            <a:r>
              <a:rPr lang="en-GB" dirty="0"/>
              <a:t>1) Two detectors at a certain distance on top of each other</a:t>
            </a:r>
          </a:p>
          <a:p>
            <a:r>
              <a:rPr lang="en-GB" dirty="0"/>
              <a:t>2) Time to Digital Converter (TDC) records the time between signals from each detector when muon passes through</a:t>
            </a:r>
          </a:p>
          <a:p>
            <a:r>
              <a:rPr lang="en-GB" dirty="0"/>
              <a:t>3) This data is put into a file via the DAQ</a:t>
            </a:r>
          </a:p>
          <a:p>
            <a:r>
              <a:rPr lang="en-GB" dirty="0"/>
              <a:t>4) We put this data in an Excel histogram =&gt; Gaussian distribution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351624-6FF9-457A-A630-0C31BF1BC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9405" y="1258424"/>
            <a:ext cx="4333102" cy="26021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C26AB0-4C88-4D5F-80D8-E6B693979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9405" y="4033411"/>
            <a:ext cx="4333102" cy="260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721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4BEEB2-F856-424E-87D3-4760CD366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1713349" y="2470180"/>
            <a:ext cx="5904511" cy="19176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9BD7E8-F04E-4D16-BE5C-ED4E41E9CBCF}"/>
              </a:ext>
            </a:extLst>
          </p:cNvPr>
          <p:cNvSpPr txBox="1"/>
          <p:nvPr/>
        </p:nvSpPr>
        <p:spPr>
          <a:xfrm>
            <a:off x="6746790" y="476744"/>
            <a:ext cx="516512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FILE *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out_file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u_short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value0;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int loop,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event_number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u_int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wtype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vme32;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printf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("This is a very simple piece of code to acquire timestamps from the TDC\n");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out_file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=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fopen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("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time_stamps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", "w+");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if (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out_file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== 0)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{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  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printf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("Can't open output file\n");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   exit(0);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}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fprintf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out_file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"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event_number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 channel; time in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ps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\n");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printf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("Enter the number of events to record\n");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event_number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=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getdecd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(100);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for (loop = 0; loop &lt;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event_number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 loop++)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{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  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printf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(" processing event %d\n", loop);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   //Wait for data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   while(1)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   {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     value0 = v1290-&gt;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status_register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     if (value0 &amp; 0x001)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       break;</a:t>
            </a:r>
            <a:endParaRPr lang="nl-BE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C08F5B-B8B0-4022-97B8-18D3FDC558CA}"/>
              </a:ext>
            </a:extLst>
          </p:cNvPr>
          <p:cNvSpPr txBox="1"/>
          <p:nvPr/>
        </p:nvSpPr>
        <p:spPr>
          <a:xfrm>
            <a:off x="3150974" y="2594918"/>
            <a:ext cx="27802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VME crate</a:t>
            </a:r>
          </a:p>
          <a:p>
            <a:endParaRPr lang="en-GB" dirty="0"/>
          </a:p>
          <a:p>
            <a:r>
              <a:rPr lang="en-GB" dirty="0"/>
              <a:t>Embedded computer</a:t>
            </a:r>
          </a:p>
          <a:p>
            <a:endParaRPr lang="en-GB" dirty="0"/>
          </a:p>
          <a:p>
            <a:r>
              <a:rPr lang="en-GB" dirty="0"/>
              <a:t>TDC (precision clock)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88E3A17-92EA-447B-9BCF-15A2CC550791}"/>
              </a:ext>
            </a:extLst>
          </p:cNvPr>
          <p:cNvCxnSpPr/>
          <p:nvPr/>
        </p:nvCxnSpPr>
        <p:spPr>
          <a:xfrm flipH="1" flipV="1">
            <a:off x="1433384" y="1136822"/>
            <a:ext cx="1631092" cy="160637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71FADE45-5F7D-4E91-9CD3-27DB7304E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70961">
            <a:off x="1871022" y="2828201"/>
            <a:ext cx="992609" cy="979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77AC0F-7A59-4940-950D-30C600FF7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880968">
            <a:off x="1247198" y="3122363"/>
            <a:ext cx="1583371" cy="156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333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40EFA-EF52-453D-84B7-B823C2E5A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671" y="238897"/>
            <a:ext cx="6203697" cy="1243914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53ACB6"/>
                </a:solidFill>
                <a:latin typeface="Berlin Sans FB Demi" panose="020E0802020502020306" pitchFamily="34" charset="0"/>
                <a:cs typeface="+mn-cs"/>
              </a:rPr>
              <a:t>And so much more…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EDF6FB-8783-409B-AE7E-A1DBAA2BA8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75" t="9540" r="16756" b="10660"/>
          <a:stretch/>
        </p:blipFill>
        <p:spPr>
          <a:xfrm rot="5400000">
            <a:off x="5283434" y="-116662"/>
            <a:ext cx="6084467" cy="70913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00A97B-4447-4D52-9FE0-E65376184E5D}"/>
              </a:ext>
            </a:extLst>
          </p:cNvPr>
          <p:cNvSpPr txBox="1"/>
          <p:nvPr/>
        </p:nvSpPr>
        <p:spPr>
          <a:xfrm>
            <a:off x="320670" y="4280001"/>
            <a:ext cx="4633784" cy="233910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rgbClr val="53ACB6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ea typeface="+mj-ea"/>
              </a:rPr>
              <a:t>What did we learn about CERN?</a:t>
            </a:r>
          </a:p>
          <a:p>
            <a:endParaRPr lang="en-GB" dirty="0"/>
          </a:p>
          <a:p>
            <a:r>
              <a:rPr lang="en-GB" dirty="0"/>
              <a:t>There is your job, but there is also a lot of space for your own project ideas, your own interests, creativity and self-development.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2169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Arial Nova">
      <a:majorFont>
        <a:latin typeface="Arial Nova Light"/>
        <a:ea typeface=""/>
        <a:cs typeface=""/>
      </a:majorFont>
      <a:minorFont>
        <a:latin typeface="Arial Nova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E70FC5-1855-47AB-8CE1-CB3C873A8988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30CB38EC-895A-4F8F-8F75-E263501ABB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60E646-30AD-4BA0-97EA-A7A07DF549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{819E0B34-0FF4-4EDB-9B8F-34CA0363A870}tf11665031_win32</Template>
  <TotalTime>719</TotalTime>
  <Words>680</Words>
  <Application>Microsoft Office PowerPoint</Application>
  <PresentationFormat>Widescreen</PresentationFormat>
  <Paragraphs>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 Nova</vt:lpstr>
      <vt:lpstr>Arial Nova Light</vt:lpstr>
      <vt:lpstr>Berlin Sans FB Demi</vt:lpstr>
      <vt:lpstr>Calibri</vt:lpstr>
      <vt:lpstr>Cambria Math</vt:lpstr>
      <vt:lpstr>Wingdings 2</vt:lpstr>
      <vt:lpstr>SlateVTI</vt:lpstr>
      <vt:lpstr>Muon  detection</vt:lpstr>
      <vt:lpstr>Muons What are they? Why would we try to detect them?</vt:lpstr>
      <vt:lpstr>PowerPoint Presentation</vt:lpstr>
      <vt:lpstr>PowerPoint Presentation</vt:lpstr>
      <vt:lpstr>Noise What is it? How to get rid of it?</vt:lpstr>
      <vt:lpstr>PowerPoint Presentation</vt:lpstr>
      <vt:lpstr>PowerPoint Presentation</vt:lpstr>
      <vt:lpstr>PowerPoint Presentation</vt:lpstr>
      <vt:lpstr>And so much more…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Alexia De Leener</dc:creator>
  <cp:lastModifiedBy>Alexia De Leener</cp:lastModifiedBy>
  <cp:revision>12</cp:revision>
  <dcterms:created xsi:type="dcterms:W3CDTF">2021-11-02T15:05:32Z</dcterms:created>
  <dcterms:modified xsi:type="dcterms:W3CDTF">2021-11-04T19:40:21Z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