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8" r:id="rId2"/>
    <p:sldId id="256" r:id="rId3"/>
    <p:sldId id="260" r:id="rId4"/>
    <p:sldId id="262" r:id="rId5"/>
    <p:sldId id="263" r:id="rId6"/>
    <p:sldId id="267" r:id="rId7"/>
    <p:sldId id="266" r:id="rId8"/>
    <p:sldId id="265" r:id="rId9"/>
    <p:sldId id="264" r:id="rId10"/>
    <p:sldId id="257" r:id="rId11"/>
    <p:sldId id="258" r:id="rId12"/>
    <p:sldId id="269" r:id="rId13"/>
    <p:sldId id="270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64630" autoAdjust="0"/>
  </p:normalViewPr>
  <p:slideViewPr>
    <p:cSldViewPr snapToGrid="0">
      <p:cViewPr varScale="1">
        <p:scale>
          <a:sx n="69" d="100"/>
          <a:sy n="69" d="100"/>
        </p:scale>
        <p:origin x="912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181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057D6-F73F-4B4F-8081-51418FF9F3AF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17BC1-E9C3-49F3-94A7-87072D74C2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7104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5CEE4-6441-4FED-BA9A-AC70FC906DA5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3281B-F1B5-46B4-8AFC-3116DD866D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0177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825750" y="574675"/>
            <a:ext cx="5033963" cy="2832100"/>
          </a:xfrm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it-IT" b="1" dirty="0">
                <a:latin typeface="Times New Roman" panose="02020603050405020304" pitchFamily="18" charset="0"/>
              </a:rPr>
              <a:t>Slide 1: Company Logo Full Page</a:t>
            </a:r>
          </a:p>
          <a:p>
            <a:endParaRPr lang="en-US" altLang="it-IT" dirty="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 dirty="0">
                <a:latin typeface="Times New Roman" panose="02020603050405020304" pitchFamily="18" charset="0"/>
              </a:rPr>
              <a:t>Before you start</a:t>
            </a:r>
            <a:r>
              <a:rPr lang="en-GB" altLang="it-IT" dirty="0">
                <a:latin typeface="Times New Roman" panose="02020603050405020304" pitchFamily="18" charset="0"/>
              </a:rPr>
              <a:t> editing the slides of your talk change to the </a:t>
            </a:r>
            <a:r>
              <a:rPr lang="en-GB" altLang="it-IT" b="1" dirty="0">
                <a:latin typeface="Times New Roman" panose="02020603050405020304" pitchFamily="18" charset="0"/>
              </a:rPr>
              <a:t>Master Slide view</a:t>
            </a:r>
            <a:r>
              <a:rPr lang="en-GB" altLang="it-IT" dirty="0">
                <a:latin typeface="Times New Roman" panose="02020603050405020304" pitchFamily="18" charset="0"/>
              </a:rPr>
              <a:t>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 dirty="0">
                <a:latin typeface="Times New Roman" panose="02020603050405020304" pitchFamily="18" charset="0"/>
              </a:rPr>
              <a:t>Microsoft Office :Menu: </a:t>
            </a:r>
            <a:r>
              <a:rPr lang="en-US" altLang="it-IT" i="1" dirty="0">
                <a:latin typeface="Times New Roman" panose="02020603050405020304" pitchFamily="18" charset="0"/>
              </a:rPr>
              <a:t>View</a:t>
            </a:r>
            <a:r>
              <a:rPr lang="en-US" altLang="it-IT" dirty="0">
                <a:latin typeface="Times New Roman" panose="02020603050405020304" pitchFamily="18" charset="0"/>
              </a:rPr>
              <a:t> &gt; </a:t>
            </a:r>
            <a:r>
              <a:rPr lang="en-US" altLang="it-IT" i="1" dirty="0">
                <a:latin typeface="Times New Roman" panose="02020603050405020304" pitchFamily="18" charset="0"/>
              </a:rPr>
              <a:t>Slide Master;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 dirty="0">
                <a:latin typeface="Times New Roman" panose="02020603050405020304" pitchFamily="18" charset="0"/>
              </a:rPr>
              <a:t>Macintosh – </a:t>
            </a:r>
            <a:r>
              <a:rPr lang="en-US" altLang="it-IT" i="1" dirty="0">
                <a:latin typeface="Times New Roman" panose="02020603050405020304" pitchFamily="18" charset="0"/>
              </a:rPr>
              <a:t>View &gt; Master &gt; Slide Master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dirty="0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 dirty="0">
                <a:latin typeface="Times New Roman" panose="02020603050405020304" pitchFamily="18" charset="0"/>
                <a:sym typeface="Wingdings" panose="05000000000000000000" pitchFamily="2" charset="2"/>
              </a:rPr>
              <a:t>Edit the following items: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Times New Roman" panose="02020603050405020304" pitchFamily="18" charset="0"/>
              <a:buAutoNum type="arabicPeriod"/>
            </a:pPr>
            <a:r>
              <a:rPr lang="de-DE" altLang="it-IT" b="1" dirty="0">
                <a:latin typeface="Times New Roman" panose="02020603050405020304" pitchFamily="18" charset="0"/>
                <a:sym typeface="Wingdings" panose="05000000000000000000" pitchFamily="2" charset="2"/>
              </a:rPr>
              <a:t>O</a:t>
            </a:r>
            <a:r>
              <a:rPr lang="en-GB" altLang="it-IT" b="1" dirty="0">
                <a:latin typeface="Times New Roman" panose="02020603050405020304" pitchFamily="18" charset="0"/>
                <a:sym typeface="Wingdings" panose="05000000000000000000" pitchFamily="2" charset="2"/>
              </a:rPr>
              <a:t>n the Slide Master (first master slide) – lower area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dirty="0">
                <a:latin typeface="Times New Roman" panose="02020603050405020304" pitchFamily="18" charset="0"/>
                <a:sym typeface="Wingdings" panose="05000000000000000000" pitchFamily="2" charset="2"/>
              </a:rPr>
              <a:t>a) On the left Delete the text and write the title of the event/Conference, Location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dirty="0">
                <a:latin typeface="Times New Roman" panose="02020603050405020304" pitchFamily="18" charset="0"/>
                <a:sym typeface="Wingdings" panose="05000000000000000000" pitchFamily="2" charset="2"/>
              </a:rPr>
              <a:t>b) On the right delete the text and write the name and surname of the speaker and the date (day, month , year)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 dirty="0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 dirty="0">
                <a:latin typeface="Times New Roman" panose="02020603050405020304" pitchFamily="18" charset="0"/>
                <a:sym typeface="Wingdings" panose="05000000000000000000" pitchFamily="2" charset="2"/>
              </a:rPr>
              <a:t>Close Master View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 dirty="0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en-US" altLang="it-IT" dirty="0">
              <a:latin typeface="Times New Roman" panose="02020603050405020304" pitchFamily="18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4F07E90-C84C-4969-9FB9-519FEAD1C888}" type="slidenum">
              <a:rPr lang="it-IT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600807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 </a:t>
            </a:r>
            <a:r>
              <a:rPr lang="it-IT" dirty="0" err="1"/>
              <a:t>preliminary</a:t>
            </a:r>
            <a:r>
              <a:rPr lang="it-IT" dirty="0"/>
              <a:t> evaluation of the </a:t>
            </a:r>
            <a:r>
              <a:rPr lang="it-IT" dirty="0" err="1"/>
              <a:t>response</a:t>
            </a:r>
            <a:r>
              <a:rPr lang="it-IT" dirty="0"/>
              <a:t> of </a:t>
            </a:r>
            <a:r>
              <a:rPr lang="it-IT" dirty="0" err="1"/>
              <a:t>button</a:t>
            </a:r>
            <a:r>
              <a:rPr lang="it-IT" dirty="0"/>
              <a:t> </a:t>
            </a:r>
            <a:r>
              <a:rPr lang="it-IT" dirty="0" err="1"/>
              <a:t>BPMs</a:t>
            </a:r>
            <a:r>
              <a:rPr lang="it-IT" dirty="0"/>
              <a:t> in an </a:t>
            </a:r>
            <a:r>
              <a:rPr lang="it-IT" dirty="0" err="1"/>
              <a:t>Octagonal</a:t>
            </a:r>
            <a:r>
              <a:rPr lang="it-IT" dirty="0"/>
              <a:t> chamber with </a:t>
            </a:r>
            <a:r>
              <a:rPr lang="it-IT" dirty="0" err="1"/>
              <a:t>dimension</a:t>
            </a:r>
            <a:r>
              <a:rPr lang="it-IT" dirty="0"/>
              <a:t> in the range </a:t>
            </a:r>
            <a:r>
              <a:rPr lang="it-IT" dirty="0" err="1"/>
              <a:t>expected</a:t>
            </a:r>
            <a:r>
              <a:rPr lang="it-IT" dirty="0"/>
              <a:t> for ELETTRA 2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carried out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err="1"/>
              <a:t>this</a:t>
            </a:r>
            <a:r>
              <a:rPr lang="it-IT" dirty="0"/>
              <a:t> software and the one </a:t>
            </a:r>
            <a:r>
              <a:rPr lang="it-IT" dirty="0" err="1"/>
              <a:t>developed</a:t>
            </a:r>
            <a:r>
              <a:rPr lang="it-IT" dirty="0"/>
              <a:t> by ALBA and </a:t>
            </a:r>
            <a:r>
              <a:rPr lang="it-IT" dirty="0" err="1"/>
              <a:t>ESRF’s</a:t>
            </a:r>
            <a:r>
              <a:rPr lang="it-IT" dirty="0"/>
              <a:t> </a:t>
            </a:r>
            <a:r>
              <a:rPr lang="it-IT" dirty="0" err="1"/>
              <a:t>collegues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2035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two</a:t>
            </a:r>
            <a:r>
              <a:rPr lang="it-IT" dirty="0"/>
              <a:t> results are </a:t>
            </a:r>
            <a:r>
              <a:rPr lang="it-IT" dirty="0" err="1"/>
              <a:t>here</a:t>
            </a:r>
            <a:r>
              <a:rPr lang="it-IT" dirty="0"/>
              <a:t> </a:t>
            </a:r>
            <a:r>
              <a:rPr lang="it-IT" dirty="0" err="1"/>
              <a:t>reported</a:t>
            </a:r>
            <a:r>
              <a:rPr lang="it-IT" dirty="0"/>
              <a:t> and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tried</a:t>
            </a:r>
            <a:r>
              <a:rPr lang="it-IT" dirty="0"/>
              <a:t> to compare </a:t>
            </a:r>
            <a:r>
              <a:rPr lang="it-IT" dirty="0" err="1"/>
              <a:t>them</a:t>
            </a:r>
            <a:r>
              <a:rPr lang="it-IT" dirty="0"/>
              <a:t>.</a:t>
            </a:r>
          </a:p>
          <a:p>
            <a:r>
              <a:rPr lang="en-GB" dirty="0"/>
              <a:t>By superimposing the two images taking care to superimpose the two chambers, you can see a good agreement in the central positions while the difference of the formulas used for positions far from the </a:t>
            </a:r>
            <a:r>
              <a:rPr lang="en-GB" dirty="0" err="1"/>
              <a:t>center</a:t>
            </a:r>
            <a:r>
              <a:rPr lang="en-GB" dirty="0"/>
              <a:t> is evident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0300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825750" y="574675"/>
            <a:ext cx="5033963" cy="2832100"/>
          </a:xfrm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it-IT" b="1">
                <a:latin typeface="Times New Roman" panose="02020603050405020304" pitchFamily="18" charset="0"/>
              </a:rPr>
              <a:t>Last Slide 1: Thanks to the audience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95D5DAD-58B5-49D2-B97B-883310B9B31E}" type="slidenum">
              <a:rPr lang="it-IT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208627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825750" y="574675"/>
            <a:ext cx="5033963" cy="2832100"/>
          </a:xfrm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it-IT" b="1">
                <a:latin typeface="Times New Roman" panose="02020603050405020304" pitchFamily="18" charset="0"/>
              </a:rPr>
              <a:t>Last Slide 2: Aerial Photo of Elettra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BA90E4C-71C3-4FF5-827E-E5CC0D5D05AA}" type="slidenum">
              <a:rPr lang="it-IT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2599152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More than 10 years ago we started the design of the Beam Position Monitors for the new FEL source "FERMI"</a:t>
            </a:r>
          </a:p>
          <a:p>
            <a:r>
              <a:rPr lang="en-GB" dirty="0"/>
              <a:t>The more resolution demanding ones was based on Cavity BPM pickup while the more common </a:t>
            </a:r>
            <a:r>
              <a:rPr lang="en-GB" dirty="0" err="1"/>
              <a:t>Linac</a:t>
            </a:r>
            <a:r>
              <a:rPr lang="en-GB" dirty="0"/>
              <a:t> ones measurement was based on </a:t>
            </a:r>
            <a:r>
              <a:rPr lang="en-GB" dirty="0" err="1"/>
              <a:t>stripline</a:t>
            </a:r>
            <a:r>
              <a:rPr lang="en-GB" dirty="0"/>
              <a:t> BPMs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2373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correctly design the </a:t>
            </a:r>
            <a:r>
              <a:rPr lang="en-GB" dirty="0" err="1"/>
              <a:t>stripline</a:t>
            </a:r>
            <a:r>
              <a:rPr lang="en-GB" dirty="0"/>
              <a:t> we developed a LabVIEW software to calculate </a:t>
            </a:r>
            <a:r>
              <a:rPr lang="en-GB" dirty="0" err="1"/>
              <a:t>impedence</a:t>
            </a:r>
            <a:r>
              <a:rPr lang="en-GB" dirty="0"/>
              <a:t> and resonance frequency starting from mechanical dimensions.</a:t>
            </a:r>
          </a:p>
          <a:p>
            <a:endParaRPr lang="en-GB" dirty="0"/>
          </a:p>
          <a:p>
            <a:r>
              <a:rPr lang="en-GB" dirty="0"/>
              <a:t>At present we have just started the design of the new high brilliance "ELETTRA 2" storage ring</a:t>
            </a:r>
          </a:p>
          <a:p>
            <a:r>
              <a:rPr lang="en-GB" dirty="0"/>
              <a:t>So the software is under review to be able to design button type BPMs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536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software calculate the </a:t>
            </a:r>
            <a:r>
              <a:rPr lang="en-GB" dirty="0" err="1"/>
              <a:t>stripline</a:t>
            </a:r>
            <a:r>
              <a:rPr lang="en-GB" dirty="0"/>
              <a:t> </a:t>
            </a:r>
            <a:r>
              <a:rPr lang="en-GB" dirty="0" err="1"/>
              <a:t>impedence</a:t>
            </a:r>
            <a:r>
              <a:rPr lang="en-GB" dirty="0"/>
              <a:t> and resonance frequency from mechanical dimensions,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It calculate the response of each </a:t>
            </a:r>
            <a:r>
              <a:rPr lang="en-GB" dirty="0" err="1"/>
              <a:t>stripline</a:t>
            </a:r>
            <a:r>
              <a:rPr lang="en-GB" dirty="0"/>
              <a:t> to a gaussian beam of given charge and length,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It calculate the response of the RF front-end of the acquisition equipment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It calculate the output of the </a:t>
            </a:r>
            <a:r>
              <a:rPr lang="en-GB" dirty="0" err="1"/>
              <a:t>undersampling</a:t>
            </a:r>
            <a:r>
              <a:rPr lang="en-GB" dirty="0"/>
              <a:t>  ADC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It estimate the amplitude of each signal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It apply different algorithm to the four amplitude such as Difference over Sum or Log ratio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6705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response</a:t>
            </a:r>
            <a:r>
              <a:rPr lang="it-IT" dirty="0"/>
              <a:t> of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stripline</a:t>
            </a:r>
            <a:r>
              <a:rPr lang="it-IT" dirty="0"/>
              <a:t> to a </a:t>
            </a:r>
            <a:r>
              <a:rPr lang="it-IT" dirty="0" err="1"/>
              <a:t>generic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calculated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the </a:t>
            </a:r>
            <a:r>
              <a:rPr lang="it-IT" dirty="0" err="1"/>
              <a:t>formula’s</a:t>
            </a:r>
            <a:r>
              <a:rPr lang="it-IT" dirty="0"/>
              <a:t> from R.E. </a:t>
            </a:r>
            <a:r>
              <a:rPr lang="it-IT" dirty="0" err="1"/>
              <a:t>Shafer</a:t>
            </a:r>
            <a:r>
              <a:rPr lang="it-IT" dirty="0"/>
              <a:t> published in 1990 on the AIP 212 Conference </a:t>
            </a:r>
            <a:r>
              <a:rPr lang="it-IT" dirty="0" err="1"/>
              <a:t>Proceedings</a:t>
            </a:r>
            <a:r>
              <a:rPr lang="it-IT" dirty="0"/>
              <a:t>.</a:t>
            </a:r>
          </a:p>
          <a:p>
            <a:r>
              <a:rPr lang="it-IT" dirty="0"/>
              <a:t>In </a:t>
            </a:r>
            <a:r>
              <a:rPr lang="it-IT" dirty="0" err="1"/>
              <a:t>this</a:t>
            </a:r>
            <a:r>
              <a:rPr lang="it-IT" dirty="0"/>
              <a:t> panel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choose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stripline</a:t>
            </a:r>
            <a:r>
              <a:rPr lang="it-IT" dirty="0"/>
              <a:t> </a:t>
            </a:r>
            <a:r>
              <a:rPr lang="it-IT" dirty="0" err="1"/>
              <a:t>parameter</a:t>
            </a:r>
            <a:r>
              <a:rPr lang="it-IT" dirty="0"/>
              <a:t>, </a:t>
            </a:r>
            <a:r>
              <a:rPr lang="it-IT" dirty="0" err="1"/>
              <a:t>evaluate</a:t>
            </a:r>
            <a:r>
              <a:rPr lang="it-IT" dirty="0"/>
              <a:t> </a:t>
            </a:r>
            <a:r>
              <a:rPr lang="it-IT" dirty="0" err="1"/>
              <a:t>characteristics</a:t>
            </a:r>
            <a:r>
              <a:rPr lang="it-IT" dirty="0"/>
              <a:t> </a:t>
            </a:r>
            <a:r>
              <a:rPr lang="it-IT" dirty="0" err="1"/>
              <a:t>impedence</a:t>
            </a:r>
            <a:r>
              <a:rPr lang="it-IT" dirty="0"/>
              <a:t> and </a:t>
            </a:r>
            <a:r>
              <a:rPr lang="it-IT" dirty="0" err="1"/>
              <a:t>resonance</a:t>
            </a:r>
            <a:r>
              <a:rPr lang="it-IT" dirty="0"/>
              <a:t> frequency, </a:t>
            </a:r>
            <a:r>
              <a:rPr lang="it-IT" dirty="0" err="1"/>
              <a:t>then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choose</a:t>
            </a:r>
            <a:r>
              <a:rPr lang="it-IT" dirty="0"/>
              <a:t> the </a:t>
            </a:r>
            <a:r>
              <a:rPr lang="it-IT" dirty="0" err="1"/>
              <a:t>stripline</a:t>
            </a:r>
            <a:r>
              <a:rPr lang="it-IT" dirty="0"/>
              <a:t> </a:t>
            </a:r>
            <a:r>
              <a:rPr lang="it-IT" dirty="0" err="1"/>
              <a:t>angular</a:t>
            </a:r>
            <a:r>
              <a:rPr lang="it-IT" dirty="0"/>
              <a:t> position.</a:t>
            </a:r>
          </a:p>
          <a:p>
            <a:r>
              <a:rPr lang="it-IT" dirty="0"/>
              <a:t>The </a:t>
            </a:r>
            <a:r>
              <a:rPr lang="it-IT" dirty="0" err="1"/>
              <a:t>simulation</a:t>
            </a:r>
            <a:r>
              <a:rPr lang="it-IT" dirty="0"/>
              <a:t> of the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done</a:t>
            </a:r>
            <a:r>
              <a:rPr lang="it-IT" dirty="0"/>
              <a:t> </a:t>
            </a:r>
            <a:r>
              <a:rPr lang="it-IT" dirty="0" err="1"/>
              <a:t>choosing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charge</a:t>
            </a:r>
            <a:r>
              <a:rPr lang="it-IT" dirty="0"/>
              <a:t>, position and length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032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second part of the </a:t>
            </a:r>
            <a:r>
              <a:rPr lang="it-IT" dirty="0" err="1"/>
              <a:t>simulation</a:t>
            </a:r>
            <a:r>
              <a:rPr lang="it-IT" dirty="0"/>
              <a:t> take </a:t>
            </a:r>
            <a:r>
              <a:rPr lang="it-IT" dirty="0" err="1"/>
              <a:t>into</a:t>
            </a:r>
            <a:r>
              <a:rPr lang="it-IT" dirty="0"/>
              <a:t> account the time </a:t>
            </a:r>
            <a:r>
              <a:rPr lang="it-IT" dirty="0" err="1"/>
              <a:t>response</a:t>
            </a:r>
            <a:r>
              <a:rPr lang="it-IT" dirty="0"/>
              <a:t> of the RF Front-end </a:t>
            </a:r>
            <a:r>
              <a:rPr lang="it-IT" dirty="0" err="1"/>
              <a:t>presently</a:t>
            </a:r>
            <a:r>
              <a:rPr lang="it-IT" dirty="0"/>
              <a:t> </a:t>
            </a:r>
            <a:r>
              <a:rPr lang="it-IT" dirty="0" err="1"/>
              <a:t>simulating</a:t>
            </a:r>
            <a:r>
              <a:rPr lang="it-IT" dirty="0"/>
              <a:t> the </a:t>
            </a:r>
            <a:r>
              <a:rPr lang="it-IT" dirty="0" err="1"/>
              <a:t>response</a:t>
            </a:r>
            <a:r>
              <a:rPr lang="it-IT" dirty="0"/>
              <a:t> of the Libera single pass </a:t>
            </a:r>
            <a:r>
              <a:rPr lang="it-IT" dirty="0" err="1"/>
              <a:t>conditioning</a:t>
            </a:r>
            <a:r>
              <a:rPr lang="it-IT" dirty="0"/>
              <a:t> </a:t>
            </a:r>
            <a:r>
              <a:rPr lang="it-IT" dirty="0" err="1"/>
              <a:t>circuit</a:t>
            </a:r>
            <a:r>
              <a:rPr lang="it-IT" dirty="0"/>
              <a:t>. </a:t>
            </a:r>
          </a:p>
          <a:p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chose</a:t>
            </a:r>
            <a:r>
              <a:rPr lang="it-IT" dirty="0"/>
              <a:t> </a:t>
            </a:r>
            <a:r>
              <a:rPr lang="it-IT" dirty="0" err="1"/>
              <a:t>order</a:t>
            </a:r>
            <a:r>
              <a:rPr lang="it-IT" dirty="0"/>
              <a:t>, center frequency and </a:t>
            </a:r>
            <a:r>
              <a:rPr lang="it-IT" dirty="0" err="1"/>
              <a:t>bandwidth</a:t>
            </a:r>
            <a:r>
              <a:rPr lang="it-IT" dirty="0"/>
              <a:t> of a </a:t>
            </a:r>
            <a:r>
              <a:rPr lang="it-IT" dirty="0" err="1"/>
              <a:t>butterworth</a:t>
            </a:r>
            <a:r>
              <a:rPr lang="it-IT" dirty="0"/>
              <a:t> filter, the </a:t>
            </a:r>
            <a:r>
              <a:rPr lang="it-IT" dirty="0" err="1"/>
              <a:t>undersampling</a:t>
            </a:r>
            <a:r>
              <a:rPr lang="it-IT" dirty="0"/>
              <a:t> frequency and Full scale </a:t>
            </a:r>
            <a:r>
              <a:rPr lang="it-IT" dirty="0" err="1"/>
              <a:t>used</a:t>
            </a:r>
            <a:r>
              <a:rPr lang="it-IT" dirty="0"/>
              <a:t> in the </a:t>
            </a:r>
            <a:r>
              <a:rPr lang="it-IT" dirty="0" err="1"/>
              <a:t>ADC’s</a:t>
            </a:r>
            <a:r>
              <a:rPr lang="it-IT" dirty="0"/>
              <a:t>, and of </a:t>
            </a:r>
            <a:r>
              <a:rPr lang="it-IT" dirty="0" err="1"/>
              <a:t>course</a:t>
            </a:r>
            <a:r>
              <a:rPr lang="it-IT" dirty="0"/>
              <a:t> the </a:t>
            </a:r>
            <a:r>
              <a:rPr lang="it-IT" dirty="0" err="1"/>
              <a:t>calibration</a:t>
            </a:r>
            <a:r>
              <a:rPr lang="it-IT" dirty="0"/>
              <a:t> factors for </a:t>
            </a:r>
            <a:r>
              <a:rPr lang="it-IT" dirty="0" err="1"/>
              <a:t>difference</a:t>
            </a:r>
            <a:r>
              <a:rPr lang="it-IT" dirty="0"/>
              <a:t> over sum or Log Ratio </a:t>
            </a:r>
            <a:r>
              <a:rPr lang="it-IT" dirty="0" err="1"/>
              <a:t>algorithms</a:t>
            </a:r>
            <a:endParaRPr lang="it-IT" dirty="0"/>
          </a:p>
          <a:p>
            <a:r>
              <a:rPr lang="it-IT" dirty="0" err="1"/>
              <a:t>Then</a:t>
            </a:r>
            <a:r>
              <a:rPr lang="it-IT" dirty="0"/>
              <a:t> the software shows the time </a:t>
            </a:r>
            <a:r>
              <a:rPr lang="it-IT" dirty="0" err="1"/>
              <a:t>response</a:t>
            </a:r>
            <a:r>
              <a:rPr lang="it-IT" dirty="0"/>
              <a:t> of the front end in time or frequency domain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4950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another window, taking into account sampling frequency and resolution, the output of the ADC is shown.</a:t>
            </a:r>
          </a:p>
          <a:p>
            <a:r>
              <a:rPr lang="en-GB" dirty="0"/>
              <a:t>The samples here shown are used to evaluate each electrode amplitude.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417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Simulating</a:t>
            </a:r>
            <a:r>
              <a:rPr lang="it-IT" dirty="0"/>
              <a:t> a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displacement</a:t>
            </a:r>
            <a:r>
              <a:rPr lang="it-IT" dirty="0"/>
              <a:t> to a </a:t>
            </a:r>
            <a:r>
              <a:rPr lang="it-IT" dirty="0" err="1"/>
              <a:t>Calibration</a:t>
            </a:r>
            <a:r>
              <a:rPr lang="it-IT" dirty="0"/>
              <a:t> position </a:t>
            </a:r>
            <a:r>
              <a:rPr lang="it-IT" dirty="0" err="1"/>
              <a:t>let’s</a:t>
            </a:r>
            <a:r>
              <a:rPr lang="it-IT" dirty="0"/>
              <a:t> </a:t>
            </a:r>
            <a:r>
              <a:rPr lang="it-IT" dirty="0" err="1"/>
              <a:t>say</a:t>
            </a:r>
            <a:r>
              <a:rPr lang="it-IT" dirty="0"/>
              <a:t> 1 mm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read</a:t>
            </a:r>
            <a:r>
              <a:rPr lang="it-IT" dirty="0"/>
              <a:t> the </a:t>
            </a:r>
            <a:r>
              <a:rPr lang="it-IT" dirty="0" err="1"/>
              <a:t>evaluated</a:t>
            </a:r>
            <a:r>
              <a:rPr lang="it-IT" dirty="0"/>
              <a:t> position and change the </a:t>
            </a:r>
            <a:r>
              <a:rPr lang="it-IT" dirty="0" err="1"/>
              <a:t>calibration</a:t>
            </a:r>
            <a:r>
              <a:rPr lang="it-IT" dirty="0"/>
              <a:t> factor in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obtain</a:t>
            </a:r>
            <a:r>
              <a:rPr lang="it-IT" dirty="0"/>
              <a:t> a correct reading.</a:t>
            </a:r>
          </a:p>
          <a:p>
            <a:r>
              <a:rPr lang="it-IT" dirty="0"/>
              <a:t>After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simulate a </a:t>
            </a:r>
            <a:r>
              <a:rPr lang="it-IT" dirty="0" err="1"/>
              <a:t>beam</a:t>
            </a:r>
            <a:r>
              <a:rPr lang="it-IT" dirty="0"/>
              <a:t> position pattern and display </a:t>
            </a:r>
            <a:r>
              <a:rPr lang="it-IT" dirty="0" err="1"/>
              <a:t>real</a:t>
            </a:r>
            <a:r>
              <a:rPr lang="it-IT" dirty="0"/>
              <a:t> position and </a:t>
            </a:r>
            <a:r>
              <a:rPr lang="it-IT" dirty="0" err="1"/>
              <a:t>read</a:t>
            </a:r>
            <a:r>
              <a:rPr lang="it-IT" dirty="0"/>
              <a:t> </a:t>
            </a:r>
            <a:r>
              <a:rPr lang="it-IT" dirty="0" err="1"/>
              <a:t>ones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5470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present</a:t>
            </a:r>
            <a:r>
              <a:rPr lang="it-IT" dirty="0"/>
              <a:t> review of the software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able</a:t>
            </a:r>
            <a:r>
              <a:rPr lang="it-IT" dirty="0"/>
              <a:t> to simulate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transverse</a:t>
            </a:r>
            <a:r>
              <a:rPr lang="it-IT" dirty="0"/>
              <a:t> </a:t>
            </a:r>
            <a:r>
              <a:rPr lang="it-IT" dirty="0" err="1"/>
              <a:t>profiles</a:t>
            </a:r>
            <a:r>
              <a:rPr lang="it-IT" dirty="0"/>
              <a:t> of the chamber; </a:t>
            </a:r>
            <a:r>
              <a:rPr lang="it-IT" dirty="0" err="1"/>
              <a:t>Octagonal</a:t>
            </a:r>
            <a:r>
              <a:rPr lang="it-IT" dirty="0"/>
              <a:t> or </a:t>
            </a:r>
            <a:r>
              <a:rPr lang="it-IT" dirty="0" err="1"/>
              <a:t>Romboidal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working</a:t>
            </a:r>
            <a:r>
              <a:rPr lang="it-IT" dirty="0"/>
              <a:t>,</a:t>
            </a:r>
          </a:p>
          <a:p>
            <a:r>
              <a:rPr lang="it-IT" dirty="0" err="1"/>
              <a:t>It’s</a:t>
            </a:r>
            <a:r>
              <a:rPr lang="it-IT" dirty="0"/>
              <a:t> under </a:t>
            </a:r>
            <a:r>
              <a:rPr lang="it-IT" dirty="0" err="1"/>
              <a:t>development</a:t>
            </a:r>
            <a:r>
              <a:rPr lang="it-IT" dirty="0"/>
              <a:t> the </a:t>
            </a:r>
            <a:r>
              <a:rPr lang="it-IT" dirty="0" err="1"/>
              <a:t>calculation</a:t>
            </a:r>
            <a:r>
              <a:rPr lang="it-IT" dirty="0"/>
              <a:t> of the </a:t>
            </a:r>
            <a:r>
              <a:rPr lang="it-IT" dirty="0" err="1"/>
              <a:t>button</a:t>
            </a:r>
            <a:r>
              <a:rPr lang="it-IT" dirty="0"/>
              <a:t> </a:t>
            </a:r>
            <a:r>
              <a:rPr lang="it-IT" dirty="0" err="1"/>
              <a:t>response</a:t>
            </a:r>
            <a:r>
              <a:rPr lang="it-IT" dirty="0"/>
              <a:t>, and the  </a:t>
            </a:r>
            <a:r>
              <a:rPr lang="it-IT" dirty="0" err="1"/>
              <a:t>Polinomial</a:t>
            </a:r>
            <a:r>
              <a:rPr lang="it-IT" dirty="0"/>
              <a:t> </a:t>
            </a:r>
            <a:r>
              <a:rPr lang="it-IT" dirty="0" err="1"/>
              <a:t>correction</a:t>
            </a:r>
            <a:r>
              <a:rPr lang="it-IT" dirty="0"/>
              <a:t> of the position </a:t>
            </a:r>
            <a:r>
              <a:rPr lang="it-IT" dirty="0" err="1"/>
              <a:t>estimation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to start.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13281B-F1B5-46B4-8AFC-3116DD866D00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4839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80" y="9"/>
            <a:ext cx="992904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019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6BEFD7-A2C6-4096-98F8-511C22413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112B746-3A87-4F4A-972F-BCB1CC2FC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6A01354-F063-46F1-955E-D29665D2E9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010FDA9-14D5-46DA-A145-C45231EEED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21A7FF9-471B-4DDF-879E-7E3244F9C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31D8B05-6935-41F0-B68B-65E8ED30C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183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337163-1DF7-4414-B1A7-D2FC9902A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686958C-929B-42C8-812F-0CD494FE6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AB0388-4C34-4F13-964A-3E72949043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FBE476-CAF8-40C0-AB83-0A43CADA5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7E757A-D305-4E34-BAB7-7B3014CFF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2110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3DD3755-DAB6-46AD-B7A4-4F05841927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50AC87D-54CF-43FE-8964-7B970ABA21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F4452F-1521-40B8-BD73-FFC95854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CED2EA-0B6A-43F5-BB9E-8138E15D7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17720C-040A-4809-973B-DFE1A3915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041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6" y="2971041"/>
            <a:ext cx="12192000" cy="55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lIns="81636" tIns="69554" rIns="81636" bIns="4081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07556" eaLnBrk="1">
              <a:lnSpc>
                <a:spcPct val="93000"/>
              </a:lnSpc>
              <a:buSzPct val="100000"/>
              <a:defRPr/>
            </a:pPr>
            <a:r>
              <a:rPr lang="it-IT" sz="2994" dirty="0" err="1"/>
              <a:t>Thank</a:t>
            </a:r>
            <a:r>
              <a:rPr lang="it-IT" sz="2994" dirty="0"/>
              <a:t> </a:t>
            </a:r>
            <a:r>
              <a:rPr lang="it-IT" sz="2994" dirty="0" err="1"/>
              <a:t>you</a:t>
            </a:r>
            <a:r>
              <a:rPr lang="it-IT" sz="2994" dirty="0"/>
              <a:t>!</a:t>
            </a:r>
          </a:p>
          <a:p>
            <a:pPr algn="ctr" defTabSz="407556" eaLnBrk="1">
              <a:lnSpc>
                <a:spcPct val="93000"/>
              </a:lnSpc>
              <a:buSzPct val="100000"/>
              <a:defRPr/>
            </a:pPr>
            <a:endParaRPr lang="it-IT" sz="2994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166" y="6385631"/>
            <a:ext cx="257280" cy="20882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8B1C3-6E2B-4479-919C-E750AD14EE6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35878852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79" y="9"/>
            <a:ext cx="9909522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77674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29395B-3F94-4F5F-B8F8-D8018D0DF7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94DE0EE-D38F-41C1-A4FF-F5160DC31C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924CF17-6B26-4BD7-B7EA-CC6AAAAC7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830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010F30-6B64-4444-BFFF-F0CAE32B5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8CFC0B-ADC5-4E3B-8CE4-0F18C83E3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512135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276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E7D3E64-01D1-49D1-A2A1-84C50B20B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481C71-F8C1-4775-AAEB-A140AF7BB6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 dirty="0"/>
              <a:t>16/06/2020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B746F8-4306-4B76-941B-CFBF3A6ED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it-IT" dirty="0"/>
              <a:t>DEELS 2020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452C6A-408E-40F4-BE60-83CCBD91A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379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A9B58B-5381-49A2-B4F5-27F55A5EB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21A56C-9958-42B5-8641-70ADC8F5A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66DFE0-BC77-4BA2-BCE6-54EA1A51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FE769F-4B95-4696-93E1-2AD472493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D67320-3646-4AE9-B042-41130FF27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0538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036F1F-5E53-4744-82CF-911AB0E5F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C428CA-8102-4341-B881-FFD1C06110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B40773C-5867-45A3-BC61-75491450F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4C14221-CDBE-4FAF-87C9-0129AA0B71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539FCE5-7DA7-4FF0-9918-14CBEF6EF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F5A8028-0304-4AC8-B159-2E5935232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838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955B05-DA3A-48C1-910D-0088EA000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5E6F071-8C2F-4057-9DC1-FC7543DD8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C590343-320F-4D94-B807-92A4D2A9BF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6F6734C-51E4-495F-8D73-A2E7E3C49E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E0C2C65-D913-43B0-997D-49CCBA2350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16390C8-D0E6-4EAB-96C3-D11D8D54C2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B9B8C28-90DC-4ADD-9ABE-E02697EEB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084AF79-1A69-41E5-98FA-7D2204DFF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665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B75820-0756-4977-AB1A-8B152EF51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97B289E-DB28-415A-AE7F-42C5E01BF6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B819B07-651E-4151-9A78-1AD73A2AF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5D04659-3894-4E54-A7DD-BE186500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046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2DC896E-1F92-40A9-BD28-E0631365F2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8E2844D-A405-4521-A646-46984116B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05BBE4E-F565-4E56-87D1-9CD9529A1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041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090D5F-8025-4367-A1F7-2390F4013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04D893-5225-4AF4-9CAC-28E06ECE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3AE8DC4-EBF9-4C18-9170-739848B980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2B79B12-26F2-4448-A4A9-0E66CD7F8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387464"/>
            <a:ext cx="2743200" cy="365125"/>
          </a:xfrm>
          <a:prstGeom prst="rect">
            <a:avLst/>
          </a:prstGeom>
        </p:spPr>
        <p:txBody>
          <a:bodyPr/>
          <a:lstStyle/>
          <a:p>
            <a:fld id="{90E75832-EF60-49D6-A184-A094D7271C13}" type="datetimeFigureOut">
              <a:rPr lang="it-IT" smtClean="0"/>
              <a:t>15/06/2020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840751B-8E5B-4D23-9F30-CF0F7CDDD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C47DA61-3118-4C03-8CEE-BB3F4D23B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3AA5AF-182C-4748-BA80-37482A681F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029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1" descr="PPT_EST logo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08" y="223838"/>
            <a:ext cx="2289531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76" y="6423546"/>
            <a:ext cx="110269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 userDrawn="1"/>
        </p:nvSpPr>
        <p:spPr bwMode="auto">
          <a:xfrm>
            <a:off x="1500604" y="6468789"/>
            <a:ext cx="6527286" cy="35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it-IT" altLang="en-US" sz="1100" dirty="0">
                <a:solidFill>
                  <a:srgbClr val="000000"/>
                </a:solidFill>
              </a:rPr>
              <a:t>DEELS</a:t>
            </a:r>
            <a:r>
              <a:rPr lang="it-IT" altLang="en-US" sz="1100" baseline="0" dirty="0">
                <a:solidFill>
                  <a:srgbClr val="000000"/>
                </a:solidFill>
              </a:rPr>
              <a:t> 2020 Trieste 16/06/2020</a:t>
            </a:r>
            <a:endParaRPr lang="it-IT" altLang="en-US" sz="1100" dirty="0">
              <a:solidFill>
                <a:srgbClr val="00000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 userDrawn="1"/>
        </p:nvSpPr>
        <p:spPr bwMode="auto">
          <a:xfrm>
            <a:off x="5819323" y="6490221"/>
            <a:ext cx="4417135" cy="3143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buSzPct val="100000"/>
              <a:defRPr/>
            </a:pPr>
            <a:r>
              <a:rPr lang="en-GB" altLang="it-IT" sz="1100" dirty="0">
                <a:solidFill>
                  <a:srgbClr val="000000"/>
                </a:solidFill>
              </a:rPr>
              <a:t>Silvano</a:t>
            </a:r>
            <a:r>
              <a:rPr lang="en-GB" altLang="it-IT" sz="1100" baseline="0" dirty="0">
                <a:solidFill>
                  <a:srgbClr val="000000"/>
                </a:solidFill>
              </a:rPr>
              <a:t> Bassanese</a:t>
            </a:r>
            <a:r>
              <a:rPr lang="en-GB" altLang="it-IT" sz="1100" dirty="0">
                <a:solidFill>
                  <a:srgbClr val="000000"/>
                </a:solidFill>
              </a:rPr>
              <a:t>, 16 06 2020</a:t>
            </a:r>
            <a:endParaRPr lang="it-IT" altLang="it-IT" sz="1100" dirty="0">
              <a:solidFill>
                <a:srgbClr val="000000"/>
              </a:solidFill>
            </a:endParaRP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43D350F9-8FA4-40A3-96B4-08690B35BCE7}"/>
              </a:ext>
            </a:extLst>
          </p:cNvPr>
          <p:cNvSpPr txBox="1">
            <a:spLocks/>
          </p:cNvSpPr>
          <p:nvPr userDrawn="1"/>
        </p:nvSpPr>
        <p:spPr>
          <a:xfrm>
            <a:off x="11227981" y="6490221"/>
            <a:ext cx="497957" cy="3143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3AA5AF-182C-4748-BA80-37482A681F38}" type="slidenum">
              <a:rPr lang="it-IT" sz="1100" smtClean="0"/>
              <a:pPr/>
              <a:t>‹N›</a:t>
            </a:fld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195012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0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93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C5DA119-95DA-4642-91C3-FE5F1D446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827789" cy="4335893"/>
          </a:xfrm>
        </p:spPr>
        <p:txBody>
          <a:bodyPr>
            <a:normAutofit/>
          </a:bodyPr>
          <a:lstStyle/>
          <a:p>
            <a:r>
              <a:rPr lang="it-IT" sz="2000" dirty="0"/>
              <a:t>The chamber </a:t>
            </a:r>
            <a:r>
              <a:rPr lang="it-IT" sz="2000" dirty="0" err="1"/>
              <a:t>transverse</a:t>
            </a:r>
            <a:r>
              <a:rPr lang="it-IT" sz="2000" dirty="0"/>
              <a:t> </a:t>
            </a:r>
            <a:r>
              <a:rPr lang="it-IT" sz="2000" dirty="0" err="1"/>
              <a:t>profile</a:t>
            </a:r>
            <a:r>
              <a:rPr lang="it-IT" sz="2000" dirty="0"/>
              <a:t> for new ELETTRA storage ring </a:t>
            </a:r>
            <a:r>
              <a:rPr lang="it-IT" sz="2000" dirty="0" err="1"/>
              <a:t>is</a:t>
            </a:r>
            <a:r>
              <a:rPr lang="it-IT" sz="2000" dirty="0"/>
              <a:t> under </a:t>
            </a:r>
            <a:r>
              <a:rPr lang="it-IT" sz="2000" dirty="0" err="1"/>
              <a:t>final</a:t>
            </a:r>
            <a:r>
              <a:rPr lang="it-IT" sz="2000" dirty="0"/>
              <a:t> design and some </a:t>
            </a:r>
            <a:r>
              <a:rPr lang="it-IT" sz="2000" dirty="0" err="1"/>
              <a:t>simulation</a:t>
            </a:r>
            <a:r>
              <a:rPr lang="it-IT" sz="2000" dirty="0"/>
              <a:t> for BPM </a:t>
            </a:r>
            <a:r>
              <a:rPr lang="it-IT" sz="2000" dirty="0" err="1"/>
              <a:t>response</a:t>
            </a:r>
            <a:r>
              <a:rPr lang="it-IT" sz="2000" dirty="0"/>
              <a:t>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been</a:t>
            </a:r>
            <a:r>
              <a:rPr lang="it-IT" sz="2000" dirty="0"/>
              <a:t> carried out.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474FD26E-2C40-46BC-868F-E04DEF989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512" y="1894383"/>
            <a:ext cx="7738371" cy="459849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EFB647C4-3CA2-4BF3-9967-512B24B90F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855" y="1897167"/>
            <a:ext cx="8093028" cy="4595708"/>
          </a:xfrm>
          <a:prstGeom prst="rect">
            <a:avLst/>
          </a:prstGeom>
        </p:spPr>
      </p:pic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1D0DE698-27C7-4C07-BAD8-05BD18FF74CB}"/>
              </a:ext>
            </a:extLst>
          </p:cNvPr>
          <p:cNvSpPr txBox="1">
            <a:spLocks/>
          </p:cNvSpPr>
          <p:nvPr/>
        </p:nvSpPr>
        <p:spPr>
          <a:xfrm>
            <a:off x="833334" y="4029801"/>
            <a:ext cx="2827789" cy="2297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Using </a:t>
            </a:r>
            <a:r>
              <a:rPr lang="it-IT" sz="2000" dirty="0" err="1"/>
              <a:t>two</a:t>
            </a:r>
            <a:r>
              <a:rPr lang="it-IT" sz="2000" dirty="0"/>
              <a:t> software with the </a:t>
            </a:r>
            <a:r>
              <a:rPr lang="it-IT" sz="2000" dirty="0" err="1"/>
              <a:t>same</a:t>
            </a:r>
            <a:r>
              <a:rPr lang="it-IT" sz="2000" dirty="0"/>
              <a:t> </a:t>
            </a:r>
            <a:r>
              <a:rPr lang="it-IT" sz="2000" dirty="0" err="1"/>
              <a:t>parameters</a:t>
            </a:r>
            <a:endParaRPr lang="it-IT" sz="2000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028FE48-E743-4445-AFCB-FB733C49F788}"/>
              </a:ext>
            </a:extLst>
          </p:cNvPr>
          <p:cNvSpPr txBox="1">
            <a:spLocks/>
          </p:cNvSpPr>
          <p:nvPr/>
        </p:nvSpPr>
        <p:spPr>
          <a:xfrm>
            <a:off x="2743200" y="365125"/>
            <a:ext cx="8610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/>
              <a:t>New ELETTRA_2 Button BPM </a:t>
            </a:r>
            <a:r>
              <a:rPr lang="it-IT" b="1" dirty="0" err="1"/>
              <a:t>studies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57233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91CB8C-8F8C-41E3-84A2-022996F94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57114" cy="4351338"/>
          </a:xfrm>
        </p:spPr>
        <p:txBody>
          <a:bodyPr/>
          <a:lstStyle/>
          <a:p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interesting</a:t>
            </a:r>
            <a:r>
              <a:rPr lang="it-IT" dirty="0"/>
              <a:t> to </a:t>
            </a:r>
            <a:r>
              <a:rPr lang="it-IT" dirty="0" err="1"/>
              <a:t>try</a:t>
            </a:r>
            <a:r>
              <a:rPr lang="it-IT" dirty="0"/>
              <a:t> to compare the </a:t>
            </a:r>
            <a:r>
              <a:rPr lang="it-IT" dirty="0" err="1"/>
              <a:t>two</a:t>
            </a:r>
            <a:r>
              <a:rPr lang="it-IT" dirty="0"/>
              <a:t> results</a:t>
            </a:r>
          </a:p>
        </p:txBody>
      </p:sp>
      <p:pic>
        <p:nvPicPr>
          <p:cNvPr id="5" name="Registrazione schermo 4">
            <a:hlinkClick r:id="" action="ppaction://media"/>
            <a:extLst>
              <a:ext uri="{FF2B5EF4-FFF2-40B4-BE49-F238E27FC236}">
                <a16:creationId xmlns:a16="http://schemas.microsoft.com/office/drawing/2014/main" id="{81B4328F-2D19-4C5F-8B65-32E1FD6BC9E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790951" y="2387136"/>
            <a:ext cx="4232274" cy="421913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E122E47-55E4-4D6E-A4FD-C185A4223A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87135"/>
            <a:ext cx="4071522" cy="42191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1AD3AE81-C555-43FE-A7C8-62C089C726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737" y="2387137"/>
            <a:ext cx="4239063" cy="4219130"/>
          </a:xfrm>
          <a:prstGeom prst="rect">
            <a:avLst/>
          </a:prstGeom>
        </p:spPr>
      </p:pic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F0288DE3-4B10-4F86-804F-719D1FC611DC}"/>
              </a:ext>
            </a:extLst>
          </p:cNvPr>
          <p:cNvSpPr txBox="1">
            <a:spLocks/>
          </p:cNvSpPr>
          <p:nvPr/>
        </p:nvSpPr>
        <p:spPr>
          <a:xfrm>
            <a:off x="790116" y="2387136"/>
            <a:ext cx="3000835" cy="4004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The </a:t>
            </a:r>
            <a:r>
              <a:rPr lang="it-IT" sz="2000" dirty="0" err="1"/>
              <a:t>differences</a:t>
            </a:r>
            <a:r>
              <a:rPr lang="it-IT" sz="2000" dirty="0"/>
              <a:t> </a:t>
            </a:r>
            <a:r>
              <a:rPr lang="it-IT" sz="2000" dirty="0" err="1"/>
              <a:t>between</a:t>
            </a:r>
            <a:r>
              <a:rPr lang="it-IT" sz="2000" dirty="0"/>
              <a:t> the </a:t>
            </a:r>
            <a:r>
              <a:rPr lang="it-IT" sz="2000" dirty="0" err="1"/>
              <a:t>algorithm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to </a:t>
            </a:r>
            <a:r>
              <a:rPr lang="it-IT" sz="2000" dirty="0" err="1"/>
              <a:t>evaluate</a:t>
            </a:r>
            <a:r>
              <a:rPr lang="it-IT" sz="2000" dirty="0"/>
              <a:t> the </a:t>
            </a:r>
            <a:r>
              <a:rPr lang="it-IT" sz="2000" dirty="0" err="1"/>
              <a:t>button</a:t>
            </a:r>
            <a:r>
              <a:rPr lang="it-IT" sz="2000" dirty="0"/>
              <a:t> </a:t>
            </a:r>
            <a:r>
              <a:rPr lang="it-IT" sz="2000" dirty="0" err="1"/>
              <a:t>response</a:t>
            </a:r>
            <a:r>
              <a:rPr lang="it-IT" sz="2000" dirty="0"/>
              <a:t> are </a:t>
            </a:r>
            <a:r>
              <a:rPr lang="it-IT" sz="2000" dirty="0" err="1"/>
              <a:t>evident</a:t>
            </a:r>
            <a:r>
              <a:rPr lang="it-IT" sz="2000" dirty="0"/>
              <a:t> far from the center </a:t>
            </a:r>
            <a:r>
              <a:rPr lang="it-IT" sz="2000" dirty="0" err="1"/>
              <a:t>while</a:t>
            </a:r>
            <a:r>
              <a:rPr lang="it-IT" sz="2000" dirty="0"/>
              <a:t> in the middle </a:t>
            </a:r>
            <a:r>
              <a:rPr lang="it-IT" sz="2000" dirty="0" err="1"/>
              <a:t>region</a:t>
            </a:r>
            <a:r>
              <a:rPr lang="it-IT" sz="2000" dirty="0"/>
              <a:t> the </a:t>
            </a:r>
            <a:r>
              <a:rPr lang="it-IT" sz="2000" dirty="0" err="1"/>
              <a:t>accordance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quite</a:t>
            </a:r>
            <a:r>
              <a:rPr lang="it-IT" sz="2000" dirty="0"/>
              <a:t> </a:t>
            </a:r>
            <a:r>
              <a:rPr lang="it-IT" sz="2000" dirty="0" err="1"/>
              <a:t>good</a:t>
            </a:r>
            <a:endParaRPr lang="it-IT" sz="2000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028FE48-E743-4445-AFCB-FB733C49F788}"/>
              </a:ext>
            </a:extLst>
          </p:cNvPr>
          <p:cNvSpPr txBox="1">
            <a:spLocks/>
          </p:cNvSpPr>
          <p:nvPr/>
        </p:nvSpPr>
        <p:spPr>
          <a:xfrm>
            <a:off x="2743200" y="365125"/>
            <a:ext cx="8610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New ELETTRA_2 Button BPM </a:t>
            </a:r>
            <a:r>
              <a:rPr lang="it-IT" dirty="0" err="1"/>
              <a:t>studies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191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numero diapositiva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04718" algn="l"/>
                <a:tab pos="812316" algn="l"/>
                <a:tab pos="1219915" algn="l"/>
                <a:tab pos="1627512" algn="l"/>
                <a:tab pos="2035111" algn="l"/>
                <a:tab pos="2442709" algn="l"/>
                <a:tab pos="2850307" algn="l"/>
                <a:tab pos="3257904" algn="l"/>
                <a:tab pos="3665503" algn="l"/>
                <a:tab pos="4073101" algn="l"/>
                <a:tab pos="4480699" algn="l"/>
                <a:tab pos="4888297" algn="l"/>
                <a:tab pos="5295896" algn="l"/>
                <a:tab pos="5703494" algn="l"/>
                <a:tab pos="6111092" algn="l"/>
                <a:tab pos="6518688" algn="l"/>
                <a:tab pos="6926289" algn="l"/>
                <a:tab pos="7333885" algn="l"/>
                <a:tab pos="7741483" algn="l"/>
                <a:tab pos="8149081" algn="l"/>
              </a:tabLst>
              <a:defRPr sz="2177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674050" indent="-259250">
              <a:tabLst>
                <a:tab pos="0" algn="l"/>
                <a:tab pos="404718" algn="l"/>
                <a:tab pos="812316" algn="l"/>
                <a:tab pos="1219915" algn="l"/>
                <a:tab pos="1627512" algn="l"/>
                <a:tab pos="2035111" algn="l"/>
                <a:tab pos="2442709" algn="l"/>
                <a:tab pos="2850307" algn="l"/>
                <a:tab pos="3257904" algn="l"/>
                <a:tab pos="3665503" algn="l"/>
                <a:tab pos="4073101" algn="l"/>
                <a:tab pos="4480699" algn="l"/>
                <a:tab pos="4888297" algn="l"/>
                <a:tab pos="5295896" algn="l"/>
                <a:tab pos="5703494" algn="l"/>
                <a:tab pos="6111092" algn="l"/>
                <a:tab pos="6518688" algn="l"/>
                <a:tab pos="6926289" algn="l"/>
                <a:tab pos="7333885" algn="l"/>
                <a:tab pos="7741483" algn="l"/>
                <a:tab pos="8149081" algn="l"/>
              </a:tabLst>
              <a:defRPr sz="2177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036999" indent="-207400">
              <a:tabLst>
                <a:tab pos="0" algn="l"/>
                <a:tab pos="404718" algn="l"/>
                <a:tab pos="812316" algn="l"/>
                <a:tab pos="1219915" algn="l"/>
                <a:tab pos="1627512" algn="l"/>
                <a:tab pos="2035111" algn="l"/>
                <a:tab pos="2442709" algn="l"/>
                <a:tab pos="2850307" algn="l"/>
                <a:tab pos="3257904" algn="l"/>
                <a:tab pos="3665503" algn="l"/>
                <a:tab pos="4073101" algn="l"/>
                <a:tab pos="4480699" algn="l"/>
                <a:tab pos="4888297" algn="l"/>
                <a:tab pos="5295896" algn="l"/>
                <a:tab pos="5703494" algn="l"/>
                <a:tab pos="6111092" algn="l"/>
                <a:tab pos="6518688" algn="l"/>
                <a:tab pos="6926289" algn="l"/>
                <a:tab pos="7333885" algn="l"/>
                <a:tab pos="7741483" algn="l"/>
                <a:tab pos="8149081" algn="l"/>
              </a:tabLst>
              <a:defRPr sz="2177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451799" indent="-207400">
              <a:tabLst>
                <a:tab pos="0" algn="l"/>
                <a:tab pos="404718" algn="l"/>
                <a:tab pos="812316" algn="l"/>
                <a:tab pos="1219915" algn="l"/>
                <a:tab pos="1627512" algn="l"/>
                <a:tab pos="2035111" algn="l"/>
                <a:tab pos="2442709" algn="l"/>
                <a:tab pos="2850307" algn="l"/>
                <a:tab pos="3257904" algn="l"/>
                <a:tab pos="3665503" algn="l"/>
                <a:tab pos="4073101" algn="l"/>
                <a:tab pos="4480699" algn="l"/>
                <a:tab pos="4888297" algn="l"/>
                <a:tab pos="5295896" algn="l"/>
                <a:tab pos="5703494" algn="l"/>
                <a:tab pos="6111092" algn="l"/>
                <a:tab pos="6518688" algn="l"/>
                <a:tab pos="6926289" algn="l"/>
                <a:tab pos="7333885" algn="l"/>
                <a:tab pos="7741483" algn="l"/>
                <a:tab pos="8149081" algn="l"/>
              </a:tabLst>
              <a:defRPr sz="2177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1866598" indent="-207400">
              <a:tabLst>
                <a:tab pos="0" algn="l"/>
                <a:tab pos="404718" algn="l"/>
                <a:tab pos="812316" algn="l"/>
                <a:tab pos="1219915" algn="l"/>
                <a:tab pos="1627512" algn="l"/>
                <a:tab pos="2035111" algn="l"/>
                <a:tab pos="2442709" algn="l"/>
                <a:tab pos="2850307" algn="l"/>
                <a:tab pos="3257904" algn="l"/>
                <a:tab pos="3665503" algn="l"/>
                <a:tab pos="4073101" algn="l"/>
                <a:tab pos="4480699" algn="l"/>
                <a:tab pos="4888297" algn="l"/>
                <a:tab pos="5295896" algn="l"/>
                <a:tab pos="5703494" algn="l"/>
                <a:tab pos="6111092" algn="l"/>
                <a:tab pos="6518688" algn="l"/>
                <a:tab pos="6926289" algn="l"/>
                <a:tab pos="7333885" algn="l"/>
                <a:tab pos="7741483" algn="l"/>
                <a:tab pos="8149081" algn="l"/>
              </a:tabLst>
              <a:defRPr sz="2177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281398" indent="-207400" defTabSz="40615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718" algn="l"/>
                <a:tab pos="812316" algn="l"/>
                <a:tab pos="1219915" algn="l"/>
                <a:tab pos="1627512" algn="l"/>
                <a:tab pos="2035111" algn="l"/>
                <a:tab pos="2442709" algn="l"/>
                <a:tab pos="2850307" algn="l"/>
                <a:tab pos="3257904" algn="l"/>
                <a:tab pos="3665503" algn="l"/>
                <a:tab pos="4073101" algn="l"/>
                <a:tab pos="4480699" algn="l"/>
                <a:tab pos="4888297" algn="l"/>
                <a:tab pos="5295896" algn="l"/>
                <a:tab pos="5703494" algn="l"/>
                <a:tab pos="6111092" algn="l"/>
                <a:tab pos="6518688" algn="l"/>
                <a:tab pos="6926289" algn="l"/>
                <a:tab pos="7333885" algn="l"/>
                <a:tab pos="7741483" algn="l"/>
                <a:tab pos="8149081" algn="l"/>
              </a:tabLst>
              <a:defRPr sz="2177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696197" indent="-207400" defTabSz="40615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718" algn="l"/>
                <a:tab pos="812316" algn="l"/>
                <a:tab pos="1219915" algn="l"/>
                <a:tab pos="1627512" algn="l"/>
                <a:tab pos="2035111" algn="l"/>
                <a:tab pos="2442709" algn="l"/>
                <a:tab pos="2850307" algn="l"/>
                <a:tab pos="3257904" algn="l"/>
                <a:tab pos="3665503" algn="l"/>
                <a:tab pos="4073101" algn="l"/>
                <a:tab pos="4480699" algn="l"/>
                <a:tab pos="4888297" algn="l"/>
                <a:tab pos="5295896" algn="l"/>
                <a:tab pos="5703494" algn="l"/>
                <a:tab pos="6111092" algn="l"/>
                <a:tab pos="6518688" algn="l"/>
                <a:tab pos="6926289" algn="l"/>
                <a:tab pos="7333885" algn="l"/>
                <a:tab pos="7741483" algn="l"/>
                <a:tab pos="8149081" algn="l"/>
              </a:tabLst>
              <a:defRPr sz="2177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110996" indent="-207400" defTabSz="40615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718" algn="l"/>
                <a:tab pos="812316" algn="l"/>
                <a:tab pos="1219915" algn="l"/>
                <a:tab pos="1627512" algn="l"/>
                <a:tab pos="2035111" algn="l"/>
                <a:tab pos="2442709" algn="l"/>
                <a:tab pos="2850307" algn="l"/>
                <a:tab pos="3257904" algn="l"/>
                <a:tab pos="3665503" algn="l"/>
                <a:tab pos="4073101" algn="l"/>
                <a:tab pos="4480699" algn="l"/>
                <a:tab pos="4888297" algn="l"/>
                <a:tab pos="5295896" algn="l"/>
                <a:tab pos="5703494" algn="l"/>
                <a:tab pos="6111092" algn="l"/>
                <a:tab pos="6518688" algn="l"/>
                <a:tab pos="6926289" algn="l"/>
                <a:tab pos="7333885" algn="l"/>
                <a:tab pos="7741483" algn="l"/>
                <a:tab pos="8149081" algn="l"/>
              </a:tabLst>
              <a:defRPr sz="2177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525796" indent="-207400" defTabSz="40615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718" algn="l"/>
                <a:tab pos="812316" algn="l"/>
                <a:tab pos="1219915" algn="l"/>
                <a:tab pos="1627512" algn="l"/>
                <a:tab pos="2035111" algn="l"/>
                <a:tab pos="2442709" algn="l"/>
                <a:tab pos="2850307" algn="l"/>
                <a:tab pos="3257904" algn="l"/>
                <a:tab pos="3665503" algn="l"/>
                <a:tab pos="4073101" algn="l"/>
                <a:tab pos="4480699" algn="l"/>
                <a:tab pos="4888297" algn="l"/>
                <a:tab pos="5295896" algn="l"/>
                <a:tab pos="5703494" algn="l"/>
                <a:tab pos="6111092" algn="l"/>
                <a:tab pos="6518688" algn="l"/>
                <a:tab pos="6926289" algn="l"/>
                <a:tab pos="7333885" algn="l"/>
                <a:tab pos="7741483" algn="l"/>
                <a:tab pos="8149081" algn="l"/>
              </a:tabLst>
              <a:defRPr sz="2177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0470288-3003-4764-A7FC-4933FABC4D8E}" type="slidenum">
              <a:rPr lang="it-IT" altLang="it-IT" sz="1179">
                <a:solidFill>
                  <a:srgbClr val="000000"/>
                </a:solidFill>
              </a:rPr>
              <a:pPr/>
              <a:t>12</a:t>
            </a:fld>
            <a:endParaRPr lang="it-IT" altLang="it-IT" sz="1179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43260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6845699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6A7729-66FC-403D-AFC2-FDC9DCB09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b="1" dirty="0"/>
              <a:t>An Interactive </a:t>
            </a:r>
            <a:r>
              <a:rPr lang="it-IT" sz="7200" b="1" dirty="0" err="1"/>
              <a:t>Tool</a:t>
            </a:r>
            <a:r>
              <a:rPr lang="it-IT" sz="7200" b="1" dirty="0"/>
              <a:t> to BPM design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64E13BA-EF0E-4E70-A277-1FFEA3A00F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1090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28FE48-E743-4445-AFCB-FB733C49F7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43200" y="365125"/>
            <a:ext cx="8610600" cy="1325563"/>
          </a:xfrm>
          <a:prstGeom prst="rect">
            <a:avLst/>
          </a:prstGeom>
        </p:spPr>
        <p:txBody>
          <a:bodyPr/>
          <a:lstStyle/>
          <a:p>
            <a:r>
              <a:rPr lang="it-IT" b="1" dirty="0" err="1"/>
              <a:t>Introduction</a:t>
            </a: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503197-2ED4-49FF-9654-5B4E2FA85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To design the </a:t>
            </a:r>
            <a:r>
              <a:rPr lang="en-GB" dirty="0" err="1"/>
              <a:t>stripline</a:t>
            </a:r>
            <a:r>
              <a:rPr lang="en-GB" dirty="0"/>
              <a:t> BPM, used on FERMI </a:t>
            </a:r>
            <a:r>
              <a:rPr lang="en-GB" dirty="0" err="1"/>
              <a:t>Linac</a:t>
            </a:r>
            <a:r>
              <a:rPr lang="en-GB" dirty="0"/>
              <a:t>, a LabVIEW software, simulating BPM response, has been developed.</a:t>
            </a:r>
          </a:p>
          <a:p>
            <a:r>
              <a:rPr lang="en-GB" dirty="0"/>
              <a:t>Now it is under review to cover also "button type" BPM simulation to be designed for ELETTRA 2.</a:t>
            </a:r>
          </a:p>
          <a:p>
            <a:r>
              <a:rPr lang="it-IT" dirty="0" err="1"/>
              <a:t>It’s</a:t>
            </a:r>
            <a:r>
              <a:rPr lang="it-IT" dirty="0"/>
              <a:t> an interactive </a:t>
            </a:r>
            <a:r>
              <a:rPr lang="it-IT" dirty="0" err="1"/>
              <a:t>tool</a:t>
            </a:r>
            <a:r>
              <a:rPr lang="it-IT" dirty="0"/>
              <a:t> with easy to change </a:t>
            </a:r>
            <a:r>
              <a:rPr lang="it-IT" dirty="0" err="1"/>
              <a:t>parameters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test the changes.</a:t>
            </a:r>
          </a:p>
        </p:txBody>
      </p:sp>
    </p:spTree>
    <p:extLst>
      <p:ext uri="{BB962C8B-B14F-4D97-AF65-F5344CB8AC3E}">
        <p14:creationId xmlns:p14="http://schemas.microsoft.com/office/powerpoint/2010/main" val="3216955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503197-2ED4-49FF-9654-5B4E2FA85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772" y="1825625"/>
            <a:ext cx="5693228" cy="4351338"/>
          </a:xfrm>
        </p:spPr>
        <p:txBody>
          <a:bodyPr>
            <a:normAutofit/>
          </a:bodyPr>
          <a:lstStyle/>
          <a:p>
            <a:r>
              <a:rPr lang="it-IT" dirty="0" err="1"/>
              <a:t>It</a:t>
            </a:r>
            <a:r>
              <a:rPr lang="it-IT" dirty="0"/>
              <a:t> simulate:</a:t>
            </a:r>
          </a:p>
          <a:p>
            <a:pPr lvl="1"/>
            <a:r>
              <a:rPr lang="it-IT" dirty="0"/>
              <a:t>BPM </a:t>
            </a:r>
            <a:r>
              <a:rPr lang="it-IT" dirty="0" err="1"/>
              <a:t>Response</a:t>
            </a:r>
            <a:r>
              <a:rPr lang="it-IT" dirty="0"/>
              <a:t> to electron </a:t>
            </a:r>
            <a:r>
              <a:rPr lang="it-IT" dirty="0" err="1"/>
              <a:t>beam</a:t>
            </a:r>
            <a:r>
              <a:rPr lang="it-IT" dirty="0"/>
              <a:t>;</a:t>
            </a:r>
          </a:p>
          <a:p>
            <a:pPr lvl="1"/>
            <a:r>
              <a:rPr lang="it-IT" dirty="0"/>
              <a:t>Front-end </a:t>
            </a:r>
            <a:r>
              <a:rPr lang="it-IT" dirty="0" err="1"/>
              <a:t>response</a:t>
            </a:r>
            <a:r>
              <a:rPr lang="it-IT" dirty="0"/>
              <a:t> to </a:t>
            </a:r>
            <a:r>
              <a:rPr lang="it-IT" dirty="0" err="1"/>
              <a:t>signals</a:t>
            </a:r>
            <a:r>
              <a:rPr lang="it-IT" dirty="0"/>
              <a:t>;</a:t>
            </a:r>
          </a:p>
          <a:p>
            <a:pPr lvl="1"/>
            <a:r>
              <a:rPr lang="it-IT" dirty="0"/>
              <a:t>ADC </a:t>
            </a:r>
            <a:r>
              <a:rPr lang="it-IT" dirty="0" err="1"/>
              <a:t>undersampling</a:t>
            </a:r>
            <a:endParaRPr lang="it-IT" dirty="0"/>
          </a:p>
          <a:p>
            <a:pPr lvl="1"/>
            <a:r>
              <a:rPr lang="it-IT" dirty="0"/>
              <a:t>Signal </a:t>
            </a:r>
            <a:r>
              <a:rPr lang="it-IT" dirty="0" err="1"/>
              <a:t>amplitude</a:t>
            </a:r>
            <a:r>
              <a:rPr lang="it-IT" dirty="0"/>
              <a:t> </a:t>
            </a:r>
            <a:r>
              <a:rPr lang="it-IT" dirty="0" err="1"/>
              <a:t>estimation</a:t>
            </a:r>
            <a:r>
              <a:rPr lang="it-IT" dirty="0"/>
              <a:t>;</a:t>
            </a:r>
          </a:p>
          <a:p>
            <a:pPr lvl="1"/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algorithms</a:t>
            </a:r>
            <a:r>
              <a:rPr lang="it-IT" dirty="0"/>
              <a:t> ( - / + Log/Log …);</a:t>
            </a:r>
          </a:p>
          <a:p>
            <a:pPr lvl="1"/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2EE0E3F-5D35-4351-99B2-5875123A0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5450" y="3246004"/>
            <a:ext cx="5433778" cy="3246871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1028FE48-E743-4445-AFCB-FB733C49F788}"/>
              </a:ext>
            </a:extLst>
          </p:cNvPr>
          <p:cNvSpPr txBox="1">
            <a:spLocks/>
          </p:cNvSpPr>
          <p:nvPr/>
        </p:nvSpPr>
        <p:spPr>
          <a:xfrm>
            <a:off x="2743200" y="365125"/>
            <a:ext cx="8610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 err="1"/>
              <a:t>Features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677290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44AD85CF-9AEE-4E37-8B10-57EDC61C5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202" y="3034817"/>
            <a:ext cx="6754168" cy="345805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7FF88085-05C6-4ACE-99F7-15A477D7C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8676" y="3044344"/>
            <a:ext cx="6763694" cy="3448531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503197-2ED4-49FF-9654-5B4E2FA85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30002" cy="4667250"/>
          </a:xfrm>
        </p:spPr>
        <p:txBody>
          <a:bodyPr>
            <a:normAutofit/>
          </a:bodyPr>
          <a:lstStyle/>
          <a:p>
            <a:r>
              <a:rPr lang="it-IT" dirty="0"/>
              <a:t>The signal </a:t>
            </a:r>
            <a:r>
              <a:rPr lang="it-IT" dirty="0" err="1"/>
              <a:t>induced</a:t>
            </a:r>
            <a:r>
              <a:rPr lang="it-IT" dirty="0"/>
              <a:t> in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electrode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calculated</a:t>
            </a:r>
            <a:r>
              <a:rPr lang="it-IT" dirty="0"/>
              <a:t> with respect to a </a:t>
            </a:r>
            <a:r>
              <a:rPr lang="it-IT" dirty="0" err="1"/>
              <a:t>Gaussian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in a </a:t>
            </a:r>
            <a:r>
              <a:rPr lang="it-IT" dirty="0" err="1"/>
              <a:t>circular</a:t>
            </a:r>
            <a:r>
              <a:rPr lang="it-IT" dirty="0"/>
              <a:t> chamber. (</a:t>
            </a:r>
            <a:r>
              <a:rPr lang="it-IT" dirty="0" err="1"/>
              <a:t>R.E.Shafer</a:t>
            </a:r>
            <a:r>
              <a:rPr lang="it-IT" dirty="0"/>
              <a:t> AIP Conf. Proc. 212, 1990)</a:t>
            </a:r>
          </a:p>
          <a:p>
            <a:r>
              <a:rPr lang="it-IT" dirty="0"/>
              <a:t>The SW </a:t>
            </a:r>
            <a:r>
              <a:rPr lang="it-IT" dirty="0" err="1"/>
              <a:t>calculate</a:t>
            </a:r>
            <a:r>
              <a:rPr lang="it-IT" dirty="0"/>
              <a:t> the </a:t>
            </a:r>
            <a:r>
              <a:rPr lang="it-IT" dirty="0" err="1"/>
              <a:t>stripline</a:t>
            </a:r>
            <a:r>
              <a:rPr lang="it-IT" dirty="0"/>
              <a:t> </a:t>
            </a:r>
            <a:r>
              <a:rPr lang="it-IT" dirty="0" err="1"/>
              <a:t>parameter</a:t>
            </a:r>
            <a:r>
              <a:rPr lang="it-IT" dirty="0"/>
              <a:t> Z</a:t>
            </a:r>
            <a:r>
              <a:rPr lang="it-IT" baseline="-25000" dirty="0"/>
              <a:t>0</a:t>
            </a:r>
            <a:r>
              <a:rPr lang="it-IT" dirty="0"/>
              <a:t> and f</a:t>
            </a:r>
            <a:r>
              <a:rPr lang="it-IT" baseline="-25000" dirty="0"/>
              <a:t>0</a:t>
            </a:r>
            <a:r>
              <a:rPr lang="it-IT" dirty="0"/>
              <a:t> from the </a:t>
            </a:r>
            <a:r>
              <a:rPr lang="it-IT" dirty="0" err="1"/>
              <a:t>geometric</a:t>
            </a:r>
            <a:r>
              <a:rPr lang="it-IT" dirty="0"/>
              <a:t> </a:t>
            </a:r>
            <a:r>
              <a:rPr lang="it-IT" dirty="0" err="1"/>
              <a:t>dimensions</a:t>
            </a:r>
            <a:endParaRPr lang="it-IT" dirty="0"/>
          </a:p>
          <a:p>
            <a:pPr marL="0" indent="0">
              <a:buNone/>
            </a:pPr>
            <a:endParaRPr lang="it-IT" baseline="-250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028FE48-E743-4445-AFCB-FB733C49F788}"/>
              </a:ext>
            </a:extLst>
          </p:cNvPr>
          <p:cNvSpPr txBox="1">
            <a:spLocks/>
          </p:cNvSpPr>
          <p:nvPr/>
        </p:nvSpPr>
        <p:spPr>
          <a:xfrm>
            <a:off x="2743200" y="365125"/>
            <a:ext cx="8610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/>
              <a:t>BPM </a:t>
            </a:r>
            <a:r>
              <a:rPr lang="it-IT" b="1" dirty="0" err="1"/>
              <a:t>Response</a:t>
            </a:r>
            <a:r>
              <a:rPr lang="it-IT" b="1" dirty="0"/>
              <a:t> to electron </a:t>
            </a:r>
            <a:r>
              <a:rPr lang="it-IT" b="1" dirty="0" err="1"/>
              <a:t>beam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63585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3B3A7E73-6865-43EC-A992-CC56EF133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764" y="3063397"/>
            <a:ext cx="6677957" cy="3439005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C8F1F0C-4EBF-4C31-98B0-9FD0951A4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3423" y="2148869"/>
            <a:ext cx="6744641" cy="434400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A72ECAB-4AEF-40F3-9396-D470AFAA61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0080" y="2139342"/>
            <a:ext cx="6744641" cy="4353533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503197-2ED4-49FF-9654-5B4E2FA85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91907" cy="4351338"/>
          </a:xfrm>
        </p:spPr>
        <p:txBody>
          <a:bodyPr>
            <a:normAutofit/>
          </a:bodyPr>
          <a:lstStyle/>
          <a:p>
            <a:r>
              <a:rPr lang="it-IT" dirty="0"/>
              <a:t>The SW </a:t>
            </a:r>
            <a:r>
              <a:rPr lang="it-IT" dirty="0" err="1"/>
              <a:t>calculate</a:t>
            </a:r>
            <a:r>
              <a:rPr lang="it-IT" dirty="0"/>
              <a:t> the time </a:t>
            </a:r>
            <a:r>
              <a:rPr lang="it-IT" dirty="0" err="1"/>
              <a:t>response</a:t>
            </a:r>
            <a:r>
              <a:rPr lang="it-IT" dirty="0"/>
              <a:t> of a front end to the </a:t>
            </a:r>
            <a:r>
              <a:rPr lang="it-IT" dirty="0" err="1"/>
              <a:t>beam</a:t>
            </a:r>
            <a:r>
              <a:rPr lang="it-IT" dirty="0"/>
              <a:t> signal </a:t>
            </a:r>
            <a:r>
              <a:rPr lang="it-IT" dirty="0" err="1"/>
              <a:t>choosing</a:t>
            </a:r>
            <a:r>
              <a:rPr lang="it-IT" dirty="0"/>
              <a:t> </a:t>
            </a:r>
            <a:r>
              <a:rPr lang="it-IT" dirty="0" err="1"/>
              <a:t>filter’s</a:t>
            </a:r>
            <a:r>
              <a:rPr lang="it-IT" dirty="0"/>
              <a:t> </a:t>
            </a:r>
            <a:r>
              <a:rPr lang="it-IT" dirty="0" err="1"/>
              <a:t>order</a:t>
            </a:r>
            <a:r>
              <a:rPr lang="it-IT" dirty="0"/>
              <a:t>, center frequency and </a:t>
            </a:r>
            <a:r>
              <a:rPr lang="it-IT" dirty="0" err="1"/>
              <a:t>Bandwidth</a:t>
            </a:r>
            <a:r>
              <a:rPr lang="it-IT" dirty="0"/>
              <a:t>. </a:t>
            </a:r>
            <a:r>
              <a:rPr lang="it-IT" dirty="0" err="1"/>
              <a:t>Noise</a:t>
            </a:r>
            <a:r>
              <a:rPr lang="it-IT" dirty="0"/>
              <a:t> can be added.</a:t>
            </a:r>
          </a:p>
          <a:p>
            <a:r>
              <a:rPr lang="it-IT" dirty="0"/>
              <a:t>The output can be </a:t>
            </a:r>
            <a:r>
              <a:rPr lang="it-IT" dirty="0" err="1"/>
              <a:t>seen</a:t>
            </a:r>
            <a:r>
              <a:rPr lang="it-IT" dirty="0"/>
              <a:t> in time or frequency domain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028FE48-E743-4445-AFCB-FB733C49F788}"/>
              </a:ext>
            </a:extLst>
          </p:cNvPr>
          <p:cNvSpPr txBox="1">
            <a:spLocks/>
          </p:cNvSpPr>
          <p:nvPr/>
        </p:nvSpPr>
        <p:spPr>
          <a:xfrm>
            <a:off x="2743200" y="365125"/>
            <a:ext cx="8610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/>
              <a:t>Front-end </a:t>
            </a:r>
            <a:r>
              <a:rPr lang="it-IT" b="1" dirty="0" err="1"/>
              <a:t>response</a:t>
            </a:r>
            <a:r>
              <a:rPr lang="it-IT" b="1" dirty="0"/>
              <a:t> to </a:t>
            </a:r>
            <a:r>
              <a:rPr lang="it-IT" b="1" dirty="0" err="1"/>
              <a:t>signals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88256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503197-2ED4-49FF-9654-5B4E2FA85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74029" cy="4351338"/>
          </a:xfrm>
        </p:spPr>
        <p:txBody>
          <a:bodyPr>
            <a:normAutofit/>
          </a:bodyPr>
          <a:lstStyle/>
          <a:p>
            <a:r>
              <a:rPr lang="it-IT" dirty="0"/>
              <a:t>The output  of the RF front end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then</a:t>
            </a:r>
            <a:r>
              <a:rPr lang="it-IT" dirty="0"/>
              <a:t> </a:t>
            </a:r>
            <a:r>
              <a:rPr lang="it-IT" dirty="0" err="1"/>
              <a:t>udersampled</a:t>
            </a:r>
            <a:r>
              <a:rPr lang="it-IT" dirty="0"/>
              <a:t> </a:t>
            </a:r>
            <a:r>
              <a:rPr lang="it-IT" dirty="0" err="1"/>
              <a:t>choosing</a:t>
            </a:r>
            <a:r>
              <a:rPr lang="it-IT" dirty="0"/>
              <a:t> sampling frequency and bit resolution.</a:t>
            </a:r>
          </a:p>
          <a:p>
            <a:r>
              <a:rPr lang="it-IT" dirty="0"/>
              <a:t>The samples are </a:t>
            </a:r>
            <a:r>
              <a:rPr lang="it-IT" dirty="0" err="1"/>
              <a:t>then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to </a:t>
            </a:r>
            <a:r>
              <a:rPr lang="it-IT" dirty="0" err="1"/>
              <a:t>evaluate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electrode</a:t>
            </a:r>
            <a:r>
              <a:rPr lang="it-IT" dirty="0"/>
              <a:t> </a:t>
            </a:r>
            <a:r>
              <a:rPr lang="it-IT" dirty="0" err="1"/>
              <a:t>amplitude</a:t>
            </a:r>
            <a:r>
              <a:rPr lang="it-IT" dirty="0"/>
              <a:t> (sum of </a:t>
            </a:r>
            <a:r>
              <a:rPr lang="it-IT" dirty="0" err="1"/>
              <a:t>squares</a:t>
            </a:r>
            <a:r>
              <a:rPr lang="it-IT" dirty="0"/>
              <a:t>)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567403C-DC30-4E04-A828-606532E65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486" y="2158395"/>
            <a:ext cx="6763694" cy="4334480"/>
          </a:xfrm>
          <a:prstGeom prst="rect">
            <a:avLst/>
          </a:prstGeom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1028FE48-E743-4445-AFCB-FB733C49F788}"/>
              </a:ext>
            </a:extLst>
          </p:cNvPr>
          <p:cNvSpPr txBox="1">
            <a:spLocks/>
          </p:cNvSpPr>
          <p:nvPr/>
        </p:nvSpPr>
        <p:spPr>
          <a:xfrm>
            <a:off x="2743200" y="365125"/>
            <a:ext cx="921298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/>
              <a:t>Single pass </a:t>
            </a:r>
            <a:r>
              <a:rPr lang="it-IT" b="1" dirty="0" err="1"/>
              <a:t>beam</a:t>
            </a:r>
            <a:r>
              <a:rPr lang="it-IT" b="1" dirty="0"/>
              <a:t> </a:t>
            </a:r>
            <a:r>
              <a:rPr lang="it-IT" b="1" dirty="0" err="1"/>
              <a:t>amplitude</a:t>
            </a:r>
            <a:r>
              <a:rPr lang="it-IT" b="1" dirty="0"/>
              <a:t> </a:t>
            </a:r>
            <a:r>
              <a:rPr lang="it-IT" b="1" dirty="0" err="1"/>
              <a:t>estimation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681396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028FE48-E743-4445-AFCB-FB733C49F788}"/>
              </a:ext>
            </a:extLst>
          </p:cNvPr>
          <p:cNvSpPr txBox="1">
            <a:spLocks/>
          </p:cNvSpPr>
          <p:nvPr/>
        </p:nvSpPr>
        <p:spPr>
          <a:xfrm>
            <a:off x="2743200" y="365125"/>
            <a:ext cx="8610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 err="1"/>
              <a:t>Different</a:t>
            </a:r>
            <a:r>
              <a:rPr lang="it-IT" b="1" dirty="0"/>
              <a:t> </a:t>
            </a:r>
            <a:r>
              <a:rPr lang="it-IT" b="1" dirty="0" err="1"/>
              <a:t>algorithms</a:t>
            </a:r>
            <a:r>
              <a:rPr lang="it-IT" b="1" dirty="0"/>
              <a:t> ( - / + Log/Log …)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503197-2ED4-49FF-9654-5B4E2FA85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82380" cy="4351338"/>
          </a:xfrm>
        </p:spPr>
        <p:txBody>
          <a:bodyPr>
            <a:normAutofit/>
          </a:bodyPr>
          <a:lstStyle/>
          <a:p>
            <a:r>
              <a:rPr lang="it-IT" dirty="0"/>
              <a:t>Moving the </a:t>
            </a:r>
            <a:r>
              <a:rPr lang="it-IT" dirty="0" err="1"/>
              <a:t>beam</a:t>
            </a:r>
            <a:r>
              <a:rPr lang="it-IT" dirty="0"/>
              <a:t> to the CAL position (</a:t>
            </a:r>
            <a:r>
              <a:rPr lang="it-IT" dirty="0" err="1"/>
              <a:t>i.e</a:t>
            </a:r>
            <a:r>
              <a:rPr lang="it-IT" dirty="0"/>
              <a:t> 1mm) </a:t>
            </a:r>
            <a:r>
              <a:rPr lang="it-IT" dirty="0" err="1"/>
              <a:t>we</a:t>
            </a:r>
            <a:r>
              <a:rPr lang="it-IT" dirty="0"/>
              <a:t> can change the </a:t>
            </a:r>
            <a:r>
              <a:rPr lang="it-IT" dirty="0" err="1"/>
              <a:t>calibraton</a:t>
            </a:r>
            <a:r>
              <a:rPr lang="it-IT" dirty="0"/>
              <a:t> factor of Diff/Sum and Log Ratio </a:t>
            </a:r>
            <a:r>
              <a:rPr lang="it-IT" dirty="0" err="1"/>
              <a:t>algorithms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have</a:t>
            </a:r>
            <a:r>
              <a:rPr lang="it-IT" dirty="0"/>
              <a:t> a correct reading.</a:t>
            </a:r>
          </a:p>
          <a:p>
            <a:r>
              <a:rPr lang="it-IT" dirty="0" err="1"/>
              <a:t>Then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chek</a:t>
            </a:r>
            <a:r>
              <a:rPr lang="it-IT" dirty="0"/>
              <a:t> the </a:t>
            </a:r>
            <a:r>
              <a:rPr lang="it-IT" dirty="0" err="1"/>
              <a:t>response</a:t>
            </a:r>
            <a:r>
              <a:rPr lang="it-IT" dirty="0"/>
              <a:t> of the system over the </a:t>
            </a:r>
            <a:r>
              <a:rPr lang="it-IT" dirty="0" err="1"/>
              <a:t>interesting</a:t>
            </a:r>
            <a:r>
              <a:rPr lang="it-IT" dirty="0"/>
              <a:t> range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EE0C42D-B47D-421F-AD88-7BBE8FB355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8552" y="2167921"/>
            <a:ext cx="6697010" cy="4324954"/>
          </a:xfrm>
          <a:prstGeom prst="rect">
            <a:avLst/>
          </a:prstGeom>
        </p:spPr>
      </p:pic>
      <p:pic>
        <p:nvPicPr>
          <p:cNvPr id="11" name="Registrazione schermo 10">
            <a:hlinkClick r:id="" action="ppaction://media"/>
            <a:extLst>
              <a:ext uri="{FF2B5EF4-FFF2-40B4-BE49-F238E27FC236}">
                <a16:creationId xmlns:a16="http://schemas.microsoft.com/office/drawing/2014/main" id="{46E31BD1-77C8-42A3-8902-85E514CC481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9049" y="0"/>
            <a:ext cx="11466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9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56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503197-2ED4-49FF-9654-5B4E2FA85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28457" cy="4351338"/>
          </a:xfrm>
        </p:spPr>
        <p:txBody>
          <a:bodyPr>
            <a:normAutofit/>
          </a:bodyPr>
          <a:lstStyle/>
          <a:p>
            <a:r>
              <a:rPr lang="it-IT" dirty="0" err="1"/>
              <a:t>Different</a:t>
            </a:r>
            <a:r>
              <a:rPr lang="it-IT" dirty="0"/>
              <a:t> chamber </a:t>
            </a:r>
            <a:r>
              <a:rPr lang="it-IT" dirty="0" err="1"/>
              <a:t>shaping</a:t>
            </a:r>
            <a:r>
              <a:rPr lang="it-IT" dirty="0"/>
              <a:t> (</a:t>
            </a:r>
            <a:r>
              <a:rPr lang="it-IT" dirty="0" err="1"/>
              <a:t>Octagonal</a:t>
            </a:r>
            <a:r>
              <a:rPr lang="it-IT" dirty="0"/>
              <a:t> – </a:t>
            </a:r>
            <a:r>
              <a:rPr lang="it-IT" dirty="0" err="1"/>
              <a:t>Romboidal</a:t>
            </a:r>
            <a:r>
              <a:rPr lang="it-IT" dirty="0"/>
              <a:t>)</a:t>
            </a:r>
          </a:p>
          <a:p>
            <a:r>
              <a:rPr lang="it-IT" dirty="0"/>
              <a:t>Button </a:t>
            </a:r>
            <a:r>
              <a:rPr lang="it-IT" dirty="0" err="1"/>
              <a:t>Response</a:t>
            </a:r>
            <a:r>
              <a:rPr lang="it-IT" dirty="0"/>
              <a:t> </a:t>
            </a:r>
            <a:r>
              <a:rPr lang="it-IT" dirty="0" err="1"/>
              <a:t>calculation</a:t>
            </a:r>
            <a:r>
              <a:rPr lang="it-IT" dirty="0"/>
              <a:t> (under </a:t>
            </a:r>
            <a:r>
              <a:rPr lang="it-IT" dirty="0" err="1"/>
              <a:t>development</a:t>
            </a:r>
            <a:r>
              <a:rPr lang="it-IT" dirty="0"/>
              <a:t>)</a:t>
            </a:r>
          </a:p>
          <a:p>
            <a:r>
              <a:rPr lang="it-IT" dirty="0" err="1"/>
              <a:t>Polinomial</a:t>
            </a:r>
            <a:r>
              <a:rPr lang="it-IT" dirty="0"/>
              <a:t> </a:t>
            </a:r>
            <a:r>
              <a:rPr lang="it-IT" dirty="0" err="1"/>
              <a:t>correction</a:t>
            </a:r>
            <a:r>
              <a:rPr lang="it-IT" dirty="0"/>
              <a:t> (to start)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E78C3F7-7C6F-4E4D-8599-EDB58454D2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6658" y="2531450"/>
            <a:ext cx="6641444" cy="3961426"/>
          </a:xfrm>
          <a:prstGeom prst="rect">
            <a:avLst/>
          </a:prstGeom>
        </p:spPr>
      </p:pic>
      <p:pic>
        <p:nvPicPr>
          <p:cNvPr id="5" name="Registrazione schermo 4">
            <a:hlinkClick r:id="" action="ppaction://media"/>
            <a:extLst>
              <a:ext uri="{FF2B5EF4-FFF2-40B4-BE49-F238E27FC236}">
                <a16:creationId xmlns:a16="http://schemas.microsoft.com/office/drawing/2014/main" id="{453C38D6-4DBC-4CDA-9155-B00EFFBBAB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66657" y="2520697"/>
            <a:ext cx="6641445" cy="3972178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1028FE48-E743-4445-AFCB-FB733C49F788}"/>
              </a:ext>
            </a:extLst>
          </p:cNvPr>
          <p:cNvSpPr txBox="1">
            <a:spLocks/>
          </p:cNvSpPr>
          <p:nvPr/>
        </p:nvSpPr>
        <p:spPr>
          <a:xfrm>
            <a:off x="2743200" y="365125"/>
            <a:ext cx="8610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 err="1"/>
              <a:t>Next</a:t>
            </a:r>
            <a:r>
              <a:rPr lang="it-IT" b="1" dirty="0"/>
              <a:t> </a:t>
            </a:r>
            <a:r>
              <a:rPr lang="it-IT" b="1" dirty="0" err="1"/>
              <a:t>improvements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74841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7173</TotalTime>
  <Words>1068</Words>
  <Application>Microsoft Office PowerPoint</Application>
  <PresentationFormat>Widescreen</PresentationFormat>
  <Paragraphs>89</Paragraphs>
  <Slides>13</Slides>
  <Notes>13</Notes>
  <HiddenSlides>0</HiddenSlides>
  <MMClips>3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1" baseType="lpstr">
      <vt:lpstr>ＭＳ Ｐゴシック</vt:lpstr>
      <vt:lpstr>ＭＳ Ｐゴシック</vt:lpstr>
      <vt:lpstr>Arial</vt:lpstr>
      <vt:lpstr>Calibri</vt:lpstr>
      <vt:lpstr>Calibri Light</vt:lpstr>
      <vt:lpstr>Times New Roman</vt:lpstr>
      <vt:lpstr>Wingdings</vt:lpstr>
      <vt:lpstr>Tema di Office</vt:lpstr>
      <vt:lpstr>Presentazione standard di PowerPoint</vt:lpstr>
      <vt:lpstr>An Interactive Tool to BPM design</vt:lpstr>
      <vt:lpstr>Introduction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Silvano Bassanese</dc:creator>
  <cp:lastModifiedBy>Silvano Bassanese</cp:lastModifiedBy>
  <cp:revision>60</cp:revision>
  <dcterms:created xsi:type="dcterms:W3CDTF">2020-06-04T15:11:22Z</dcterms:created>
  <dcterms:modified xsi:type="dcterms:W3CDTF">2020-06-15T15:28:58Z</dcterms:modified>
</cp:coreProperties>
</file>