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>
  <p:sldMasterIdLst>
    <p:sldMasterId id="2147483663" r:id="rId1"/>
  </p:sldMasterIdLst>
  <p:notesMasterIdLst>
    <p:notesMasterId r:id="rId42"/>
  </p:notesMasterIdLst>
  <p:handoutMasterIdLst>
    <p:handoutMasterId r:id="rId43"/>
  </p:handoutMasterIdLst>
  <p:sldIdLst>
    <p:sldId id="1762" r:id="rId2"/>
    <p:sldId id="1757" r:id="rId3"/>
    <p:sldId id="1766" r:id="rId4"/>
    <p:sldId id="1767" r:id="rId5"/>
    <p:sldId id="1768" r:id="rId6"/>
    <p:sldId id="1747" r:id="rId7"/>
    <p:sldId id="1769" r:id="rId8"/>
    <p:sldId id="1748" r:id="rId9"/>
    <p:sldId id="1771" r:id="rId10"/>
    <p:sldId id="1770" r:id="rId11"/>
    <p:sldId id="1758" r:id="rId12"/>
    <p:sldId id="1662" r:id="rId13"/>
    <p:sldId id="1772" r:id="rId14"/>
    <p:sldId id="1763" r:id="rId15"/>
    <p:sldId id="1603" r:id="rId16"/>
    <p:sldId id="1773" r:id="rId17"/>
    <p:sldId id="1760" r:id="rId18"/>
    <p:sldId id="1721" r:id="rId19"/>
    <p:sldId id="1774" r:id="rId20"/>
    <p:sldId id="1741" r:id="rId21"/>
    <p:sldId id="1606" r:id="rId22"/>
    <p:sldId id="1775" r:id="rId23"/>
    <p:sldId id="1735" r:id="rId24"/>
    <p:sldId id="1723" r:id="rId25"/>
    <p:sldId id="1764" r:id="rId26"/>
    <p:sldId id="1724" r:id="rId27"/>
    <p:sldId id="1693" r:id="rId28"/>
    <p:sldId id="1661" r:id="rId29"/>
    <p:sldId id="1761" r:id="rId30"/>
    <p:sldId id="1776" r:id="rId31"/>
    <p:sldId id="1750" r:id="rId32"/>
    <p:sldId id="1777" r:id="rId33"/>
    <p:sldId id="1778" r:id="rId34"/>
    <p:sldId id="1779" r:id="rId35"/>
    <p:sldId id="1751" r:id="rId36"/>
    <p:sldId id="1782" r:id="rId37"/>
    <p:sldId id="1783" r:id="rId38"/>
    <p:sldId id="1784" r:id="rId39"/>
    <p:sldId id="1752" r:id="rId40"/>
    <p:sldId id="1765" r:id="rId41"/>
  </p:sldIdLst>
  <p:sldSz cx="10080625" cy="7559675"/>
  <p:notesSz cx="7010400" cy="9296400"/>
  <p:embeddedFontLst>
    <p:embeddedFont>
      <p:font typeface="Cambria Math" panose="02040503050406030204" pitchFamily="18" charset="0"/>
      <p:regular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</p:embeddedFontLst>
  <p:defaultTextStyle>
    <a:defPPr>
      <a:defRPr lang="en-GB"/>
    </a:defPPr>
    <a:lvl1pPr algn="l" defTabSz="45611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741181" indent="-285070" algn="l" defTabSz="45611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1140274" indent="-228058" algn="l" defTabSz="45611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596388" indent="-228058" algn="l" defTabSz="45611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2052501" indent="-228058" algn="l" defTabSz="45611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0555" algn="l" defTabSz="91222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36667" algn="l" defTabSz="91222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192777" algn="l" defTabSz="91222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48891" algn="l" defTabSz="91222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31EEF4B-A085-4553-9ED5-CCAF28BE9526}">
          <p14:sldIdLst>
            <p14:sldId id="1762"/>
            <p14:sldId id="1757"/>
            <p14:sldId id="1766"/>
            <p14:sldId id="1767"/>
            <p14:sldId id="1768"/>
            <p14:sldId id="1747"/>
            <p14:sldId id="1769"/>
            <p14:sldId id="1748"/>
            <p14:sldId id="1771"/>
            <p14:sldId id="1770"/>
            <p14:sldId id="1758"/>
            <p14:sldId id="1662"/>
            <p14:sldId id="1772"/>
            <p14:sldId id="1763"/>
            <p14:sldId id="1603"/>
            <p14:sldId id="1773"/>
            <p14:sldId id="1760"/>
            <p14:sldId id="1721"/>
            <p14:sldId id="1774"/>
            <p14:sldId id="1741"/>
            <p14:sldId id="1606"/>
            <p14:sldId id="1775"/>
            <p14:sldId id="1735"/>
            <p14:sldId id="1723"/>
            <p14:sldId id="1764"/>
            <p14:sldId id="1724"/>
            <p14:sldId id="1693"/>
            <p14:sldId id="1661"/>
            <p14:sldId id="1761"/>
            <p14:sldId id="1776"/>
            <p14:sldId id="1750"/>
            <p14:sldId id="1777"/>
            <p14:sldId id="1778"/>
            <p14:sldId id="1779"/>
            <p14:sldId id="1751"/>
            <p14:sldId id="1782"/>
            <p14:sldId id="1783"/>
            <p14:sldId id="1784"/>
            <p14:sldId id="1752"/>
            <p14:sldId id="1765"/>
          </p14:sldIdLst>
        </p14:section>
        <p14:section name="Untitled Section" id="{B7B6CE29-F0D3-4FD1-A856-59FFF8C3CEF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62">
          <p15:clr>
            <a:srgbClr val="A4A3A4"/>
          </p15:clr>
        </p15:guide>
        <p15:guide id="2" pos="19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33"/>
    <a:srgbClr val="336600"/>
    <a:srgbClr val="000099"/>
    <a:srgbClr val="A50021"/>
    <a:srgbClr val="003300"/>
    <a:srgbClr val="CC0000"/>
    <a:srgbClr val="0099CC"/>
    <a:srgbClr val="FFFFFF"/>
    <a:srgbClr val="CC00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79" autoAdjust="0"/>
    <p:restoredTop sz="92194" autoAdjust="0"/>
  </p:normalViewPr>
  <p:slideViewPr>
    <p:cSldViewPr>
      <p:cViewPr varScale="1">
        <p:scale>
          <a:sx n="77" d="100"/>
          <a:sy n="77" d="100"/>
        </p:scale>
        <p:origin x="1248" y="53"/>
      </p:cViewPr>
      <p:guideLst>
        <p:guide orient="horz" pos="2161"/>
        <p:guide pos="2880"/>
        <p:guide orient="horz" pos="2141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2166" y="-114"/>
      </p:cViewPr>
      <p:guideLst>
        <p:guide orient="horz" pos="2662"/>
        <p:guide pos="19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4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font" Target="fonts/font5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1FAF154-94BE-43B9-874E-56D36642E12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9095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706438"/>
            <a:ext cx="4646613" cy="348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01675" y="4414838"/>
            <a:ext cx="560705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416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17513">
              <a:tabLst>
                <a:tab pos="661988" algn="l"/>
                <a:tab pos="1323975" algn="l"/>
                <a:tab pos="1985963" algn="l"/>
                <a:tab pos="264795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967163" y="0"/>
            <a:ext cx="30416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17513">
              <a:tabLst>
                <a:tab pos="661988" algn="l"/>
                <a:tab pos="1323975" algn="l"/>
                <a:tab pos="1985963" algn="l"/>
                <a:tab pos="264795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8831263"/>
            <a:ext cx="30416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417513">
              <a:tabLst>
                <a:tab pos="661988" algn="l"/>
                <a:tab pos="1323975" algn="l"/>
                <a:tab pos="1985963" algn="l"/>
                <a:tab pos="264795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417513">
              <a:tabLst>
                <a:tab pos="661988" algn="l"/>
                <a:tab pos="1323975" algn="l"/>
                <a:tab pos="1985963" algn="l"/>
                <a:tab pos="264795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86642BA-6C9A-44BD-BB77-EAAA1F8C1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66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611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1181" indent="-285070" algn="l" defTabSz="45611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0274" indent="-228058" algn="l" defTabSz="45611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96388" indent="-228058" algn="l" defTabSz="45611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2501" indent="-228058" algn="l" defTabSz="45611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0555" algn="l" defTabSz="912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6667" algn="l" defTabSz="912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2777" algn="l" defTabSz="912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8891" algn="l" defTabSz="912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744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2" y="7111999"/>
            <a:ext cx="2266950" cy="401638"/>
          </a:xfrm>
        </p:spPr>
        <p:txBody>
          <a:bodyPr anchor="b"/>
          <a:lstStyle>
            <a:lvl1pPr>
              <a:defRPr sz="1100"/>
            </a:lvl1pPr>
          </a:lstStyle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30912" y="7111999"/>
            <a:ext cx="3403600" cy="401638"/>
          </a:xfrm>
        </p:spPr>
        <p:txBody>
          <a:bodyPr anchor="b"/>
          <a:lstStyle>
            <a:lvl1pPr algn="r">
              <a:defRPr sz="1100"/>
            </a:lvl1pPr>
          </a:lstStyle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536112" y="7111999"/>
            <a:ext cx="384176" cy="401638"/>
          </a:xfrm>
          <a:prstGeom prst="rect">
            <a:avLst/>
          </a:prstGeom>
        </p:spPr>
        <p:txBody>
          <a:bodyPr anchor="b"/>
          <a:lstStyle>
            <a:lvl1pPr>
              <a:defRPr sz="1100"/>
            </a:lvl1pPr>
          </a:lstStyle>
          <a:p>
            <a:fld id="{B25A510B-8F23-4701-ADA6-23D04D25E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7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0095851" cy="75718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312" y="7111999"/>
            <a:ext cx="226695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CERN, February 19,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11912" y="7111999"/>
            <a:ext cx="340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Franco Bradamante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6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7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0.png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0.png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0.png"/><Relationship Id="rId4" Type="http://schemas.openxmlformats.org/officeDocument/2006/relationships/image" Target="../media/image60.png"/><Relationship Id="rId9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7" Type="http://schemas.openxmlformats.org/officeDocument/2006/relationships/image" Target="../media/image24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51616" y="1204980"/>
            <a:ext cx="9220200" cy="1584257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4000" b="1" dirty="0" smtClean="0">
                <a:solidFill>
                  <a:srgbClr val="A50021"/>
                </a:solidFill>
              </a:rPr>
              <a:t>The story of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4000" b="1" dirty="0" smtClean="0">
                <a:solidFill>
                  <a:srgbClr val="A50021"/>
                </a:solidFill>
              </a:rPr>
              <a:t>TRANSVERSITY @ COMPASS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506912" y="3102136"/>
            <a:ext cx="3962400" cy="549343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800" b="1" dirty="0" smtClean="0">
                <a:solidFill>
                  <a:srgbClr val="990033"/>
                </a:solidFill>
              </a:rPr>
              <a:t>Franco </a:t>
            </a:r>
            <a:r>
              <a:rPr lang="en-US" sz="2800" b="1" dirty="0" err="1" smtClean="0">
                <a:solidFill>
                  <a:srgbClr val="990033"/>
                </a:solidFill>
              </a:rPr>
              <a:t>Bradamante</a:t>
            </a:r>
            <a:endParaRPr lang="en-US" sz="2800" b="1" dirty="0" smtClean="0">
              <a:solidFill>
                <a:srgbClr val="990033"/>
              </a:solidFill>
            </a:endParaRP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2800" b="1" dirty="0" smtClean="0">
              <a:solidFill>
                <a:srgbClr val="990033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916112" y="4370084"/>
            <a:ext cx="6153150" cy="2438400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3200" b="1" dirty="0" smtClean="0">
                <a:solidFill>
                  <a:srgbClr val="A50021"/>
                </a:solidFill>
              </a:rPr>
              <a:t>Symposium in </a:t>
            </a:r>
            <a:r>
              <a:rPr lang="en-US" sz="3200" b="1" dirty="0" err="1" smtClean="0">
                <a:solidFill>
                  <a:srgbClr val="A50021"/>
                </a:solidFill>
              </a:rPr>
              <a:t>honour</a:t>
            </a:r>
            <a:endParaRPr lang="en-US" sz="3200" b="1" dirty="0">
              <a:solidFill>
                <a:srgbClr val="A50021"/>
              </a:solidFill>
            </a:endParaRPr>
          </a:p>
          <a:p>
            <a:pPr algn="r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3200" b="1" dirty="0" smtClean="0">
                <a:solidFill>
                  <a:srgbClr val="A50021"/>
                </a:solidFill>
              </a:rPr>
              <a:t>         of Gerhard </a:t>
            </a:r>
            <a:r>
              <a:rPr lang="en-US" sz="3200" b="1" dirty="0" err="1" smtClean="0">
                <a:solidFill>
                  <a:srgbClr val="A50021"/>
                </a:solidFill>
              </a:rPr>
              <a:t>Mallot</a:t>
            </a:r>
            <a:endParaRPr lang="en-US" sz="3200" b="1" dirty="0" smtClean="0">
              <a:solidFill>
                <a:srgbClr val="A50021"/>
              </a:solidFill>
            </a:endParaRPr>
          </a:p>
          <a:p>
            <a:pPr algn="r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3200" b="1" dirty="0" smtClean="0">
              <a:solidFill>
                <a:srgbClr val="A50021"/>
              </a:solidFill>
            </a:endParaRPr>
          </a:p>
          <a:p>
            <a:pPr algn="r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400" b="1" dirty="0" smtClean="0">
                <a:solidFill>
                  <a:srgbClr val="A50021"/>
                </a:solidFill>
              </a:rPr>
              <a:t>CERN, February 19, 2020 </a:t>
            </a:r>
          </a:p>
          <a:p>
            <a:pPr algn="r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3200" b="1" dirty="0" smtClean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4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44512" y="427037"/>
            <a:ext cx="8737600" cy="838200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400" b="1" dirty="0" smtClean="0">
                <a:solidFill>
                  <a:srgbClr val="990033"/>
                </a:solidFill>
              </a:rPr>
              <a:t>From my archives…..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>
                <a:solidFill>
                  <a:srgbClr val="990033"/>
                </a:solidFill>
              </a:rPr>
              <a:t>mail </a:t>
            </a:r>
            <a:r>
              <a:rPr lang="en-US" sz="1800" dirty="0">
                <a:solidFill>
                  <a:srgbClr val="990033"/>
                </a:solidFill>
              </a:rPr>
              <a:t>from Stephan on </a:t>
            </a:r>
            <a:r>
              <a:rPr lang="en-US" sz="1800" dirty="0" smtClean="0">
                <a:solidFill>
                  <a:srgbClr val="990033"/>
                </a:solidFill>
              </a:rPr>
              <a:t>February 20</a:t>
            </a:r>
            <a:r>
              <a:rPr lang="en-US" sz="1800" dirty="0">
                <a:solidFill>
                  <a:srgbClr val="990033"/>
                </a:solidFill>
              </a:rPr>
              <a:t>, </a:t>
            </a:r>
            <a:r>
              <a:rPr lang="en-US" sz="1800" dirty="0" smtClean="0">
                <a:solidFill>
                  <a:srgbClr val="990033"/>
                </a:solidFill>
              </a:rPr>
              <a:t>1996</a:t>
            </a:r>
          </a:p>
        </p:txBody>
      </p:sp>
      <p:sp>
        <p:nvSpPr>
          <p:cNvPr id="4" name="Rectangle 3"/>
          <p:cNvSpPr/>
          <p:nvPr/>
        </p:nvSpPr>
        <p:spPr>
          <a:xfrm>
            <a:off x="925512" y="1524812"/>
            <a:ext cx="8926513" cy="5327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Dear colleagues,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your convenience you can now also find the newest version of the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joint proposal (former CHEOPS/HMC) on the WEB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 the 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adress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http://axhyp1.cern.ch/cheops/proposal/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 you find the proposal in different printing formats. As mentioned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 the previous mail by Franco, you can of course also get it on CERNSP.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/afs/cern.ch/user/i/i202/public/proposal/proposal.ps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Please read the document carefully and submit all your comments 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or        Stephan     or         Franco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gkm@na47sun05.cern.ch) (snp@vsnhd1.cern.ch) (bradamante@trieste.infn.it)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 still have not yet decided for the name of our common enterprise.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 currently best suggestion is :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COMPASS   </a:t>
            </a:r>
            <a:r>
              <a:rPr lang="en-US" sz="20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'C</a:t>
            </a:r>
            <a:r>
              <a:rPr lang="en-US" sz="20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</a:t>
            </a:r>
            <a:r>
              <a:rPr lang="en-US" sz="2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O</a:t>
            </a:r>
            <a:r>
              <a:rPr lang="en-US" sz="20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riented</a:t>
            </a:r>
            <a:r>
              <a:rPr lang="en-US" sz="2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M</a:t>
            </a:r>
            <a:r>
              <a:rPr lang="en-US" sz="20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uon</a:t>
            </a:r>
            <a:r>
              <a:rPr lang="en-US" sz="2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P</a:t>
            </a:r>
            <a:r>
              <a:rPr lang="en-US" sz="20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roton</a:t>
            </a:r>
            <a:r>
              <a:rPr lang="en-US" sz="2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</a:t>
            </a:r>
            <a:r>
              <a:rPr lang="en-US" sz="20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lternating</a:t>
            </a:r>
            <a:r>
              <a:rPr lang="en-US" sz="2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S</a:t>
            </a:r>
            <a:r>
              <a:rPr lang="en-US" sz="20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pectrometer</a:t>
            </a:r>
            <a:r>
              <a:rPr lang="en-US" sz="2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S</a:t>
            </a:r>
            <a:r>
              <a:rPr lang="en-US" sz="20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etup</a:t>
            </a:r>
            <a:r>
              <a:rPr lang="en-US" sz="2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sz="20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 best regards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The 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editors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98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4"/>
              <p:cNvSpPr>
                <a:spLocks noChangeArrowheads="1"/>
              </p:cNvSpPr>
              <p:nvPr/>
            </p:nvSpPr>
            <p:spPr bwMode="auto">
              <a:xfrm>
                <a:off x="544512" y="414267"/>
                <a:ext cx="8783758" cy="466097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lIns="100533" tIns="50269" rIns="100533" bIns="50269"/>
              <a:lstStyle/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2400" b="1" dirty="0" smtClean="0">
                    <a:solidFill>
                      <a:srgbClr val="A50021"/>
                    </a:solidFill>
                  </a:rPr>
                  <a:t>The </a:t>
                </a:r>
                <a:r>
                  <a:rPr lang="en-US" sz="2400" b="1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COMPASS</a:t>
                </a:r>
                <a:r>
                  <a:rPr lang="en-US" sz="2400" b="1" dirty="0" smtClean="0">
                    <a:solidFill>
                      <a:srgbClr val="A50021"/>
                    </a:solidFill>
                  </a:rPr>
                  <a:t> proposal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b="1" dirty="0">
                    <a:solidFill>
                      <a:srgbClr val="A50021"/>
                    </a:solidFill>
                  </a:rPr>
                  <a:t> </a:t>
                </a:r>
                <a:r>
                  <a:rPr lang="en-US" sz="1800" b="1" dirty="0" smtClean="0">
                    <a:solidFill>
                      <a:srgbClr val="A50021"/>
                    </a:solidFill>
                  </a:rPr>
                  <a:t>         </a:t>
                </a:r>
                <a:r>
                  <a:rPr lang="en-US" sz="1800" b="1" dirty="0" err="1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</a:t>
                </a:r>
                <a:r>
                  <a:rPr lang="en-US" sz="1800" dirty="0" err="1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mmon</a:t>
                </a:r>
                <a:r>
                  <a:rPr lang="en-US" sz="1800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b="1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800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uon and </a:t>
                </a:r>
                <a:r>
                  <a:rPr lang="en-US" sz="1800" b="1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800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roton </a:t>
                </a:r>
                <a:r>
                  <a:rPr lang="en-US" sz="1800" b="1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1800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pparatus for </a:t>
                </a:r>
                <a:r>
                  <a:rPr lang="en-US" sz="1800" b="1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800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tructure and </a:t>
                </a:r>
                <a:r>
                  <a:rPr lang="en-US" sz="1800" b="1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800" dirty="0" smtClean="0">
                    <a:solidFill>
                      <a:srgbClr val="A5002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pectroscopy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dirty="0" smtClean="0">
                  <a:solidFill>
                    <a:srgbClr val="000099"/>
                  </a:solidFill>
                </a:endParaRP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dirty="0" smtClean="0">
                  <a:solidFill>
                    <a:srgbClr val="000099"/>
                  </a:solidFill>
                </a:endParaRP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dirty="0">
                  <a:solidFill>
                    <a:srgbClr val="000099"/>
                  </a:solidFill>
                </a:endParaRP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dirty="0" smtClean="0">
                  <a:solidFill>
                    <a:srgbClr val="000099"/>
                  </a:solidFill>
                </a:endParaRP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 smtClean="0">
                    <a:solidFill>
                      <a:schemeClr val="tx1"/>
                    </a:solidFill>
                  </a:rPr>
                  <a:t>was approved in February </a:t>
                </a:r>
                <a:r>
                  <a:rPr lang="en-US" sz="1800" b="1" dirty="0" smtClean="0">
                    <a:solidFill>
                      <a:srgbClr val="336600"/>
                    </a:solidFill>
                  </a:rPr>
                  <a:t>1997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dirty="0">
                  <a:solidFill>
                    <a:schemeClr val="tx1"/>
                  </a:solidFill>
                </a:endParaRP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 smtClean="0">
                    <a:solidFill>
                      <a:schemeClr val="tx1"/>
                    </a:solidFill>
                  </a:rPr>
                  <a:t>and data taken started in </a:t>
                </a:r>
                <a:r>
                  <a:rPr lang="en-US" sz="1800" b="1" dirty="0" smtClean="0">
                    <a:solidFill>
                      <a:srgbClr val="336600"/>
                    </a:solidFill>
                  </a:rPr>
                  <a:t>2002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>
                    <a:solidFill>
                      <a:schemeClr val="tx1"/>
                    </a:solidFill>
                  </a:rPr>
                  <a:t>	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with muon beam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>
                    <a:solidFill>
                      <a:schemeClr val="tx1"/>
                    </a:solidFill>
                  </a:rPr>
                  <a:t>	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and polarized deuteron target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>
                    <a:solidFill>
                      <a:schemeClr val="tx1"/>
                    </a:solidFill>
                  </a:rPr>
                  <a:t>	</a:t>
                </a:r>
                <a:r>
                  <a:rPr lang="en-US" sz="1800" dirty="0"/>
                  <a:t> </a:t>
                </a:r>
                <a:r>
                  <a:rPr lang="en-US" sz="1800" dirty="0" smtClean="0"/>
                  <a:t>     </a:t>
                </a:r>
                <a:r>
                  <a:rPr lang="en-US" sz="1600" i="1" dirty="0" smtClean="0">
                    <a:solidFill>
                      <a:schemeClr val="tx1"/>
                    </a:solidFill>
                  </a:rPr>
                  <a:t>for the measurement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endParaRPr lang="en-US" sz="1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4512" y="414267"/>
                <a:ext cx="8783758" cy="4660970"/>
              </a:xfrm>
              <a:prstGeom prst="rect">
                <a:avLst/>
              </a:prstGeom>
              <a:blipFill>
                <a:blip r:embed="rId2"/>
                <a:stretch>
                  <a:fillRect l="-972" t="-915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6" descr="D:\talks\icons\compass_logo_125x12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512" y="30797"/>
            <a:ext cx="1420498" cy="1420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Compass_tre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183" y="1488935"/>
            <a:ext cx="4184288" cy="5965047"/>
          </a:xfrm>
          <a:prstGeom prst="rect">
            <a:avLst/>
          </a:prstGeom>
          <a:noFill/>
          <a:ln w="9525">
            <a:solidFill>
              <a:srgbClr val="3366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47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530224" y="350837"/>
            <a:ext cx="6948488" cy="533400"/>
          </a:xfrm>
          <a:prstGeom prst="rect">
            <a:avLst/>
          </a:prstGeom>
        </p:spPr>
        <p:txBody>
          <a:bodyPr/>
          <a:lstStyle/>
          <a:p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DEUTERON DATA</a:t>
            </a:r>
            <a:endParaRPr lang="en-US" sz="2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7040" y="930894"/>
            <a:ext cx="7323351" cy="17526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the first SIDIS data </a:t>
            </a:r>
            <a:r>
              <a:rPr lang="en-US" sz="1800" dirty="0" smtClean="0"/>
              <a:t>with a </a:t>
            </a:r>
            <a:r>
              <a:rPr lang="en-US" sz="1800" dirty="0"/>
              <a:t>transversely polarized target in COMPASS 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</a:t>
            </a:r>
            <a:r>
              <a:rPr lang="en-US" sz="1800" dirty="0" smtClean="0">
                <a:solidFill>
                  <a:srgbClr val="990033"/>
                </a:solidFill>
              </a:rPr>
              <a:t>2002</a:t>
            </a:r>
            <a:r>
              <a:rPr lang="en-US" sz="1800" dirty="0" smtClean="0"/>
              <a:t>: </a:t>
            </a:r>
            <a:r>
              <a:rPr lang="en-US" sz="1600" dirty="0" smtClean="0"/>
              <a:t>0.5 effective weeks of data taking</a:t>
            </a:r>
          </a:p>
          <a:p>
            <a:r>
              <a:rPr lang="en-US" sz="1800" dirty="0" smtClean="0"/>
              <a:t>in </a:t>
            </a:r>
            <a:r>
              <a:rPr lang="en-US" sz="1800" dirty="0" smtClean="0">
                <a:solidFill>
                  <a:srgbClr val="990033"/>
                </a:solidFill>
              </a:rPr>
              <a:t>2004</a:t>
            </a:r>
            <a:r>
              <a:rPr lang="en-US" sz="1800" dirty="0" smtClean="0"/>
              <a:t> first results for the </a:t>
            </a:r>
            <a:r>
              <a:rPr lang="en-US" sz="1800" b="1" dirty="0" smtClean="0">
                <a:solidFill>
                  <a:srgbClr val="FF0000"/>
                </a:solidFill>
              </a:rPr>
              <a:t>Collins  asymmetry </a:t>
            </a:r>
          </a:p>
          <a:p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        and for the </a:t>
            </a:r>
            <a:r>
              <a:rPr lang="en-US" sz="1800" b="1" dirty="0" err="1" smtClean="0">
                <a:solidFill>
                  <a:srgbClr val="FF0000"/>
                </a:solidFill>
              </a:rPr>
              <a:t>Sivers</a:t>
            </a:r>
            <a:r>
              <a:rPr lang="en-US" sz="1800" b="1" dirty="0" smtClean="0">
                <a:solidFill>
                  <a:srgbClr val="FF0000"/>
                </a:solidFill>
              </a:rPr>
              <a:t> asymmetries</a:t>
            </a:r>
            <a:r>
              <a:rPr lang="en-US" sz="1800" dirty="0" smtClean="0"/>
              <a:t>                          </a:t>
            </a:r>
          </a:p>
          <a:p>
            <a:endParaRPr lang="en-US" sz="800" dirty="0"/>
          </a:p>
          <a:p>
            <a:r>
              <a:rPr lang="en-US" sz="1800" dirty="0" smtClean="0"/>
              <a:t>first publication in </a:t>
            </a:r>
            <a:r>
              <a:rPr lang="en-US" sz="1800" dirty="0" smtClean="0">
                <a:solidFill>
                  <a:srgbClr val="FF0000"/>
                </a:solidFill>
              </a:rPr>
              <a:t>2005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7755" y="1862393"/>
            <a:ext cx="2087056" cy="63425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682603" y="1284671"/>
            <a:ext cx="1960408" cy="594110"/>
            <a:chOff x="7431134" y="1213609"/>
            <a:chExt cx="1960408" cy="594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7431134" y="1241025"/>
                  <a:ext cx="1960408" cy="5666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𝐶𝑜𝑙𝑙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9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  <m:sup/>
                              <m:e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 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</m:sup>
                                </m:sSub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9"/>
                                  </m:r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  <m:sup/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bSup>
                              </m:e>
                            </m:nary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1134" y="1241025"/>
                  <a:ext cx="1960408" cy="566694"/>
                </a:xfrm>
                <a:prstGeom prst="rect">
                  <a:avLst/>
                </a:prstGeom>
                <a:blipFill>
                  <a:blip r:embed="rId4" cstate="print"/>
                  <a:stretch>
                    <a:fillRect b="-2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8686696" y="1213609"/>
                  <a:ext cx="417781" cy="24974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⊗</m:t>
                        </m:r>
                      </m:oMath>
                    </m:oMathPara>
                  </a14:m>
                  <a:endParaRPr lang="en-US" sz="1050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696" y="1213609"/>
                  <a:ext cx="417781" cy="249748"/>
                </a:xfrm>
                <a:prstGeom prst="rect">
                  <a:avLst/>
                </a:prstGeom>
                <a:blipFill>
                  <a:blip r:embed="rId5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8" name="Picture 6" descr="D:\talks\icons\compass_logo_125x12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2" y="46037"/>
            <a:ext cx="1420498" cy="1420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855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696912" y="2751869"/>
            <a:ext cx="4281488" cy="3771168"/>
            <a:chOff x="392112" y="2751869"/>
            <a:chExt cx="4281488" cy="3771168"/>
          </a:xfrm>
        </p:grpSpPr>
        <p:sp>
          <p:nvSpPr>
            <p:cNvPr id="11" name="Rectangle 10"/>
            <p:cNvSpPr/>
            <p:nvPr/>
          </p:nvSpPr>
          <p:spPr>
            <a:xfrm>
              <a:off x="392112" y="2751869"/>
              <a:ext cx="4281488" cy="3771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1177" y="2892622"/>
              <a:ext cx="4228135" cy="3630415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6030912" y="4336815"/>
            <a:ext cx="2574166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PRL 94, 202002 (2005)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530224" y="350837"/>
            <a:ext cx="6948488" cy="533400"/>
          </a:xfrm>
          <a:prstGeom prst="rect">
            <a:avLst/>
          </a:prstGeom>
        </p:spPr>
        <p:txBody>
          <a:bodyPr/>
          <a:lstStyle/>
          <a:p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DEUTERON DATA</a:t>
            </a:r>
            <a:endParaRPr lang="en-US" sz="2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7040" y="930894"/>
            <a:ext cx="7323351" cy="17526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the first SIDIS data </a:t>
            </a:r>
            <a:r>
              <a:rPr lang="en-US" sz="1800" dirty="0" smtClean="0"/>
              <a:t>with a </a:t>
            </a:r>
            <a:r>
              <a:rPr lang="en-US" sz="1800" dirty="0"/>
              <a:t>transversely polarized target in COMPASS 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</a:t>
            </a:r>
            <a:r>
              <a:rPr lang="en-US" sz="1800" dirty="0" smtClean="0">
                <a:solidFill>
                  <a:srgbClr val="990033"/>
                </a:solidFill>
              </a:rPr>
              <a:t>2002</a:t>
            </a:r>
            <a:r>
              <a:rPr lang="en-US" sz="1800" dirty="0" smtClean="0"/>
              <a:t>: </a:t>
            </a:r>
            <a:r>
              <a:rPr lang="en-US" sz="1600" dirty="0" smtClean="0"/>
              <a:t>0.5 effective weeks of data taking</a:t>
            </a:r>
          </a:p>
          <a:p>
            <a:r>
              <a:rPr lang="en-US" sz="1800" dirty="0" smtClean="0"/>
              <a:t>in </a:t>
            </a:r>
            <a:r>
              <a:rPr lang="en-US" sz="1800" dirty="0" smtClean="0">
                <a:solidFill>
                  <a:srgbClr val="990033"/>
                </a:solidFill>
              </a:rPr>
              <a:t>2004</a:t>
            </a:r>
            <a:r>
              <a:rPr lang="en-US" sz="1800" dirty="0" smtClean="0"/>
              <a:t> first results for the </a:t>
            </a:r>
            <a:r>
              <a:rPr lang="en-US" sz="1800" b="1" dirty="0" smtClean="0">
                <a:solidFill>
                  <a:srgbClr val="FF0000"/>
                </a:solidFill>
              </a:rPr>
              <a:t>Collins  asymmetry </a:t>
            </a:r>
          </a:p>
          <a:p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        and for the </a:t>
            </a:r>
            <a:r>
              <a:rPr lang="en-US" sz="1800" b="1" dirty="0" err="1" smtClean="0">
                <a:solidFill>
                  <a:srgbClr val="FF0000"/>
                </a:solidFill>
              </a:rPr>
              <a:t>Sivers</a:t>
            </a:r>
            <a:r>
              <a:rPr lang="en-US" sz="1800" b="1" dirty="0" smtClean="0">
                <a:solidFill>
                  <a:srgbClr val="FF0000"/>
                </a:solidFill>
              </a:rPr>
              <a:t> asymmetries</a:t>
            </a:r>
            <a:r>
              <a:rPr lang="en-US" sz="1800" dirty="0" smtClean="0"/>
              <a:t>                          </a:t>
            </a:r>
          </a:p>
          <a:p>
            <a:endParaRPr lang="en-US" sz="800" dirty="0"/>
          </a:p>
          <a:p>
            <a:r>
              <a:rPr lang="en-US" sz="1800" dirty="0" smtClean="0"/>
              <a:t>first publication in </a:t>
            </a:r>
            <a:r>
              <a:rPr lang="en-US" sz="1800" dirty="0" smtClean="0">
                <a:solidFill>
                  <a:srgbClr val="FF0000"/>
                </a:solidFill>
              </a:rPr>
              <a:t>2005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69193" y="4175168"/>
            <a:ext cx="563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</a:pPr>
            <a:r>
              <a:rPr lang="en-US" dirty="0" smtClean="0"/>
              <a:t>h+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5746" y="4176162"/>
            <a:ext cx="1109599" cy="32130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Collins, d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45244" y="5806716"/>
            <a:ext cx="1040670" cy="32130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Sivers</a:t>
            </a:r>
            <a:r>
              <a:rPr lang="en-US" sz="1600" b="1" dirty="0" smtClean="0">
                <a:solidFill>
                  <a:srgbClr val="FF0000"/>
                </a:solidFill>
              </a:rPr>
              <a:t>, d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55705" y="4168596"/>
            <a:ext cx="518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h-</a:t>
            </a:r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7755" y="1862393"/>
            <a:ext cx="2087056" cy="63425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682603" y="1284671"/>
            <a:ext cx="1960408" cy="594110"/>
            <a:chOff x="7431134" y="1213609"/>
            <a:chExt cx="1960408" cy="594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7431134" y="1241025"/>
                  <a:ext cx="1960408" cy="5666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𝐶𝑜𝑙𝑙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9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  <m:sup/>
                              <m:e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 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</m:sup>
                                </m:sSub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9"/>
                                  </m:r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  <m:sup/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bSup>
                              </m:e>
                            </m:nary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1134" y="1241025"/>
                  <a:ext cx="1960408" cy="566694"/>
                </a:xfrm>
                <a:prstGeom prst="rect">
                  <a:avLst/>
                </a:prstGeom>
                <a:blipFill>
                  <a:blip r:embed="rId4" cstate="print"/>
                  <a:stretch>
                    <a:fillRect b="-2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8686696" y="1213609"/>
                  <a:ext cx="417781" cy="24974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⊗</m:t>
                        </m:r>
                      </m:oMath>
                    </m:oMathPara>
                  </a14:m>
                  <a:endParaRPr lang="en-US" sz="1050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696" y="1213609"/>
                  <a:ext cx="417781" cy="249748"/>
                </a:xfrm>
                <a:prstGeom prst="rect">
                  <a:avLst/>
                </a:prstGeom>
                <a:blipFill>
                  <a:blip r:embed="rId5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8" name="Picture 6" descr="D:\talks\icons\compass_logo_125x12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2" y="46037"/>
            <a:ext cx="1420498" cy="1420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946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696912" y="2751869"/>
            <a:ext cx="4281488" cy="3771168"/>
            <a:chOff x="392112" y="2751869"/>
            <a:chExt cx="4281488" cy="3771168"/>
          </a:xfrm>
        </p:grpSpPr>
        <p:sp>
          <p:nvSpPr>
            <p:cNvPr id="11" name="Rectangle 10"/>
            <p:cNvSpPr/>
            <p:nvPr/>
          </p:nvSpPr>
          <p:spPr>
            <a:xfrm>
              <a:off x="392112" y="2751869"/>
              <a:ext cx="4281488" cy="3771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1177" y="2892622"/>
              <a:ext cx="4228135" cy="3630415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3351388" y="6558358"/>
            <a:ext cx="1772345" cy="2640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PRL 94, 202002 (2005)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530224" y="350837"/>
            <a:ext cx="6948488" cy="533400"/>
          </a:xfrm>
          <a:prstGeom prst="rect">
            <a:avLst/>
          </a:prstGeom>
        </p:spPr>
        <p:txBody>
          <a:bodyPr/>
          <a:lstStyle/>
          <a:p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DEUTERON DATA</a:t>
            </a:r>
            <a:endParaRPr lang="en-US" sz="2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7040" y="930894"/>
            <a:ext cx="7323351" cy="17526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the first SIDIS data </a:t>
            </a:r>
            <a:r>
              <a:rPr lang="en-US" sz="1800" dirty="0" smtClean="0"/>
              <a:t>with a </a:t>
            </a:r>
            <a:r>
              <a:rPr lang="en-US" sz="1800" dirty="0"/>
              <a:t>transversely polarized target in COMPASS </a:t>
            </a:r>
            <a:r>
              <a:rPr lang="en-US" sz="1800" dirty="0" smtClean="0"/>
              <a:t>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</a:t>
            </a:r>
            <a:r>
              <a:rPr lang="en-US" sz="1800" dirty="0" smtClean="0">
                <a:solidFill>
                  <a:srgbClr val="990033"/>
                </a:solidFill>
              </a:rPr>
              <a:t>2002</a:t>
            </a:r>
            <a:r>
              <a:rPr lang="en-US" sz="1800" dirty="0" smtClean="0"/>
              <a:t>: </a:t>
            </a:r>
            <a:r>
              <a:rPr lang="en-US" sz="1600" dirty="0" smtClean="0"/>
              <a:t>0.5 effective weeks of data taking</a:t>
            </a:r>
          </a:p>
          <a:p>
            <a:r>
              <a:rPr lang="en-US" sz="1800" dirty="0" smtClean="0"/>
              <a:t>in </a:t>
            </a:r>
            <a:r>
              <a:rPr lang="en-US" sz="1800" dirty="0" smtClean="0">
                <a:solidFill>
                  <a:srgbClr val="990033"/>
                </a:solidFill>
              </a:rPr>
              <a:t>2004</a:t>
            </a:r>
            <a:r>
              <a:rPr lang="en-US" sz="1800" dirty="0" smtClean="0"/>
              <a:t> first results for the </a:t>
            </a:r>
            <a:r>
              <a:rPr lang="en-US" sz="1800" b="1" dirty="0" smtClean="0">
                <a:solidFill>
                  <a:srgbClr val="FF0000"/>
                </a:solidFill>
              </a:rPr>
              <a:t>Collins  asymmetry </a:t>
            </a:r>
          </a:p>
          <a:p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        and for the </a:t>
            </a:r>
            <a:r>
              <a:rPr lang="en-US" sz="1800" b="1" dirty="0" err="1" smtClean="0">
                <a:solidFill>
                  <a:srgbClr val="FF0000"/>
                </a:solidFill>
              </a:rPr>
              <a:t>Sivers</a:t>
            </a:r>
            <a:r>
              <a:rPr lang="en-US" sz="1800" b="1" dirty="0" smtClean="0">
                <a:solidFill>
                  <a:srgbClr val="FF0000"/>
                </a:solidFill>
              </a:rPr>
              <a:t> asymmetries</a:t>
            </a:r>
            <a:r>
              <a:rPr lang="en-US" sz="1800" dirty="0" smtClean="0"/>
              <a:t>                          </a:t>
            </a:r>
          </a:p>
          <a:p>
            <a:endParaRPr lang="en-US" sz="800" dirty="0"/>
          </a:p>
          <a:p>
            <a:r>
              <a:rPr lang="en-US" sz="1800" dirty="0" smtClean="0"/>
              <a:t>first publication in </a:t>
            </a:r>
            <a:r>
              <a:rPr lang="en-US" sz="1800" dirty="0" smtClean="0">
                <a:solidFill>
                  <a:srgbClr val="FF0000"/>
                </a:solidFill>
              </a:rPr>
              <a:t>2005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69193" y="4175168"/>
            <a:ext cx="563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</a:pPr>
            <a:r>
              <a:rPr lang="en-US" dirty="0" smtClean="0"/>
              <a:t>h+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5746" y="4176162"/>
            <a:ext cx="1109599" cy="32130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Collins, d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45244" y="5806716"/>
            <a:ext cx="1040670" cy="32130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Sivers</a:t>
            </a:r>
            <a:r>
              <a:rPr lang="en-US" sz="1600" b="1" dirty="0" smtClean="0">
                <a:solidFill>
                  <a:srgbClr val="FF0000"/>
                </a:solidFill>
              </a:rPr>
              <a:t>, d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55705" y="4168596"/>
            <a:ext cx="518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h-</a:t>
            </a:r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7755" y="1862393"/>
            <a:ext cx="2087056" cy="63425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682603" y="1284671"/>
            <a:ext cx="1960408" cy="594110"/>
            <a:chOff x="7431134" y="1213609"/>
            <a:chExt cx="1960408" cy="594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7431134" y="1241025"/>
                  <a:ext cx="1960408" cy="5666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𝐶𝑜𝑙𝑙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9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  <m:sup/>
                              <m:e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 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</m:sup>
                                </m:sSub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9"/>
                                  </m:r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  <m:sup/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bSup>
                              </m:e>
                            </m:nary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1134" y="1241025"/>
                  <a:ext cx="1960408" cy="566694"/>
                </a:xfrm>
                <a:prstGeom prst="rect">
                  <a:avLst/>
                </a:prstGeom>
                <a:blipFill>
                  <a:blip r:embed="rId4" cstate="print"/>
                  <a:stretch>
                    <a:fillRect b="-2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8686696" y="1213609"/>
                  <a:ext cx="417781" cy="24974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⊗</m:t>
                        </m:r>
                      </m:oMath>
                    </m:oMathPara>
                  </a14:m>
                  <a:endParaRPr lang="en-US" sz="1050" dirty="0"/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696" y="1213609"/>
                  <a:ext cx="417781" cy="249748"/>
                </a:xfrm>
                <a:prstGeom prst="rect">
                  <a:avLst/>
                </a:prstGeom>
                <a:blipFill>
                  <a:blip r:embed="rId5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8" name="Picture 6" descr="D:\talks\icons\compass_logo_125x12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666" y="4008437"/>
            <a:ext cx="1083493" cy="108349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5360265" y="4844958"/>
            <a:ext cx="1925750" cy="26686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006600"/>
                </a:solidFill>
              </a:rPr>
              <a:t>Luckily,   in the mean time, HERMES measurements with a proton target</a:t>
            </a:r>
          </a:p>
          <a:p>
            <a:endParaRPr lang="en-US" sz="1800" dirty="0">
              <a:solidFill>
                <a:srgbClr val="006600"/>
              </a:solidFill>
            </a:endParaRPr>
          </a:p>
          <a:p>
            <a:r>
              <a:rPr lang="en-US" sz="1800" b="1" dirty="0" smtClean="0">
                <a:solidFill>
                  <a:srgbClr val="006600"/>
                </a:solidFill>
              </a:rPr>
              <a:t>for the first time</a:t>
            </a:r>
          </a:p>
          <a:p>
            <a:r>
              <a:rPr lang="en-US" sz="1800" b="1" dirty="0" smtClean="0">
                <a:solidFill>
                  <a:srgbClr val="006600"/>
                </a:solidFill>
              </a:rPr>
              <a:t>clear signals:</a:t>
            </a:r>
          </a:p>
          <a:p>
            <a:r>
              <a:rPr lang="en-US" sz="1800" b="1" dirty="0" smtClean="0">
                <a:solidFill>
                  <a:srgbClr val="006600"/>
                </a:solidFill>
              </a:rPr>
              <a:t>real effects !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7223810" y="1923736"/>
            <a:ext cx="2756307" cy="55899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86015" y="2104413"/>
            <a:ext cx="2261633" cy="4868577"/>
          </a:xfrm>
          <a:prstGeom prst="rect">
            <a:avLst/>
          </a:prstGeom>
        </p:spPr>
      </p:pic>
      <p:pic>
        <p:nvPicPr>
          <p:cNvPr id="26" name="Picture 4" descr="http://www-hermes.desy.de/public-relation/Poster/hermeslogo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283" y="3440437"/>
            <a:ext cx="887772" cy="6476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06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5116512" y="802160"/>
            <a:ext cx="4861592" cy="235230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3500" y="861165"/>
            <a:ext cx="4784225" cy="206537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544512" y="350837"/>
            <a:ext cx="6948488" cy="533400"/>
          </a:xfrm>
          <a:prstGeom prst="rect">
            <a:avLst/>
          </a:prstGeom>
        </p:spPr>
        <p:txBody>
          <a:bodyPr/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first extractions of the new PDFs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1051" y="1001281"/>
            <a:ext cx="5820861" cy="2153188"/>
          </a:xfrm>
          <a:prstGeom prst="rect">
            <a:avLst/>
          </a:prstGeom>
          <a:noFill/>
        </p:spPr>
        <p:txBody>
          <a:bodyPr wrap="square" lIns="91220" tIns="45610" rIns="91220" bIns="45610" rtlCol="0">
            <a:spAutoFit/>
          </a:bodyPr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first extractions of the </a:t>
            </a:r>
            <a:r>
              <a:rPr lang="en-US" sz="1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Sivers</a:t>
            </a:r>
            <a:r>
              <a:rPr lang="en-US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functions 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p and d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Sivers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asymmetries came 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soon after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HERMES and COMPASS data 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could be well described</a:t>
            </a:r>
          </a:p>
          <a:p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confirmation that the COMPASS results</a:t>
            </a:r>
            <a:b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could be due to u d quark cancellation</a:t>
            </a:r>
          </a:p>
          <a:p>
            <a:endParaRPr lang="en-US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270641" y="2877528"/>
            <a:ext cx="2617511" cy="2927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Transversity</a:t>
            </a: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2005 </a:t>
            </a: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proceedings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624082" y="1160868"/>
            <a:ext cx="476035" cy="2431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9138446" y="1144636"/>
            <a:ext cx="476035" cy="2431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62169" y="1114819"/>
            <a:ext cx="889987" cy="321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Anselmino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al</a:t>
            </a:r>
          </a:p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Collins et al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98525" y="1112837"/>
            <a:ext cx="889987" cy="321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Anselmino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al</a:t>
            </a:r>
          </a:p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Feng Yuan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30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5116512" y="802160"/>
            <a:ext cx="4861592" cy="235230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3500" y="861165"/>
            <a:ext cx="4784225" cy="206537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544512" y="350837"/>
            <a:ext cx="6948488" cy="533400"/>
          </a:xfrm>
          <a:prstGeom prst="rect">
            <a:avLst/>
          </a:prstGeom>
        </p:spPr>
        <p:txBody>
          <a:bodyPr/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first extractions of the new PDFs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1051" y="1001281"/>
            <a:ext cx="5820861" cy="2153188"/>
          </a:xfrm>
          <a:prstGeom prst="rect">
            <a:avLst/>
          </a:prstGeom>
          <a:noFill/>
        </p:spPr>
        <p:txBody>
          <a:bodyPr wrap="square" lIns="91220" tIns="45610" rIns="91220" bIns="45610" rtlCol="0">
            <a:spAutoFit/>
          </a:bodyPr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first extractions of the </a:t>
            </a:r>
            <a:r>
              <a:rPr lang="en-US" sz="1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Sivers</a:t>
            </a:r>
            <a:r>
              <a:rPr lang="en-US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functions 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p and d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Sivers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asymmetries came 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soon after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HERMES and COMPASS data 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could be well described</a:t>
            </a:r>
          </a:p>
          <a:p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confirmation that the COMPASS results</a:t>
            </a:r>
            <a:b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could be due to u d quark cancellation</a:t>
            </a:r>
          </a:p>
          <a:p>
            <a:endParaRPr lang="en-US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270641" y="2877528"/>
            <a:ext cx="2617511" cy="2927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Transversity</a:t>
            </a: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2005 </a:t>
            </a: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proceedings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624082" y="1160868"/>
            <a:ext cx="476035" cy="2431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9138446" y="1144636"/>
            <a:ext cx="476035" cy="2431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62169" y="1114819"/>
            <a:ext cx="889987" cy="321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Anselmino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al</a:t>
            </a:r>
          </a:p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Collins et al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98525" y="1112837"/>
            <a:ext cx="889987" cy="321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Anselmino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al</a:t>
            </a:r>
          </a:p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Feng Yuan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620712" y="5142531"/>
                <a:ext cx="5193279" cy="13805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en-US" sz="1800" dirty="0" smtClean="0">
                    <a:solidFill>
                      <a:srgbClr val="006600"/>
                    </a:solidFill>
                  </a:rPr>
                  <a:t>first measurements of the Collins-like asymmetry </a:t>
                </a:r>
              </a:p>
              <a:p>
                <a:r>
                  <a:rPr lang="en-US" sz="1800" dirty="0" smtClean="0">
                    <a:solidFill>
                      <a:srgbClr val="006600"/>
                    </a:solidFill>
                  </a:rPr>
                  <a:t>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b="0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1800" b="0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h𝑎𝑑𝑟𝑜𝑛𝑠</m:t>
                    </m:r>
                    <m:r>
                      <a:rPr lang="en-US" sz="1800" b="0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 smtClean="0">
                    <a:solidFill>
                      <a:srgbClr val="006600"/>
                    </a:solidFill>
                  </a:rPr>
                  <a:t> at BELLE</a:t>
                </a:r>
              </a:p>
              <a:p>
                <a:endParaRPr lang="en-US" sz="1800" dirty="0">
                  <a:solidFill>
                    <a:srgbClr val="006600"/>
                  </a:solidFill>
                </a:endParaRPr>
              </a:p>
              <a:p>
                <a:r>
                  <a:rPr lang="en-US" sz="1800" dirty="0" smtClean="0">
                    <a:solidFill>
                      <a:srgbClr val="006600"/>
                    </a:solidFill>
                  </a:rPr>
                  <a:t>clear independent indication of </a:t>
                </a:r>
                <a:br>
                  <a:rPr lang="en-US" sz="1800" dirty="0" smtClean="0">
                    <a:solidFill>
                      <a:srgbClr val="006600"/>
                    </a:solidFill>
                  </a:rPr>
                </a:br>
                <a:r>
                  <a:rPr lang="en-US" sz="1800" dirty="0" smtClean="0">
                    <a:solidFill>
                      <a:srgbClr val="006600"/>
                    </a:solidFill>
                  </a:rPr>
                  <a:t>non-zero Collins FFs </a:t>
                </a: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12" y="5142531"/>
                <a:ext cx="5193279" cy="13805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 bwMode="auto">
          <a:xfrm>
            <a:off x="5802312" y="4525271"/>
            <a:ext cx="4156240" cy="289359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4385" y="4746269"/>
            <a:ext cx="3963767" cy="26776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146970" y="4512418"/>
            <a:ext cx="1649811" cy="249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PRL 96, 232002 (2006)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604696" y="3362369"/>
                <a:ext cx="7102616" cy="10917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800" dirty="0" smtClean="0"/>
                  <a:t>the extraction of the </a:t>
                </a:r>
                <a:r>
                  <a:rPr lang="en-US" sz="1800" b="1" dirty="0" err="1" smtClean="0">
                    <a:solidFill>
                      <a:srgbClr val="FF0000"/>
                    </a:solidFill>
                  </a:rPr>
                  <a:t>transversity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1800" dirty="0" smtClean="0"/>
                  <a:t>distributions took some more time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800" dirty="0" smtClean="0">
                    <a:solidFill>
                      <a:srgbClr val="0033CC"/>
                    </a:solidFill>
                  </a:rPr>
                  <a:t>	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the Collins FF was the missing piece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800" dirty="0">
                    <a:solidFill>
                      <a:schemeClr val="tx1"/>
                    </a:solidFill>
                  </a:rPr>
                  <a:t>	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it was qualitatively described by the </a:t>
                </a:r>
                <a:r>
                  <a:rPr lang="en-US" sz="1800" dirty="0" err="1" smtClean="0">
                    <a:solidFill>
                      <a:schemeClr val="tx1"/>
                    </a:solidFill>
                  </a:rPr>
                  <a:t>Artru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model</a:t>
                </a: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696" y="3362369"/>
                <a:ext cx="7102616" cy="1091709"/>
              </a:xfrm>
              <a:prstGeom prst="rect">
                <a:avLst/>
              </a:prstGeom>
              <a:blipFill>
                <a:blip r:embed="rId5"/>
                <a:stretch>
                  <a:fillRect l="-687" b="-7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/>
          <p:cNvGrpSpPr/>
          <p:nvPr/>
        </p:nvGrpSpPr>
        <p:grpSpPr>
          <a:xfrm>
            <a:off x="7537456" y="3585254"/>
            <a:ext cx="1960408" cy="594110"/>
            <a:chOff x="7431134" y="1213609"/>
            <a:chExt cx="1960408" cy="594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7431134" y="1241025"/>
                  <a:ext cx="1960408" cy="5666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𝐶𝑜𝑙𝑙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9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  <m:sup/>
                              <m:e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 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</m:sup>
                                </m:sSub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9"/>
                                  </m:r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  <m:sup/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bSup>
                              </m:e>
                            </m:nary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1134" y="1241025"/>
                  <a:ext cx="1960408" cy="566694"/>
                </a:xfrm>
                <a:prstGeom prst="rect">
                  <a:avLst/>
                </a:prstGeom>
                <a:blipFill>
                  <a:blip r:embed="rId6" cstate="print"/>
                  <a:stretch>
                    <a:fillRect b="-2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8686696" y="1213609"/>
                  <a:ext cx="417781" cy="24974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⊗</m:t>
                        </m:r>
                      </m:oMath>
                    </m:oMathPara>
                  </a14:m>
                  <a:endParaRPr lang="en-US" sz="1050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696" y="1213609"/>
                  <a:ext cx="417781" cy="249748"/>
                </a:xfrm>
                <a:prstGeom prst="rect">
                  <a:avLst/>
                </a:prstGeom>
                <a:blipFill>
                  <a:blip r:embed="rId7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4364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596127" y="3356006"/>
                <a:ext cx="8196891" cy="25574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800" dirty="0" smtClean="0"/>
                  <a:t>the extraction of the </a:t>
                </a:r>
                <a:r>
                  <a:rPr lang="en-US" sz="1800" b="1" dirty="0" err="1" smtClean="0">
                    <a:solidFill>
                      <a:srgbClr val="FF0000"/>
                    </a:solidFill>
                  </a:rPr>
                  <a:t>transversity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1800" dirty="0" smtClean="0"/>
                  <a:t>distributions took some more time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800" dirty="0" smtClean="0">
                    <a:solidFill>
                      <a:srgbClr val="0033CC"/>
                    </a:solidFill>
                  </a:rPr>
                  <a:t>	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the Collins FF was the missing piece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1800" dirty="0">
                    <a:solidFill>
                      <a:schemeClr val="tx1"/>
                    </a:solidFill>
                  </a:rPr>
                  <a:t>	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it was qualitatively described by the </a:t>
                </a:r>
                <a:r>
                  <a:rPr lang="en-US" sz="1800" dirty="0" err="1" smtClean="0">
                    <a:solidFill>
                      <a:schemeClr val="tx1"/>
                    </a:solidFill>
                  </a:rPr>
                  <a:t>Artru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model</a:t>
                </a:r>
              </a:p>
              <a:p>
                <a:pPr>
                  <a:lnSpc>
                    <a:spcPct val="100000"/>
                  </a:lnSpc>
                </a:pPr>
                <a:endParaRPr lang="en-US" dirty="0"/>
              </a:p>
              <a:p>
                <a:r>
                  <a:rPr lang="en-US" sz="1800" dirty="0" smtClean="0"/>
                  <a:t>	first </a:t>
                </a:r>
                <a:r>
                  <a:rPr lang="en-US" sz="1800" dirty="0"/>
                  <a:t>measurements at BELLE</a:t>
                </a:r>
              </a:p>
              <a:p>
                <a:endParaRPr lang="en-US" dirty="0"/>
              </a:p>
              <a:p>
                <a:r>
                  <a:rPr lang="en-US" sz="1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again indication that the COMPASS result on the Collins asymmetry </a:t>
                </a:r>
                <a:br>
                  <a:rPr lang="en-US" sz="1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could be due to u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 cancellation</a:t>
                </a:r>
              </a:p>
              <a:p>
                <a:pPr>
                  <a:lnSpc>
                    <a:spcPct val="100000"/>
                  </a:lnSpc>
                </a:pPr>
                <a:endParaRPr lang="en-US" sz="1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27" y="3356006"/>
                <a:ext cx="8196891" cy="2557431"/>
              </a:xfrm>
              <a:prstGeom prst="rect">
                <a:avLst/>
              </a:prstGeom>
              <a:blipFill>
                <a:blip r:embed="rId2"/>
                <a:stretch>
                  <a:fillRect l="-6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 bwMode="auto">
          <a:xfrm>
            <a:off x="5116512" y="802160"/>
            <a:ext cx="4861592" cy="235230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3500" y="861165"/>
            <a:ext cx="4784225" cy="206537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544512" y="350837"/>
            <a:ext cx="6948488" cy="533400"/>
          </a:xfrm>
          <a:prstGeom prst="rect">
            <a:avLst/>
          </a:prstGeom>
        </p:spPr>
        <p:txBody>
          <a:bodyPr/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first extractions of the new PDFs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1051" y="1001281"/>
            <a:ext cx="5820861" cy="2153188"/>
          </a:xfrm>
          <a:prstGeom prst="rect">
            <a:avLst/>
          </a:prstGeom>
          <a:noFill/>
        </p:spPr>
        <p:txBody>
          <a:bodyPr wrap="square" lIns="91220" tIns="45610" rIns="91220" bIns="45610" rtlCol="0">
            <a:spAutoFit/>
          </a:bodyPr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first extractions of the </a:t>
            </a:r>
            <a:r>
              <a:rPr lang="en-US" sz="1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Sivers</a:t>
            </a:r>
            <a:r>
              <a:rPr lang="en-US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functions 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p and d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Sivers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asymmetries came 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soon after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HERMES and COMPASS data 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could be well described</a:t>
            </a:r>
          </a:p>
          <a:p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confirmation that the COMPASS results</a:t>
            </a:r>
            <a:b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could be due to u d quark cancellation</a:t>
            </a:r>
          </a:p>
          <a:p>
            <a:endParaRPr lang="en-US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270641" y="2877528"/>
            <a:ext cx="2617511" cy="2927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Transversity</a:t>
            </a: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2005 </a:t>
            </a: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proceedings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624082" y="1160868"/>
            <a:ext cx="476035" cy="2431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9138446" y="1144636"/>
            <a:ext cx="476035" cy="2431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62169" y="1114819"/>
            <a:ext cx="889987" cy="321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Anselmino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al</a:t>
            </a:r>
          </a:p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Collins et al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98525" y="1112837"/>
            <a:ext cx="889987" cy="321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Anselmino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et al</a:t>
            </a:r>
          </a:p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Feng Yuan</a:t>
            </a: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537456" y="3585254"/>
            <a:ext cx="1960408" cy="594110"/>
            <a:chOff x="7431134" y="1213609"/>
            <a:chExt cx="1960408" cy="594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7431134" y="1241025"/>
                  <a:ext cx="1960408" cy="5666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𝐶𝑜𝑙𝑙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9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  <m:sup/>
                              <m:e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 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 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</m:sup>
                                </m:sSubSup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9"/>
                                  </m:r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  <m:sup/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sup>
                                </m:sSubSup>
                              </m:e>
                            </m:nary>
                          </m:den>
                        </m:f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1134" y="1241025"/>
                  <a:ext cx="1960408" cy="566694"/>
                </a:xfrm>
                <a:prstGeom prst="rect">
                  <a:avLst/>
                </a:prstGeom>
                <a:blipFill>
                  <a:blip r:embed="rId4" cstate="print"/>
                  <a:stretch>
                    <a:fillRect b="-2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8686696" y="1213609"/>
                  <a:ext cx="417781" cy="24974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⊗</m:t>
                        </m:r>
                      </m:oMath>
                    </m:oMathPara>
                  </a14:m>
                  <a:endParaRPr lang="en-US" sz="1050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696" y="1213609"/>
                  <a:ext cx="417781" cy="249748"/>
                </a:xfrm>
                <a:prstGeom prst="rect">
                  <a:avLst/>
                </a:prstGeom>
                <a:blipFill>
                  <a:blip r:embed="rId5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Rectangle 30"/>
          <p:cNvSpPr/>
          <p:nvPr/>
        </p:nvSpPr>
        <p:spPr>
          <a:xfrm>
            <a:off x="1535113" y="5745097"/>
            <a:ext cx="8000999" cy="123739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t</a:t>
            </a:r>
            <a:r>
              <a:rPr lang="en-US" sz="1800" dirty="0" smtClean="0">
                <a:solidFill>
                  <a:srgbClr val="FF0000"/>
                </a:solidFill>
              </a:rPr>
              <a:t>o summarize: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FF0000"/>
                </a:solidFill>
              </a:rPr>
              <a:t>clear signals of the new transverse spin effects seen at HERMES and Belle 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FF0000"/>
                </a:solidFill>
              </a:rPr>
              <a:t>a consistent picture of transverse spin effects was coming out, which could explain the both the HERMES proton and the COMPASS deuteron data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endParaRPr lang="en-US" sz="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23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49312" y="1824010"/>
            <a:ext cx="2895600" cy="4595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875186" y="1824009"/>
            <a:ext cx="2917725" cy="49747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12738" y="6419808"/>
            <a:ext cx="1649811" cy="249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PRL 94, 202002 (</a:t>
            </a:r>
            <a:r>
              <a:rPr lang="en-US" sz="1100" b="1" dirty="0"/>
              <a:t>2005</a:t>
            </a:r>
            <a:r>
              <a:rPr lang="en-US" sz="1100" dirty="0"/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907047" y="2001128"/>
            <a:ext cx="2933865" cy="2153188"/>
          </a:xfrm>
          <a:prstGeom prst="rect">
            <a:avLst/>
          </a:prstGeom>
          <a:noFill/>
        </p:spPr>
        <p:txBody>
          <a:bodyPr wrap="square" lIns="91220" tIns="45610" rIns="91220" bIns="45610" rtlCol="0">
            <a:spAutoFit/>
          </a:bodyPr>
          <a:lstStyle/>
          <a:p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final results for deuteron </a:t>
            </a:r>
          </a:p>
          <a:p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much more precise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measurements of zero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still, large statistical 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uncertainties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7040" y="930894"/>
            <a:ext cx="4368312" cy="7792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	</a:t>
            </a:r>
            <a:r>
              <a:rPr lang="en-US" sz="1600" dirty="0" smtClean="0"/>
              <a:t>2002: ~0.5 effective weeks of data taking</a:t>
            </a:r>
          </a:p>
          <a:p>
            <a:r>
              <a:rPr lang="en-US" sz="1600" dirty="0"/>
              <a:t>	</a:t>
            </a:r>
            <a:r>
              <a:rPr lang="en-US" sz="1600" b="1" dirty="0" smtClean="0"/>
              <a:t>2003</a:t>
            </a:r>
            <a:r>
              <a:rPr lang="en-US" sz="1600" dirty="0" smtClean="0"/>
              <a:t>: 2 weeks of data taking</a:t>
            </a:r>
          </a:p>
          <a:p>
            <a:r>
              <a:rPr lang="en-US" sz="1600" dirty="0"/>
              <a:t>	</a:t>
            </a:r>
            <a:r>
              <a:rPr lang="en-US" sz="1600" b="1" dirty="0" smtClean="0"/>
              <a:t>2004</a:t>
            </a:r>
            <a:r>
              <a:rPr lang="en-US" sz="1600" dirty="0" smtClean="0"/>
              <a:t>: 2 weeks of data taking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/>
          <a:srcRect r="44901"/>
          <a:stretch/>
        </p:blipFill>
        <p:spPr>
          <a:xfrm>
            <a:off x="1001712" y="2099224"/>
            <a:ext cx="2671865" cy="416365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6860" y="1899144"/>
            <a:ext cx="2726904" cy="482748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979392" y="1883484"/>
            <a:ext cx="1236236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A50021"/>
                </a:solidFill>
              </a:rPr>
              <a:t>2002 data</a:t>
            </a:r>
            <a:endParaRPr lang="en-US" dirty="0">
              <a:solidFill>
                <a:srgbClr val="A5002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82529" y="2008100"/>
            <a:ext cx="1826141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A50021"/>
                </a:solidFill>
              </a:rPr>
              <a:t>2002-2004 data</a:t>
            </a:r>
            <a:endParaRPr lang="en-US" dirty="0">
              <a:solidFill>
                <a:srgbClr val="A5002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950042" y="6826388"/>
            <a:ext cx="1465466" cy="2580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8" dirty="0" smtClean="0"/>
              <a:t>NPB </a:t>
            </a:r>
            <a:r>
              <a:rPr lang="en-US" sz="1158" dirty="0"/>
              <a:t>765 (</a:t>
            </a:r>
            <a:r>
              <a:rPr lang="en-US" sz="1158" b="1" dirty="0"/>
              <a:t>2007</a:t>
            </a:r>
            <a:r>
              <a:rPr lang="en-US" sz="1158" dirty="0"/>
              <a:t>) 31</a:t>
            </a:r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1611312" y="3551237"/>
            <a:ext cx="2895600" cy="533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990033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3744912" y="3113915"/>
            <a:ext cx="685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990033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Box 40"/>
          <p:cNvSpPr txBox="1"/>
          <p:nvPr/>
        </p:nvSpPr>
        <p:spPr>
          <a:xfrm>
            <a:off x="1891286" y="4307355"/>
            <a:ext cx="563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</a:pPr>
            <a:r>
              <a:rPr lang="en-US" dirty="0" smtClean="0"/>
              <a:t>h+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918963" y="3598125"/>
            <a:ext cx="1026243" cy="32130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Collins, d</a:t>
            </a:r>
            <a:endParaRPr lang="en-US" sz="1200" dirty="0"/>
          </a:p>
        </p:txBody>
      </p:sp>
      <p:sp>
        <p:nvSpPr>
          <p:cNvPr id="43" name="Rectangle 42"/>
          <p:cNvSpPr/>
          <p:nvPr/>
        </p:nvSpPr>
        <p:spPr>
          <a:xfrm>
            <a:off x="2046115" y="5181791"/>
            <a:ext cx="982961" cy="32130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</a:rPr>
              <a:t>Sivers</a:t>
            </a:r>
            <a:r>
              <a:rPr lang="en-US" sz="1600" dirty="0" smtClean="0">
                <a:solidFill>
                  <a:srgbClr val="000000"/>
                </a:solidFill>
              </a:rPr>
              <a:t>, d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2377798" y="4300783"/>
            <a:ext cx="518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h-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4950042" y="3598125"/>
            <a:ext cx="1223412" cy="34996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0000"/>
                </a:solidFill>
              </a:rPr>
              <a:t>Collins, d</a:t>
            </a:r>
            <a:endParaRPr lang="en-US" b="1" dirty="0"/>
          </a:p>
        </p:txBody>
      </p:sp>
      <p:sp>
        <p:nvSpPr>
          <p:cNvPr id="46" name="Rectangle 45"/>
          <p:cNvSpPr/>
          <p:nvPr/>
        </p:nvSpPr>
        <p:spPr>
          <a:xfrm>
            <a:off x="4988514" y="5608637"/>
            <a:ext cx="1146468" cy="34996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800" b="1" dirty="0" err="1" smtClean="0">
                <a:solidFill>
                  <a:srgbClr val="000000"/>
                </a:solidFill>
              </a:rPr>
              <a:t>Sivers</a:t>
            </a:r>
            <a:r>
              <a:rPr lang="en-US" sz="1800" b="1" dirty="0" smtClean="0">
                <a:solidFill>
                  <a:srgbClr val="000000"/>
                </a:solidFill>
              </a:rPr>
              <a:t>, d</a:t>
            </a:r>
            <a:endParaRPr lang="en-US" b="1" dirty="0"/>
          </a:p>
        </p:txBody>
      </p:sp>
      <p:pic>
        <p:nvPicPr>
          <p:cNvPr id="47" name="Picture 6" descr="D:\talks\icons\compass_logo_125x12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2" y="46037"/>
            <a:ext cx="1420498" cy="1420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696912" y="330613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FINAL DEUTERON DATA</a:t>
            </a:r>
            <a:endParaRPr lang="en-US" sz="2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26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49312" y="1824010"/>
            <a:ext cx="2895600" cy="4595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875186" y="1824009"/>
            <a:ext cx="2917725" cy="49747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12738" y="6419808"/>
            <a:ext cx="1649811" cy="249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PRL 94, 202002 (</a:t>
            </a:r>
            <a:r>
              <a:rPr lang="en-US" sz="1100" b="1" dirty="0"/>
              <a:t>2005</a:t>
            </a:r>
            <a:r>
              <a:rPr lang="en-US" sz="1100" dirty="0"/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907047" y="2001128"/>
                <a:ext cx="2933865" cy="3784788"/>
              </a:xfrm>
              <a:prstGeom prst="rect">
                <a:avLst/>
              </a:prstGeom>
              <a:noFill/>
            </p:spPr>
            <p:txBody>
              <a:bodyPr wrap="square" lIns="91220" tIns="45610" rIns="91220" bIns="45610" rtlCol="0">
                <a:spAutoFit/>
              </a:bodyPr>
              <a:lstStyle/>
              <a:p>
                <a:r>
                  <a:rPr lang="en-US" sz="1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final results for deuteron </a:t>
                </a:r>
              </a:p>
              <a:p>
                <a:endParaRPr lang="en-US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much more precise</a:t>
                </a:r>
              </a:p>
              <a:p>
                <a:r>
                  <a:rPr lang="en-US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measurements of zero</a:t>
                </a:r>
              </a:p>
              <a:p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still, large statistical </a:t>
                </a:r>
              </a:p>
              <a:p>
                <a:r>
                  <a:rPr lang="en-US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uncertainties</a:t>
                </a:r>
              </a:p>
              <a:p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b="1" i="1" dirty="0" smtClean="0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today, these are</a:t>
                </a:r>
              </a:p>
              <a:p>
                <a:r>
                  <a:rPr lang="en-US" sz="2000" b="1" i="1" dirty="0" smtClean="0">
                    <a:solidFill>
                      <a:srgbClr val="3366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only existing  deuteron data</a:t>
                </a:r>
              </a:p>
              <a:p>
                <a:endParaRPr lang="en-US" sz="18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JLab6: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He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</m:oMath>
                </a14:m>
                <a:r>
                  <a:rPr lang="en-US" sz="1800" b="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n-US" sz="1800" b="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800" b="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	     </a:t>
                </a:r>
                <a:r>
                  <a:rPr lang="en-US" sz="18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statistically limited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7047" y="2001128"/>
                <a:ext cx="2933865" cy="3784788"/>
              </a:xfrm>
              <a:prstGeom prst="rect">
                <a:avLst/>
              </a:prstGeom>
              <a:blipFill>
                <a:blip r:embed="rId2"/>
                <a:stretch>
                  <a:fillRect l="-2079" t="-1288" r="-2079" b="-2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597040" y="930894"/>
            <a:ext cx="4368312" cy="7792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	</a:t>
            </a:r>
            <a:r>
              <a:rPr lang="en-US" sz="1600" dirty="0" smtClean="0"/>
              <a:t>2002: ~0.5 effective weeks of data taking</a:t>
            </a:r>
          </a:p>
          <a:p>
            <a:r>
              <a:rPr lang="en-US" sz="1600" dirty="0"/>
              <a:t>	</a:t>
            </a:r>
            <a:r>
              <a:rPr lang="en-US" sz="1600" b="1" dirty="0" smtClean="0"/>
              <a:t>2003</a:t>
            </a:r>
            <a:r>
              <a:rPr lang="en-US" sz="1600" dirty="0" smtClean="0"/>
              <a:t>: 2 weeks of data taking</a:t>
            </a:r>
          </a:p>
          <a:p>
            <a:r>
              <a:rPr lang="en-US" sz="1600" dirty="0"/>
              <a:t>	</a:t>
            </a:r>
            <a:r>
              <a:rPr lang="en-US" sz="1600" b="1" dirty="0" smtClean="0"/>
              <a:t>2004</a:t>
            </a:r>
            <a:r>
              <a:rPr lang="en-US" sz="1600" dirty="0" smtClean="0"/>
              <a:t>: 2 weeks of data taking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 cstate="print"/>
          <a:srcRect r="44901"/>
          <a:stretch/>
        </p:blipFill>
        <p:spPr>
          <a:xfrm>
            <a:off x="1001712" y="2099224"/>
            <a:ext cx="2671865" cy="416365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6860" y="1899144"/>
            <a:ext cx="2726904" cy="482748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979392" y="1883484"/>
            <a:ext cx="1236236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A50021"/>
                </a:solidFill>
              </a:rPr>
              <a:t>2002 data</a:t>
            </a:r>
            <a:endParaRPr lang="en-US" dirty="0">
              <a:solidFill>
                <a:srgbClr val="A5002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82529" y="2008100"/>
            <a:ext cx="1826141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A50021"/>
                </a:solidFill>
              </a:rPr>
              <a:t>2002-2004 data</a:t>
            </a:r>
            <a:endParaRPr lang="en-US" dirty="0">
              <a:solidFill>
                <a:srgbClr val="A5002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950042" y="6826388"/>
            <a:ext cx="1465466" cy="2580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8" dirty="0" smtClean="0"/>
              <a:t>NPB </a:t>
            </a:r>
            <a:r>
              <a:rPr lang="en-US" sz="1158" dirty="0"/>
              <a:t>765 (</a:t>
            </a:r>
            <a:r>
              <a:rPr lang="en-US" sz="1158" b="1" dirty="0"/>
              <a:t>2007</a:t>
            </a:r>
            <a:r>
              <a:rPr lang="en-US" sz="1158" dirty="0"/>
              <a:t>) 31</a:t>
            </a:r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1611312" y="3551237"/>
            <a:ext cx="2895600" cy="533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990033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3744912" y="3113915"/>
            <a:ext cx="6858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990033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Box 40"/>
          <p:cNvSpPr txBox="1"/>
          <p:nvPr/>
        </p:nvSpPr>
        <p:spPr>
          <a:xfrm>
            <a:off x="1891286" y="4307355"/>
            <a:ext cx="563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lnSpc>
                <a:spcPct val="100000"/>
              </a:lnSpc>
              <a:buSzPct val="150000"/>
              <a:buFont typeface="Wingdings" panose="05000000000000000000" pitchFamily="2" charset="2"/>
              <a:buChar char="§"/>
            </a:pPr>
            <a:r>
              <a:rPr lang="en-US" dirty="0" smtClean="0"/>
              <a:t>h+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918963" y="3598125"/>
            <a:ext cx="1026243" cy="32130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Collins, d</a:t>
            </a:r>
            <a:endParaRPr lang="en-US" sz="1200" dirty="0"/>
          </a:p>
        </p:txBody>
      </p:sp>
      <p:sp>
        <p:nvSpPr>
          <p:cNvPr id="43" name="Rectangle 42"/>
          <p:cNvSpPr/>
          <p:nvPr/>
        </p:nvSpPr>
        <p:spPr>
          <a:xfrm>
            <a:off x="2046115" y="5181791"/>
            <a:ext cx="982961" cy="32130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</a:rPr>
              <a:t>Sivers</a:t>
            </a:r>
            <a:r>
              <a:rPr lang="en-US" sz="1600" dirty="0" smtClean="0">
                <a:solidFill>
                  <a:srgbClr val="000000"/>
                </a:solidFill>
              </a:rPr>
              <a:t>, d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2377798" y="4300783"/>
            <a:ext cx="518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dirty="0" smtClean="0"/>
              <a:t>h-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4950042" y="3598125"/>
            <a:ext cx="1223412" cy="34996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0000"/>
                </a:solidFill>
              </a:rPr>
              <a:t>Collins, d</a:t>
            </a:r>
            <a:endParaRPr lang="en-US" b="1" dirty="0"/>
          </a:p>
        </p:txBody>
      </p:sp>
      <p:sp>
        <p:nvSpPr>
          <p:cNvPr id="46" name="Rectangle 45"/>
          <p:cNvSpPr/>
          <p:nvPr/>
        </p:nvSpPr>
        <p:spPr>
          <a:xfrm>
            <a:off x="4988514" y="5608637"/>
            <a:ext cx="1146468" cy="34996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800" b="1" dirty="0" err="1" smtClean="0">
                <a:solidFill>
                  <a:srgbClr val="000000"/>
                </a:solidFill>
              </a:rPr>
              <a:t>Sivers</a:t>
            </a:r>
            <a:r>
              <a:rPr lang="en-US" sz="1800" b="1" dirty="0" smtClean="0">
                <a:solidFill>
                  <a:srgbClr val="000000"/>
                </a:solidFill>
              </a:rPr>
              <a:t>, d</a:t>
            </a:r>
            <a:endParaRPr lang="en-US" b="1" dirty="0"/>
          </a:p>
        </p:txBody>
      </p:sp>
      <p:pic>
        <p:nvPicPr>
          <p:cNvPr id="47" name="Picture 6" descr="D:\talks\icons\compass_logo_125x12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2" y="46037"/>
            <a:ext cx="1420498" cy="1420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696912" y="330613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FINAL DEUTERON DATA</a:t>
            </a:r>
            <a:endParaRPr lang="en-US" sz="2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93656" y="6230525"/>
            <a:ext cx="3023455" cy="607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i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3600" b="1" i="1" dirty="0" smtClean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run</a:t>
            </a:r>
            <a:endParaRPr lang="en-US" sz="3600" b="1" i="1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0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44512" y="1281187"/>
            <a:ext cx="9296400" cy="2955850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My personal interest in </a:t>
            </a:r>
            <a:r>
              <a:rPr lang="en-US" sz="1800" b="1" dirty="0" smtClean="0">
                <a:solidFill>
                  <a:srgbClr val="CC0000"/>
                </a:solidFill>
              </a:rPr>
              <a:t>transverse spin phenomena </a:t>
            </a:r>
            <a:r>
              <a:rPr lang="en-US" sz="1800" b="1" dirty="0" smtClean="0"/>
              <a:t>in hadronic physics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8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Spectacular spin effects seen at </a:t>
            </a:r>
            <a:r>
              <a:rPr lang="en-US" sz="1800" b="1" dirty="0" smtClean="0">
                <a:solidFill>
                  <a:srgbClr val="CC0000"/>
                </a:solidFill>
              </a:rPr>
              <a:t>LEAR</a:t>
            </a:r>
            <a:r>
              <a:rPr lang="en-US" sz="1800" b="1" dirty="0" smtClean="0"/>
              <a:t>    </a:t>
            </a:r>
            <a:r>
              <a:rPr lang="en-US" sz="1600" dirty="0" smtClean="0"/>
              <a:t>1983-1992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/>
              <a:t> </a:t>
            </a:r>
            <a:r>
              <a:rPr lang="en-US" sz="1800" b="1" dirty="0" smtClean="0"/>
              <a:t>                                    and also at </a:t>
            </a:r>
            <a:r>
              <a:rPr lang="en-US" sz="1800" b="1" dirty="0" smtClean="0">
                <a:solidFill>
                  <a:srgbClr val="CC0000"/>
                </a:solidFill>
              </a:rPr>
              <a:t>E704</a:t>
            </a:r>
            <a:r>
              <a:rPr lang="en-US" sz="1800" b="1" dirty="0" smtClean="0"/>
              <a:t>  </a:t>
            </a:r>
            <a:r>
              <a:rPr lang="en-US" sz="1800" b="1" dirty="0"/>
              <a:t> </a:t>
            </a:r>
            <a:r>
              <a:rPr lang="en-US" sz="1800" b="1" dirty="0" smtClean="0"/>
              <a:t>  </a:t>
            </a:r>
            <a:r>
              <a:rPr lang="en-US" sz="1600" dirty="0" smtClean="0"/>
              <a:t>Trieste participation, A. </a:t>
            </a:r>
            <a:r>
              <a:rPr lang="en-US" sz="1600" dirty="0" err="1" smtClean="0"/>
              <a:t>Penzo</a:t>
            </a:r>
            <a:r>
              <a:rPr lang="en-US" sz="1600" dirty="0" smtClean="0"/>
              <a:t> et al.</a:t>
            </a:r>
            <a:endParaRPr lang="en-US" sz="16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800" b="1" dirty="0" smtClean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44512" y="427037"/>
            <a:ext cx="9220200" cy="1584257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story of TRANSVERSITY @ COMPASS</a:t>
            </a:r>
          </a:p>
        </p:txBody>
      </p:sp>
    </p:spTree>
    <p:extLst>
      <p:ext uri="{BB962C8B-B14F-4D97-AF65-F5344CB8AC3E}">
        <p14:creationId xmlns:p14="http://schemas.microsoft.com/office/powerpoint/2010/main" val="50245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458911" y="2435180"/>
            <a:ext cx="6330403" cy="29039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4294967295"/>
          </p:nvPr>
        </p:nvSpPr>
        <p:spPr>
          <a:xfrm>
            <a:off x="2055812" y="5507830"/>
            <a:ext cx="7491412" cy="18049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many tests measurements: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ordering, leading + or -  with sub-leading like or  unlike sign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identification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72912" y="919235"/>
            <a:ext cx="2108269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looking for a signal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1048" y="4776422"/>
            <a:ext cx="5486264" cy="4631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63130" y="2904018"/>
            <a:ext cx="6144182" cy="182464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43096" y="1460351"/>
            <a:ext cx="4449616" cy="6076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A50021"/>
                </a:solidFill>
              </a:rPr>
              <a:t>di-hadron asymmetries</a:t>
            </a:r>
            <a:r>
              <a:rPr lang="en-US" sz="1800" dirty="0" smtClean="0">
                <a:solidFill>
                  <a:srgbClr val="A50021"/>
                </a:solidFill>
              </a:rPr>
              <a:t>: </a:t>
            </a:r>
            <a:br>
              <a:rPr lang="en-US" sz="1800" dirty="0" smtClean="0">
                <a:solidFill>
                  <a:srgbClr val="A50021"/>
                </a:solidFill>
              </a:rPr>
            </a:br>
            <a:r>
              <a:rPr lang="en-US" sz="1800" dirty="0" smtClean="0"/>
              <a:t>	a different approach to </a:t>
            </a:r>
            <a:r>
              <a:rPr lang="en-US" sz="1800" dirty="0" err="1" smtClean="0"/>
              <a:t>transversity</a:t>
            </a:r>
            <a:r>
              <a:rPr lang="en-US" sz="1800" dirty="0" smtClean="0"/>
              <a:t>    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6373366" y="2713285"/>
            <a:ext cx="1217000" cy="2354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PLB713 </a:t>
            </a:r>
            <a:r>
              <a:rPr lang="en-US" sz="1000" dirty="0">
                <a:solidFill>
                  <a:srgbClr val="000000"/>
                </a:solidFill>
              </a:rPr>
              <a:t>(2012) 10</a:t>
            </a:r>
            <a:endParaRPr lang="en-US" sz="1050" dirty="0"/>
          </a:p>
        </p:txBody>
      </p:sp>
      <p:pic>
        <p:nvPicPr>
          <p:cNvPr id="22" name="Picture 6" descr="D:\talks\icons\compass_logo_125x12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2" y="46037"/>
            <a:ext cx="1420498" cy="1420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232160" y="2435179"/>
                <a:ext cx="2488182" cy="5502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A50021"/>
                    </a:solidFill>
                  </a:rPr>
                  <a:t>2002-2004 deuteron data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A50021"/>
                          </a:solidFill>
                          <a:latin typeface="Cambria Math" panose="02040503050406030204" pitchFamily="18" charset="0"/>
                        </a:rPr>
                        <m:t>𝑎𝑙𝑙</m:t>
                      </m:r>
                      <m:r>
                        <a:rPr lang="en-US" sz="1600" b="0" i="1" smtClean="0">
                          <a:solidFill>
                            <a:srgbClr val="A5002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A5002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A5002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A5002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A5002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A5002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A5002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rgbClr val="A5002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1600" b="0" i="1" smtClean="0">
                          <a:solidFill>
                            <a:srgbClr val="A50021"/>
                          </a:solidFill>
                          <a:latin typeface="Cambria Math" panose="02040503050406030204" pitchFamily="18" charset="0"/>
                        </a:rPr>
                        <m:t>𝑝𝑎𝑖𝑟𝑠</m:t>
                      </m:r>
                    </m:oMath>
                  </m:oMathPara>
                </a14:m>
                <a:endParaRPr lang="en-US" sz="1600" dirty="0">
                  <a:solidFill>
                    <a:srgbClr val="A50021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2160" y="2435179"/>
                <a:ext cx="2488182" cy="550279"/>
              </a:xfrm>
              <a:prstGeom prst="rect">
                <a:avLst/>
              </a:prstGeom>
              <a:blipFill>
                <a:blip r:embed="rId6"/>
                <a:stretch>
                  <a:fillRect l="-1225" t="-5495" b="-6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350668" y="1432500"/>
                <a:ext cx="1886908" cy="70916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hh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⋅</m:t>
                              </m:r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∠</m:t>
                                  </m:r>
                                </m:sup>
                              </m:sSub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⋅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hh</m:t>
                                  </m:r>
                                </m:sup>
                              </m:sSubSup>
                            </m:e>
                          </m:nary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0668" y="1432500"/>
                <a:ext cx="1886908" cy="709168"/>
              </a:xfrm>
              <a:prstGeom prst="rect">
                <a:avLst/>
              </a:prstGeom>
              <a:blipFill>
                <a:blip r:embed="rId7" cstate="print"/>
                <a:stretch>
                  <a:fillRect l="-324" t="-1724" r="-17799" b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091483" y="1494375"/>
            <a:ext cx="583814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Belle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97512" y="6182963"/>
            <a:ext cx="3810659" cy="10369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336600"/>
                </a:solidFill>
              </a:rPr>
              <a:t>a lot of expectation for the </a:t>
            </a:r>
          </a:p>
          <a:p>
            <a:r>
              <a:rPr lang="en-US" sz="2400" dirty="0" smtClean="0">
                <a:solidFill>
                  <a:srgbClr val="336600"/>
                </a:solidFill>
              </a:rPr>
              <a:t>COMPASS proton results </a:t>
            </a:r>
          </a:p>
          <a:p>
            <a:r>
              <a:rPr lang="en-US" sz="1800" dirty="0" smtClean="0">
                <a:solidFill>
                  <a:srgbClr val="336600"/>
                </a:solidFill>
              </a:rPr>
              <a:t>(higher energy)</a:t>
            </a:r>
            <a:endParaRPr lang="en-US" sz="1800" dirty="0">
              <a:solidFill>
                <a:srgbClr val="336600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696912" y="330613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FINAL DEUTERON DATA</a:t>
            </a:r>
            <a:endParaRPr lang="en-US" sz="2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89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96912" y="1189037"/>
            <a:ext cx="6301725" cy="6076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0099"/>
                </a:solidFill>
              </a:rPr>
              <a:t>2007</a:t>
            </a:r>
            <a:r>
              <a:rPr lang="en-US" sz="1800" dirty="0" smtClean="0">
                <a:solidFill>
                  <a:srgbClr val="000099"/>
                </a:solidFill>
              </a:rPr>
              <a:t> half year of data taking  -  the signals are there </a:t>
            </a:r>
            <a:r>
              <a:rPr lang="en-US" sz="1800" b="1" dirty="0" smtClean="0">
                <a:solidFill>
                  <a:srgbClr val="000099"/>
                </a:solidFill>
              </a:rPr>
              <a:t>but</a:t>
            </a:r>
            <a:r>
              <a:rPr lang="en-US" sz="1800" dirty="0" smtClean="0">
                <a:solidFill>
                  <a:srgbClr val="000099"/>
                </a:solidFill>
              </a:rPr>
              <a:t> ….</a:t>
            </a:r>
          </a:p>
          <a:p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20" name="Picture 6" descr="D:\talks\icons\compass_logo_125x12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2" y="46037"/>
            <a:ext cx="1420498" cy="1420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96912" y="330613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PROTON DATA</a:t>
            </a:r>
            <a:endParaRPr 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11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96912" y="1189037"/>
            <a:ext cx="8879354" cy="49873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0099"/>
                </a:solidFill>
              </a:rPr>
              <a:t>2007</a:t>
            </a:r>
            <a:r>
              <a:rPr lang="en-US" sz="1800" dirty="0" smtClean="0">
                <a:solidFill>
                  <a:srgbClr val="000099"/>
                </a:solidFill>
              </a:rPr>
              <a:t> half year of data taking  -  the signals are there </a:t>
            </a:r>
            <a:r>
              <a:rPr lang="en-US" sz="1800" b="1" dirty="0" smtClean="0">
                <a:solidFill>
                  <a:srgbClr val="000099"/>
                </a:solidFill>
              </a:rPr>
              <a:t>but</a:t>
            </a:r>
            <a:r>
              <a:rPr lang="en-US" sz="1800" dirty="0" smtClean="0">
                <a:solidFill>
                  <a:srgbClr val="000099"/>
                </a:solidFill>
              </a:rPr>
              <a:t> ….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b="1" dirty="0" smtClean="0">
                <a:solidFill>
                  <a:srgbClr val="336600"/>
                </a:solidFill>
              </a:rPr>
              <a:t>Collins asymmetry   </a:t>
            </a:r>
            <a:r>
              <a:rPr lang="en-US" sz="1800" dirty="0" smtClean="0">
                <a:solidFill>
                  <a:srgbClr val="336600"/>
                </a:solidFill>
              </a:rPr>
              <a:t>ok</a:t>
            </a:r>
          </a:p>
          <a:p>
            <a:endParaRPr lang="en-US" sz="1800" dirty="0">
              <a:solidFill>
                <a:srgbClr val="000099"/>
              </a:solidFill>
            </a:endParaRPr>
          </a:p>
          <a:p>
            <a:r>
              <a:rPr lang="en-US" sz="1800" b="1" dirty="0" err="1" smtClean="0">
                <a:solidFill>
                  <a:srgbClr val="FF0000"/>
                </a:solidFill>
              </a:rPr>
              <a:t>Sivers</a:t>
            </a:r>
            <a:r>
              <a:rPr lang="en-US" sz="1800" b="1" dirty="0" smtClean="0">
                <a:solidFill>
                  <a:srgbClr val="FF0000"/>
                </a:solidFill>
              </a:rPr>
              <a:t> asymmetry    </a:t>
            </a:r>
            <a:r>
              <a:rPr lang="en-US" sz="1800" dirty="0" smtClean="0">
                <a:solidFill>
                  <a:srgbClr val="000099"/>
                </a:solidFill>
              </a:rPr>
              <a:t>first part of data taking</a:t>
            </a:r>
            <a:br>
              <a:rPr lang="en-US" sz="1800" dirty="0" smtClean="0">
                <a:solidFill>
                  <a:srgbClr val="000099"/>
                </a:solidFill>
              </a:rPr>
            </a:br>
            <a:r>
              <a:rPr lang="en-US" sz="1800" dirty="0" smtClean="0">
                <a:solidFill>
                  <a:srgbClr val="000099"/>
                </a:solidFill>
              </a:rPr>
              <a:t>						</a:t>
            </a:r>
            <a:r>
              <a:rPr lang="en-US" sz="1800" i="1" dirty="0" smtClean="0">
                <a:solidFill>
                  <a:srgbClr val="000099"/>
                </a:solidFill>
              </a:rPr>
              <a:t>compatible with zero, at variance with HERMES</a:t>
            </a:r>
            <a:br>
              <a:rPr lang="en-US" sz="1800" i="1" dirty="0" smtClean="0">
                <a:solidFill>
                  <a:srgbClr val="000099"/>
                </a:solidFill>
              </a:rPr>
            </a:br>
            <a:r>
              <a:rPr lang="en-US" sz="1800" dirty="0" smtClean="0">
                <a:solidFill>
                  <a:srgbClr val="000099"/>
                </a:solidFill>
              </a:rPr>
              <a:t>				      second part of data taking </a:t>
            </a:r>
            <a:br>
              <a:rPr lang="en-US" sz="1800" dirty="0" smtClean="0">
                <a:solidFill>
                  <a:srgbClr val="000099"/>
                </a:solidFill>
              </a:rPr>
            </a:br>
            <a:r>
              <a:rPr lang="en-US" sz="1800" dirty="0" smtClean="0">
                <a:solidFill>
                  <a:srgbClr val="000099"/>
                </a:solidFill>
              </a:rPr>
              <a:t>                                           </a:t>
            </a:r>
            <a:r>
              <a:rPr lang="en-US" sz="1800" i="1" dirty="0" smtClean="0">
                <a:solidFill>
                  <a:srgbClr val="000099"/>
                </a:solidFill>
              </a:rPr>
              <a:t>positive for positive hadrons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b="1" dirty="0">
                <a:solidFill>
                  <a:srgbClr val="000099"/>
                </a:solidFill>
              </a:rPr>
              <a:t>a</a:t>
            </a:r>
            <a:r>
              <a:rPr lang="en-US" sz="1800" b="1" dirty="0" smtClean="0">
                <a:solidFill>
                  <a:srgbClr val="000099"/>
                </a:solidFill>
              </a:rPr>
              <a:t> long a difficult analysis, without understanding the reason of the discrepancy</a:t>
            </a:r>
          </a:p>
          <a:p>
            <a:endParaRPr lang="en-US" sz="1800" dirty="0" smtClean="0">
              <a:solidFill>
                <a:srgbClr val="FF0000"/>
              </a:solidFill>
            </a:endParaRP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b="1" dirty="0">
                <a:solidFill>
                  <a:srgbClr val="FF0000"/>
                </a:solidFill>
              </a:rPr>
              <a:t>r</a:t>
            </a:r>
            <a:r>
              <a:rPr lang="en-US" sz="1800" b="1" dirty="0" smtClean="0">
                <a:solidFill>
                  <a:srgbClr val="FF0000"/>
                </a:solidFill>
              </a:rPr>
              <a:t>esults published with large systematic uncertainties</a:t>
            </a:r>
          </a:p>
          <a:p>
            <a:endParaRPr lang="en-US" sz="1800" dirty="0" smtClean="0">
              <a:solidFill>
                <a:srgbClr val="FF0000"/>
              </a:solidFill>
            </a:endParaRP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strong motivation</a:t>
            </a:r>
            <a:r>
              <a:rPr lang="en-US" sz="1800" b="1" dirty="0" smtClean="0">
                <a:solidFill>
                  <a:srgbClr val="FF0000"/>
                </a:solidFill>
              </a:rPr>
              <a:t> to ask for one year of data taking</a:t>
            </a:r>
          </a:p>
          <a:p>
            <a:r>
              <a:rPr lang="en-US" sz="1800" dirty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	asked in June 2009, approved soon after (.. </a:t>
            </a:r>
            <a:r>
              <a:rPr lang="en-US" sz="1800" dirty="0" err="1" smtClean="0">
                <a:solidFill>
                  <a:srgbClr val="FF0000"/>
                </a:solidFill>
              </a:rPr>
              <a:t>Elke</a:t>
            </a:r>
            <a:r>
              <a:rPr lang="en-US" sz="18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sz="1800" dirty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	data taking in 2010</a:t>
            </a:r>
          </a:p>
          <a:p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                                                                   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" name="Picture 6" descr="D:\talks\icons\compass_logo_125x12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2" y="46037"/>
            <a:ext cx="1420498" cy="1420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96912" y="330613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PROTON DATA</a:t>
            </a:r>
            <a:endParaRPr 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78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50009" y="919235"/>
            <a:ext cx="7109703" cy="6076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0000"/>
                </a:solidFill>
              </a:rPr>
              <a:t>2007</a:t>
            </a:r>
            <a:r>
              <a:rPr lang="en-US" sz="1800" dirty="0" smtClean="0">
                <a:solidFill>
                  <a:srgbClr val="000000"/>
                </a:solidFill>
              </a:rPr>
              <a:t> half year, </a:t>
            </a:r>
            <a:r>
              <a:rPr lang="en-US" sz="1800" b="1" dirty="0" smtClean="0">
                <a:solidFill>
                  <a:srgbClr val="000000"/>
                </a:solidFill>
              </a:rPr>
              <a:t>2010</a:t>
            </a:r>
            <a:r>
              <a:rPr lang="en-US" sz="1800" dirty="0" smtClean="0">
                <a:solidFill>
                  <a:srgbClr val="000000"/>
                </a:solidFill>
              </a:rPr>
              <a:t> one year of data taking  -  </a:t>
            </a:r>
            <a:r>
              <a:rPr lang="en-US" sz="1800" dirty="0" smtClean="0">
                <a:solidFill>
                  <a:srgbClr val="3333FF"/>
                </a:solidFill>
              </a:rPr>
              <a:t>the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3333FF"/>
                </a:solidFill>
              </a:rPr>
              <a:t>signals are there!</a:t>
            </a:r>
          </a:p>
          <a:p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                                                                    </a:t>
            </a:r>
            <a:endParaRPr lang="en-US" dirty="0">
              <a:solidFill>
                <a:srgbClr val="000099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1945" y="2176260"/>
            <a:ext cx="2664059" cy="44991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899546" y="1609854"/>
            <a:ext cx="2159566" cy="578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err="1" smtClean="0">
                <a:solidFill>
                  <a:srgbClr val="3333FF"/>
                </a:solidFill>
              </a:rPr>
              <a:t>Sivers</a:t>
            </a:r>
            <a:r>
              <a:rPr lang="en-US" sz="1800" b="1" dirty="0" smtClean="0">
                <a:solidFill>
                  <a:srgbClr val="3333FF"/>
                </a:solidFill>
              </a:rPr>
              <a:t> asymmetry</a:t>
            </a:r>
          </a:p>
          <a:p>
            <a:r>
              <a:rPr lang="en-US" sz="1600" dirty="0" smtClean="0">
                <a:solidFill>
                  <a:srgbClr val="3333FF"/>
                </a:solidFill>
              </a:rPr>
              <a:t>all proton data</a:t>
            </a:r>
            <a:endParaRPr lang="en-US" sz="1200" dirty="0">
              <a:solidFill>
                <a:srgbClr val="3333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9546" y="6704836"/>
            <a:ext cx="1446230" cy="407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PLB 744 (2015) </a:t>
            </a:r>
            <a:r>
              <a:rPr lang="en-US" sz="1100" dirty="0" smtClean="0"/>
              <a:t>250</a:t>
            </a:r>
          </a:p>
          <a:p>
            <a:r>
              <a:rPr lang="en-US" sz="1100" dirty="0"/>
              <a:t>PLB 717 (2012) 383</a:t>
            </a:r>
          </a:p>
        </p:txBody>
      </p:sp>
      <p:pic>
        <p:nvPicPr>
          <p:cNvPr id="20" name="Picture 6" descr="D:\talks\icons\compass_logo_125x12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2" y="46037"/>
            <a:ext cx="1420498" cy="1420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983276" y="2941637"/>
            <a:ext cx="990600" cy="782676"/>
          </a:xfrm>
          <a:prstGeom prst="ellipse">
            <a:avLst/>
          </a:prstGeom>
          <a:noFill/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96912" y="330613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PROTON DATA</a:t>
            </a:r>
            <a:endParaRPr 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68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50009" y="919235"/>
            <a:ext cx="7109703" cy="6076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0000"/>
                </a:solidFill>
              </a:rPr>
              <a:t>2007</a:t>
            </a:r>
            <a:r>
              <a:rPr lang="en-US" sz="1800" dirty="0" smtClean="0">
                <a:solidFill>
                  <a:srgbClr val="000000"/>
                </a:solidFill>
              </a:rPr>
              <a:t> half year, </a:t>
            </a:r>
            <a:r>
              <a:rPr lang="en-US" sz="1800" b="1" dirty="0" smtClean="0">
                <a:solidFill>
                  <a:srgbClr val="000000"/>
                </a:solidFill>
              </a:rPr>
              <a:t>2010</a:t>
            </a:r>
            <a:r>
              <a:rPr lang="en-US" sz="1800" dirty="0" smtClean="0">
                <a:solidFill>
                  <a:srgbClr val="000000"/>
                </a:solidFill>
              </a:rPr>
              <a:t> one year of data taking  -  </a:t>
            </a:r>
            <a:r>
              <a:rPr lang="en-US" sz="1800" dirty="0" smtClean="0">
                <a:solidFill>
                  <a:srgbClr val="3333FF"/>
                </a:solidFill>
              </a:rPr>
              <a:t>the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3333FF"/>
                </a:solidFill>
              </a:rPr>
              <a:t>signals are there!</a:t>
            </a:r>
          </a:p>
          <a:p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                                                                    </a:t>
            </a:r>
            <a:endParaRPr lang="en-US" dirty="0">
              <a:solidFill>
                <a:srgbClr val="000099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1945" y="2176260"/>
            <a:ext cx="2664059" cy="449917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99546" y="1609854"/>
            <a:ext cx="2159566" cy="578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err="1" smtClean="0">
                <a:solidFill>
                  <a:srgbClr val="3333FF"/>
                </a:solidFill>
              </a:rPr>
              <a:t>Sivers</a:t>
            </a:r>
            <a:r>
              <a:rPr lang="en-US" sz="1800" b="1" dirty="0" smtClean="0">
                <a:solidFill>
                  <a:srgbClr val="3333FF"/>
                </a:solidFill>
              </a:rPr>
              <a:t> asymmetry</a:t>
            </a:r>
          </a:p>
          <a:p>
            <a:r>
              <a:rPr lang="en-US" sz="1600" dirty="0" smtClean="0">
                <a:solidFill>
                  <a:srgbClr val="3333FF"/>
                </a:solidFill>
              </a:rPr>
              <a:t>all proton data</a:t>
            </a:r>
            <a:endParaRPr lang="en-US" sz="1200" dirty="0">
              <a:solidFill>
                <a:srgbClr val="3333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78360" y="2975434"/>
            <a:ext cx="6514952" cy="25128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6" descr="D:\talks\icons\compass_logo_125x12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840" y="1847301"/>
            <a:ext cx="910910" cy="91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D:\talks\icons\compass_logo_125x12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989" y="4124468"/>
            <a:ext cx="602760" cy="60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www-hermes.desy.de/public-relation/Poster/hermeslogo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2" y="3011344"/>
            <a:ext cx="740077" cy="53989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41902" y="5823345"/>
            <a:ext cx="3181192" cy="6076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3333FF"/>
                </a:solidFill>
              </a:rPr>
              <a:t>smaller values at COMPASS:</a:t>
            </a:r>
            <a:br>
              <a:rPr lang="en-US" sz="1800" dirty="0" smtClean="0">
                <a:solidFill>
                  <a:srgbClr val="3333FF"/>
                </a:solidFill>
              </a:rPr>
            </a:br>
            <a:r>
              <a:rPr lang="en-US" sz="1800" dirty="0" smtClean="0">
                <a:solidFill>
                  <a:srgbClr val="3333FF"/>
                </a:solidFill>
              </a:rPr>
              <a:t>TMD evolution …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899546" y="6704836"/>
            <a:ext cx="1446230" cy="407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PLB 744 (2015) </a:t>
            </a:r>
            <a:r>
              <a:rPr lang="en-US" sz="1100" dirty="0" smtClean="0"/>
              <a:t>250</a:t>
            </a:r>
          </a:p>
          <a:p>
            <a:r>
              <a:rPr lang="en-US" sz="1100" dirty="0"/>
              <a:t>PLB 717 (2012) 383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696912" y="330613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PROTON DATA</a:t>
            </a:r>
            <a:endParaRPr 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26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905" y="2195075"/>
            <a:ext cx="2626653" cy="4451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927082" y="6725474"/>
            <a:ext cx="1446230" cy="407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PLB 744 (2015) </a:t>
            </a:r>
            <a:r>
              <a:rPr lang="en-US" sz="1100" dirty="0" smtClean="0"/>
              <a:t>250</a:t>
            </a:r>
          </a:p>
          <a:p>
            <a:r>
              <a:rPr lang="en-US" sz="1100" dirty="0"/>
              <a:t>PLB 717 (2012) </a:t>
            </a:r>
            <a:r>
              <a:rPr lang="en-US" sz="1100" dirty="0" smtClean="0"/>
              <a:t>376</a:t>
            </a:r>
            <a:endParaRPr lang="en-US" sz="11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99546" y="1609854"/>
            <a:ext cx="2236510" cy="578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3333FF"/>
                </a:solidFill>
              </a:rPr>
              <a:t>Collins asymmetry</a:t>
            </a:r>
          </a:p>
          <a:p>
            <a:r>
              <a:rPr lang="en-US" sz="1600" dirty="0" smtClean="0">
                <a:solidFill>
                  <a:srgbClr val="3333FF"/>
                </a:solidFill>
              </a:rPr>
              <a:t>all proton data</a:t>
            </a:r>
            <a:endParaRPr lang="en-US" sz="1200" dirty="0">
              <a:solidFill>
                <a:srgbClr val="3333FF"/>
              </a:solidFill>
            </a:endParaRPr>
          </a:p>
        </p:txBody>
      </p:sp>
      <p:pic>
        <p:nvPicPr>
          <p:cNvPr id="20" name="Picture 6" descr="D:\talks\icons\compass_logo_125x12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2" y="46037"/>
            <a:ext cx="1420498" cy="1420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50009" y="884237"/>
            <a:ext cx="7109703" cy="6076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0000"/>
                </a:solidFill>
              </a:rPr>
              <a:t>2007</a:t>
            </a:r>
            <a:r>
              <a:rPr lang="en-US" sz="1800" dirty="0" smtClean="0">
                <a:solidFill>
                  <a:srgbClr val="000000"/>
                </a:solidFill>
              </a:rPr>
              <a:t> half year, </a:t>
            </a:r>
            <a:r>
              <a:rPr lang="en-US" sz="1800" b="1" dirty="0" smtClean="0">
                <a:solidFill>
                  <a:srgbClr val="000000"/>
                </a:solidFill>
              </a:rPr>
              <a:t>2010</a:t>
            </a:r>
            <a:r>
              <a:rPr lang="en-US" sz="1800" dirty="0" smtClean="0">
                <a:solidFill>
                  <a:srgbClr val="000000"/>
                </a:solidFill>
              </a:rPr>
              <a:t> one year of data taking  -  </a:t>
            </a:r>
            <a:r>
              <a:rPr lang="en-US" sz="1800" dirty="0" smtClean="0">
                <a:solidFill>
                  <a:srgbClr val="3333FF"/>
                </a:solidFill>
              </a:rPr>
              <a:t>the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3333FF"/>
                </a:solidFill>
              </a:rPr>
              <a:t>signals are there!</a:t>
            </a:r>
          </a:p>
          <a:p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                                                                    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96912" y="330613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PROTON DATA</a:t>
            </a:r>
            <a:endParaRPr 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0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923653" y="2079782"/>
            <a:ext cx="5841059" cy="38016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print"/>
          <a:srcRect l="-524" t="2041" r="524" b="-2041"/>
          <a:stretch/>
        </p:blipFill>
        <p:spPr>
          <a:xfrm>
            <a:off x="3985428" y="2147610"/>
            <a:ext cx="5658321" cy="3733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0905" y="2195075"/>
            <a:ext cx="2626653" cy="4451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893379" y="6751637"/>
            <a:ext cx="1446230" cy="407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PLB 744 (2015) </a:t>
            </a:r>
            <a:r>
              <a:rPr lang="en-US" sz="1100" dirty="0" smtClean="0"/>
              <a:t>250</a:t>
            </a:r>
          </a:p>
          <a:p>
            <a:r>
              <a:rPr lang="en-US" sz="1100" dirty="0"/>
              <a:t>PLB 717 (2012) </a:t>
            </a:r>
            <a:r>
              <a:rPr lang="en-US" sz="1100" dirty="0" smtClean="0"/>
              <a:t>376</a:t>
            </a:r>
            <a:endParaRPr lang="en-US" sz="11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99546" y="1609854"/>
            <a:ext cx="2236510" cy="578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3333FF"/>
                </a:solidFill>
              </a:rPr>
              <a:t>Collins asymmetry</a:t>
            </a:r>
          </a:p>
          <a:p>
            <a:r>
              <a:rPr lang="en-US" sz="1600" dirty="0" smtClean="0">
                <a:solidFill>
                  <a:srgbClr val="3333FF"/>
                </a:solidFill>
              </a:rPr>
              <a:t>all proton data</a:t>
            </a:r>
            <a:endParaRPr lang="en-US" sz="1200" dirty="0">
              <a:solidFill>
                <a:srgbClr val="3333FF"/>
              </a:solidFill>
            </a:endParaRPr>
          </a:p>
        </p:txBody>
      </p:sp>
      <p:pic>
        <p:nvPicPr>
          <p:cNvPr id="13" name="Picture 6" descr="D:\talks\icons\compass_logo_125x12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840" y="1847301"/>
            <a:ext cx="910910" cy="91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D:\talks\icons\compass_logo_125x12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079" y="1946759"/>
            <a:ext cx="417583" cy="417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www-hermes.desy.de/public-relation/Poster/hermeslogo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916" y="2492378"/>
            <a:ext cx="512714" cy="37403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68093" y="5949238"/>
            <a:ext cx="2492990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3333FF"/>
                </a:solidFill>
              </a:rPr>
              <a:t>very good agreement !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696912" y="330613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PROTON DATA</a:t>
            </a:r>
            <a:endParaRPr 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09" y="884237"/>
            <a:ext cx="7109703" cy="6076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0000"/>
                </a:solidFill>
              </a:rPr>
              <a:t>2007</a:t>
            </a:r>
            <a:r>
              <a:rPr lang="en-US" sz="1800" dirty="0" smtClean="0">
                <a:solidFill>
                  <a:srgbClr val="000000"/>
                </a:solidFill>
              </a:rPr>
              <a:t> half year, </a:t>
            </a:r>
            <a:r>
              <a:rPr lang="en-US" sz="1800" b="1" dirty="0" smtClean="0">
                <a:solidFill>
                  <a:srgbClr val="000000"/>
                </a:solidFill>
              </a:rPr>
              <a:t>2010</a:t>
            </a:r>
            <a:r>
              <a:rPr lang="en-US" sz="1800" dirty="0" smtClean="0">
                <a:solidFill>
                  <a:srgbClr val="000000"/>
                </a:solidFill>
              </a:rPr>
              <a:t> one year of data taking  -  </a:t>
            </a:r>
            <a:r>
              <a:rPr lang="en-US" sz="1800" dirty="0" smtClean="0">
                <a:solidFill>
                  <a:srgbClr val="3333FF"/>
                </a:solidFill>
              </a:rPr>
              <a:t>the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3333FF"/>
                </a:solidFill>
              </a:rPr>
              <a:t>signals are there!</a:t>
            </a:r>
          </a:p>
          <a:p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                                                                    </a:t>
            </a:r>
            <a:endParaRPr lang="en-US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18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905" y="2195075"/>
            <a:ext cx="2626653" cy="4451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927082" y="6725474"/>
            <a:ext cx="1446230" cy="407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PLB 744 (2015) </a:t>
            </a:r>
            <a:r>
              <a:rPr lang="en-US" sz="1100" dirty="0" smtClean="0"/>
              <a:t>250</a:t>
            </a:r>
          </a:p>
          <a:p>
            <a:r>
              <a:rPr lang="en-US" sz="1100" dirty="0"/>
              <a:t>PLB 717 (2012) </a:t>
            </a:r>
            <a:r>
              <a:rPr lang="en-US" sz="1100" dirty="0" smtClean="0"/>
              <a:t>376</a:t>
            </a:r>
            <a:endParaRPr lang="en-US" sz="11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99546" y="1609854"/>
            <a:ext cx="2236510" cy="578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3333FF"/>
                </a:solidFill>
              </a:rPr>
              <a:t>Collins asymmetry</a:t>
            </a:r>
          </a:p>
          <a:p>
            <a:r>
              <a:rPr lang="en-US" sz="1600" dirty="0" smtClean="0">
                <a:solidFill>
                  <a:srgbClr val="3333FF"/>
                </a:solidFill>
              </a:rPr>
              <a:t>all proton data</a:t>
            </a:r>
            <a:endParaRPr lang="en-US" sz="1200" dirty="0">
              <a:solidFill>
                <a:srgbClr val="3333FF"/>
              </a:solidFill>
            </a:endParaRPr>
          </a:p>
        </p:txBody>
      </p:sp>
      <p:pic>
        <p:nvPicPr>
          <p:cNvPr id="20" name="Picture 6" descr="D:\talks\icons\compass_logo_125x12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2" y="46037"/>
            <a:ext cx="1420498" cy="1420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96912" y="330613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PROTON DATA</a:t>
            </a:r>
            <a:endParaRPr 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53859" y="1942077"/>
            <a:ext cx="3754106" cy="35716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6379157" y="5594633"/>
            <a:ext cx="3352800" cy="77925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n-US" sz="1600" dirty="0" smtClean="0">
                <a:solidFill>
                  <a:srgbClr val="3333FF"/>
                </a:solidFill>
              </a:rPr>
              <a:t>study of the interplay </a:t>
            </a:r>
            <a:r>
              <a:rPr lang="en-US" sz="1600" dirty="0">
                <a:solidFill>
                  <a:srgbClr val="3333FF"/>
                </a:solidFill>
              </a:rPr>
              <a:t>between Collins and di-hadron asymmetries </a:t>
            </a:r>
            <a:endParaRPr lang="en-US" sz="1600" dirty="0" smtClean="0">
              <a:solidFill>
                <a:srgbClr val="3333FF"/>
              </a:solidFill>
            </a:endParaRPr>
          </a:p>
          <a:p>
            <a:pPr lvl="0"/>
            <a:r>
              <a:rPr lang="en-US" sz="1600" dirty="0" smtClean="0">
                <a:solidFill>
                  <a:srgbClr val="3333FF"/>
                </a:solidFill>
              </a:rPr>
              <a:t>      – </a:t>
            </a:r>
            <a:r>
              <a:rPr lang="en-US" sz="1600" dirty="0">
                <a:solidFill>
                  <a:srgbClr val="3333FF"/>
                </a:solidFill>
              </a:rPr>
              <a:t>not </a:t>
            </a:r>
            <a:r>
              <a:rPr lang="en-US" sz="1600" dirty="0" smtClean="0">
                <a:solidFill>
                  <a:srgbClr val="3333FF"/>
                </a:solidFill>
              </a:rPr>
              <a:t>independent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478712" y="4281952"/>
            <a:ext cx="2531462" cy="349968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txBody>
          <a:bodyPr wrap="none">
            <a:spAutoFit/>
          </a:bodyPr>
          <a:lstStyle/>
          <a:p>
            <a:r>
              <a:rPr lang="en-US" sz="1800" b="1" dirty="0" smtClean="0"/>
              <a:t>di-hadron asymmetry</a:t>
            </a:r>
            <a:endParaRPr lang="en-US" b="1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7173912" y="4434352"/>
            <a:ext cx="363544" cy="2258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3333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ctangle 18"/>
          <p:cNvSpPr/>
          <p:nvPr/>
        </p:nvSpPr>
        <p:spPr>
          <a:xfrm>
            <a:off x="750009" y="884237"/>
            <a:ext cx="7109703" cy="6076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0000"/>
                </a:solidFill>
              </a:rPr>
              <a:t>2007</a:t>
            </a:r>
            <a:r>
              <a:rPr lang="en-US" sz="1800" dirty="0" smtClean="0">
                <a:solidFill>
                  <a:srgbClr val="000000"/>
                </a:solidFill>
              </a:rPr>
              <a:t> half year, </a:t>
            </a:r>
            <a:r>
              <a:rPr lang="en-US" sz="1800" b="1" dirty="0" smtClean="0">
                <a:solidFill>
                  <a:srgbClr val="000000"/>
                </a:solidFill>
              </a:rPr>
              <a:t>2010</a:t>
            </a:r>
            <a:r>
              <a:rPr lang="en-US" sz="1800" dirty="0" smtClean="0">
                <a:solidFill>
                  <a:srgbClr val="000000"/>
                </a:solidFill>
              </a:rPr>
              <a:t> one year of data taking  -  </a:t>
            </a:r>
            <a:r>
              <a:rPr lang="en-US" sz="1800" dirty="0" smtClean="0">
                <a:solidFill>
                  <a:srgbClr val="3333FF"/>
                </a:solidFill>
              </a:rPr>
              <a:t>the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3333FF"/>
                </a:solidFill>
              </a:rPr>
              <a:t>signals are there!</a:t>
            </a:r>
          </a:p>
          <a:p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                                                                    </a:t>
            </a:r>
            <a:endParaRPr lang="en-US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78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546314" y="350837"/>
            <a:ext cx="6948488" cy="533400"/>
          </a:xfrm>
          <a:prstGeom prst="rect">
            <a:avLst/>
          </a:prstGeom>
        </p:spPr>
        <p:txBody>
          <a:bodyPr/>
          <a:lstStyle/>
          <a:p>
            <a:r>
              <a:rPr 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  <a:t>extractions of transversity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576" y="2092476"/>
            <a:ext cx="2149536" cy="29213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656667" y="1874837"/>
            <a:ext cx="2173845" cy="24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611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Anselmino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et al</a:t>
            </a:r>
            <a:r>
              <a:rPr kumimoji="0" lang="en-US" sz="11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PRD </a:t>
            </a: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2007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220104" y="1036637"/>
            <a:ext cx="6249902" cy="2761819"/>
            <a:chOff x="239110" y="1585353"/>
            <a:chExt cx="6771290" cy="29475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110" y="1840214"/>
              <a:ext cx="6771290" cy="2692724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1069325" y="1585353"/>
              <a:ext cx="2209800" cy="266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Z.-B. Kang et al. PRD </a:t>
              </a:r>
              <a:r>
                <a:rPr lang="it-IT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27399" y="1585353"/>
              <a:ext cx="2433702" cy="266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M. Anselmino et </a:t>
              </a:r>
              <a:r>
                <a:rPr lang="it-IT" sz="11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al.PRD</a:t>
              </a:r>
              <a:r>
                <a:rPr lang="it-IT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it-IT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53233" y="967850"/>
            <a:ext cx="2428870" cy="86523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global fits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Collins asymmetries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/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SIDIS,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data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786191" y="4118990"/>
            <a:ext cx="2898508" cy="3193483"/>
            <a:chOff x="564017" y="3657241"/>
            <a:chExt cx="2747273" cy="3052844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4017" y="3905525"/>
              <a:ext cx="2682323" cy="280456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3" name="Rectangle 1"/>
            <p:cNvSpPr>
              <a:spLocks noChangeArrowheads="1"/>
            </p:cNvSpPr>
            <p:nvPr/>
          </p:nvSpPr>
          <p:spPr bwMode="auto">
            <a:xfrm>
              <a:off x="1364853" y="3657241"/>
              <a:ext cx="1946437" cy="259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00796" tIns="50398" rIns="100796" bIns="50398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1007943" eaLnBrk="0">
                <a:lnSpc>
                  <a:spcPct val="100000"/>
                </a:lnSpc>
                <a:buClrTx/>
                <a:buSzTx/>
              </a:pPr>
              <a:r>
                <a:rPr lang="it-IT" altLang="it-IT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Radici Bacchetta </a:t>
              </a:r>
              <a:r>
                <a:rPr lang="it-IT" altLang="it-IT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PRL </a:t>
              </a:r>
              <a:r>
                <a:rPr lang="it-IT" altLang="it-IT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2018</a:t>
              </a:r>
              <a:endParaRPr lang="it-IT" altLang="it-IT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049712" y="5206201"/>
            <a:ext cx="2723823" cy="86523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global fits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</a:t>
            </a:r>
          </a:p>
          <a:p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di-hadron asymmetries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/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SIDIS,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pp data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42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546314" y="350837"/>
            <a:ext cx="6948488" cy="533400"/>
          </a:xfrm>
          <a:prstGeom prst="rect">
            <a:avLst/>
          </a:prstGeom>
        </p:spPr>
        <p:txBody>
          <a:bodyPr/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extractions of </a:t>
            </a:r>
            <a:r>
              <a:rPr 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transversity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576" y="2092476"/>
            <a:ext cx="2149536" cy="29213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656667" y="1874837"/>
            <a:ext cx="2173845" cy="24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611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Anselmino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et al</a:t>
            </a:r>
            <a:r>
              <a:rPr kumimoji="0" lang="en-US" sz="11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PRD </a:t>
            </a: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2007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220104" y="1094979"/>
            <a:ext cx="6249902" cy="2703477"/>
            <a:chOff x="239110" y="1647619"/>
            <a:chExt cx="6771290" cy="28853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110" y="1840214"/>
              <a:ext cx="6771290" cy="2692724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1069325" y="1655531"/>
              <a:ext cx="2209800" cy="266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Z.-B. Kang et al. PRD </a:t>
              </a:r>
              <a:r>
                <a:rPr lang="it-IT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27399" y="1647619"/>
              <a:ext cx="2433702" cy="266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M. Anselmino et </a:t>
              </a:r>
              <a:r>
                <a:rPr lang="it-IT" sz="11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al.PRD</a:t>
              </a:r>
              <a:r>
                <a:rPr lang="it-IT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it-IT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53233" y="967850"/>
            <a:ext cx="2428870" cy="86523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global fits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Collins asymmetries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/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SIDIS,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data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786191" y="4118990"/>
            <a:ext cx="2898508" cy="3193483"/>
            <a:chOff x="564017" y="3657241"/>
            <a:chExt cx="2747273" cy="3052844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4017" y="3905525"/>
              <a:ext cx="2682323" cy="280456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3" name="Rectangle 1"/>
            <p:cNvSpPr>
              <a:spLocks noChangeArrowheads="1"/>
            </p:cNvSpPr>
            <p:nvPr/>
          </p:nvSpPr>
          <p:spPr bwMode="auto">
            <a:xfrm>
              <a:off x="1364853" y="3657241"/>
              <a:ext cx="1946437" cy="259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00796" tIns="50398" rIns="100796" bIns="50398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1007943" eaLnBrk="0">
                <a:lnSpc>
                  <a:spcPct val="100000"/>
                </a:lnSpc>
                <a:buClrTx/>
                <a:buSzTx/>
              </a:pPr>
              <a:r>
                <a:rPr lang="it-IT" altLang="it-IT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Radici Bacchetta </a:t>
              </a:r>
              <a:r>
                <a:rPr lang="it-IT" altLang="it-IT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PRL </a:t>
              </a:r>
              <a:r>
                <a:rPr lang="it-IT" altLang="it-IT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2018</a:t>
              </a:r>
              <a:endParaRPr lang="it-IT" altLang="it-IT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234817" y="5206201"/>
            <a:ext cx="2723823" cy="86523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global fits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</a:t>
            </a:r>
          </a:p>
          <a:p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di-hadron asymmetries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/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SIDIS,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pp data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93736" y="3577483"/>
            <a:ext cx="6632576" cy="3402754"/>
            <a:chOff x="795286" y="2865438"/>
            <a:chExt cx="6703894" cy="3317400"/>
          </a:xfrm>
        </p:grpSpPr>
        <p:sp>
          <p:nvSpPr>
            <p:cNvPr id="20" name="Rectangle 19"/>
            <p:cNvSpPr/>
            <p:nvPr/>
          </p:nvSpPr>
          <p:spPr bwMode="auto">
            <a:xfrm>
              <a:off x="795286" y="2865438"/>
              <a:ext cx="6703894" cy="328951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815208" y="2992210"/>
              <a:ext cx="6683972" cy="3190628"/>
              <a:chOff x="2564661" y="3802568"/>
              <a:chExt cx="6683972" cy="3190628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703071" y="3968856"/>
                <a:ext cx="3433291" cy="2316739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564661" y="3986911"/>
                <a:ext cx="3256678" cy="2182506"/>
              </a:xfrm>
              <a:prstGeom prst="rect">
                <a:avLst/>
              </a:prstGeom>
            </p:spPr>
          </p:pic>
          <p:sp>
            <p:nvSpPr>
              <p:cNvPr id="29" name="Rectangle 28"/>
              <p:cNvSpPr>
                <a:spLocks noChangeArrowheads="1"/>
              </p:cNvSpPr>
              <p:nvPr/>
            </p:nvSpPr>
            <p:spPr bwMode="auto">
              <a:xfrm>
                <a:off x="6278539" y="3802568"/>
                <a:ext cx="2970094" cy="370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220" tIns="45610" rIns="91220" bIns="45610"/>
              <a:lstStyle>
                <a:lvl1pPr marL="173038" indent="-173038" eaLnBrk="0" hangingPunct="0">
                  <a:defRPr sz="2000" b="1">
                    <a:solidFill>
                      <a:srgbClr val="FF0000"/>
                    </a:solidFill>
                    <a:latin typeface="Arial" charset="0"/>
                  </a:defRPr>
                </a:lvl1pPr>
                <a:lvl2pPr marL="742950" indent="-285750" eaLnBrk="0" hangingPunct="0">
                  <a:buClr>
                    <a:srgbClr val="FF0000"/>
                  </a:buClr>
                  <a:buChar char="•"/>
                  <a:defRPr sz="2000">
                    <a:solidFill>
                      <a:srgbClr val="FF0000"/>
                    </a:solidFill>
                    <a:latin typeface="Arial" charset="0"/>
                  </a:defRPr>
                </a:lvl2pPr>
                <a:lvl3pPr marL="1143000" indent="-228600" eaLnBrk="0" hangingPunct="0">
                  <a:buChar char="•"/>
                  <a:defRPr>
                    <a:solidFill>
                      <a:srgbClr val="FF0000"/>
                    </a:solidFill>
                    <a:latin typeface="Arial" charset="0"/>
                  </a:defRPr>
                </a:lvl3pPr>
                <a:lvl4pPr marL="1600200" indent="-228600" eaLnBrk="0" hangingPunct="0"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4pPr>
                <a:lvl5pPr marL="2057400" indent="-228600" eaLnBrk="0" hangingPunct="0"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ts val="0"/>
                  </a:spcBef>
                </a:pPr>
                <a:r>
                  <a:rPr lang="en-US" altLang="fr-FR" sz="1100" b="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A.Martin</a:t>
                </a:r>
                <a:r>
                  <a:rPr lang="en-US" altLang="fr-FR" sz="1100" b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</a:t>
                </a:r>
                <a:r>
                  <a:rPr lang="en-US" altLang="fr-FR" sz="11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F. </a:t>
                </a:r>
                <a:r>
                  <a:rPr lang="en-US" altLang="fr-FR" sz="1100" b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B., </a:t>
                </a:r>
                <a:r>
                  <a:rPr lang="en-US" altLang="fr-FR" sz="11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V. Barone </a:t>
                </a:r>
                <a:r>
                  <a:rPr lang="en-US" sz="1100" b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PRD </a:t>
                </a:r>
                <a:r>
                  <a:rPr lang="en-US" sz="11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2015</a:t>
                </a:r>
                <a:endParaRPr lang="en-US" altLang="fr-FR" sz="1100" b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564661" y="6261370"/>
                <a:ext cx="6571701" cy="7318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point by point extraction </a:t>
                </a:r>
              </a:p>
              <a:p>
                <a:pPr lvl="0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using COMPASS p and d asymmetries, and</a:t>
                </a: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e</a:t>
                </a:r>
                <a:r>
                  <a:rPr lang="en-US" sz="1600" baseline="30000" dirty="0" err="1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+</a:t>
                </a:r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e</a:t>
                </a:r>
                <a:r>
                  <a:rPr lang="en-US" sz="1600" baseline="300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-</a:t>
                </a: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data, 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no </a:t>
                </a:r>
                <a:r>
                  <a:rPr lang="en-US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Soffer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bound</a:t>
                </a:r>
              </a:p>
              <a:p>
                <a:pPr lvl="0"/>
                <a:r>
                  <a:rPr lang="en-US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advantage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   no Monte Carlo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nor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parametrisation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is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needed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7315463" y="4300149"/>
                <a:ext cx="889663" cy="3213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6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sea</a:t>
                </a:r>
                <a:endParaRPr lang="en-US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979758" y="4272596"/>
                <a:ext cx="1274760" cy="3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6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valence</a:t>
                </a:r>
                <a:endParaRPr lang="en-US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630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44512" y="1281187"/>
            <a:ext cx="9296400" cy="2955850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My personal interest in </a:t>
            </a:r>
            <a:r>
              <a:rPr lang="en-US" sz="1800" b="1" dirty="0" smtClean="0">
                <a:solidFill>
                  <a:srgbClr val="CC0000"/>
                </a:solidFill>
              </a:rPr>
              <a:t>transverse spin phenomena </a:t>
            </a:r>
            <a:r>
              <a:rPr lang="en-US" sz="1800" b="1" dirty="0" smtClean="0"/>
              <a:t>in hadronic physics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8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Spectacular spin effects seen at </a:t>
            </a:r>
            <a:r>
              <a:rPr lang="en-US" sz="1800" b="1" dirty="0" smtClean="0">
                <a:solidFill>
                  <a:srgbClr val="CC0000"/>
                </a:solidFill>
              </a:rPr>
              <a:t>LEAR</a:t>
            </a:r>
            <a:r>
              <a:rPr lang="en-US" sz="1800" b="1" dirty="0" smtClean="0"/>
              <a:t>    </a:t>
            </a:r>
            <a:r>
              <a:rPr lang="en-US" sz="1600" dirty="0" smtClean="0"/>
              <a:t>1983-1992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/>
              <a:t> </a:t>
            </a:r>
            <a:r>
              <a:rPr lang="en-US" sz="1800" b="1" dirty="0" smtClean="0"/>
              <a:t>                                    and also at </a:t>
            </a:r>
            <a:r>
              <a:rPr lang="en-US" sz="1800" b="1" dirty="0" smtClean="0">
                <a:solidFill>
                  <a:srgbClr val="CC0000"/>
                </a:solidFill>
              </a:rPr>
              <a:t>E704</a:t>
            </a:r>
            <a:r>
              <a:rPr lang="en-US" sz="1800" b="1" dirty="0" smtClean="0"/>
              <a:t>  </a:t>
            </a:r>
            <a:r>
              <a:rPr lang="en-US" sz="1800" b="1" dirty="0"/>
              <a:t> </a:t>
            </a:r>
            <a:r>
              <a:rPr lang="en-US" sz="1800" b="1" dirty="0" smtClean="0"/>
              <a:t>  </a:t>
            </a:r>
            <a:r>
              <a:rPr lang="en-US" sz="1600" dirty="0" smtClean="0"/>
              <a:t>Trieste participation, A. </a:t>
            </a:r>
            <a:r>
              <a:rPr lang="en-US" sz="1600" dirty="0" err="1" smtClean="0"/>
              <a:t>Penzo</a:t>
            </a:r>
            <a:r>
              <a:rPr lang="en-US" sz="1600" dirty="0" smtClean="0"/>
              <a:t> et al.</a:t>
            </a:r>
            <a:endParaRPr lang="en-US" sz="16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8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NEW IDEAS WERE PUT FORWARD IN US:    </a:t>
            </a:r>
            <a:r>
              <a:rPr lang="en-US" sz="2000" b="1" dirty="0" smtClean="0">
                <a:solidFill>
                  <a:srgbClr val="CC0000"/>
                </a:solidFill>
              </a:rPr>
              <a:t>Collins effect </a:t>
            </a:r>
            <a:r>
              <a:rPr lang="en-US" sz="1800" dirty="0" smtClean="0"/>
              <a:t>and access to </a:t>
            </a:r>
            <a:br>
              <a:rPr lang="en-US" sz="1800" dirty="0" smtClean="0"/>
            </a:br>
            <a:r>
              <a:rPr lang="en-US" sz="1800" b="1" dirty="0" smtClean="0"/>
              <a:t>                                                                                        </a:t>
            </a:r>
            <a:r>
              <a:rPr lang="en-US" sz="2000" b="1" dirty="0" err="1" smtClean="0">
                <a:solidFill>
                  <a:srgbClr val="CC0000"/>
                </a:solidFill>
              </a:rPr>
              <a:t>transversity</a:t>
            </a:r>
            <a:r>
              <a:rPr lang="en-US" sz="2000" b="1" dirty="0" smtClean="0">
                <a:solidFill>
                  <a:srgbClr val="CC0000"/>
                </a:solidFill>
              </a:rPr>
              <a:t> PDF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b="1" dirty="0">
                <a:solidFill>
                  <a:srgbClr val="CC0000"/>
                </a:solidFill>
              </a:rPr>
              <a:t>	</a:t>
            </a:r>
            <a:r>
              <a:rPr lang="en-US" sz="2000" b="1" dirty="0" smtClean="0">
                <a:solidFill>
                  <a:srgbClr val="CC0000"/>
                </a:solidFill>
              </a:rPr>
              <a:t>		</a:t>
            </a:r>
            <a:r>
              <a:rPr lang="en-US" sz="2000" b="1" dirty="0">
                <a:solidFill>
                  <a:srgbClr val="CC0000"/>
                </a:solidFill>
              </a:rPr>
              <a:t>	</a:t>
            </a:r>
            <a:r>
              <a:rPr lang="en-US" sz="2000" b="1" dirty="0" smtClean="0">
                <a:solidFill>
                  <a:srgbClr val="CC0000"/>
                </a:solidFill>
              </a:rPr>
              <a:t>	    </a:t>
            </a:r>
            <a:r>
              <a:rPr lang="en-US" sz="2000" b="1" dirty="0" err="1" smtClean="0">
                <a:solidFill>
                  <a:srgbClr val="CC0000"/>
                </a:solidFill>
              </a:rPr>
              <a:t>Sivers</a:t>
            </a:r>
            <a:r>
              <a:rPr lang="en-US" sz="2000" b="1" dirty="0" smtClean="0">
                <a:solidFill>
                  <a:srgbClr val="CC0000"/>
                </a:solidFill>
              </a:rPr>
              <a:t> effect and </a:t>
            </a:r>
            <a:r>
              <a:rPr lang="en-US" sz="2000" b="1" dirty="0" err="1" smtClean="0">
                <a:solidFill>
                  <a:srgbClr val="CC0000"/>
                </a:solidFill>
              </a:rPr>
              <a:t>Sivers</a:t>
            </a:r>
            <a:r>
              <a:rPr lang="en-US" sz="2000" b="1" dirty="0" smtClean="0">
                <a:solidFill>
                  <a:srgbClr val="CC0000"/>
                </a:solidFill>
              </a:rPr>
              <a:t> PDF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44512" y="427037"/>
            <a:ext cx="9220200" cy="1584257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story of TRANSVERSITY @ COMPASS</a:t>
            </a:r>
          </a:p>
        </p:txBody>
      </p:sp>
    </p:spTree>
    <p:extLst>
      <p:ext uri="{BB962C8B-B14F-4D97-AF65-F5344CB8AC3E}">
        <p14:creationId xmlns:p14="http://schemas.microsoft.com/office/powerpoint/2010/main" val="175515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546314" y="350837"/>
            <a:ext cx="6948488" cy="533400"/>
          </a:xfrm>
          <a:prstGeom prst="rect">
            <a:avLst/>
          </a:prstGeom>
        </p:spPr>
        <p:txBody>
          <a:bodyPr/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extractions of </a:t>
            </a:r>
            <a:r>
              <a:rPr 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transversity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576" y="2092476"/>
            <a:ext cx="2149536" cy="29213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656667" y="1874837"/>
            <a:ext cx="2173845" cy="24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611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Anselmino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et al</a:t>
            </a:r>
            <a:r>
              <a:rPr kumimoji="0" lang="en-US" sz="11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PRD </a:t>
            </a: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2007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220104" y="1094979"/>
            <a:ext cx="6249902" cy="2703477"/>
            <a:chOff x="239110" y="1647619"/>
            <a:chExt cx="6771290" cy="28853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110" y="1840214"/>
              <a:ext cx="6771290" cy="2692724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1069325" y="1655531"/>
              <a:ext cx="2209800" cy="266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Z.-B. Kang et al. PRD </a:t>
              </a:r>
              <a:r>
                <a:rPr lang="it-IT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27399" y="1647619"/>
              <a:ext cx="2433702" cy="266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M. Anselmino et </a:t>
              </a:r>
              <a:r>
                <a:rPr lang="it-IT" sz="11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al.PRD</a:t>
              </a:r>
              <a:r>
                <a:rPr lang="it-IT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it-IT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53233" y="967850"/>
            <a:ext cx="2428870" cy="86523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global fits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Collins asymmetries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/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SIDIS,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data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786191" y="4118990"/>
            <a:ext cx="2898508" cy="3193483"/>
            <a:chOff x="564017" y="3657241"/>
            <a:chExt cx="2747273" cy="3052844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4017" y="3905525"/>
              <a:ext cx="2682323" cy="280456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3" name="Rectangle 1"/>
            <p:cNvSpPr>
              <a:spLocks noChangeArrowheads="1"/>
            </p:cNvSpPr>
            <p:nvPr/>
          </p:nvSpPr>
          <p:spPr bwMode="auto">
            <a:xfrm>
              <a:off x="1364853" y="3657241"/>
              <a:ext cx="1946437" cy="259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00796" tIns="50398" rIns="100796" bIns="50398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1007943" eaLnBrk="0">
                <a:lnSpc>
                  <a:spcPct val="100000"/>
                </a:lnSpc>
                <a:buClrTx/>
                <a:buSzTx/>
              </a:pPr>
              <a:r>
                <a:rPr lang="it-IT" altLang="it-IT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Radici Bacchetta </a:t>
              </a:r>
              <a:r>
                <a:rPr lang="it-IT" altLang="it-IT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PRL </a:t>
              </a:r>
              <a:r>
                <a:rPr lang="it-IT" altLang="it-IT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2018</a:t>
              </a:r>
              <a:endParaRPr lang="it-IT" altLang="it-IT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234817" y="5206201"/>
            <a:ext cx="2723823" cy="86523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global fits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</a:t>
            </a:r>
          </a:p>
          <a:p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di-hadron asymmetries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/>
            </a:r>
            <a:b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SIDIS,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pp data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93736" y="3577483"/>
            <a:ext cx="6632576" cy="3402754"/>
            <a:chOff x="795286" y="2865438"/>
            <a:chExt cx="6703894" cy="3317400"/>
          </a:xfrm>
        </p:grpSpPr>
        <p:sp>
          <p:nvSpPr>
            <p:cNvPr id="20" name="Rectangle 19"/>
            <p:cNvSpPr/>
            <p:nvPr/>
          </p:nvSpPr>
          <p:spPr bwMode="auto">
            <a:xfrm>
              <a:off x="795286" y="2865438"/>
              <a:ext cx="6703894" cy="328951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815208" y="2992210"/>
              <a:ext cx="6683972" cy="3190628"/>
              <a:chOff x="2564661" y="3802568"/>
              <a:chExt cx="6683972" cy="3190628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703071" y="3968856"/>
                <a:ext cx="3433291" cy="2316739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564661" y="3986911"/>
                <a:ext cx="3256678" cy="2182506"/>
              </a:xfrm>
              <a:prstGeom prst="rect">
                <a:avLst/>
              </a:prstGeom>
            </p:spPr>
          </p:pic>
          <p:sp>
            <p:nvSpPr>
              <p:cNvPr id="29" name="Rectangle 28"/>
              <p:cNvSpPr>
                <a:spLocks noChangeArrowheads="1"/>
              </p:cNvSpPr>
              <p:nvPr/>
            </p:nvSpPr>
            <p:spPr bwMode="auto">
              <a:xfrm>
                <a:off x="6278539" y="3802568"/>
                <a:ext cx="2970094" cy="370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220" tIns="45610" rIns="91220" bIns="45610"/>
              <a:lstStyle>
                <a:lvl1pPr marL="173038" indent="-173038" eaLnBrk="0" hangingPunct="0">
                  <a:defRPr sz="2000" b="1">
                    <a:solidFill>
                      <a:srgbClr val="FF0000"/>
                    </a:solidFill>
                    <a:latin typeface="Arial" charset="0"/>
                  </a:defRPr>
                </a:lvl1pPr>
                <a:lvl2pPr marL="742950" indent="-285750" eaLnBrk="0" hangingPunct="0">
                  <a:buClr>
                    <a:srgbClr val="FF0000"/>
                  </a:buClr>
                  <a:buChar char="•"/>
                  <a:defRPr sz="2000">
                    <a:solidFill>
                      <a:srgbClr val="FF0000"/>
                    </a:solidFill>
                    <a:latin typeface="Arial" charset="0"/>
                  </a:defRPr>
                </a:lvl2pPr>
                <a:lvl3pPr marL="1143000" indent="-228600" eaLnBrk="0" hangingPunct="0">
                  <a:buChar char="•"/>
                  <a:defRPr>
                    <a:solidFill>
                      <a:srgbClr val="FF0000"/>
                    </a:solidFill>
                    <a:latin typeface="Arial" charset="0"/>
                  </a:defRPr>
                </a:lvl3pPr>
                <a:lvl4pPr marL="1600200" indent="-228600" eaLnBrk="0" hangingPunct="0"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4pPr>
                <a:lvl5pPr marL="2057400" indent="-228600" eaLnBrk="0" hangingPunct="0"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rgbClr val="FF0000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ts val="0"/>
                  </a:spcBef>
                </a:pPr>
                <a:r>
                  <a:rPr lang="en-US" altLang="fr-FR" sz="1100" b="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A.Martin</a:t>
                </a:r>
                <a:r>
                  <a:rPr lang="en-US" altLang="fr-FR" sz="1100" b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</a:t>
                </a:r>
                <a:r>
                  <a:rPr lang="en-US" altLang="fr-FR" sz="11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F. </a:t>
                </a:r>
                <a:r>
                  <a:rPr lang="en-US" altLang="fr-FR" sz="1100" b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B., </a:t>
                </a:r>
                <a:r>
                  <a:rPr lang="en-US" altLang="fr-FR" sz="11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V. Barone </a:t>
                </a:r>
                <a:r>
                  <a:rPr lang="en-US" sz="1100" b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PRD </a:t>
                </a:r>
                <a:r>
                  <a:rPr lang="en-US" sz="11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2015</a:t>
                </a:r>
                <a:endParaRPr lang="en-US" altLang="fr-FR" sz="1100" b="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564661" y="6261370"/>
                <a:ext cx="6571701" cy="7318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point by point extraction </a:t>
                </a:r>
              </a:p>
              <a:p>
                <a:pPr lvl="0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using COMPASS p and d asymmetries, and</a:t>
                </a: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e</a:t>
                </a:r>
                <a:r>
                  <a:rPr lang="en-US" sz="1600" baseline="30000" dirty="0" err="1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+</a:t>
                </a:r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e</a:t>
                </a:r>
                <a:r>
                  <a:rPr lang="en-US" sz="1600" baseline="30000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-</a:t>
                </a: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data, 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no </a:t>
                </a:r>
                <a:r>
                  <a:rPr lang="en-US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Soffer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bound</a:t>
                </a:r>
              </a:p>
              <a:p>
                <a:pPr lvl="0"/>
                <a:r>
                  <a:rPr lang="en-US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advantage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   no Monte Carlo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nor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parametrisation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is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needed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7315463" y="4300149"/>
                <a:ext cx="889663" cy="3213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6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sea</a:t>
                </a:r>
                <a:endParaRPr lang="en-US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979758" y="4272596"/>
                <a:ext cx="1274760" cy="3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6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valence</a:t>
                </a:r>
                <a:endParaRPr lang="en-US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7" name="Rectangle 36"/>
          <p:cNvSpPr/>
          <p:nvPr/>
        </p:nvSpPr>
        <p:spPr>
          <a:xfrm>
            <a:off x="2020842" y="2573932"/>
            <a:ext cx="6450401" cy="16095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>
              <a:defRPr/>
            </a:pPr>
            <a:endParaRPr lang="en-GB" sz="800" b="1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0">
              <a:defRPr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work still ongoing …</a:t>
            </a:r>
          </a:p>
          <a:p>
            <a:pPr lvl="0">
              <a:defRPr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u- and d-quark </a:t>
            </a:r>
            <a:r>
              <a:rPr lang="en-GB" sz="1800" b="1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transversity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have opposite sign</a:t>
            </a:r>
          </a:p>
          <a:p>
            <a:pPr lvl="0">
              <a:defRPr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d-quark PDF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much worse determined than u-quark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PDF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because of the scarcity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 deuteron (neutron)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data</a:t>
            </a:r>
          </a:p>
          <a:p>
            <a:pPr lvl="0">
              <a:defRPr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 2021 run</a:t>
            </a:r>
          </a:p>
          <a:p>
            <a:pPr lvl="0">
              <a:defRPr/>
            </a:pPr>
            <a:endParaRPr lang="en-GB" sz="8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4475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20712" y="960437"/>
            <a:ext cx="9220200" cy="5867083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990033"/>
            </a:solidFill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in  January 1996  Stephan and me were appointed spokespersons  by the GLB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it was a logical decision, since we were the majority shareholders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	thanks to L. </a:t>
            </a:r>
            <a:r>
              <a:rPr lang="en-US" sz="1800" dirty="0" err="1" smtClean="0"/>
              <a:t>Foa</a:t>
            </a:r>
            <a:r>
              <a:rPr lang="en-US" sz="1800" dirty="0" smtClean="0"/>
              <a:t>’, to the rules of CERN , and to Ettore Rosso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	we could get  ONE  CERN position, and  Stephan and me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              agreed it should be given to Gerhard   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8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6314" y="350837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SOME PERSONAL MEDITATIONS</a:t>
            </a:r>
            <a:endParaRPr lang="en-US" sz="2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44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20712" y="960437"/>
            <a:ext cx="9220200" cy="5867083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990033"/>
            </a:solidFill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in  January 1996  Stephan and me were appointed spokespersons  by the GLB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it was a logical decision, since we were the majority shareholders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	thanks to L. </a:t>
            </a:r>
            <a:r>
              <a:rPr lang="en-US" sz="1800" dirty="0" err="1" smtClean="0"/>
              <a:t>Foa</a:t>
            </a:r>
            <a:r>
              <a:rPr lang="en-US" sz="1800" dirty="0" smtClean="0"/>
              <a:t>’, to the rules of CERN , and to Ettore Rosso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	we could get  ONE  CERN position, and  Stephan and me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              agreed it should be given to Gerhard   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800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/>
              <a:t>d</a:t>
            </a:r>
            <a:r>
              <a:rPr lang="en-US" sz="1800" dirty="0" smtClean="0"/>
              <a:t>uring the following 7 years as spokespersons Stephan and me continuously travelled around to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collect money, collaborators  and  students,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while </a:t>
            </a:r>
            <a:r>
              <a:rPr lang="en-US" sz="1800" dirty="0" err="1" smtClean="0"/>
              <a:t>Gerd</a:t>
            </a:r>
            <a:r>
              <a:rPr lang="en-US" sz="1800" dirty="0" smtClean="0"/>
              <a:t> carefully watched  the  newborn baby, taught it to walk,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and  become a fully working spectrometer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                           </a:t>
            </a:r>
            <a:endParaRPr lang="en-US" sz="1800" b="1" dirty="0" smtClean="0">
              <a:solidFill>
                <a:srgbClr val="3366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6314" y="350837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SOME PERSONAL MEDITATIONS</a:t>
            </a:r>
            <a:endParaRPr lang="en-US" sz="2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87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20712" y="960437"/>
            <a:ext cx="9220200" cy="5867083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990033"/>
            </a:solidFill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in  January 1996  Stephan and me were appointed spokespersons  by the GLB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it was a logical decision, since we were the majority shareholders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	thanks to L. </a:t>
            </a:r>
            <a:r>
              <a:rPr lang="en-US" sz="1800" dirty="0" err="1" smtClean="0"/>
              <a:t>Foa</a:t>
            </a:r>
            <a:r>
              <a:rPr lang="en-US" sz="1800" dirty="0" smtClean="0"/>
              <a:t>’, to the rules of CERN , and to Ettore Rosso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	we could get  ONE  CERN position, and  Stephan and me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              agreed it should be given to Gerhard   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800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/>
              <a:t>d</a:t>
            </a:r>
            <a:r>
              <a:rPr lang="en-US" sz="1800" dirty="0" smtClean="0"/>
              <a:t>uring the following 7 years as spokespersons Stephan and me continuously travelled around to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collect money, collaborators  and  students,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while </a:t>
            </a:r>
            <a:r>
              <a:rPr lang="en-US" sz="1800" dirty="0" err="1" smtClean="0"/>
              <a:t>Gerd</a:t>
            </a:r>
            <a:r>
              <a:rPr lang="en-US" sz="1800" dirty="0" smtClean="0"/>
              <a:t> carefully watched  the  newborn baby, taught it to walk,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and  become a fully working spectrometer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                           and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/>
              <a:t>i</a:t>
            </a:r>
            <a:r>
              <a:rPr lang="en-US" sz="1800" dirty="0" smtClean="0"/>
              <a:t>n the following years Stephan and me continued  to travel around to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		</a:t>
            </a:r>
            <a:r>
              <a:rPr lang="en-US" sz="1800" dirty="0" smtClean="0">
                <a:solidFill>
                  <a:prstClr val="black"/>
                </a:solidFill>
              </a:rPr>
              <a:t>collect </a:t>
            </a:r>
            <a:r>
              <a:rPr lang="en-US" sz="1800" dirty="0">
                <a:solidFill>
                  <a:prstClr val="black"/>
                </a:solidFill>
              </a:rPr>
              <a:t>money, collaborators  and  students,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while </a:t>
            </a:r>
            <a:r>
              <a:rPr lang="en-US" sz="1800" dirty="0" err="1" smtClean="0"/>
              <a:t>Gerd</a:t>
            </a:r>
            <a:r>
              <a:rPr lang="en-US" sz="1800" dirty="0" smtClean="0"/>
              <a:t> continued to watch the growth and the performance of our  spectrometer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800" dirty="0"/>
          </a:p>
          <a:p>
            <a:pPr lvl="0" algn="ctr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800" b="1" dirty="0" smtClean="0">
              <a:solidFill>
                <a:srgbClr val="3366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6314" y="350837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SOME PERSONAL MEDITATIONS</a:t>
            </a:r>
            <a:endParaRPr lang="en-US" sz="2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03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20712" y="960437"/>
            <a:ext cx="9220200" cy="5867083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990033"/>
            </a:solidFill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in  January 1996  Stephan and me were appointed spokespersons  by the GLB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it was a logical decision, since we were the majority shareholders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	thanks to L. </a:t>
            </a:r>
            <a:r>
              <a:rPr lang="en-US" sz="1800" dirty="0" err="1" smtClean="0"/>
              <a:t>Foa</a:t>
            </a:r>
            <a:r>
              <a:rPr lang="en-US" sz="1800" dirty="0" smtClean="0"/>
              <a:t>’, to the rules of CERN , and to Ettore Rosso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	we could get  ONE  CERN position, and  Stephan and me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              agreed it should be given to Gerhard   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800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/>
              <a:t>d</a:t>
            </a:r>
            <a:r>
              <a:rPr lang="en-US" sz="1800" dirty="0" smtClean="0"/>
              <a:t>uring the following 7 years as spokespersons Stephan and me continuously travelled around to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collect money, collaborators  and  students,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while </a:t>
            </a:r>
            <a:r>
              <a:rPr lang="en-US" sz="1800" dirty="0" err="1" smtClean="0"/>
              <a:t>Gerd</a:t>
            </a:r>
            <a:r>
              <a:rPr lang="en-US" sz="1800" dirty="0" smtClean="0"/>
              <a:t> carefully watched  the  newborn baby, taught it to walk,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and  become a fully working spectrometer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                                                      and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/>
              <a:t>i</a:t>
            </a:r>
            <a:r>
              <a:rPr lang="en-US" sz="1800" dirty="0" smtClean="0"/>
              <a:t>n the following years Stephan and me continued  to travel around to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 		</a:t>
            </a:r>
            <a:r>
              <a:rPr lang="en-US" sz="1800" dirty="0" smtClean="0">
                <a:solidFill>
                  <a:prstClr val="black"/>
                </a:solidFill>
              </a:rPr>
              <a:t>collect </a:t>
            </a:r>
            <a:r>
              <a:rPr lang="en-US" sz="1800" dirty="0">
                <a:solidFill>
                  <a:prstClr val="black"/>
                </a:solidFill>
              </a:rPr>
              <a:t>money, collaborators  and  students,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/>
              <a:t>while </a:t>
            </a:r>
            <a:r>
              <a:rPr lang="en-US" sz="1800" dirty="0" err="1" smtClean="0"/>
              <a:t>Gerd</a:t>
            </a:r>
            <a:r>
              <a:rPr lang="en-US" sz="1800" dirty="0" smtClean="0"/>
              <a:t> continued to watch the growth and the performance of our  spectrometer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800" dirty="0"/>
          </a:p>
          <a:p>
            <a:pPr lvl="0" algn="ctr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400" b="1" dirty="0" smtClean="0">
                <a:solidFill>
                  <a:srgbClr val="336600"/>
                </a:solidFill>
              </a:rPr>
              <a:t>25 years dedicated to COMPASS, </a:t>
            </a:r>
            <a:r>
              <a:rPr lang="en-US" sz="1800" b="1" dirty="0" smtClean="0">
                <a:solidFill>
                  <a:srgbClr val="336600"/>
                </a:solidFill>
              </a:rPr>
              <a:t>and it is not over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6314" y="350837"/>
            <a:ext cx="6948488" cy="533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  <a:buSzTx/>
              <a:buFontTx/>
            </a:pPr>
            <a:r>
              <a:rPr lang="en-US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SOME PERSONAL MEDITATIONS</a:t>
            </a:r>
            <a:endParaRPr lang="en-US" sz="2400" b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47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425" y="216117"/>
            <a:ext cx="7326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400" b="1" dirty="0" smtClean="0">
                <a:solidFill>
                  <a:srgbClr val="990033"/>
                </a:solidFill>
              </a:rPr>
              <a:t>     AND … what about  </a:t>
            </a:r>
            <a:r>
              <a:rPr lang="en-US" sz="2400" b="1" dirty="0" err="1" smtClean="0">
                <a:solidFill>
                  <a:srgbClr val="990033"/>
                </a:solidFill>
              </a:rPr>
              <a:t>Gerd</a:t>
            </a:r>
            <a:r>
              <a:rPr lang="en-US" sz="2400" b="1" dirty="0" smtClean="0">
                <a:solidFill>
                  <a:srgbClr val="990033"/>
                </a:solidFill>
              </a:rPr>
              <a:t> and </a:t>
            </a:r>
            <a:r>
              <a:rPr lang="en-US" sz="2400" b="1" dirty="0" err="1" smtClean="0">
                <a:solidFill>
                  <a:srgbClr val="990033"/>
                </a:solidFill>
              </a:rPr>
              <a:t>transversity</a:t>
            </a:r>
            <a:r>
              <a:rPr lang="en-US" sz="2400" b="1" dirty="0" smtClean="0">
                <a:solidFill>
                  <a:srgbClr val="990033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3444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56" y="942956"/>
            <a:ext cx="4875212" cy="3656409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425" y="216117"/>
            <a:ext cx="7326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400" b="1" dirty="0" smtClean="0">
                <a:solidFill>
                  <a:srgbClr val="990033"/>
                </a:solidFill>
              </a:rPr>
              <a:t>     AND … what about  </a:t>
            </a:r>
            <a:r>
              <a:rPr lang="en-US" sz="2400" b="1" dirty="0" err="1" smtClean="0">
                <a:solidFill>
                  <a:srgbClr val="990033"/>
                </a:solidFill>
              </a:rPr>
              <a:t>Gerd</a:t>
            </a:r>
            <a:r>
              <a:rPr lang="en-US" sz="2400" b="1" dirty="0" smtClean="0">
                <a:solidFill>
                  <a:srgbClr val="990033"/>
                </a:solidFill>
              </a:rPr>
              <a:t> and </a:t>
            </a:r>
            <a:r>
              <a:rPr lang="en-US" sz="2400" b="1" dirty="0" err="1" smtClean="0">
                <a:solidFill>
                  <a:srgbClr val="990033"/>
                </a:solidFill>
              </a:rPr>
              <a:t>transversity</a:t>
            </a:r>
            <a:r>
              <a:rPr lang="en-US" sz="2400" b="1" dirty="0" smtClean="0">
                <a:solidFill>
                  <a:srgbClr val="990033"/>
                </a:solidFill>
              </a:rPr>
              <a:t>?</a:t>
            </a:r>
          </a:p>
        </p:txBody>
      </p:sp>
      <p:sp>
        <p:nvSpPr>
          <p:cNvPr id="7" name="Rectangle 6"/>
          <p:cNvSpPr/>
          <p:nvPr/>
        </p:nvSpPr>
        <p:spPr>
          <a:xfrm>
            <a:off x="5516562" y="951606"/>
            <a:ext cx="356235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err="1"/>
              <a:t>Gerd</a:t>
            </a:r>
            <a:r>
              <a:rPr lang="en-US" sz="1800" dirty="0"/>
              <a:t> was a student of Dietrich  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>
                <a:sym typeface="Wingdings" pitchFamily="2" charset="2"/>
              </a:rPr>
              <a:t>  obviously </a:t>
            </a:r>
            <a:r>
              <a:rPr lang="en-US" sz="1800" dirty="0">
                <a:sym typeface="Wingdings" pitchFamily="2" charset="2"/>
              </a:rPr>
              <a:t>he was  </a:t>
            </a:r>
            <a:r>
              <a:rPr lang="en-US" sz="1800" dirty="0" smtClean="0">
                <a:sym typeface="Wingdings" pitchFamily="2" charset="2"/>
              </a:rPr>
              <a:t>suspicious</a:t>
            </a:r>
            <a:endParaRPr lang="en-US" sz="18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2892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56" y="942956"/>
            <a:ext cx="4875212" cy="3656409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425" y="216117"/>
            <a:ext cx="7326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400" b="1" dirty="0" smtClean="0">
                <a:solidFill>
                  <a:srgbClr val="990033"/>
                </a:solidFill>
              </a:rPr>
              <a:t>     AND … what about  </a:t>
            </a:r>
            <a:r>
              <a:rPr lang="en-US" sz="2400" b="1" dirty="0" err="1" smtClean="0">
                <a:solidFill>
                  <a:srgbClr val="990033"/>
                </a:solidFill>
              </a:rPr>
              <a:t>Gerd</a:t>
            </a:r>
            <a:r>
              <a:rPr lang="en-US" sz="2400" b="1" dirty="0" smtClean="0">
                <a:solidFill>
                  <a:srgbClr val="990033"/>
                </a:solidFill>
              </a:rPr>
              <a:t> and </a:t>
            </a:r>
            <a:r>
              <a:rPr lang="en-US" sz="2400" b="1" dirty="0" err="1" smtClean="0">
                <a:solidFill>
                  <a:srgbClr val="990033"/>
                </a:solidFill>
              </a:rPr>
              <a:t>transversity</a:t>
            </a:r>
            <a:r>
              <a:rPr lang="en-US" sz="2400" b="1" dirty="0" smtClean="0">
                <a:solidFill>
                  <a:srgbClr val="990033"/>
                </a:solidFill>
              </a:rPr>
              <a:t>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807" y="3246437"/>
            <a:ext cx="4876800" cy="36576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964111" y="2484437"/>
            <a:ext cx="4648201" cy="7017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solidFill>
                  <a:prstClr val="black"/>
                </a:solidFill>
                <a:sym typeface="Wingdings" pitchFamily="2" charset="2"/>
              </a:rPr>
              <a:t>at SPIN 2004 he still would </a:t>
            </a:r>
            <a:r>
              <a:rPr lang="en-US" sz="1800" dirty="0" smtClean="0">
                <a:solidFill>
                  <a:prstClr val="black"/>
                </a:solidFill>
                <a:sym typeface="Wingdings" pitchFamily="2" charset="2"/>
              </a:rPr>
              <a:t>seek </a:t>
            </a:r>
            <a:r>
              <a:rPr lang="en-US" sz="1800" dirty="0">
                <a:solidFill>
                  <a:prstClr val="black"/>
                </a:solidFill>
                <a:sym typeface="Wingdings" pitchFamily="2" charset="2"/>
              </a:rPr>
              <a:t>protection 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solidFill>
                  <a:prstClr val="black"/>
                </a:solidFill>
                <a:sym typeface="Wingdings" pitchFamily="2" charset="2"/>
              </a:rPr>
              <a:t>                             </a:t>
            </a:r>
            <a:r>
              <a:rPr lang="en-US" sz="1800" dirty="0" smtClean="0">
                <a:solidFill>
                  <a:prstClr val="black"/>
                </a:solidFill>
                <a:sym typeface="Wingdings" pitchFamily="2" charset="2"/>
              </a:rPr>
              <a:t>in </a:t>
            </a:r>
            <a:r>
              <a:rPr lang="en-US" sz="1800" dirty="0">
                <a:solidFill>
                  <a:prstClr val="black"/>
                </a:solidFill>
                <a:sym typeface="Wingdings" pitchFamily="2" charset="2"/>
              </a:rPr>
              <a:t>a familiar  surrounding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16562" y="951606"/>
            <a:ext cx="356235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err="1"/>
              <a:t>Gerd</a:t>
            </a:r>
            <a:r>
              <a:rPr lang="en-US" sz="1800" dirty="0"/>
              <a:t> was a student of Dietrich  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>
                <a:sym typeface="Wingdings" pitchFamily="2" charset="2"/>
              </a:rPr>
              <a:t>  obviously </a:t>
            </a:r>
            <a:r>
              <a:rPr lang="en-US" sz="1800" dirty="0">
                <a:sym typeface="Wingdings" pitchFamily="2" charset="2"/>
              </a:rPr>
              <a:t>he was  </a:t>
            </a:r>
            <a:r>
              <a:rPr lang="en-US" sz="1800" dirty="0" smtClean="0">
                <a:sym typeface="Wingdings" pitchFamily="2" charset="2"/>
              </a:rPr>
              <a:t>suspicious</a:t>
            </a:r>
            <a:endParaRPr lang="en-US" sz="18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8942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56" y="942956"/>
            <a:ext cx="4875212" cy="3656409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425" y="216117"/>
            <a:ext cx="7326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400" b="1" dirty="0" smtClean="0">
                <a:solidFill>
                  <a:srgbClr val="990033"/>
                </a:solidFill>
              </a:rPr>
              <a:t>     AND … what about  </a:t>
            </a:r>
            <a:r>
              <a:rPr lang="en-US" sz="2400" b="1" dirty="0" err="1" smtClean="0">
                <a:solidFill>
                  <a:srgbClr val="990033"/>
                </a:solidFill>
              </a:rPr>
              <a:t>Gerd</a:t>
            </a:r>
            <a:r>
              <a:rPr lang="en-US" sz="2400" b="1" dirty="0" smtClean="0">
                <a:solidFill>
                  <a:srgbClr val="990033"/>
                </a:solidFill>
              </a:rPr>
              <a:t> and </a:t>
            </a:r>
            <a:r>
              <a:rPr lang="en-US" sz="2400" b="1" dirty="0" err="1" smtClean="0">
                <a:solidFill>
                  <a:srgbClr val="990033"/>
                </a:solidFill>
              </a:rPr>
              <a:t>transversity</a:t>
            </a:r>
            <a:r>
              <a:rPr lang="en-US" sz="2400" b="1" dirty="0" smtClean="0">
                <a:solidFill>
                  <a:srgbClr val="990033"/>
                </a:solidFill>
              </a:rPr>
              <a:t>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807" y="3246437"/>
            <a:ext cx="4876800" cy="36576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/>
          <a:srcRect l="5546" t="2212" r="4659" b="3867"/>
          <a:stretch/>
        </p:blipFill>
        <p:spPr>
          <a:xfrm>
            <a:off x="620713" y="4306310"/>
            <a:ext cx="1828800" cy="2826328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schemeClr val="bg1"/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2616373" y="6446837"/>
            <a:ext cx="6310139" cy="7017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solidFill>
                  <a:prstClr val="black"/>
                </a:solidFill>
              </a:rPr>
              <a:t> we made a special investment on him at </a:t>
            </a:r>
            <a:r>
              <a:rPr lang="en-US" sz="1800" dirty="0" err="1">
                <a:solidFill>
                  <a:prstClr val="black"/>
                </a:solidFill>
              </a:rPr>
              <a:t>Transversity</a:t>
            </a:r>
            <a:r>
              <a:rPr lang="en-US" sz="1800" dirty="0">
                <a:solidFill>
                  <a:prstClr val="black"/>
                </a:solidFill>
              </a:rPr>
              <a:t> 2011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solidFill>
                  <a:prstClr val="black"/>
                </a:solidFill>
              </a:rPr>
              <a:t>                   </a:t>
            </a:r>
            <a:r>
              <a:rPr lang="en-US" sz="1800" dirty="0" smtClean="0">
                <a:solidFill>
                  <a:prstClr val="black"/>
                </a:solidFill>
              </a:rPr>
              <a:t>he </a:t>
            </a:r>
            <a:r>
              <a:rPr lang="en-US" sz="1800" dirty="0">
                <a:solidFill>
                  <a:prstClr val="black"/>
                </a:solidFill>
              </a:rPr>
              <a:t>did his </a:t>
            </a:r>
            <a:r>
              <a:rPr lang="en-US" sz="1800" dirty="0" smtClean="0">
                <a:solidFill>
                  <a:prstClr val="black"/>
                </a:solidFill>
              </a:rPr>
              <a:t>best, but </a:t>
            </a:r>
            <a:r>
              <a:rPr lang="en-US" sz="1800" dirty="0">
                <a:solidFill>
                  <a:prstClr val="black"/>
                </a:solidFill>
              </a:rPr>
              <a:t>the result was disappointing           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4964111" y="2484437"/>
            <a:ext cx="4648201" cy="7017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solidFill>
                  <a:prstClr val="black"/>
                </a:solidFill>
                <a:sym typeface="Wingdings" pitchFamily="2" charset="2"/>
              </a:rPr>
              <a:t>at SPIN 2004 he still would </a:t>
            </a:r>
            <a:r>
              <a:rPr lang="en-US" sz="1800" dirty="0" smtClean="0">
                <a:solidFill>
                  <a:prstClr val="black"/>
                </a:solidFill>
                <a:sym typeface="Wingdings" pitchFamily="2" charset="2"/>
              </a:rPr>
              <a:t>seek </a:t>
            </a:r>
            <a:r>
              <a:rPr lang="en-US" sz="1800" dirty="0">
                <a:solidFill>
                  <a:prstClr val="black"/>
                </a:solidFill>
                <a:sym typeface="Wingdings" pitchFamily="2" charset="2"/>
              </a:rPr>
              <a:t>protection 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solidFill>
                  <a:prstClr val="black"/>
                </a:solidFill>
                <a:sym typeface="Wingdings" pitchFamily="2" charset="2"/>
              </a:rPr>
              <a:t>                             </a:t>
            </a:r>
            <a:r>
              <a:rPr lang="en-US" sz="1800" dirty="0" smtClean="0">
                <a:solidFill>
                  <a:prstClr val="black"/>
                </a:solidFill>
                <a:sym typeface="Wingdings" pitchFamily="2" charset="2"/>
              </a:rPr>
              <a:t>in </a:t>
            </a:r>
            <a:r>
              <a:rPr lang="en-US" sz="1800" dirty="0">
                <a:solidFill>
                  <a:prstClr val="black"/>
                </a:solidFill>
                <a:sym typeface="Wingdings" pitchFamily="2" charset="2"/>
              </a:rPr>
              <a:t>a familiar  surrounding</a:t>
            </a: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16562" y="951606"/>
            <a:ext cx="356235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err="1"/>
              <a:t>Gerd</a:t>
            </a:r>
            <a:r>
              <a:rPr lang="en-US" sz="1800" dirty="0"/>
              <a:t> was a student of Dietrich  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>
                <a:sym typeface="Wingdings" pitchFamily="2" charset="2"/>
              </a:rPr>
              <a:t>  obviously </a:t>
            </a:r>
            <a:r>
              <a:rPr lang="en-US" sz="1800" dirty="0">
                <a:sym typeface="Wingdings" pitchFamily="2" charset="2"/>
              </a:rPr>
              <a:t>he was  </a:t>
            </a:r>
            <a:r>
              <a:rPr lang="en-US" sz="1800" dirty="0" smtClean="0">
                <a:sym typeface="Wingdings" pitchFamily="2" charset="2"/>
              </a:rPr>
              <a:t>suspicious</a:t>
            </a:r>
            <a:endParaRPr lang="en-US" sz="18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2902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8312" y="874713"/>
            <a:ext cx="9220200" cy="595312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990033"/>
            </a:solidFill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STILL,  transverse spin physics owes much to </a:t>
            </a:r>
            <a:r>
              <a:rPr lang="en-US" sz="1800" b="1" dirty="0" err="1" smtClean="0"/>
              <a:t>Gerd</a:t>
            </a:r>
            <a:endParaRPr lang="en-US" sz="18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8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b="1" dirty="0" smtClean="0"/>
              <a:t>It is fair to say that COMPASS could perform so well over so many years thanks to the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b="1" dirty="0" smtClean="0"/>
              <a:t>         great technical expertise and the careful watching of </a:t>
            </a:r>
            <a:r>
              <a:rPr lang="en-US" sz="2000" b="1" dirty="0" err="1" smtClean="0"/>
              <a:t>Gerd</a:t>
            </a:r>
            <a:endParaRPr lang="en-US" sz="20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20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b="1" dirty="0" smtClean="0"/>
              <a:t>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20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20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20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b="1" dirty="0" smtClean="0"/>
              <a:t>                                                                                               </a:t>
            </a:r>
            <a:r>
              <a:rPr lang="en-US" sz="2000" b="1" dirty="0" smtClean="0">
                <a:solidFill>
                  <a:srgbClr val="990033"/>
                </a:solidFill>
              </a:rPr>
              <a:t>Franco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b="1" dirty="0" smtClean="0">
                <a:solidFill>
                  <a:srgbClr val="990033"/>
                </a:solidFill>
              </a:rPr>
              <a:t>                                                                                         </a:t>
            </a:r>
            <a:r>
              <a:rPr lang="en-US" sz="2000" dirty="0" smtClean="0">
                <a:solidFill>
                  <a:srgbClr val="990033"/>
                </a:solidFill>
              </a:rPr>
              <a:t>on behalf of the </a:t>
            </a:r>
            <a:endParaRPr lang="en-US" sz="800" dirty="0" smtClean="0">
              <a:solidFill>
                <a:srgbClr val="990033"/>
              </a:solidFill>
            </a:endParaRP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800" dirty="0" smtClean="0">
                <a:solidFill>
                  <a:srgbClr val="990033"/>
                </a:solidFill>
              </a:rPr>
              <a:t>            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dirty="0" smtClean="0">
                <a:solidFill>
                  <a:srgbClr val="990033"/>
                </a:solidFill>
              </a:rPr>
              <a:t>                                                                                       </a:t>
            </a:r>
            <a:r>
              <a:rPr lang="en-US" sz="2000" b="1" dirty="0" err="1" smtClean="0">
                <a:solidFill>
                  <a:srgbClr val="990033"/>
                </a:solidFill>
              </a:rPr>
              <a:t>Transversity</a:t>
            </a:r>
            <a:r>
              <a:rPr lang="en-US" sz="2000" b="1" dirty="0" smtClean="0">
                <a:solidFill>
                  <a:srgbClr val="990033"/>
                </a:solidFill>
              </a:rPr>
              <a:t> Group       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20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5524" y="2865437"/>
            <a:ext cx="5206788" cy="390625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425" y="216117"/>
            <a:ext cx="7326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400" b="1" dirty="0" smtClean="0">
                <a:solidFill>
                  <a:srgbClr val="990033"/>
                </a:solidFill>
              </a:rPr>
              <a:t>     AND … what about  </a:t>
            </a:r>
            <a:r>
              <a:rPr lang="en-US" sz="2400" b="1" dirty="0" err="1" smtClean="0">
                <a:solidFill>
                  <a:srgbClr val="990033"/>
                </a:solidFill>
              </a:rPr>
              <a:t>Gerd</a:t>
            </a:r>
            <a:r>
              <a:rPr lang="en-US" sz="2400" b="1" dirty="0" smtClean="0">
                <a:solidFill>
                  <a:srgbClr val="990033"/>
                </a:solidFill>
              </a:rPr>
              <a:t> and </a:t>
            </a:r>
            <a:r>
              <a:rPr lang="en-US" sz="2400" b="1" dirty="0" err="1" smtClean="0">
                <a:solidFill>
                  <a:srgbClr val="990033"/>
                </a:solidFill>
              </a:rPr>
              <a:t>transversity</a:t>
            </a:r>
            <a:r>
              <a:rPr lang="en-US" sz="2400" b="1" dirty="0" smtClean="0">
                <a:solidFill>
                  <a:srgbClr val="990033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3444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44512" y="1281187"/>
            <a:ext cx="9296400" cy="2955850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My personal interest in </a:t>
            </a:r>
            <a:r>
              <a:rPr lang="en-US" sz="1800" b="1" dirty="0" smtClean="0">
                <a:solidFill>
                  <a:srgbClr val="CC0000"/>
                </a:solidFill>
              </a:rPr>
              <a:t>transverse spin phenomena </a:t>
            </a:r>
            <a:r>
              <a:rPr lang="en-US" sz="1800" b="1" dirty="0" smtClean="0"/>
              <a:t>in hadronic physics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8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Spectacular spin effects seen at </a:t>
            </a:r>
            <a:r>
              <a:rPr lang="en-US" sz="1800" b="1" dirty="0" smtClean="0">
                <a:solidFill>
                  <a:srgbClr val="CC0000"/>
                </a:solidFill>
              </a:rPr>
              <a:t>LEAR</a:t>
            </a:r>
            <a:r>
              <a:rPr lang="en-US" sz="1800" b="1" dirty="0" smtClean="0"/>
              <a:t>    </a:t>
            </a:r>
            <a:r>
              <a:rPr lang="en-US" sz="1600" dirty="0" smtClean="0"/>
              <a:t>1983-1992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/>
              <a:t> </a:t>
            </a:r>
            <a:r>
              <a:rPr lang="en-US" sz="1800" b="1" dirty="0" smtClean="0"/>
              <a:t>                                    and also at </a:t>
            </a:r>
            <a:r>
              <a:rPr lang="en-US" sz="1800" b="1" dirty="0" smtClean="0">
                <a:solidFill>
                  <a:srgbClr val="CC0000"/>
                </a:solidFill>
              </a:rPr>
              <a:t>E704</a:t>
            </a:r>
            <a:r>
              <a:rPr lang="en-US" sz="1800" b="1" dirty="0" smtClean="0"/>
              <a:t>  </a:t>
            </a:r>
            <a:r>
              <a:rPr lang="en-US" sz="1800" b="1" dirty="0"/>
              <a:t> </a:t>
            </a:r>
            <a:r>
              <a:rPr lang="en-US" sz="1800" b="1" dirty="0" smtClean="0"/>
              <a:t>  </a:t>
            </a:r>
            <a:r>
              <a:rPr lang="en-US" sz="1600" dirty="0" smtClean="0"/>
              <a:t>Trieste participation, A. </a:t>
            </a:r>
            <a:r>
              <a:rPr lang="en-US" sz="1600" dirty="0" err="1" smtClean="0"/>
              <a:t>Penzo</a:t>
            </a:r>
            <a:r>
              <a:rPr lang="en-US" sz="1600" dirty="0" smtClean="0"/>
              <a:t> et al.</a:t>
            </a:r>
            <a:endParaRPr lang="en-US" sz="16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8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NEW IDEAS WERE PUT FORWARD IN US:    </a:t>
            </a:r>
            <a:r>
              <a:rPr lang="en-US" sz="2000" b="1" dirty="0" smtClean="0">
                <a:solidFill>
                  <a:srgbClr val="CC0000"/>
                </a:solidFill>
              </a:rPr>
              <a:t>Collins effect </a:t>
            </a:r>
            <a:r>
              <a:rPr lang="en-US" sz="1800" dirty="0" smtClean="0"/>
              <a:t>and access to </a:t>
            </a:r>
            <a:br>
              <a:rPr lang="en-US" sz="1800" dirty="0" smtClean="0"/>
            </a:br>
            <a:r>
              <a:rPr lang="en-US" sz="1800" b="1" dirty="0" smtClean="0"/>
              <a:t>                                                                                        </a:t>
            </a:r>
            <a:r>
              <a:rPr lang="en-US" sz="2000" b="1" dirty="0" err="1" smtClean="0">
                <a:solidFill>
                  <a:srgbClr val="CC0000"/>
                </a:solidFill>
              </a:rPr>
              <a:t>transversity</a:t>
            </a:r>
            <a:r>
              <a:rPr lang="en-US" sz="2000" b="1" dirty="0" smtClean="0">
                <a:solidFill>
                  <a:srgbClr val="CC0000"/>
                </a:solidFill>
              </a:rPr>
              <a:t> PDF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b="1" dirty="0">
                <a:solidFill>
                  <a:srgbClr val="CC0000"/>
                </a:solidFill>
              </a:rPr>
              <a:t>	</a:t>
            </a:r>
            <a:r>
              <a:rPr lang="en-US" sz="2000" b="1" dirty="0" smtClean="0">
                <a:solidFill>
                  <a:srgbClr val="CC0000"/>
                </a:solidFill>
              </a:rPr>
              <a:t>		</a:t>
            </a:r>
            <a:r>
              <a:rPr lang="en-US" sz="2000" b="1" dirty="0">
                <a:solidFill>
                  <a:srgbClr val="CC0000"/>
                </a:solidFill>
              </a:rPr>
              <a:t>	</a:t>
            </a:r>
            <a:r>
              <a:rPr lang="en-US" sz="2000" b="1" dirty="0" smtClean="0">
                <a:solidFill>
                  <a:srgbClr val="CC0000"/>
                </a:solidFill>
              </a:rPr>
              <a:t>	    </a:t>
            </a:r>
            <a:r>
              <a:rPr lang="en-US" sz="2000" b="1" dirty="0" err="1" smtClean="0">
                <a:solidFill>
                  <a:srgbClr val="CC0000"/>
                </a:solidFill>
              </a:rPr>
              <a:t>Sivers</a:t>
            </a:r>
            <a:r>
              <a:rPr lang="en-US" sz="2000" b="1" dirty="0" smtClean="0">
                <a:solidFill>
                  <a:srgbClr val="CC0000"/>
                </a:solidFill>
              </a:rPr>
              <a:t> effect and </a:t>
            </a:r>
            <a:r>
              <a:rPr lang="en-US" sz="2000" b="1" dirty="0" err="1" smtClean="0">
                <a:solidFill>
                  <a:srgbClr val="CC0000"/>
                </a:solidFill>
              </a:rPr>
              <a:t>Sivers</a:t>
            </a:r>
            <a:r>
              <a:rPr lang="en-US" sz="2000" b="1" dirty="0" smtClean="0">
                <a:solidFill>
                  <a:srgbClr val="CC0000"/>
                </a:solidFill>
              </a:rPr>
              <a:t> PDF</a:t>
            </a:r>
          </a:p>
        </p:txBody>
      </p:sp>
      <p:sp>
        <p:nvSpPr>
          <p:cNvPr id="5" name="Rectangle 4"/>
          <p:cNvSpPr/>
          <p:nvPr/>
        </p:nvSpPr>
        <p:spPr>
          <a:xfrm>
            <a:off x="561411" y="3789816"/>
            <a:ext cx="7313250" cy="2573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>
                <a:solidFill>
                  <a:srgbClr val="336600"/>
                </a:solidFill>
              </a:rPr>
              <a:t>1992: </a:t>
            </a:r>
            <a:r>
              <a:rPr lang="en-US" sz="1800" b="1" dirty="0" err="1">
                <a:solidFill>
                  <a:srgbClr val="336600"/>
                </a:solidFill>
              </a:rPr>
              <a:t>Archamp</a:t>
            </a:r>
            <a:r>
              <a:rPr lang="en-US" sz="1800" b="1" dirty="0">
                <a:solidFill>
                  <a:srgbClr val="336600"/>
                </a:solidFill>
              </a:rPr>
              <a:t> workshop 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>
                <a:solidFill>
                  <a:srgbClr val="000099"/>
                </a:solidFill>
              </a:rPr>
              <a:t>	</a:t>
            </a:r>
            <a:r>
              <a:rPr lang="en-US" sz="1600" dirty="0"/>
              <a:t>organized by R. Hess, to finalize the proposal  </a:t>
            </a:r>
            <a:br>
              <a:rPr lang="en-US" sz="1600" dirty="0"/>
            </a:br>
            <a:r>
              <a:rPr lang="en-US" sz="1600" dirty="0"/>
              <a:t>	</a:t>
            </a:r>
            <a:r>
              <a:rPr lang="en-US" sz="1600" dirty="0" smtClean="0"/>
              <a:t>	X</a:t>
            </a:r>
            <a:r>
              <a:rPr lang="en-US" sz="1600" dirty="0"/>
              <a:t>. </a:t>
            </a:r>
            <a:r>
              <a:rPr lang="en-US" sz="1600" dirty="0" err="1"/>
              <a:t>Artru</a:t>
            </a:r>
            <a:r>
              <a:rPr lang="en-US" sz="1600" dirty="0" smtClean="0"/>
              <a:t>, J. Collins, …, A</a:t>
            </a:r>
            <a:r>
              <a:rPr lang="en-US" sz="1600" dirty="0"/>
              <a:t>. </a:t>
            </a:r>
            <a:r>
              <a:rPr lang="en-US" sz="1600" dirty="0" err="1"/>
              <a:t>Kotzinian</a:t>
            </a:r>
            <a:endParaRPr lang="en-US" sz="1800" dirty="0"/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>
                <a:solidFill>
                  <a:srgbClr val="000099"/>
                </a:solidFill>
              </a:rPr>
              <a:t>	</a:t>
            </a:r>
            <a:r>
              <a:rPr lang="en-US" sz="1800" b="1" dirty="0" smtClean="0">
                <a:solidFill>
                  <a:srgbClr val="336600"/>
                </a:solidFill>
              </a:rPr>
              <a:t>HELP </a:t>
            </a:r>
            <a:r>
              <a:rPr lang="en-US" sz="1800" dirty="0">
                <a:solidFill>
                  <a:srgbClr val="336600"/>
                </a:solidFill>
              </a:rPr>
              <a:t>(</a:t>
            </a:r>
            <a:r>
              <a:rPr lang="en-US" sz="1800" dirty="0" smtClean="0">
                <a:solidFill>
                  <a:srgbClr val="336600"/>
                </a:solidFill>
              </a:rPr>
              <a:t>Hadronic </a:t>
            </a:r>
            <a:r>
              <a:rPr lang="en-US" sz="1800" dirty="0" err="1">
                <a:solidFill>
                  <a:srgbClr val="003300"/>
                </a:solidFill>
              </a:rPr>
              <a:t>ELectron</a:t>
            </a:r>
            <a:r>
              <a:rPr lang="en-US" sz="1800" dirty="0">
                <a:solidFill>
                  <a:srgbClr val="003300"/>
                </a:solidFill>
              </a:rPr>
              <a:t> Production at </a:t>
            </a:r>
            <a:r>
              <a:rPr lang="en-US" sz="1800" dirty="0" smtClean="0">
                <a:solidFill>
                  <a:srgbClr val="003300"/>
                </a:solidFill>
              </a:rPr>
              <a:t>LEP)   </a:t>
            </a:r>
            <a:endParaRPr lang="en-US" sz="1600" dirty="0">
              <a:solidFill>
                <a:srgbClr val="003300"/>
              </a:solidFill>
            </a:endParaRP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600" b="1" dirty="0">
                <a:solidFill>
                  <a:srgbClr val="000099"/>
                </a:solidFill>
              </a:rPr>
              <a:t>		</a:t>
            </a:r>
            <a:r>
              <a:rPr lang="en-US" sz="1600" dirty="0" smtClean="0"/>
              <a:t>L</a:t>
            </a:r>
            <a:r>
              <a:rPr lang="en-US" sz="1600" dirty="0"/>
              <a:t>. Dick, A. </a:t>
            </a:r>
            <a:r>
              <a:rPr lang="en-US" sz="1600" dirty="0" err="1"/>
              <a:t>Penzo</a:t>
            </a:r>
            <a:r>
              <a:rPr lang="en-US" sz="1600" dirty="0"/>
              <a:t>, B. </a:t>
            </a:r>
            <a:r>
              <a:rPr lang="en-US" sz="1600" dirty="0" err="1"/>
              <a:t>Vuaridel</a:t>
            </a:r>
            <a:r>
              <a:rPr lang="en-US" sz="1600" dirty="0"/>
              <a:t>,…..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800" b="1" dirty="0">
              <a:solidFill>
                <a:srgbClr val="000099"/>
              </a:solidFill>
            </a:endParaRP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>
                <a:solidFill>
                  <a:srgbClr val="336600"/>
                </a:solidFill>
              </a:rPr>
              <a:t>October </a:t>
            </a:r>
            <a:r>
              <a:rPr lang="en-US" sz="1800" b="1" dirty="0" smtClean="0">
                <a:solidFill>
                  <a:srgbClr val="336600"/>
                </a:solidFill>
              </a:rPr>
              <a:t>1993: HELP Proposal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>
                <a:solidFill>
                  <a:srgbClr val="000099"/>
                </a:solidFill>
              </a:rPr>
              <a:t>	</a:t>
            </a:r>
            <a:r>
              <a:rPr lang="en-US" sz="1600" b="1" dirty="0" err="1" smtClean="0">
                <a:solidFill>
                  <a:srgbClr val="CC0000"/>
                </a:solidFill>
              </a:rPr>
              <a:t>Transversity</a:t>
            </a:r>
            <a:r>
              <a:rPr lang="en-US" sz="1600" b="1" dirty="0" smtClean="0">
                <a:solidFill>
                  <a:srgbClr val="CC0000"/>
                </a:solidFill>
              </a:rPr>
              <a:t> </a:t>
            </a:r>
            <a:r>
              <a:rPr lang="en-US" sz="1600" b="1" dirty="0" smtClean="0">
                <a:solidFill>
                  <a:srgbClr val="000099"/>
                </a:solidFill>
              </a:rPr>
              <a:t>   </a:t>
            </a:r>
            <a:r>
              <a:rPr lang="en-US" sz="1600" b="1" dirty="0"/>
              <a:t>(no </a:t>
            </a:r>
            <a:r>
              <a:rPr lang="en-US" sz="1600" b="1" dirty="0" err="1"/>
              <a:t>Sivers</a:t>
            </a:r>
            <a:r>
              <a:rPr lang="en-US" sz="1600" b="1" dirty="0" smtClean="0"/>
              <a:t>...)</a:t>
            </a:r>
            <a:endParaRPr lang="en-US" sz="1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379" y="4772313"/>
            <a:ext cx="3746246" cy="2426208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44512" y="427037"/>
            <a:ext cx="9220200" cy="1584257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story of TRANSVERSITY @ COMPASS</a:t>
            </a:r>
          </a:p>
        </p:txBody>
      </p:sp>
    </p:spTree>
    <p:extLst>
      <p:ext uri="{BB962C8B-B14F-4D97-AF65-F5344CB8AC3E}">
        <p14:creationId xmlns:p14="http://schemas.microsoft.com/office/powerpoint/2010/main" val="333019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8312" y="874713"/>
            <a:ext cx="9220200" cy="633412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rgbClr val="990033"/>
            </a:solidFill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4453" y="961944"/>
            <a:ext cx="7767054" cy="58270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425" y="216117"/>
            <a:ext cx="7326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400" b="1" dirty="0" smtClean="0">
                <a:solidFill>
                  <a:srgbClr val="990033"/>
                </a:solidFill>
              </a:rPr>
              <a:t>     AND … what about  </a:t>
            </a:r>
            <a:r>
              <a:rPr lang="en-US" sz="2400" b="1" dirty="0" err="1" smtClean="0">
                <a:solidFill>
                  <a:srgbClr val="990033"/>
                </a:solidFill>
              </a:rPr>
              <a:t>Gerd</a:t>
            </a:r>
            <a:r>
              <a:rPr lang="en-US" sz="2400" b="1" dirty="0" smtClean="0">
                <a:solidFill>
                  <a:srgbClr val="990033"/>
                </a:solidFill>
              </a:rPr>
              <a:t> and </a:t>
            </a:r>
            <a:r>
              <a:rPr lang="en-US" sz="2400" b="1" dirty="0" err="1" smtClean="0">
                <a:solidFill>
                  <a:srgbClr val="990033"/>
                </a:solidFill>
              </a:rPr>
              <a:t>transversity</a:t>
            </a:r>
            <a:r>
              <a:rPr lang="en-US" sz="2400" b="1" dirty="0" smtClean="0">
                <a:solidFill>
                  <a:srgbClr val="990033"/>
                </a:solidFill>
              </a:rPr>
              <a:t>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/>
          <a:srcRect l="6091" t="12368" r="4114" b="19870"/>
          <a:stretch/>
        </p:blipFill>
        <p:spPr>
          <a:xfrm>
            <a:off x="7631112" y="5532811"/>
            <a:ext cx="1303214" cy="14530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315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44512" y="1281187"/>
            <a:ext cx="9296400" cy="2955850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My personal interest in </a:t>
            </a:r>
            <a:r>
              <a:rPr lang="en-US" sz="1800" b="1" dirty="0" smtClean="0">
                <a:solidFill>
                  <a:srgbClr val="CC0000"/>
                </a:solidFill>
              </a:rPr>
              <a:t>transverse spin phenomena </a:t>
            </a:r>
            <a:r>
              <a:rPr lang="en-US" sz="1800" b="1" dirty="0" smtClean="0"/>
              <a:t>in hadronic physics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8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Spectacular spin effects seen at </a:t>
            </a:r>
            <a:r>
              <a:rPr lang="en-US" sz="1800" b="1" dirty="0" smtClean="0">
                <a:solidFill>
                  <a:srgbClr val="CC0000"/>
                </a:solidFill>
              </a:rPr>
              <a:t>LEAR</a:t>
            </a:r>
            <a:r>
              <a:rPr lang="en-US" sz="1800" b="1" dirty="0" smtClean="0"/>
              <a:t>    </a:t>
            </a:r>
            <a:r>
              <a:rPr lang="en-US" sz="1600" dirty="0" smtClean="0"/>
              <a:t>1983-1992 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/>
              <a:t> </a:t>
            </a:r>
            <a:r>
              <a:rPr lang="en-US" sz="1800" b="1" dirty="0" smtClean="0"/>
              <a:t>                                    and also at </a:t>
            </a:r>
            <a:r>
              <a:rPr lang="en-US" sz="1800" b="1" dirty="0" smtClean="0">
                <a:solidFill>
                  <a:srgbClr val="CC0000"/>
                </a:solidFill>
              </a:rPr>
              <a:t>E704</a:t>
            </a:r>
            <a:r>
              <a:rPr lang="en-US" sz="1800" b="1" dirty="0" smtClean="0"/>
              <a:t>  </a:t>
            </a:r>
            <a:r>
              <a:rPr lang="en-US" sz="1800" b="1" dirty="0"/>
              <a:t> </a:t>
            </a:r>
            <a:r>
              <a:rPr lang="en-US" sz="1800" b="1" dirty="0" smtClean="0"/>
              <a:t>  </a:t>
            </a:r>
            <a:r>
              <a:rPr lang="en-US" sz="1600" dirty="0" smtClean="0"/>
              <a:t>Trieste participation, A. </a:t>
            </a:r>
            <a:r>
              <a:rPr lang="en-US" sz="1600" dirty="0" err="1" smtClean="0"/>
              <a:t>Penzo</a:t>
            </a:r>
            <a:r>
              <a:rPr lang="en-US" sz="1600" dirty="0" smtClean="0"/>
              <a:t> et al.</a:t>
            </a:r>
            <a:endParaRPr lang="en-US" sz="16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800" b="1" dirty="0" smtClean="0"/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/>
              <a:t>NEW IDEAS WERE PUT FORWARD IN US:    </a:t>
            </a:r>
            <a:r>
              <a:rPr lang="en-US" sz="2000" b="1" dirty="0" smtClean="0">
                <a:solidFill>
                  <a:srgbClr val="CC0000"/>
                </a:solidFill>
              </a:rPr>
              <a:t>Collins effect </a:t>
            </a:r>
            <a:r>
              <a:rPr lang="en-US" sz="1800" dirty="0" smtClean="0"/>
              <a:t>and access to </a:t>
            </a:r>
            <a:br>
              <a:rPr lang="en-US" sz="1800" dirty="0" smtClean="0"/>
            </a:br>
            <a:r>
              <a:rPr lang="en-US" sz="1800" b="1" dirty="0" smtClean="0"/>
              <a:t>                                                                                        </a:t>
            </a:r>
            <a:r>
              <a:rPr lang="en-US" sz="2000" b="1" dirty="0" err="1" smtClean="0">
                <a:solidFill>
                  <a:srgbClr val="CC0000"/>
                </a:solidFill>
              </a:rPr>
              <a:t>transversity</a:t>
            </a:r>
            <a:r>
              <a:rPr lang="en-US" sz="2000" b="1" dirty="0" smtClean="0">
                <a:solidFill>
                  <a:srgbClr val="CC0000"/>
                </a:solidFill>
              </a:rPr>
              <a:t> PDF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b="1" dirty="0">
                <a:solidFill>
                  <a:srgbClr val="CC0000"/>
                </a:solidFill>
              </a:rPr>
              <a:t>	</a:t>
            </a:r>
            <a:r>
              <a:rPr lang="en-US" sz="2000" b="1" dirty="0" smtClean="0">
                <a:solidFill>
                  <a:srgbClr val="CC0000"/>
                </a:solidFill>
              </a:rPr>
              <a:t>		</a:t>
            </a:r>
            <a:r>
              <a:rPr lang="en-US" sz="2000" b="1" dirty="0">
                <a:solidFill>
                  <a:srgbClr val="CC0000"/>
                </a:solidFill>
              </a:rPr>
              <a:t>	</a:t>
            </a:r>
            <a:r>
              <a:rPr lang="en-US" sz="2000" b="1" dirty="0" smtClean="0">
                <a:solidFill>
                  <a:srgbClr val="CC0000"/>
                </a:solidFill>
              </a:rPr>
              <a:t>	    </a:t>
            </a:r>
            <a:r>
              <a:rPr lang="en-US" sz="2000" b="1" dirty="0" err="1" smtClean="0">
                <a:solidFill>
                  <a:srgbClr val="CC0000"/>
                </a:solidFill>
              </a:rPr>
              <a:t>Sivers</a:t>
            </a:r>
            <a:r>
              <a:rPr lang="en-US" sz="2000" b="1" dirty="0" smtClean="0">
                <a:solidFill>
                  <a:srgbClr val="CC0000"/>
                </a:solidFill>
              </a:rPr>
              <a:t> effect and </a:t>
            </a:r>
            <a:r>
              <a:rPr lang="en-US" sz="2000" b="1" dirty="0" err="1" smtClean="0">
                <a:solidFill>
                  <a:srgbClr val="CC0000"/>
                </a:solidFill>
              </a:rPr>
              <a:t>Sivers</a:t>
            </a:r>
            <a:r>
              <a:rPr lang="en-US" sz="2000" b="1" dirty="0" smtClean="0">
                <a:solidFill>
                  <a:srgbClr val="CC0000"/>
                </a:solidFill>
              </a:rPr>
              <a:t> PDF</a:t>
            </a:r>
          </a:p>
        </p:txBody>
      </p:sp>
      <p:sp>
        <p:nvSpPr>
          <p:cNvPr id="5" name="Rectangle 4"/>
          <p:cNvSpPr/>
          <p:nvPr/>
        </p:nvSpPr>
        <p:spPr>
          <a:xfrm>
            <a:off x="561411" y="3789816"/>
            <a:ext cx="7313250" cy="2573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>
                <a:solidFill>
                  <a:srgbClr val="336600"/>
                </a:solidFill>
              </a:rPr>
              <a:t>1992: </a:t>
            </a:r>
            <a:r>
              <a:rPr lang="en-US" sz="1800" b="1" dirty="0" err="1">
                <a:solidFill>
                  <a:srgbClr val="336600"/>
                </a:solidFill>
              </a:rPr>
              <a:t>Archamp</a:t>
            </a:r>
            <a:r>
              <a:rPr lang="en-US" sz="1800" b="1" dirty="0">
                <a:solidFill>
                  <a:srgbClr val="336600"/>
                </a:solidFill>
              </a:rPr>
              <a:t> workshop 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>
                <a:solidFill>
                  <a:srgbClr val="000099"/>
                </a:solidFill>
              </a:rPr>
              <a:t>	</a:t>
            </a:r>
            <a:r>
              <a:rPr lang="en-US" sz="1600" dirty="0"/>
              <a:t>organized by R. Hess, to finalize the proposal  </a:t>
            </a:r>
            <a:br>
              <a:rPr lang="en-US" sz="1600" dirty="0"/>
            </a:br>
            <a:r>
              <a:rPr lang="en-US" sz="1600" dirty="0"/>
              <a:t>	</a:t>
            </a:r>
            <a:r>
              <a:rPr lang="en-US" sz="1600" dirty="0" smtClean="0"/>
              <a:t>	X</a:t>
            </a:r>
            <a:r>
              <a:rPr lang="en-US" sz="1600" dirty="0"/>
              <a:t>. </a:t>
            </a:r>
            <a:r>
              <a:rPr lang="en-US" sz="1600" dirty="0" err="1"/>
              <a:t>Artru</a:t>
            </a:r>
            <a:r>
              <a:rPr lang="en-US" sz="1600" dirty="0" smtClean="0"/>
              <a:t>, J. Collins, …, A</a:t>
            </a:r>
            <a:r>
              <a:rPr lang="en-US" sz="1600" dirty="0"/>
              <a:t>. </a:t>
            </a:r>
            <a:r>
              <a:rPr lang="en-US" sz="1600" dirty="0" err="1"/>
              <a:t>Kotzinian</a:t>
            </a:r>
            <a:endParaRPr lang="en-US" sz="1800" dirty="0"/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 smtClean="0">
                <a:solidFill>
                  <a:srgbClr val="000099"/>
                </a:solidFill>
              </a:rPr>
              <a:t>	</a:t>
            </a:r>
            <a:r>
              <a:rPr lang="en-US" sz="1800" b="1" dirty="0" smtClean="0">
                <a:solidFill>
                  <a:srgbClr val="336600"/>
                </a:solidFill>
              </a:rPr>
              <a:t>HELP </a:t>
            </a:r>
            <a:r>
              <a:rPr lang="en-US" sz="1800" dirty="0"/>
              <a:t>(</a:t>
            </a:r>
            <a:r>
              <a:rPr lang="en-US" sz="1800" dirty="0" smtClean="0"/>
              <a:t>Hadronic </a:t>
            </a:r>
            <a:r>
              <a:rPr lang="en-US" sz="1800" dirty="0" err="1">
                <a:solidFill>
                  <a:srgbClr val="003300"/>
                </a:solidFill>
              </a:rPr>
              <a:t>ELectron</a:t>
            </a:r>
            <a:r>
              <a:rPr lang="en-US" sz="1800" dirty="0">
                <a:solidFill>
                  <a:srgbClr val="003300"/>
                </a:solidFill>
              </a:rPr>
              <a:t> Production at </a:t>
            </a:r>
            <a:r>
              <a:rPr lang="en-US" sz="1800" dirty="0" smtClean="0">
                <a:solidFill>
                  <a:srgbClr val="003300"/>
                </a:solidFill>
              </a:rPr>
              <a:t>LEP)   </a:t>
            </a:r>
            <a:endParaRPr lang="en-US" sz="1600" dirty="0">
              <a:solidFill>
                <a:srgbClr val="003300"/>
              </a:solidFill>
            </a:endParaRP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600" b="1" dirty="0">
                <a:solidFill>
                  <a:srgbClr val="000099"/>
                </a:solidFill>
              </a:rPr>
              <a:t>		</a:t>
            </a:r>
            <a:r>
              <a:rPr lang="en-US" sz="1600" dirty="0" smtClean="0"/>
              <a:t>L</a:t>
            </a:r>
            <a:r>
              <a:rPr lang="en-US" sz="1600" dirty="0"/>
              <a:t>. Dick, A. </a:t>
            </a:r>
            <a:r>
              <a:rPr lang="en-US" sz="1600" dirty="0" err="1"/>
              <a:t>Penzo</a:t>
            </a:r>
            <a:r>
              <a:rPr lang="en-US" sz="1600" dirty="0"/>
              <a:t>, B. </a:t>
            </a:r>
            <a:r>
              <a:rPr lang="en-US" sz="1600" dirty="0" err="1"/>
              <a:t>Vuaridel</a:t>
            </a:r>
            <a:r>
              <a:rPr lang="en-US" sz="1600" dirty="0"/>
              <a:t>,…..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800" b="1" dirty="0">
              <a:solidFill>
                <a:srgbClr val="000099"/>
              </a:solidFill>
            </a:endParaRP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>
                <a:solidFill>
                  <a:srgbClr val="336600"/>
                </a:solidFill>
              </a:rPr>
              <a:t>October </a:t>
            </a:r>
            <a:r>
              <a:rPr lang="en-US" sz="1800" b="1" dirty="0" smtClean="0">
                <a:solidFill>
                  <a:srgbClr val="336600"/>
                </a:solidFill>
              </a:rPr>
              <a:t>1993: HELP Proposal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b="1" dirty="0">
                <a:solidFill>
                  <a:srgbClr val="000099"/>
                </a:solidFill>
              </a:rPr>
              <a:t>	</a:t>
            </a:r>
            <a:r>
              <a:rPr lang="en-US" sz="1600" b="1" dirty="0" err="1" smtClean="0">
                <a:solidFill>
                  <a:srgbClr val="CC0000"/>
                </a:solidFill>
              </a:rPr>
              <a:t>Transversity</a:t>
            </a:r>
            <a:r>
              <a:rPr lang="en-US" sz="1600" b="1" dirty="0" smtClean="0">
                <a:solidFill>
                  <a:srgbClr val="CC0000"/>
                </a:solidFill>
              </a:rPr>
              <a:t> </a:t>
            </a:r>
            <a:r>
              <a:rPr lang="en-US" sz="1600" b="1" dirty="0" smtClean="0">
                <a:solidFill>
                  <a:srgbClr val="000099"/>
                </a:solidFill>
              </a:rPr>
              <a:t>   </a:t>
            </a:r>
            <a:r>
              <a:rPr lang="en-US" sz="1600" b="1" dirty="0"/>
              <a:t>(no </a:t>
            </a:r>
            <a:r>
              <a:rPr lang="en-US" sz="1600" b="1" dirty="0" err="1"/>
              <a:t>Sivers</a:t>
            </a:r>
            <a:r>
              <a:rPr lang="en-US" sz="1600" b="1" dirty="0" smtClean="0"/>
              <a:t>...)</a:t>
            </a:r>
            <a:endParaRPr lang="en-US" sz="1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379" y="4772313"/>
            <a:ext cx="3746246" cy="2426208"/>
          </a:xfrm>
          <a:prstGeom prst="rect">
            <a:avLst/>
          </a:prstGeom>
        </p:spPr>
      </p:pic>
      <p:sp>
        <p:nvSpPr>
          <p:cNvPr id="6" name="Explosion 2 5"/>
          <p:cNvSpPr/>
          <p:nvPr/>
        </p:nvSpPr>
        <p:spPr>
          <a:xfrm>
            <a:off x="2525712" y="6272714"/>
            <a:ext cx="3010154" cy="914400"/>
          </a:xfrm>
          <a:prstGeom prst="irregularSeal2">
            <a:avLst/>
          </a:prstGeom>
          <a:gradFill flip="none" rotWithShape="1">
            <a:gsLst>
              <a:gs pos="0">
                <a:srgbClr val="A50021">
                  <a:alpha val="75000"/>
                </a:srgbClr>
              </a:gs>
              <a:gs pos="50000">
                <a:srgbClr val="A50021">
                  <a:alpha val="22000"/>
                </a:srgbClr>
              </a:gs>
              <a:gs pos="100000">
                <a:schemeClr val="bg1">
                  <a:alpha val="0"/>
                </a:schemeClr>
              </a:gs>
            </a:gsLst>
            <a:lin ang="8100000" scaled="1"/>
            <a:tileRect/>
          </a:gra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b="1" dirty="0">
                <a:solidFill>
                  <a:srgbClr val="336600"/>
                </a:solidFill>
                <a:latin typeface="Arial" charset="0"/>
              </a:rPr>
              <a:t>Rejected 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44512" y="427037"/>
            <a:ext cx="9220200" cy="1584257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story of TRANSVERSITY @ COMPASS</a:t>
            </a:r>
          </a:p>
        </p:txBody>
      </p:sp>
    </p:spTree>
    <p:extLst>
      <p:ext uri="{BB962C8B-B14F-4D97-AF65-F5344CB8AC3E}">
        <p14:creationId xmlns:p14="http://schemas.microsoft.com/office/powerpoint/2010/main" val="261101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4"/>
              <p:cNvSpPr>
                <a:spLocks noChangeArrowheads="1"/>
              </p:cNvSpPr>
              <p:nvPr/>
            </p:nvSpPr>
            <p:spPr bwMode="auto">
              <a:xfrm>
                <a:off x="428680" y="462914"/>
                <a:ext cx="9220200" cy="668496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lIns="100533" tIns="50269" rIns="100533" bIns="50269"/>
              <a:lstStyle/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2400" b="1" dirty="0" smtClean="0">
                    <a:solidFill>
                      <a:srgbClr val="990033"/>
                    </a:solidFill>
                  </a:rPr>
                  <a:t>TRY  AGAIN </a:t>
                </a:r>
                <a:r>
                  <a:rPr lang="en-US" sz="1800" dirty="0" smtClean="0"/>
                  <a:t>embedding </a:t>
                </a:r>
                <a:r>
                  <a:rPr lang="en-US" sz="1800" b="1" dirty="0" smtClean="0"/>
                  <a:t>transverse spin phenomena </a:t>
                </a:r>
                <a:r>
                  <a:rPr lang="en-US" sz="1800" dirty="0" smtClean="0"/>
                  <a:t>in a RICHER program</a:t>
                </a:r>
              </a:p>
              <a:p>
                <a:pPr algn="ctr"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 smtClean="0"/>
                  <a:t>with former </a:t>
                </a:r>
                <a:r>
                  <a:rPr lang="en-US" sz="1800" b="1" dirty="0" smtClean="0"/>
                  <a:t>SMC  collaborators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b="1" dirty="0" smtClean="0">
                    <a:solidFill>
                      <a:srgbClr val="A50021"/>
                    </a:solidFill>
                  </a:rPr>
                  <a:t>First  HMC    	1995     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flagship measurement:  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  proposed by </a:t>
                </a:r>
                <a:r>
                  <a:rPr lang="en-US" sz="1800" dirty="0">
                    <a:solidFill>
                      <a:schemeClr val="tx1"/>
                    </a:solidFill>
                  </a:rPr>
                  <a:t>Dietrich</a:t>
                </a: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b="1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b="1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b="1" dirty="0" smtClean="0">
                    <a:solidFill>
                      <a:srgbClr val="A50021"/>
                    </a:solidFill>
                  </a:rPr>
                  <a:t>Then COMPASS 	1996      </a:t>
                </a:r>
                <a:r>
                  <a:rPr lang="en-US" sz="1800" dirty="0" smtClean="0"/>
                  <a:t>CHEOPS+HMC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800" b="1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/>
                  <a:t>	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7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680" y="462914"/>
                <a:ext cx="9220200" cy="6684962"/>
              </a:xfrm>
              <a:prstGeom prst="rect">
                <a:avLst/>
              </a:prstGeom>
              <a:blipFill>
                <a:blip r:embed="rId2"/>
                <a:stretch>
                  <a:fillRect l="-925" t="-547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444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4"/>
              <p:cNvSpPr>
                <a:spLocks noChangeArrowheads="1"/>
              </p:cNvSpPr>
              <p:nvPr/>
            </p:nvSpPr>
            <p:spPr bwMode="auto">
              <a:xfrm>
                <a:off x="428680" y="462914"/>
                <a:ext cx="9220200" cy="668496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lIns="100533" tIns="50269" rIns="100533" bIns="50269"/>
              <a:lstStyle/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2400" b="1" dirty="0" smtClean="0">
                    <a:solidFill>
                      <a:srgbClr val="990033"/>
                    </a:solidFill>
                  </a:rPr>
                  <a:t>TRY  AGAIN </a:t>
                </a:r>
                <a:r>
                  <a:rPr lang="en-US" sz="1800" dirty="0" smtClean="0"/>
                  <a:t>embedding </a:t>
                </a:r>
                <a:r>
                  <a:rPr lang="en-US" sz="1800" b="1" dirty="0" smtClean="0"/>
                  <a:t>transverse spin phenomena </a:t>
                </a:r>
                <a:r>
                  <a:rPr lang="en-US" sz="1800" dirty="0" smtClean="0"/>
                  <a:t>in a RICHER program</a:t>
                </a:r>
              </a:p>
              <a:p>
                <a:pPr algn="ctr"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 smtClean="0"/>
                  <a:t>with former </a:t>
                </a:r>
                <a:r>
                  <a:rPr lang="en-US" sz="1800" b="1" dirty="0" smtClean="0"/>
                  <a:t>SMC  collaborators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b="1" dirty="0" smtClean="0">
                    <a:solidFill>
                      <a:srgbClr val="A50021"/>
                    </a:solidFill>
                  </a:rPr>
                  <a:t>First  HMC    	1995     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flagship measurement:  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  proposed by </a:t>
                </a:r>
                <a:r>
                  <a:rPr lang="en-US" sz="1800" dirty="0">
                    <a:solidFill>
                      <a:schemeClr val="tx1"/>
                    </a:solidFill>
                  </a:rPr>
                  <a:t>Dietrich</a:t>
                </a: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b="1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b="1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b="1" dirty="0" smtClean="0">
                    <a:solidFill>
                      <a:srgbClr val="A50021"/>
                    </a:solidFill>
                  </a:rPr>
                  <a:t>Then COMPASS 	1996      </a:t>
                </a:r>
                <a:r>
                  <a:rPr lang="en-US" sz="1800" dirty="0" smtClean="0"/>
                  <a:t>CHEOPS+HMC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800" b="1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/>
                  <a:t>	</a:t>
                </a:r>
                <a:r>
                  <a:rPr lang="en-US" sz="1800" dirty="0" smtClean="0"/>
                  <a:t>no easy life for transverse spin there either: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/>
                  <a:t>	</a:t>
                </a:r>
                <a:r>
                  <a:rPr lang="en-US" sz="1800" dirty="0" smtClean="0"/>
                  <a:t>many colleagues still regarded transverse spin phenomena as black magic 	</a:t>
                </a:r>
                <a:r>
                  <a:rPr lang="en-US" sz="1800" dirty="0"/>
                  <a:t> </a:t>
                </a:r>
                <a:r>
                  <a:rPr lang="en-US" sz="1800" dirty="0" smtClean="0"/>
                  <a:t>    internal audit:  Dietrich proposed Hans Siebert, from Heidelberg as referee…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800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 smtClean="0"/>
                  <a:t>	ultimately a compromise was reached:   </a:t>
                </a:r>
                <a:r>
                  <a:rPr lang="en-US" sz="1800" b="1" dirty="0" smtClean="0"/>
                  <a:t>20 : 80  running time ratio  for T : L</a:t>
                </a:r>
                <a:r>
                  <a:rPr lang="en-US" sz="1800" b="1" dirty="0"/>
                  <a:t>	</a:t>
                </a:r>
                <a:endParaRPr lang="en-US" sz="1800" b="1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b="1" dirty="0"/>
                  <a:t>	</a:t>
                </a:r>
                <a:r>
                  <a:rPr lang="en-US" sz="1800" b="1" dirty="0" smtClean="0">
                    <a:solidFill>
                      <a:srgbClr val="A50021"/>
                    </a:solidFill>
                  </a:rPr>
                  <a:t>AND A PROPOSAL WAS SUBMITTED on March 1</a:t>
                </a:r>
                <a:r>
                  <a:rPr lang="en-US" sz="1800" b="1" baseline="30000" dirty="0" smtClean="0">
                    <a:solidFill>
                      <a:srgbClr val="A50021"/>
                    </a:solidFill>
                  </a:rPr>
                  <a:t>st</a:t>
                </a:r>
                <a:r>
                  <a:rPr lang="en-US" sz="1800" b="1" dirty="0" smtClean="0">
                    <a:solidFill>
                      <a:srgbClr val="A50021"/>
                    </a:solidFill>
                  </a:rPr>
                  <a:t>, 1996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endParaRPr lang="en-US" sz="1800" dirty="0" smtClean="0"/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 smtClean="0"/>
                  <a:t>               editors : </a:t>
                </a:r>
                <a:r>
                  <a:rPr lang="en-US" sz="1800" dirty="0" err="1" smtClean="0"/>
                  <a:t>Gerd</a:t>
                </a:r>
                <a:r>
                  <a:rPr lang="en-US" sz="1800" dirty="0" smtClean="0"/>
                  <a:t>, Franco and Stephan</a:t>
                </a:r>
              </a:p>
              <a:p>
                <a:pPr defTabSz="910638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</a:pPr>
                <a:r>
                  <a:rPr lang="en-US" sz="1800" dirty="0"/>
                  <a:t>	</a:t>
                </a:r>
                <a:r>
                  <a:rPr lang="en-US" sz="1800" dirty="0" smtClean="0"/>
                  <a:t>	 </a:t>
                </a:r>
                <a:r>
                  <a:rPr lang="en-US" sz="1600" dirty="0" smtClean="0"/>
                  <a:t>with the help of many people … Lars, Massimo, Anna, Aram, </a:t>
                </a:r>
                <a:r>
                  <a:rPr lang="en-US" sz="1600" dirty="0" err="1" smtClean="0"/>
                  <a:t>Wojtek</a:t>
                </a:r>
                <a:r>
                  <a:rPr lang="en-US" sz="1600" dirty="0" smtClean="0"/>
                  <a:t>, </a:t>
                </a:r>
                <a:r>
                  <a:rPr lang="en-US" sz="1600" dirty="0" err="1" smtClean="0"/>
                  <a:t>Ewa</a:t>
                </a:r>
                <a:r>
                  <a:rPr lang="en-US" sz="1600" dirty="0" smtClean="0"/>
                  <a:t> …</a:t>
                </a:r>
                <a:r>
                  <a:rPr lang="en-US" sz="1800" dirty="0"/>
                  <a:t>	</a:t>
                </a:r>
                <a:r>
                  <a:rPr lang="en-US" sz="1800" dirty="0" smtClean="0"/>
                  <a:t>		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7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680" y="462914"/>
                <a:ext cx="9220200" cy="6684962"/>
              </a:xfrm>
              <a:prstGeom prst="rect">
                <a:avLst/>
              </a:prstGeom>
              <a:blipFill>
                <a:blip r:embed="rId2"/>
                <a:stretch>
                  <a:fillRect l="-925" t="-547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556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44512" y="427037"/>
            <a:ext cx="8737600" cy="838200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400" b="1" dirty="0" smtClean="0">
                <a:solidFill>
                  <a:srgbClr val="990033"/>
                </a:solidFill>
              </a:rPr>
              <a:t>From my archives…..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>
                <a:solidFill>
                  <a:srgbClr val="990033"/>
                </a:solidFill>
              </a:rPr>
              <a:t>mail </a:t>
            </a:r>
            <a:r>
              <a:rPr lang="en-US" sz="1800" dirty="0">
                <a:solidFill>
                  <a:srgbClr val="990033"/>
                </a:solidFill>
              </a:rPr>
              <a:t>from Stephan on </a:t>
            </a:r>
            <a:r>
              <a:rPr lang="en-US" sz="1800" dirty="0" smtClean="0">
                <a:solidFill>
                  <a:srgbClr val="990033"/>
                </a:solidFill>
              </a:rPr>
              <a:t>February 20</a:t>
            </a:r>
            <a:r>
              <a:rPr lang="en-US" sz="1800" dirty="0">
                <a:solidFill>
                  <a:srgbClr val="990033"/>
                </a:solidFill>
              </a:rPr>
              <a:t>, </a:t>
            </a:r>
            <a:r>
              <a:rPr lang="en-US" sz="1800" dirty="0" smtClean="0">
                <a:solidFill>
                  <a:srgbClr val="990033"/>
                </a:solidFill>
              </a:rPr>
              <a:t>1996</a:t>
            </a:r>
          </a:p>
        </p:txBody>
      </p:sp>
      <p:sp>
        <p:nvSpPr>
          <p:cNvPr id="4" name="Rectangle 3"/>
          <p:cNvSpPr/>
          <p:nvPr/>
        </p:nvSpPr>
        <p:spPr>
          <a:xfrm>
            <a:off x="925512" y="1524812"/>
            <a:ext cx="8926513" cy="4019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Dear colleagues,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your convenience you can now also find the newest version of the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joint proposal (former CHEOPS/HMC) on the WEB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 the 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adress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http://axhyp1.cern.ch/cheops/proposal/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 you find the proposal in different printing formats. As mentioned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 the previous mail by Franco, you can of course also get it on CERNSP.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/afs/cern.ch/user/i/i202/public/proposal/proposal.ps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Please read the document carefully and submit all your comments 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or        Stephan     or         Franco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gkm@na47sun05.cern.ch) (snp@vsnhd1.cern.ch) (bradamante@trieste.infn.it)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 still have not yet decided for the name of our common enterprise.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44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February 19,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Franco Bradamante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44512" y="427037"/>
            <a:ext cx="8737600" cy="838200"/>
          </a:xfrm>
          <a:prstGeom prst="rect">
            <a:avLst/>
          </a:prstGeom>
          <a:noFill/>
          <a:ln>
            <a:noFill/>
          </a:ln>
          <a:extLst/>
        </p:spPr>
        <p:txBody>
          <a:bodyPr lIns="100533" tIns="50269" rIns="100533" bIns="50269"/>
          <a:lstStyle/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400" b="1" dirty="0" smtClean="0">
                <a:solidFill>
                  <a:srgbClr val="990033"/>
                </a:solidFill>
              </a:rPr>
              <a:t>From my archives…..</a:t>
            </a:r>
          </a:p>
          <a:p>
            <a:pPr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 smtClean="0">
                <a:solidFill>
                  <a:srgbClr val="990033"/>
                </a:solidFill>
              </a:rPr>
              <a:t>mail </a:t>
            </a:r>
            <a:r>
              <a:rPr lang="en-US" sz="1800" dirty="0">
                <a:solidFill>
                  <a:srgbClr val="990033"/>
                </a:solidFill>
              </a:rPr>
              <a:t>from Stephan on </a:t>
            </a:r>
            <a:r>
              <a:rPr lang="en-US" sz="1800" dirty="0" smtClean="0">
                <a:solidFill>
                  <a:srgbClr val="990033"/>
                </a:solidFill>
              </a:rPr>
              <a:t>February 20</a:t>
            </a:r>
            <a:r>
              <a:rPr lang="en-US" sz="1800" dirty="0">
                <a:solidFill>
                  <a:srgbClr val="990033"/>
                </a:solidFill>
              </a:rPr>
              <a:t>, </a:t>
            </a:r>
            <a:r>
              <a:rPr lang="en-US" sz="1800" dirty="0" smtClean="0">
                <a:solidFill>
                  <a:srgbClr val="990033"/>
                </a:solidFill>
              </a:rPr>
              <a:t>1996</a:t>
            </a:r>
          </a:p>
        </p:txBody>
      </p:sp>
      <p:sp>
        <p:nvSpPr>
          <p:cNvPr id="4" name="Rectangle 3"/>
          <p:cNvSpPr/>
          <p:nvPr/>
        </p:nvSpPr>
        <p:spPr>
          <a:xfrm>
            <a:off x="925512" y="1524812"/>
            <a:ext cx="8926513" cy="4844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Dear colleagues,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your convenience you can now also find the newest version of the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joint proposal (former CHEOPS/HMC) on the WEB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 the 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adress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http://axhyp1.cern.ch/cheops/proposal/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 you find the proposal in different printing formats. As mentioned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 the previous mail by Franco, you can of course also get it on CERNSP.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/afs/cern.ch/user/i/i202/public/proposal/proposal.ps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Please read the document carefully and submit all your comments 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or        Stephan     or         Franco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gkm@na47sun05.cern.ch) (snp@vsnhd1.cern.ch) (bradamante@trieste.infn.it)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 still have not yet decided for the name of our common enterprise.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 currently best suggestion is :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2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COMPASS   </a:t>
            </a:r>
            <a:r>
              <a:rPr lang="en-US" sz="2000" b="1" dirty="0" smtClean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b="1" dirty="0">
                <a:solidFill>
                  <a:srgbClr val="33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000" b="1" dirty="0" smtClean="0">
              <a:solidFill>
                <a:srgbClr val="33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0638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54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42432</TotalTime>
  <Words>4177</Words>
  <Application>Microsoft Office PowerPoint</Application>
  <PresentationFormat>Custom</PresentationFormat>
  <Paragraphs>521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Times New Roman</vt:lpstr>
      <vt:lpstr>Cambria Math</vt:lpstr>
      <vt:lpstr>Courier New</vt:lpstr>
      <vt:lpstr>Arial</vt:lpstr>
      <vt:lpstr>Calibri</vt:lpstr>
      <vt:lpstr>Wingdings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DEUTERON DATA</vt:lpstr>
      <vt:lpstr>THE DEUTERON DATA</vt:lpstr>
      <vt:lpstr>THE DEUTERON DATA</vt:lpstr>
      <vt:lpstr>first extractions of the new PDFs</vt:lpstr>
      <vt:lpstr>first extractions of the new PDFs</vt:lpstr>
      <vt:lpstr>first extractions of the new PDFs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extractions of transversity</vt:lpstr>
      <vt:lpstr>extractions of transversity</vt:lpstr>
      <vt:lpstr>extractions of transversity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spin2012</dc:title>
  <dc:creator>FB</dc:creator>
  <cp:lastModifiedBy>Anna Martin</cp:lastModifiedBy>
  <cp:revision>766</cp:revision>
  <cp:lastPrinted>1601-01-01T00:00:00Z</cp:lastPrinted>
  <dcterms:created xsi:type="dcterms:W3CDTF">2009-06-08T07:25:34Z</dcterms:created>
  <dcterms:modified xsi:type="dcterms:W3CDTF">2020-02-18T22:49:04Z</dcterms:modified>
</cp:coreProperties>
</file>