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3" r:id="rId2"/>
    <p:sldId id="289" r:id="rId3"/>
    <p:sldId id="290" r:id="rId4"/>
    <p:sldId id="291" r:id="rId5"/>
    <p:sldId id="293" r:id="rId6"/>
    <p:sldId id="294" r:id="rId7"/>
    <p:sldId id="297" r:id="rId8"/>
    <p:sldId id="298" r:id="rId9"/>
    <p:sldId id="299" r:id="rId10"/>
    <p:sldId id="296" r:id="rId11"/>
    <p:sldId id="300" r:id="rId12"/>
    <p:sldId id="303" r:id="rId13"/>
    <p:sldId id="301" r:id="rId14"/>
    <p:sldId id="302" r:id="rId15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C987"/>
    <a:srgbClr val="FADDDA"/>
    <a:srgbClr val="FEEAD8"/>
    <a:srgbClr val="009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Objects="1" showGuides="1">
      <p:cViewPr>
        <p:scale>
          <a:sx n="150" d="100"/>
          <a:sy n="150" d="100"/>
        </p:scale>
        <p:origin x="3596" y="126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DFX instrumentation requirements, Conceptual design review of the DFX 31 Jan 2019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DFX instrumentation requirements, Conceptual design review of the DFX 31 Jan 2019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DFX instrumentation requirements, Conceptual design review of the DFX 31 Jan 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026428" y="2125484"/>
            <a:ext cx="7754180" cy="1382370"/>
          </a:xfrm>
        </p:spPr>
        <p:txBody>
          <a:bodyPr/>
          <a:lstStyle/>
          <a:p>
            <a:r>
              <a:rPr lang="en-GB" dirty="0" smtClean="0"/>
              <a:t>Instrumentation cryogenic Requirements for WP6a</a:t>
            </a:r>
            <a:r>
              <a:rPr lang="en-GB" dirty="0"/>
              <a:t/>
            </a:r>
            <a:br>
              <a:rPr lang="en-GB" dirty="0"/>
            </a:br>
            <a:endParaRPr lang="en-GB" sz="24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405077" y="3507854"/>
            <a:ext cx="6480000" cy="742950"/>
          </a:xfrm>
        </p:spPr>
        <p:txBody>
          <a:bodyPr/>
          <a:lstStyle/>
          <a:p>
            <a:r>
              <a:rPr lang="en-US" dirty="0" smtClean="0"/>
              <a:t>V. Gahier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728792" cy="451644"/>
          </a:xfrm>
        </p:spPr>
        <p:txBody>
          <a:bodyPr>
            <a:normAutofit/>
          </a:bodyPr>
          <a:lstStyle/>
          <a:p>
            <a:r>
              <a:rPr lang="fr-CH" b="0" i="0" dirty="0">
                <a:solidFill>
                  <a:schemeClr val="bg2"/>
                </a:solidFill>
              </a:rPr>
              <a:t> </a:t>
            </a:r>
            <a:r>
              <a:rPr lang="fr-CH" b="0" i="0" dirty="0" err="1" smtClean="0">
                <a:solidFill>
                  <a:schemeClr val="bg2"/>
                </a:solidFill>
              </a:rPr>
              <a:t>rev</a:t>
            </a:r>
            <a:r>
              <a:rPr lang="fr-CH" b="0" i="0" dirty="0" smtClean="0">
                <a:solidFill>
                  <a:schemeClr val="bg2"/>
                </a:solidFill>
              </a:rPr>
              <a:t> 1 - update 27/02/20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Planning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411760" y="3827967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Instrumentation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 for the test proto in SM18 – Q4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DFx</a:t>
            </a:r>
            <a:r>
              <a:rPr lang="fr-CH" dirty="0" smtClean="0"/>
              <a:t>/m – Q2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 smtClean="0"/>
              <a:t>DFHx</a:t>
            </a:r>
            <a:r>
              <a:rPr lang="fr-CH" dirty="0" smtClean="0"/>
              <a:t>/m -  Q2 2022</a:t>
            </a: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11289"/>
            <a:ext cx="5400160" cy="3680222"/>
          </a:xfrm>
        </p:spPr>
        <p:txBody>
          <a:bodyPr/>
          <a:lstStyle/>
          <a:p>
            <a:r>
              <a:rPr lang="fr-CH" dirty="0" smtClean="0"/>
              <a:t> 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3042"/>
          <a:stretch/>
        </p:blipFill>
        <p:spPr>
          <a:xfrm>
            <a:off x="1619672" y="634380"/>
            <a:ext cx="5832648" cy="3193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96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Base case : Schedule and </a:t>
            </a:r>
            <a:r>
              <a:rPr lang="fr-CH" dirty="0" err="1" smtClean="0"/>
              <a:t>quantity</a:t>
            </a:r>
            <a:r>
              <a:rPr lang="fr-CH" dirty="0" smtClean="0"/>
              <a:t>  </a:t>
            </a:r>
            <a:r>
              <a:rPr lang="fr-CH" dirty="0" smtClean="0"/>
              <a:t>for </a:t>
            </a:r>
            <a:r>
              <a:rPr lang="fr-CH" dirty="0" err="1" smtClean="0"/>
              <a:t>Cernox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588224" y="2139702"/>
            <a:ext cx="2428796" cy="864096"/>
          </a:xfrm>
          <a:prstGeom prst="rect">
            <a:avLst/>
          </a:prstGeom>
          <a:ln w="22225">
            <a:solidFill>
              <a:schemeClr val="accent3"/>
            </a:solidFill>
          </a:ln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err="1" smtClean="0">
                <a:solidFill>
                  <a:schemeClr val="accent3"/>
                </a:solidFill>
              </a:rPr>
              <a:t>Margin</a:t>
            </a:r>
            <a:r>
              <a:rPr lang="fr-CH" sz="1600" dirty="0" smtClean="0">
                <a:solidFill>
                  <a:schemeClr val="accent3"/>
                </a:solidFill>
              </a:rPr>
              <a:t> : One </a:t>
            </a:r>
            <a:r>
              <a:rPr lang="fr-CH" sz="1600" dirty="0" err="1" smtClean="0">
                <a:solidFill>
                  <a:schemeClr val="accent3"/>
                </a:solidFill>
              </a:rPr>
              <a:t>supplementary</a:t>
            </a:r>
            <a:r>
              <a:rPr lang="fr-CH" sz="1600" dirty="0" smtClean="0">
                <a:solidFill>
                  <a:schemeClr val="accent3"/>
                </a:solidFill>
              </a:rPr>
              <a:t> DFX/DFHX </a:t>
            </a:r>
            <a:r>
              <a:rPr lang="fr-CH" sz="1600" dirty="0" err="1" smtClean="0">
                <a:solidFill>
                  <a:schemeClr val="accent3"/>
                </a:solidFill>
              </a:rPr>
              <a:t>considered</a:t>
            </a:r>
            <a:endParaRPr lang="en-GB" sz="1600" dirty="0">
              <a:solidFill>
                <a:schemeClr val="accent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017362"/>
            <a:ext cx="4584589" cy="27556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974851"/>
            <a:ext cx="6442651" cy="86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4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Base Case : </a:t>
            </a:r>
            <a:r>
              <a:rPr lang="fr-CH" dirty="0" err="1" smtClean="0"/>
              <a:t>Electronical</a:t>
            </a:r>
            <a:r>
              <a:rPr lang="fr-CH" dirty="0" smtClean="0"/>
              <a:t> </a:t>
            </a:r>
            <a:r>
              <a:rPr lang="fr-CH" dirty="0" err="1" smtClean="0"/>
              <a:t>channels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7682106"/>
              </p:ext>
            </p:extLst>
          </p:nvPr>
        </p:nvGraphicFramePr>
        <p:xfrm>
          <a:off x="612124" y="1257176"/>
          <a:ext cx="3823105" cy="27541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4931">
                  <a:extLst>
                    <a:ext uri="{9D8B030D-6E8A-4147-A177-3AD203B41FA5}">
                      <a16:colId xmlns:a16="http://schemas.microsoft.com/office/drawing/2014/main" val="162498388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193610865"/>
                    </a:ext>
                  </a:extLst>
                </a:gridCol>
                <a:gridCol w="1160022">
                  <a:extLst>
                    <a:ext uri="{9D8B030D-6E8A-4147-A177-3AD203B41FA5}">
                      <a16:colId xmlns:a16="http://schemas.microsoft.com/office/drawing/2014/main" val="3556700156"/>
                    </a:ext>
                  </a:extLst>
                </a:gridCol>
              </a:tblGrid>
              <a:tr h="242674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Equipment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location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Electronical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signals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401639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DFX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splices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87136690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DFX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vessel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22058626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DFHX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MgB2-HTS splices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98154265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DFHX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Vessel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728152181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DFHX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lead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425780686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splices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16117019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LHe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vessel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92967105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DFHM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MgB2-HTS splices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98324620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DFHM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Vessel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8805976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DFHM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lead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44442279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pPr algn="l" fontAlgn="b"/>
                      <a:r>
                        <a:rPr lang="fr-CH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</a:t>
                      </a:r>
                      <a:r>
                        <a:rPr lang="fr-CH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TOTAL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8550752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351" y="1275606"/>
            <a:ext cx="4162371" cy="250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234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Value engineering</a:t>
            </a:r>
            <a:r>
              <a:rPr lang="fr-CH" dirty="0" smtClean="0"/>
              <a:t> 1</a:t>
            </a:r>
            <a:r>
              <a:rPr lang="fr-CH" dirty="0"/>
              <a:t> </a:t>
            </a:r>
            <a:r>
              <a:rPr lang="fr-CH" dirty="0" smtClean="0"/>
              <a:t>: </a:t>
            </a:r>
            <a:r>
              <a:rPr lang="fr-CH" dirty="0" err="1" smtClean="0"/>
              <a:t>only</a:t>
            </a:r>
            <a:r>
              <a:rPr lang="fr-CH" dirty="0" smtClean="0"/>
              <a:t> free </a:t>
            </a:r>
            <a:r>
              <a:rPr lang="fr-CH" dirty="0" err="1" smtClean="0"/>
              <a:t>Cernox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2918191"/>
            <a:ext cx="3482177" cy="20930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38397" y="892246"/>
            <a:ext cx="80888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Requested</a:t>
            </a:r>
            <a:r>
              <a:rPr lang="fr-CH" dirty="0" smtClean="0"/>
              <a:t> </a:t>
            </a:r>
            <a:r>
              <a:rPr lang="fr-CH" dirty="0" err="1" smtClean="0"/>
              <a:t>accuracy</a:t>
            </a:r>
            <a:r>
              <a:rPr lang="fr-CH" dirty="0" smtClean="0"/>
              <a:t> on DFH </a:t>
            </a:r>
            <a:r>
              <a:rPr lang="fr-CH" dirty="0" err="1" smtClean="0"/>
              <a:t>temperature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r>
              <a:rPr lang="fr-CH" dirty="0" smtClean="0"/>
              <a:t> </a:t>
            </a:r>
            <a:r>
              <a:rPr lang="fr-CH" dirty="0" err="1" smtClean="0"/>
              <a:t>changed</a:t>
            </a:r>
            <a:r>
              <a:rPr lang="fr-CH" dirty="0" smtClean="0"/>
              <a:t> to 1 K </a:t>
            </a:r>
            <a:r>
              <a:rPr lang="fr-CH" dirty="0" smtClean="0">
                <a:sym typeface="Wingdings" panose="05000000000000000000" pitchFamily="2" charset="2"/>
              </a:rPr>
              <a:t> Free </a:t>
            </a:r>
            <a:r>
              <a:rPr lang="fr-CH" dirty="0" err="1" smtClean="0">
                <a:sym typeface="Wingdings" panose="05000000000000000000" pitchFamily="2" charset="2"/>
              </a:rPr>
              <a:t>Cernox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can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be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selected</a:t>
            </a:r>
            <a:r>
              <a:rPr lang="fr-CH" dirty="0" smtClean="0">
                <a:sym typeface="Wingdings" panose="05000000000000000000" pitchFamily="2" charset="2"/>
              </a:rPr>
              <a:t> (gain on calibration </a:t>
            </a:r>
            <a:r>
              <a:rPr lang="fr-CH" dirty="0" err="1" smtClean="0">
                <a:sym typeface="Wingdings" panose="05000000000000000000" pitchFamily="2" charset="2"/>
              </a:rPr>
              <a:t>cost</a:t>
            </a:r>
            <a:r>
              <a:rPr lang="fr-CH" dirty="0" smtClean="0">
                <a:sym typeface="Wingdings" panose="05000000000000000000" pitchFamily="2" charset="2"/>
              </a:rPr>
              <a:t> and </a:t>
            </a:r>
            <a:r>
              <a:rPr lang="fr-CH" dirty="0" err="1" smtClean="0">
                <a:sym typeface="Wingdings" panose="05000000000000000000" pitchFamily="2" charset="2"/>
              </a:rPr>
              <a:t>potentially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schedule</a:t>
            </a:r>
            <a:r>
              <a:rPr lang="fr-CH" dirty="0" smtClean="0">
                <a:sym typeface="Wingdings" panose="05000000000000000000" pitchFamily="2" charset="2"/>
              </a:rPr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894781"/>
            <a:ext cx="6442651" cy="86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57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Value engineering</a:t>
            </a:r>
            <a:r>
              <a:rPr lang="fr-CH" dirty="0" smtClean="0"/>
              <a:t> 2 : </a:t>
            </a:r>
            <a:r>
              <a:rPr lang="fr-CH" dirty="0" err="1" smtClean="0"/>
              <a:t>Removal</a:t>
            </a:r>
            <a:r>
              <a:rPr lang="fr-CH" dirty="0" smtClean="0"/>
              <a:t> of TT in DFH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31652" y="852409"/>
            <a:ext cx="80888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/>
              <a:t>After</a:t>
            </a:r>
            <a:r>
              <a:rPr lang="fr-CH" sz="1400" dirty="0" smtClean="0"/>
              <a:t> confirmation by prototype, </a:t>
            </a:r>
            <a:r>
              <a:rPr lang="fr-CH" sz="1400" dirty="0" err="1" smtClean="0"/>
              <a:t>removal</a:t>
            </a:r>
            <a:r>
              <a:rPr lang="fr-CH" sz="1400" dirty="0" smtClean="0"/>
              <a:t> on TT on </a:t>
            </a:r>
            <a:r>
              <a:rPr lang="fr-CH" sz="1400" dirty="0" err="1" smtClean="0"/>
              <a:t>splice</a:t>
            </a:r>
            <a:r>
              <a:rPr lang="fr-CH" sz="1400" dirty="0" smtClean="0"/>
              <a:t> if </a:t>
            </a:r>
            <a:r>
              <a:rPr lang="fr-CH" sz="1400" dirty="0" err="1" smtClean="0"/>
              <a:t>helium</a:t>
            </a:r>
            <a:r>
              <a:rPr lang="fr-CH" sz="1400" dirty="0" smtClean="0"/>
              <a:t> flow </a:t>
            </a:r>
            <a:r>
              <a:rPr lang="fr-CH" sz="1400" dirty="0" err="1" smtClean="0"/>
              <a:t>can</a:t>
            </a:r>
            <a:r>
              <a:rPr lang="fr-CH" sz="1400" dirty="0" smtClean="0"/>
              <a:t>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controlled</a:t>
            </a:r>
            <a:r>
              <a:rPr lang="fr-CH" sz="1400" dirty="0" smtClean="0"/>
              <a:t> </a:t>
            </a:r>
            <a:r>
              <a:rPr lang="fr-CH" sz="1400" dirty="0" err="1" smtClean="0"/>
              <a:t>with</a:t>
            </a:r>
            <a:r>
              <a:rPr lang="fr-CH" sz="1400" dirty="0" smtClean="0"/>
              <a:t> cold end of </a:t>
            </a:r>
            <a:r>
              <a:rPr lang="fr-CH" sz="1400" dirty="0" err="1" smtClean="0"/>
              <a:t>current</a:t>
            </a:r>
            <a:r>
              <a:rPr lang="fr-CH" sz="1400" dirty="0" smtClean="0"/>
              <a:t> lead.</a:t>
            </a:r>
          </a:p>
          <a:p>
            <a:r>
              <a:rPr lang="fr-CH" sz="1400" dirty="0" smtClean="0"/>
              <a:t>One </a:t>
            </a:r>
            <a:r>
              <a:rPr lang="fr-CH" sz="1400" dirty="0" err="1" smtClean="0"/>
              <a:t>Temperature</a:t>
            </a:r>
            <a:r>
              <a:rPr lang="fr-CH" sz="1400" dirty="0" smtClean="0"/>
              <a:t> </a:t>
            </a:r>
            <a:r>
              <a:rPr lang="fr-CH" sz="1400" dirty="0" err="1" smtClean="0"/>
              <a:t>measure</a:t>
            </a:r>
            <a:r>
              <a:rPr lang="fr-CH" sz="1400" dirty="0" err="1" smtClean="0"/>
              <a:t>ment</a:t>
            </a:r>
            <a:r>
              <a:rPr lang="fr-CH" sz="1400" dirty="0" smtClean="0"/>
              <a:t> </a:t>
            </a:r>
            <a:r>
              <a:rPr lang="fr-CH" sz="1400" dirty="0" err="1" smtClean="0"/>
              <a:t>kept</a:t>
            </a:r>
            <a:r>
              <a:rPr lang="fr-CH" sz="1400" dirty="0" smtClean="0"/>
              <a:t> on </a:t>
            </a:r>
            <a:r>
              <a:rPr lang="fr-CH" sz="1400" dirty="0" err="1" smtClean="0"/>
              <a:t>each</a:t>
            </a:r>
            <a:r>
              <a:rPr lang="fr-CH" sz="1400" dirty="0" smtClean="0"/>
              <a:t> model of </a:t>
            </a:r>
            <a:r>
              <a:rPr lang="fr-CH" sz="1400" dirty="0" err="1" smtClean="0"/>
              <a:t>splice</a:t>
            </a:r>
            <a:r>
              <a:rPr lang="fr-CH" sz="1400" dirty="0" smtClean="0"/>
              <a:t> (</a:t>
            </a:r>
            <a:r>
              <a:rPr lang="fr-CH" sz="1400" dirty="0" err="1" smtClean="0"/>
              <a:t>e.g</a:t>
            </a:r>
            <a:r>
              <a:rPr lang="fr-CH" sz="1400" dirty="0" smtClean="0"/>
              <a:t>. 18 kA, 13 kA, 2 kA, 2 kA </a:t>
            </a:r>
            <a:r>
              <a:rPr lang="fr-CH" sz="1400" dirty="0" err="1" smtClean="0"/>
              <a:t>trim</a:t>
            </a:r>
            <a:r>
              <a:rPr lang="fr-CH" sz="1400" dirty="0" smtClean="0"/>
              <a:t>…)</a:t>
            </a:r>
            <a:endParaRPr lang="fr-CH" sz="14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884503" y="2931790"/>
            <a:ext cx="2886905" cy="1224135"/>
          </a:xfrm>
          <a:prstGeom prst="rect">
            <a:avLst/>
          </a:prstGeom>
          <a:ln w="22225">
            <a:solidFill>
              <a:schemeClr val="accent3"/>
            </a:solidFill>
          </a:ln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600" dirty="0" err="1" smtClean="0">
                <a:solidFill>
                  <a:schemeClr val="accent3"/>
                </a:solidFill>
              </a:rPr>
              <a:t>Potential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saving</a:t>
            </a:r>
            <a:r>
              <a:rPr lang="fr-CH" sz="1600" dirty="0" err="1" smtClean="0">
                <a:solidFill>
                  <a:schemeClr val="accent3"/>
                </a:solidFill>
              </a:rPr>
              <a:t>s</a:t>
            </a:r>
            <a:r>
              <a:rPr lang="fr-CH" sz="1600" dirty="0" smtClean="0">
                <a:solidFill>
                  <a:schemeClr val="accent3"/>
                </a:solidFill>
              </a:rPr>
              <a:t>: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chemeClr val="accent3"/>
                </a:solidFill>
              </a:rPr>
              <a:t>230 Probes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chemeClr val="accent3"/>
                </a:solidFill>
              </a:rPr>
              <a:t>115 </a:t>
            </a:r>
            <a:r>
              <a:rPr lang="fr-CH" sz="1600" dirty="0" err="1" smtClean="0">
                <a:solidFill>
                  <a:schemeClr val="accent3"/>
                </a:solidFill>
              </a:rPr>
              <a:t>electronical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channels</a:t>
            </a:r>
            <a:endParaRPr lang="fr-CH" sz="1600" dirty="0" smtClean="0">
              <a:solidFill>
                <a:schemeClr val="accent3"/>
              </a:solidFill>
            </a:endParaRPr>
          </a:p>
          <a:p>
            <a:r>
              <a:rPr lang="fr-CH" sz="1600" dirty="0" smtClean="0">
                <a:solidFill>
                  <a:schemeClr val="accent3"/>
                </a:solidFill>
              </a:rPr>
              <a:t>This </a:t>
            </a:r>
            <a:r>
              <a:rPr lang="fr-CH" sz="1600" dirty="0" err="1" smtClean="0">
                <a:solidFill>
                  <a:schemeClr val="accent3"/>
                </a:solidFill>
              </a:rPr>
              <a:t>can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be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cumulated</a:t>
            </a:r>
            <a:r>
              <a:rPr lang="fr-CH" sz="1600" dirty="0" smtClean="0">
                <a:solidFill>
                  <a:schemeClr val="accent3"/>
                </a:solidFill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</a:rPr>
              <a:t>with</a:t>
            </a:r>
            <a:r>
              <a:rPr lang="fr-CH" sz="1600" dirty="0" smtClean="0">
                <a:solidFill>
                  <a:schemeClr val="accent3"/>
                </a:solidFill>
              </a:rPr>
              <a:t> Value Engineering 1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561242"/>
            <a:ext cx="3704135" cy="22264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1684915"/>
            <a:ext cx="6442651" cy="86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01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400" dirty="0" err="1" smtClean="0"/>
              <a:t>Cryogenic</a:t>
            </a:r>
            <a:r>
              <a:rPr lang="fr-CH" sz="2400" dirty="0" smtClean="0"/>
              <a:t> instrumentation of DFX/DFH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2843808" y="4587974"/>
            <a:ext cx="53285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 err="1" smtClean="0"/>
              <a:t>From</a:t>
            </a:r>
            <a:r>
              <a:rPr lang="fr-CH" sz="1050" dirty="0" smtClean="0"/>
              <a:t> </a:t>
            </a:r>
            <a:r>
              <a:rPr lang="en-GB" sz="1050" b="1" dirty="0" err="1">
                <a:solidFill>
                  <a:schemeClr val="accent5"/>
                </a:solidFill>
              </a:rPr>
              <a:t>DFHx</a:t>
            </a:r>
            <a:r>
              <a:rPr lang="en-GB" sz="1050" b="1" dirty="0">
                <a:solidFill>
                  <a:schemeClr val="accent5"/>
                </a:solidFill>
              </a:rPr>
              <a:t> </a:t>
            </a:r>
            <a:r>
              <a:rPr lang="en-US" sz="1050" b="1" dirty="0">
                <a:solidFill>
                  <a:schemeClr val="accent5"/>
                </a:solidFill>
              </a:rPr>
              <a:t>Conceptual Design Review</a:t>
            </a:r>
            <a:endParaRPr lang="en-GB" sz="1050" b="1" dirty="0">
              <a:solidFill>
                <a:schemeClr val="accent5"/>
              </a:solidFill>
            </a:endParaRPr>
          </a:p>
          <a:p>
            <a:r>
              <a:rPr lang="fr-CH" sz="1050" dirty="0" smtClean="0"/>
              <a:t>Instrumentation J Fleiter</a:t>
            </a:r>
            <a:endParaRPr lang="en-GB" sz="105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15025"/>
          <a:stretch/>
        </p:blipFill>
        <p:spPr>
          <a:xfrm>
            <a:off x="1295636" y="662907"/>
            <a:ext cx="6552728" cy="3926235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704782" y="3219822"/>
            <a:ext cx="1921179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51720" y="32413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DFx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699792" y="2197190"/>
            <a:ext cx="1194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SC </a:t>
            </a:r>
            <a:r>
              <a:rPr lang="fr-CH" dirty="0" err="1" smtClean="0"/>
              <a:t>link</a:t>
            </a:r>
            <a:r>
              <a:rPr lang="fr-CH" dirty="0" smtClean="0"/>
              <a:t>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004048" y="843558"/>
            <a:ext cx="0" cy="3312368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699792" y="3219822"/>
            <a:ext cx="4990" cy="127763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699792" y="4482861"/>
            <a:ext cx="1926169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620971" y="3241083"/>
            <a:ext cx="4990" cy="1277639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004048" y="822723"/>
            <a:ext cx="936104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940152" y="822723"/>
            <a:ext cx="0" cy="1244971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004048" y="4155926"/>
            <a:ext cx="1718993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5940152" y="2067694"/>
            <a:ext cx="792088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6723041" y="2067694"/>
            <a:ext cx="0" cy="2088232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277135" y="919776"/>
            <a:ext cx="1194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DFHx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82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Zoom on </a:t>
            </a:r>
            <a:r>
              <a:rPr lang="fr-CH" dirty="0" err="1" smtClean="0"/>
              <a:t>DFx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126" y="505126"/>
            <a:ext cx="3420634" cy="25630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10138" y="715642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Located</a:t>
            </a:r>
            <a:r>
              <a:rPr lang="fr-CH" sz="1600" dirty="0" smtClean="0"/>
              <a:t> in the tunnel in a zone </a:t>
            </a:r>
            <a:r>
              <a:rPr lang="fr-CH" sz="1600" dirty="0" err="1" smtClean="0"/>
              <a:t>with</a:t>
            </a:r>
            <a:r>
              <a:rPr lang="fr-CH" sz="1600" dirty="0" smtClean="0"/>
              <a:t> radiation up to 625 </a:t>
            </a:r>
            <a:r>
              <a:rPr lang="fr-CH" sz="1600" dirty="0" err="1" smtClean="0"/>
              <a:t>kGy</a:t>
            </a:r>
            <a:r>
              <a:rPr lang="fr-CH" sz="1600" dirty="0" smtClean="0"/>
              <a:t> (</a:t>
            </a:r>
            <a:r>
              <a:rPr lang="fr-CH" sz="1600" dirty="0" err="1" smtClean="0"/>
              <a:t>based</a:t>
            </a:r>
            <a:r>
              <a:rPr lang="fr-CH" sz="1600" dirty="0" smtClean="0"/>
              <a:t> on QXL data) </a:t>
            </a:r>
            <a:endParaRPr lang="en-GB" sz="16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819662"/>
              </p:ext>
            </p:extLst>
          </p:nvPr>
        </p:nvGraphicFramePr>
        <p:xfrm>
          <a:off x="3456130" y="1234147"/>
          <a:ext cx="5652374" cy="37230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8182">
                  <a:extLst>
                    <a:ext uri="{9D8B030D-6E8A-4147-A177-3AD203B41FA5}">
                      <a16:colId xmlns:a16="http://schemas.microsoft.com/office/drawing/2014/main" val="2932388504"/>
                    </a:ext>
                  </a:extLst>
                </a:gridCol>
                <a:gridCol w="1279793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801137">
                  <a:extLst>
                    <a:ext uri="{9D8B030D-6E8A-4147-A177-3AD203B41FA5}">
                      <a16:colId xmlns:a16="http://schemas.microsoft.com/office/drawing/2014/main" val="1625148665"/>
                    </a:ext>
                  </a:extLst>
                </a:gridCol>
                <a:gridCol w="1373102">
                  <a:extLst>
                    <a:ext uri="{9D8B030D-6E8A-4147-A177-3AD203B41FA5}">
                      <a16:colId xmlns:a16="http://schemas.microsoft.com/office/drawing/2014/main" val="219649907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18668124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697081957"/>
                    </a:ext>
                  </a:extLst>
                </a:gridCol>
              </a:tblGrid>
              <a:tr h="505025"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Number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Instrumentation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Normal Op.</a:t>
                      </a:r>
                      <a:r>
                        <a:rPr lang="fr-CH" sz="1050" baseline="0" dirty="0" smtClean="0"/>
                        <a:t>  </a:t>
                      </a:r>
                      <a:r>
                        <a:rPr lang="fr-CH" sz="1050" dirty="0" smtClean="0"/>
                        <a:t>Range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Application</a:t>
                      </a:r>
                    </a:p>
                    <a:p>
                      <a:r>
                        <a:rPr lang="fr-CH" sz="1050" dirty="0" smtClean="0"/>
                        <a:t>(for</a:t>
                      </a:r>
                      <a:r>
                        <a:rPr lang="fr-CH" sz="1050" baseline="0" dirty="0" smtClean="0"/>
                        <a:t> </a:t>
                      </a:r>
                      <a:r>
                        <a:rPr lang="fr-CH" sz="1050" baseline="0" dirty="0" err="1" smtClean="0"/>
                        <a:t>thermometer</a:t>
                      </a:r>
                      <a:r>
                        <a:rPr lang="fr-CH" sz="1050" baseline="0" dirty="0" smtClean="0"/>
                        <a:t>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Range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 err="1" smtClean="0"/>
                        <a:t>accuracy</a:t>
                      </a:r>
                      <a:endParaRPr lang="en-GB" sz="1050" dirty="0" smtClean="0"/>
                    </a:p>
                    <a:p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505025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4</a:t>
                      </a:r>
                    </a:p>
                    <a:p>
                      <a:r>
                        <a:rPr lang="fr-CH" sz="1050" dirty="0" smtClean="0"/>
                        <a:t>(2+2S)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Process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Temperature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r>
                        <a:rPr lang="fr-CH" sz="1050" dirty="0" smtClean="0"/>
                        <a:t>*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4.4-5.5 K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Immersed</a:t>
                      </a:r>
                      <a:endParaRPr lang="fr-CH" sz="1050" dirty="0" smtClean="0"/>
                    </a:p>
                    <a:p>
                      <a:r>
                        <a:rPr lang="fr-CH" sz="1050" dirty="0" smtClean="0">
                          <a:solidFill>
                            <a:schemeClr val="tx1"/>
                          </a:solidFill>
                        </a:rPr>
                        <a:t>Monitoring</a:t>
                      </a:r>
                    </a:p>
                    <a:p>
                      <a:r>
                        <a:rPr lang="fr-CH" sz="1050" dirty="0" err="1" smtClean="0">
                          <a:solidFill>
                            <a:schemeClr val="tx1"/>
                          </a:solidFill>
                        </a:rPr>
                        <a:t>Cernox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3-325</a:t>
                      </a:r>
                      <a:r>
                        <a:rPr lang="fr-CH" sz="1050" baseline="0" dirty="0" smtClean="0"/>
                        <a:t> K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+/- 0.1 K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505025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Vaccum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Temperature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fr-CH" sz="105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4.4-300 K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Vacuum</a:t>
                      </a:r>
                    </a:p>
                    <a:p>
                      <a:r>
                        <a:rPr lang="fr-CH" sz="1050" dirty="0" smtClean="0"/>
                        <a:t>Control for </a:t>
                      </a:r>
                      <a:r>
                        <a:rPr lang="fr-CH" sz="1050" dirty="0" err="1" smtClean="0"/>
                        <a:t>transient</a:t>
                      </a:r>
                      <a:endParaRPr lang="fr-CH" sz="1050" dirty="0" smtClean="0"/>
                    </a:p>
                    <a:p>
                      <a:r>
                        <a:rPr lang="fr-CH" sz="1050" dirty="0" err="1" smtClean="0"/>
                        <a:t>Cernox</a:t>
                      </a:r>
                      <a:endParaRPr lang="fr-CH" sz="105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3-325</a:t>
                      </a:r>
                      <a:r>
                        <a:rPr lang="fr-CH" sz="1050" baseline="0" dirty="0" smtClean="0"/>
                        <a:t> K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+/- 0.5-1 K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287864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Electric</a:t>
                      </a:r>
                      <a:r>
                        <a:rPr lang="fr-CH" sz="1050" baseline="0" dirty="0" smtClean="0"/>
                        <a:t> </a:t>
                      </a:r>
                      <a:r>
                        <a:rPr lang="fr-CH" sz="1050" baseline="0" dirty="0" err="1" smtClean="0"/>
                        <a:t>Heater</a:t>
                      </a:r>
                      <a:endParaRPr lang="fr-CH" sz="105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0-100</a:t>
                      </a:r>
                      <a:r>
                        <a:rPr lang="fr-CH" sz="1050" baseline="0" dirty="0" smtClean="0"/>
                        <a:t> W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0-300</a:t>
                      </a:r>
                      <a:r>
                        <a:rPr lang="fr-CH" sz="1050" baseline="0" dirty="0" smtClean="0"/>
                        <a:t> W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1 W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286060"/>
                  </a:ext>
                </a:extLst>
              </a:tr>
              <a:tr h="362582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Flexible </a:t>
                      </a:r>
                      <a:r>
                        <a:rPr lang="fr-CH" sz="1050" dirty="0" err="1" smtClean="0"/>
                        <a:t>Level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365-515 mm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0-615 mm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10 mm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362582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Pressure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1.05-2 </a:t>
                      </a:r>
                      <a:r>
                        <a:rPr lang="fr-CH" sz="1050" dirty="0" err="1" smtClean="0"/>
                        <a:t>bara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0-4</a:t>
                      </a:r>
                      <a:r>
                        <a:rPr lang="fr-CH" sz="1050" baseline="0" dirty="0" smtClean="0"/>
                        <a:t> bar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0.01 bar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362582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Pressure switch (line D)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NA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NA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NA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25890"/>
                  </a:ext>
                </a:extLst>
              </a:tr>
              <a:tr h="362582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1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Temp</a:t>
                      </a:r>
                      <a:r>
                        <a:rPr lang="fr-CH" sz="1050" baseline="0" dirty="0" smtClean="0"/>
                        <a:t> switch (SV)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NA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-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NA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NA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56544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64147" y="4902263"/>
            <a:ext cx="45365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i="1" dirty="0" smtClean="0"/>
              <a:t>* TT for </a:t>
            </a:r>
            <a:r>
              <a:rPr lang="fr-CH" sz="1100" i="1" dirty="0" err="1" smtClean="0"/>
              <a:t>heater</a:t>
            </a:r>
            <a:r>
              <a:rPr lang="fr-CH" sz="1100" i="1" dirty="0" smtClean="0"/>
              <a:t> protection not </a:t>
            </a:r>
            <a:r>
              <a:rPr lang="fr-CH" sz="1100" i="1" dirty="0" err="1" smtClean="0"/>
              <a:t>included</a:t>
            </a:r>
            <a:endParaRPr lang="fr-CH" sz="1100" i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79512" y="2931790"/>
            <a:ext cx="316835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1100" dirty="0" err="1" smtClean="0"/>
              <a:t>Requirement</a:t>
            </a:r>
            <a:r>
              <a:rPr lang="fr-CH" sz="1100" dirty="0" smtClean="0"/>
              <a:t> for P,T </a:t>
            </a:r>
            <a:r>
              <a:rPr lang="fr-CH" sz="1100" dirty="0" err="1" smtClean="0"/>
              <a:t>measurement</a:t>
            </a:r>
            <a:r>
              <a:rPr lang="fr-CH" sz="1100" dirty="0" smtClean="0"/>
              <a:t> in QXL for </a:t>
            </a:r>
            <a:r>
              <a:rPr lang="fr-CH" sz="1100" dirty="0" err="1" smtClean="0"/>
              <a:t>virtual</a:t>
            </a:r>
            <a:r>
              <a:rPr lang="fr-CH" sz="1100" dirty="0" smtClean="0"/>
              <a:t> flow </a:t>
            </a:r>
            <a:r>
              <a:rPr lang="fr-CH" sz="1100" dirty="0" err="1" smtClean="0"/>
              <a:t>calculation</a:t>
            </a:r>
            <a:r>
              <a:rPr lang="fr-CH" sz="1100" dirty="0" smtClean="0"/>
              <a:t> of line C and line E (</a:t>
            </a:r>
            <a:r>
              <a:rPr lang="fr-CH" sz="1100" dirty="0" err="1" smtClean="0"/>
              <a:t>already</a:t>
            </a:r>
            <a:r>
              <a:rPr lang="fr-CH" sz="1100" dirty="0" smtClean="0"/>
              <a:t> </a:t>
            </a:r>
            <a:r>
              <a:rPr lang="fr-CH" sz="1100" dirty="0" err="1" smtClean="0"/>
              <a:t>provided</a:t>
            </a:r>
            <a:r>
              <a:rPr lang="fr-CH" sz="11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1100" dirty="0" err="1" smtClean="0"/>
              <a:t>Requirement</a:t>
            </a:r>
            <a:r>
              <a:rPr lang="fr-CH" sz="1100" dirty="0" smtClean="0"/>
              <a:t> for T </a:t>
            </a:r>
            <a:r>
              <a:rPr lang="fr-CH" sz="1100" dirty="0" err="1" smtClean="0"/>
              <a:t>measurement</a:t>
            </a:r>
            <a:r>
              <a:rPr lang="fr-CH" sz="1100" dirty="0" smtClean="0"/>
              <a:t> in QXL for </a:t>
            </a:r>
            <a:r>
              <a:rPr lang="fr-CH" sz="1100" dirty="0" err="1" smtClean="0"/>
              <a:t>duty</a:t>
            </a:r>
            <a:r>
              <a:rPr lang="fr-CH" sz="1100" dirty="0" smtClean="0"/>
              <a:t> </a:t>
            </a:r>
            <a:r>
              <a:rPr lang="fr-CH" sz="1100" dirty="0" err="1" smtClean="0"/>
              <a:t>calculation</a:t>
            </a:r>
            <a:r>
              <a:rPr lang="fr-CH" sz="1100" dirty="0" smtClean="0"/>
              <a:t> of </a:t>
            </a:r>
            <a:r>
              <a:rPr lang="fr-CH" sz="1100" dirty="0" err="1" smtClean="0"/>
              <a:t>gas</a:t>
            </a:r>
            <a:r>
              <a:rPr lang="fr-CH" sz="1100" dirty="0" smtClean="0"/>
              <a:t> </a:t>
            </a:r>
            <a:r>
              <a:rPr lang="fr-CH" sz="1100" dirty="0" err="1" smtClean="0"/>
              <a:t>heater</a:t>
            </a:r>
            <a:r>
              <a:rPr lang="fr-CH" sz="1100" dirty="0" smtClean="0"/>
              <a:t> (to </a:t>
            </a:r>
            <a:r>
              <a:rPr lang="fr-CH" sz="1100" dirty="0" err="1" smtClean="0"/>
              <a:t>be</a:t>
            </a:r>
            <a:r>
              <a:rPr lang="fr-CH" sz="1100" dirty="0"/>
              <a:t> </a:t>
            </a:r>
            <a:r>
              <a:rPr lang="fr-CH" sz="1100" dirty="0" smtClean="0"/>
              <a:t>the </a:t>
            </a:r>
            <a:r>
              <a:rPr lang="fr-CH" sz="1100" dirty="0" err="1" smtClean="0"/>
              <a:t>nearest</a:t>
            </a:r>
            <a:r>
              <a:rPr lang="fr-CH" sz="1100" dirty="0" smtClean="0"/>
              <a:t> of the </a:t>
            </a:r>
            <a:r>
              <a:rPr lang="fr-CH" sz="1100" dirty="0" err="1" smtClean="0"/>
              <a:t>DFx</a:t>
            </a:r>
            <a:r>
              <a:rPr lang="fr-CH" sz="11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1100" dirty="0" smtClean="0"/>
              <a:t>3 points </a:t>
            </a:r>
            <a:r>
              <a:rPr lang="fr-CH" sz="1100" dirty="0" err="1" smtClean="0"/>
              <a:t>calibrated</a:t>
            </a:r>
            <a:r>
              <a:rPr lang="fr-CH" sz="1100" dirty="0" smtClean="0"/>
              <a:t> </a:t>
            </a:r>
            <a:r>
              <a:rPr lang="fr-CH" sz="1100" dirty="0" err="1" smtClean="0"/>
              <a:t>Cernox</a:t>
            </a:r>
            <a:r>
              <a:rPr lang="fr-CH" sz="1100" dirty="0" smtClean="0"/>
              <a:t> (free </a:t>
            </a:r>
            <a:r>
              <a:rPr lang="fr-CH" sz="1100" dirty="0" err="1" smtClean="0"/>
              <a:t>Cernox</a:t>
            </a:r>
            <a:r>
              <a:rPr lang="fr-CH" sz="1100" dirty="0" smtClean="0"/>
              <a:t>) </a:t>
            </a:r>
            <a:r>
              <a:rPr lang="fr-CH" sz="1100" dirty="0" err="1" smtClean="0"/>
              <a:t>provided</a:t>
            </a:r>
            <a:r>
              <a:rPr lang="fr-CH" sz="1100" dirty="0" smtClean="0"/>
              <a:t>  due to </a:t>
            </a:r>
            <a:r>
              <a:rPr lang="fr-CH" sz="1100" dirty="0" err="1" smtClean="0"/>
              <a:t>accuracy</a:t>
            </a:r>
            <a:r>
              <a:rPr lang="fr-CH" sz="1100" dirty="0" smtClean="0"/>
              <a:t> </a:t>
            </a:r>
            <a:r>
              <a:rPr lang="fr-CH" sz="1100" dirty="0" err="1" smtClean="0"/>
              <a:t>requested</a:t>
            </a:r>
            <a:r>
              <a:rPr lang="fr-CH" sz="1100" dirty="0" smtClean="0"/>
              <a:t> and operating range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93500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Zoom on </a:t>
            </a:r>
            <a:r>
              <a:rPr lang="fr-CH" dirty="0" err="1" smtClean="0"/>
              <a:t>DFHx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56937" y="539366"/>
            <a:ext cx="28112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dirty="0" err="1" smtClean="0"/>
              <a:t>Located</a:t>
            </a:r>
            <a:r>
              <a:rPr lang="fr-CH" sz="1200" dirty="0" smtClean="0"/>
              <a:t> in Service </a:t>
            </a:r>
            <a:r>
              <a:rPr lang="fr-CH" sz="1200" dirty="0" err="1" smtClean="0"/>
              <a:t>Gallery</a:t>
            </a:r>
            <a:r>
              <a:rPr lang="fr-CH" sz="1200" dirty="0" smtClean="0"/>
              <a:t>- No radiation </a:t>
            </a:r>
            <a:r>
              <a:rPr lang="fr-CH" sz="1200" dirty="0" err="1" smtClean="0"/>
              <a:t>expected</a:t>
            </a:r>
            <a:endParaRPr lang="fr-CH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dirty="0" smtClean="0"/>
              <a:t>Instrumentation to </a:t>
            </a:r>
            <a:r>
              <a:rPr lang="fr-CH" sz="1200" dirty="0" err="1" smtClean="0"/>
              <a:t>be</a:t>
            </a:r>
            <a:r>
              <a:rPr lang="fr-CH" sz="1200" dirty="0" smtClean="0"/>
              <a:t> </a:t>
            </a:r>
            <a:r>
              <a:rPr lang="fr-CH" sz="1200" dirty="0" err="1" smtClean="0"/>
              <a:t>provided</a:t>
            </a:r>
            <a:r>
              <a:rPr lang="fr-CH" sz="1200" dirty="0" smtClean="0"/>
              <a:t> In </a:t>
            </a:r>
            <a:r>
              <a:rPr lang="fr-CH" sz="1200" dirty="0" err="1" smtClean="0"/>
              <a:t>purple</a:t>
            </a:r>
            <a:r>
              <a:rPr lang="fr-CH" sz="1200" dirty="0" smtClean="0"/>
              <a:t> </a:t>
            </a:r>
            <a:r>
              <a:rPr lang="fr-CH" sz="1200" dirty="0" smtClean="0"/>
              <a:t>zone : full </a:t>
            </a:r>
            <a:r>
              <a:rPr lang="fr-CH" sz="1200" dirty="0" err="1" smtClean="0"/>
              <a:t>calibrated</a:t>
            </a:r>
            <a:r>
              <a:rPr lang="fr-CH" sz="1200" dirty="0" smtClean="0"/>
              <a:t> </a:t>
            </a:r>
            <a:r>
              <a:rPr lang="fr-CH" sz="1200" dirty="0" err="1" smtClean="0"/>
              <a:t>Cernox</a:t>
            </a:r>
            <a:r>
              <a:rPr lang="fr-CH" sz="1200" dirty="0" smtClean="0"/>
              <a:t> </a:t>
            </a:r>
            <a:r>
              <a:rPr lang="fr-CH" sz="1200" dirty="0" err="1" smtClean="0"/>
              <a:t>provided</a:t>
            </a:r>
            <a:r>
              <a:rPr lang="fr-CH" sz="1200" dirty="0" smtClean="0"/>
              <a:t> due to </a:t>
            </a:r>
            <a:r>
              <a:rPr lang="fr-CH" sz="1200" dirty="0" err="1" smtClean="0"/>
              <a:t>requested</a:t>
            </a:r>
            <a:r>
              <a:rPr lang="fr-CH" sz="1200" dirty="0" smtClean="0"/>
              <a:t> </a:t>
            </a:r>
            <a:r>
              <a:rPr lang="fr-CH" sz="1200" dirty="0" err="1" smtClean="0"/>
              <a:t>accuracy</a:t>
            </a:r>
            <a:r>
              <a:rPr lang="fr-CH" sz="1200" dirty="0" smtClean="0"/>
              <a:t>. For 1 K </a:t>
            </a:r>
            <a:r>
              <a:rPr lang="fr-CH" sz="1200" dirty="0" err="1" smtClean="0"/>
              <a:t>accuracy</a:t>
            </a:r>
            <a:r>
              <a:rPr lang="fr-CH" sz="1200" dirty="0" smtClean="0"/>
              <a:t>, free </a:t>
            </a:r>
            <a:r>
              <a:rPr lang="fr-CH" sz="1200" dirty="0" err="1" smtClean="0"/>
              <a:t>Cernox</a:t>
            </a:r>
            <a:r>
              <a:rPr lang="fr-CH" sz="1200" dirty="0" smtClean="0"/>
              <a:t> </a:t>
            </a:r>
            <a:r>
              <a:rPr lang="fr-CH" sz="1200" dirty="0" err="1" smtClean="0"/>
              <a:t>may</a:t>
            </a:r>
            <a:r>
              <a:rPr lang="fr-CH" sz="1200" dirty="0" smtClean="0"/>
              <a:t> </a:t>
            </a:r>
            <a:r>
              <a:rPr lang="fr-CH" sz="1200" dirty="0" err="1" smtClean="0"/>
              <a:t>be</a:t>
            </a:r>
            <a:r>
              <a:rPr lang="fr-CH" sz="1200" dirty="0" smtClean="0"/>
              <a:t> </a:t>
            </a:r>
            <a:r>
              <a:rPr lang="fr-CH" sz="1200" dirty="0" err="1" smtClean="0"/>
              <a:t>provided</a:t>
            </a:r>
            <a:r>
              <a:rPr lang="fr-CH" sz="1200" dirty="0" smtClean="0"/>
              <a:t>.</a:t>
            </a:r>
            <a:endParaRPr lang="fr-CH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b="1" dirty="0" smtClean="0">
                <a:solidFill>
                  <a:schemeClr val="accent3"/>
                </a:solidFill>
              </a:rPr>
              <a:t>WP6a </a:t>
            </a:r>
            <a:r>
              <a:rPr lang="fr-CH" sz="1200" b="1" dirty="0" err="1" smtClean="0">
                <a:solidFill>
                  <a:schemeClr val="accent3"/>
                </a:solidFill>
              </a:rPr>
              <a:t>will</a:t>
            </a:r>
            <a:r>
              <a:rPr lang="fr-CH" sz="1200" b="1" dirty="0" smtClean="0">
                <a:solidFill>
                  <a:schemeClr val="accent3"/>
                </a:solidFill>
              </a:rPr>
              <a:t> </a:t>
            </a:r>
            <a:r>
              <a:rPr lang="fr-CH" sz="1200" b="1" dirty="0" err="1" smtClean="0">
                <a:solidFill>
                  <a:schemeClr val="accent3"/>
                </a:solidFill>
              </a:rPr>
              <a:t>provide</a:t>
            </a:r>
            <a:r>
              <a:rPr lang="fr-CH" sz="1200" b="1" dirty="0" smtClean="0">
                <a:solidFill>
                  <a:schemeClr val="accent3"/>
                </a:solidFill>
              </a:rPr>
              <a:t> </a:t>
            </a:r>
            <a:r>
              <a:rPr lang="fr-CH" sz="1200" b="1" dirty="0" err="1" smtClean="0">
                <a:solidFill>
                  <a:schemeClr val="accent3"/>
                </a:solidFill>
              </a:rPr>
              <a:t>temperature</a:t>
            </a:r>
            <a:r>
              <a:rPr lang="fr-CH" sz="1200" b="1" dirty="0" smtClean="0">
                <a:solidFill>
                  <a:schemeClr val="accent3"/>
                </a:solidFill>
              </a:rPr>
              <a:t> probes in </a:t>
            </a:r>
            <a:r>
              <a:rPr lang="fr-CH" sz="1200" b="1" dirty="0" err="1" smtClean="0">
                <a:solidFill>
                  <a:schemeClr val="accent3"/>
                </a:solidFill>
              </a:rPr>
              <a:t>current</a:t>
            </a:r>
            <a:r>
              <a:rPr lang="fr-CH" sz="1200" b="1" dirty="0" smtClean="0">
                <a:solidFill>
                  <a:schemeClr val="accent3"/>
                </a:solidFill>
              </a:rPr>
              <a:t> leads</a:t>
            </a:r>
            <a:endParaRPr lang="en-GB" sz="1200" b="1" dirty="0">
              <a:solidFill>
                <a:schemeClr val="accent3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989345"/>
              </p:ext>
            </p:extLst>
          </p:nvPr>
        </p:nvGraphicFramePr>
        <p:xfrm>
          <a:off x="3168142" y="729517"/>
          <a:ext cx="5753534" cy="3844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7815">
                  <a:extLst>
                    <a:ext uri="{9D8B030D-6E8A-4147-A177-3AD203B41FA5}">
                      <a16:colId xmlns:a16="http://schemas.microsoft.com/office/drawing/2014/main" val="2932388504"/>
                    </a:ext>
                  </a:extLst>
                </a:gridCol>
                <a:gridCol w="1229657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748238">
                  <a:extLst>
                    <a:ext uri="{9D8B030D-6E8A-4147-A177-3AD203B41FA5}">
                      <a16:colId xmlns:a16="http://schemas.microsoft.com/office/drawing/2014/main" val="1625148665"/>
                    </a:ext>
                  </a:extLst>
                </a:gridCol>
                <a:gridCol w="1493399">
                  <a:extLst>
                    <a:ext uri="{9D8B030D-6E8A-4147-A177-3AD203B41FA5}">
                      <a16:colId xmlns:a16="http://schemas.microsoft.com/office/drawing/2014/main" val="957517335"/>
                    </a:ext>
                  </a:extLst>
                </a:gridCol>
                <a:gridCol w="810857">
                  <a:extLst>
                    <a:ext uri="{9D8B030D-6E8A-4147-A177-3AD203B41FA5}">
                      <a16:colId xmlns:a16="http://schemas.microsoft.com/office/drawing/2014/main" val="2186681245"/>
                    </a:ext>
                  </a:extLst>
                </a:gridCol>
                <a:gridCol w="683568">
                  <a:extLst>
                    <a:ext uri="{9D8B030D-6E8A-4147-A177-3AD203B41FA5}">
                      <a16:colId xmlns:a16="http://schemas.microsoft.com/office/drawing/2014/main" val="2697081957"/>
                    </a:ext>
                  </a:extLst>
                </a:gridCol>
              </a:tblGrid>
              <a:tr h="357532"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Number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Instrumentation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Op</a:t>
                      </a:r>
                      <a:r>
                        <a:rPr lang="fr-CH" sz="1000" baseline="0" dirty="0" smtClean="0"/>
                        <a:t>erating </a:t>
                      </a:r>
                      <a:r>
                        <a:rPr lang="fr-CH" sz="1000" dirty="0" smtClean="0"/>
                        <a:t>Range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Application</a:t>
                      </a:r>
                    </a:p>
                    <a:p>
                      <a:r>
                        <a:rPr lang="fr-CH" sz="1000" dirty="0" smtClean="0"/>
                        <a:t>(for</a:t>
                      </a:r>
                      <a:r>
                        <a:rPr lang="fr-CH" sz="1000" baseline="0" dirty="0" smtClean="0"/>
                        <a:t> </a:t>
                      </a:r>
                      <a:r>
                        <a:rPr lang="fr-CH" sz="1000" baseline="0" dirty="0" err="1" smtClean="0"/>
                        <a:t>thermometer</a:t>
                      </a:r>
                      <a:r>
                        <a:rPr lang="fr-CH" sz="1000" baseline="0" dirty="0" smtClean="0"/>
                        <a:t>)</a:t>
                      </a:r>
                      <a:endParaRPr lang="en-GB" sz="1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Range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err="1" smtClean="0"/>
                        <a:t>accuracy</a:t>
                      </a:r>
                      <a:endParaRPr lang="en-GB" sz="1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495044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38</a:t>
                      </a:r>
                    </a:p>
                    <a:p>
                      <a:r>
                        <a:rPr lang="fr-CH" sz="1000" dirty="0" smtClean="0"/>
                        <a:t>(19+19S)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TT on </a:t>
                      </a:r>
                      <a:r>
                        <a:rPr lang="fr-CH" sz="1000" dirty="0" err="1" smtClean="0"/>
                        <a:t>splices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10-20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Immersed</a:t>
                      </a:r>
                      <a:endParaRPr lang="fr-CH" sz="1000" dirty="0" smtClean="0"/>
                    </a:p>
                    <a:p>
                      <a:r>
                        <a:rPr lang="fr-CH" sz="1000" dirty="0" smtClean="0">
                          <a:solidFill>
                            <a:schemeClr val="tx1"/>
                          </a:solidFill>
                        </a:rPr>
                        <a:t>Control</a:t>
                      </a:r>
                    </a:p>
                    <a:p>
                      <a:r>
                        <a:rPr lang="fr-CH" sz="1000" dirty="0" err="1" smtClean="0">
                          <a:solidFill>
                            <a:schemeClr val="tx1"/>
                          </a:solidFill>
                        </a:rPr>
                        <a:t>Cernox</a:t>
                      </a:r>
                      <a:r>
                        <a:rPr lang="fr-CH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000" dirty="0" err="1" smtClean="0">
                          <a:solidFill>
                            <a:schemeClr val="tx1"/>
                          </a:solidFill>
                        </a:rPr>
                        <a:t>calibrated</a:t>
                      </a:r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</a:t>
                      </a:r>
                      <a:r>
                        <a:rPr lang="fr-CH" sz="1000" baseline="0" dirty="0" smtClean="0"/>
                        <a:t>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+/- 0.5 K</a:t>
                      </a:r>
                    </a:p>
                    <a:p>
                      <a:r>
                        <a:rPr lang="fr-CH" sz="1000" dirty="0" smtClean="0"/>
                        <a:t>(TBC)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495044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</a:p>
                    <a:p>
                      <a:r>
                        <a:rPr lang="fr-CH" sz="1000" dirty="0" smtClean="0"/>
                        <a:t>(1+1S)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TT in DFH </a:t>
                      </a:r>
                    </a:p>
                    <a:p>
                      <a:r>
                        <a:rPr lang="fr-CH" sz="1000" dirty="0" smtClean="0"/>
                        <a:t>(at </a:t>
                      </a:r>
                      <a:r>
                        <a:rPr lang="fr-CH" sz="1000" dirty="0" err="1" smtClean="0"/>
                        <a:t>inlet</a:t>
                      </a:r>
                      <a:r>
                        <a:rPr lang="fr-CH" sz="1000" dirty="0" smtClean="0"/>
                        <a:t>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10-20K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Immersed</a:t>
                      </a:r>
                      <a:endParaRPr lang="fr-CH" sz="1000" dirty="0" smtClean="0"/>
                    </a:p>
                    <a:p>
                      <a:r>
                        <a:rPr lang="fr-CH" sz="1000" dirty="0" smtClean="0"/>
                        <a:t>Control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err="1" smtClean="0">
                          <a:solidFill>
                            <a:schemeClr val="tx1"/>
                          </a:solidFill>
                        </a:rPr>
                        <a:t>Cernox</a:t>
                      </a:r>
                      <a:r>
                        <a:rPr lang="fr-CH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000" dirty="0" err="1" smtClean="0">
                          <a:solidFill>
                            <a:schemeClr val="tx1"/>
                          </a:solidFill>
                        </a:rPr>
                        <a:t>calibrated</a:t>
                      </a:r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</a:t>
                      </a:r>
                      <a:r>
                        <a:rPr lang="fr-CH" sz="1000" baseline="0" dirty="0" smtClean="0"/>
                        <a:t>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+/- 0.5 K</a:t>
                      </a:r>
                    </a:p>
                    <a:p>
                      <a:r>
                        <a:rPr lang="fr-CH" sz="1000" dirty="0" smtClean="0"/>
                        <a:t>(TBC)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450886"/>
                  </a:ext>
                </a:extLst>
              </a:tr>
              <a:tr h="306567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Electric</a:t>
                      </a:r>
                      <a:r>
                        <a:rPr lang="fr-CH" sz="1000" baseline="0" dirty="0" smtClean="0"/>
                        <a:t> </a:t>
                      </a:r>
                      <a:r>
                        <a:rPr lang="fr-CH" sz="1000" baseline="0" dirty="0" err="1" smtClean="0"/>
                        <a:t>Heater</a:t>
                      </a:r>
                      <a:endParaRPr lang="fr-CH" sz="1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0-1500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0-15000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 W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4488804"/>
                  </a:ext>
                </a:extLst>
              </a:tr>
              <a:tr h="495044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</a:p>
                    <a:p>
                      <a:r>
                        <a:rPr lang="fr-CH" sz="1000" dirty="0" smtClean="0"/>
                        <a:t>(1+1S)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TT at bypass </a:t>
                      </a:r>
                      <a:r>
                        <a:rPr lang="fr-CH" sz="1000" dirty="0" err="1" smtClean="0"/>
                        <a:t>inlet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10-20K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Immersed</a:t>
                      </a:r>
                      <a:r>
                        <a:rPr lang="fr-CH" sz="1000" dirty="0" smtClean="0"/>
                        <a:t> or </a:t>
                      </a:r>
                      <a:r>
                        <a:rPr lang="fr-CH" sz="1000" dirty="0" err="1" smtClean="0"/>
                        <a:t>finger</a:t>
                      </a:r>
                      <a:endParaRPr lang="fr-CH" sz="1000" dirty="0" smtClean="0"/>
                    </a:p>
                    <a:p>
                      <a:r>
                        <a:rPr lang="fr-CH" sz="1000" dirty="0" smtClean="0">
                          <a:solidFill>
                            <a:schemeClr val="accent4"/>
                          </a:solidFill>
                        </a:rPr>
                        <a:t>Monitoring /</a:t>
                      </a:r>
                      <a:r>
                        <a:rPr lang="fr-CH" sz="1000" dirty="0" smtClean="0">
                          <a:solidFill>
                            <a:schemeClr val="accent4"/>
                          </a:solidFill>
                        </a:rPr>
                        <a:t>diagnostic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err="1" smtClean="0">
                          <a:solidFill>
                            <a:schemeClr val="tx1"/>
                          </a:solidFill>
                        </a:rPr>
                        <a:t>Cernox</a:t>
                      </a:r>
                      <a:r>
                        <a:rPr lang="fr-CH" sz="1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CH" sz="1000" dirty="0" err="1" smtClean="0">
                          <a:solidFill>
                            <a:schemeClr val="tx1"/>
                          </a:solidFill>
                        </a:rPr>
                        <a:t>calibrated</a:t>
                      </a:r>
                      <a:endParaRPr lang="en-GB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</a:t>
                      </a:r>
                      <a:r>
                        <a:rPr lang="fr-CH" sz="1000" baseline="0" dirty="0" smtClean="0"/>
                        <a:t>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+/- 0.5 K</a:t>
                      </a:r>
                    </a:p>
                    <a:p>
                      <a:r>
                        <a:rPr lang="fr-CH" sz="1000" dirty="0" smtClean="0"/>
                        <a:t>(TBC)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7317414"/>
                  </a:ext>
                </a:extLst>
              </a:tr>
              <a:tr h="357532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Temperature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ambient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PT-100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+/- 5 K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357532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Pressure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1.05-2 </a:t>
                      </a:r>
                      <a:r>
                        <a:rPr lang="fr-CH" sz="1000" dirty="0" err="1" smtClean="0"/>
                        <a:t>bara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0-4</a:t>
                      </a:r>
                      <a:r>
                        <a:rPr lang="fr-CH" sz="1000" baseline="0" dirty="0" smtClean="0"/>
                        <a:t> bar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0.01 bar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357532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DPT  (TBC)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0-100</a:t>
                      </a:r>
                      <a:r>
                        <a:rPr lang="fr-CH" sz="1000" baseline="0" dirty="0" smtClean="0"/>
                        <a:t> mbar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0-300 mbar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 mbar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1166557"/>
                  </a:ext>
                </a:extLst>
              </a:tr>
              <a:tr h="306567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Temp</a:t>
                      </a:r>
                      <a:r>
                        <a:rPr lang="fr-CH" sz="1000" baseline="0" dirty="0" smtClean="0"/>
                        <a:t> switch (SV)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NA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662534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56" y="2263532"/>
            <a:ext cx="2143559" cy="237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27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Zoom on </a:t>
            </a:r>
            <a:r>
              <a:rPr lang="fr-CH" dirty="0" err="1" smtClean="0"/>
              <a:t>DFm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971600" y="771550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Located</a:t>
            </a:r>
            <a:r>
              <a:rPr lang="fr-CH" sz="2000" dirty="0" smtClean="0"/>
              <a:t> in the tunnel in a zone </a:t>
            </a:r>
            <a:r>
              <a:rPr lang="fr-CH" sz="2000" dirty="0" err="1" smtClean="0"/>
              <a:t>with</a:t>
            </a:r>
            <a:r>
              <a:rPr lang="fr-CH" sz="2000" dirty="0" smtClean="0"/>
              <a:t> radiation over 1000 </a:t>
            </a:r>
            <a:r>
              <a:rPr lang="fr-CH" sz="2000" dirty="0" err="1" smtClean="0"/>
              <a:t>kGy</a:t>
            </a:r>
            <a:r>
              <a:rPr lang="fr-CH" sz="2000" dirty="0" smtClean="0"/>
              <a:t> (TBC, </a:t>
            </a:r>
            <a:r>
              <a:rPr lang="fr-CH" sz="2000" dirty="0" err="1" smtClean="0"/>
              <a:t>based</a:t>
            </a:r>
            <a:r>
              <a:rPr lang="fr-CH" sz="2000" dirty="0" smtClean="0"/>
              <a:t> on QXL data) </a:t>
            </a:r>
            <a:endParaRPr lang="en-GB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180815"/>
              </p:ext>
            </p:extLst>
          </p:nvPr>
        </p:nvGraphicFramePr>
        <p:xfrm>
          <a:off x="3707904" y="1533808"/>
          <a:ext cx="5256582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8905">
                  <a:extLst>
                    <a:ext uri="{9D8B030D-6E8A-4147-A177-3AD203B41FA5}">
                      <a16:colId xmlns:a16="http://schemas.microsoft.com/office/drawing/2014/main" val="2932388504"/>
                    </a:ext>
                  </a:extLst>
                </a:gridCol>
                <a:gridCol w="949287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625148665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723916232"/>
                    </a:ext>
                  </a:extLst>
                </a:gridCol>
                <a:gridCol w="647832">
                  <a:extLst>
                    <a:ext uri="{9D8B030D-6E8A-4147-A177-3AD203B41FA5}">
                      <a16:colId xmlns:a16="http://schemas.microsoft.com/office/drawing/2014/main" val="2186681245"/>
                    </a:ext>
                  </a:extLst>
                </a:gridCol>
                <a:gridCol w="792326">
                  <a:extLst>
                    <a:ext uri="{9D8B030D-6E8A-4147-A177-3AD203B41FA5}">
                      <a16:colId xmlns:a16="http://schemas.microsoft.com/office/drawing/2014/main" val="2697081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Number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Instrumentation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Normal Op</a:t>
                      </a:r>
                      <a:r>
                        <a:rPr lang="fr-CH" sz="1000" baseline="0" dirty="0" smtClean="0"/>
                        <a:t>erating </a:t>
                      </a:r>
                      <a:r>
                        <a:rPr lang="fr-CH" sz="1000" dirty="0" smtClean="0"/>
                        <a:t>Range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Application</a:t>
                      </a:r>
                    </a:p>
                    <a:p>
                      <a:r>
                        <a:rPr lang="fr-CH" sz="1000" dirty="0" smtClean="0"/>
                        <a:t>(for</a:t>
                      </a:r>
                      <a:r>
                        <a:rPr lang="fr-CH" sz="1000" baseline="0" dirty="0" smtClean="0"/>
                        <a:t> </a:t>
                      </a:r>
                      <a:r>
                        <a:rPr lang="fr-CH" sz="1000" baseline="0" dirty="0" err="1" smtClean="0"/>
                        <a:t>thermometer</a:t>
                      </a:r>
                      <a:r>
                        <a:rPr lang="fr-CH" sz="1000" baseline="0" dirty="0" smtClean="0"/>
                        <a:t>)</a:t>
                      </a:r>
                      <a:endParaRPr lang="en-GB" sz="1000" dirty="0" smtClean="0"/>
                    </a:p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Range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 err="1" smtClean="0"/>
                        <a:t>accuracy</a:t>
                      </a:r>
                      <a:endParaRPr lang="en-GB" sz="1000" dirty="0" smtClean="0"/>
                    </a:p>
                    <a:p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4*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Process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Temperature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4.4-5.5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Immersed</a:t>
                      </a:r>
                      <a:endParaRPr lang="fr-CH" sz="1050" dirty="0" smtClean="0"/>
                    </a:p>
                    <a:p>
                      <a:r>
                        <a:rPr lang="fr-CH" sz="1050" dirty="0" smtClean="0">
                          <a:solidFill>
                            <a:schemeClr val="tx1"/>
                          </a:solidFill>
                        </a:rPr>
                        <a:t>Monitoring</a:t>
                      </a:r>
                    </a:p>
                    <a:p>
                      <a:r>
                        <a:rPr lang="fr-CH" sz="1050" dirty="0" err="1" smtClean="0">
                          <a:solidFill>
                            <a:schemeClr val="tx1"/>
                          </a:solidFill>
                        </a:rPr>
                        <a:t>Cernox</a:t>
                      </a:r>
                      <a:endParaRPr lang="en-GB" sz="105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</a:t>
                      </a:r>
                      <a:r>
                        <a:rPr lang="fr-CH" sz="1000" baseline="0" dirty="0" smtClean="0"/>
                        <a:t>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+/- 0.1 K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Vaccum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Temperature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fr-CH" sz="1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4.4-300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Vacuum</a:t>
                      </a:r>
                    </a:p>
                    <a:p>
                      <a:r>
                        <a:rPr lang="fr-CH" sz="1050" dirty="0" smtClean="0"/>
                        <a:t>Control for </a:t>
                      </a:r>
                      <a:r>
                        <a:rPr lang="fr-CH" sz="1050" dirty="0" err="1" smtClean="0"/>
                        <a:t>transient</a:t>
                      </a:r>
                      <a:endParaRPr lang="fr-CH" sz="1050" dirty="0" smtClean="0"/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dirty="0" err="1" smtClean="0">
                          <a:solidFill>
                            <a:schemeClr val="tx1"/>
                          </a:solidFill>
                        </a:rPr>
                        <a:t>Cernox</a:t>
                      </a:r>
                      <a:endParaRPr lang="en-GB" sz="105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</a:t>
                      </a:r>
                      <a:r>
                        <a:rPr lang="fr-CH" sz="1000" baseline="0" dirty="0" smtClean="0"/>
                        <a:t>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+/- 0.5-1 K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Electric</a:t>
                      </a:r>
                      <a:r>
                        <a:rPr lang="fr-CH" sz="1000" baseline="0" dirty="0" smtClean="0"/>
                        <a:t> </a:t>
                      </a:r>
                      <a:r>
                        <a:rPr lang="fr-CH" sz="1000" baseline="0" dirty="0" err="1" smtClean="0"/>
                        <a:t>Heater</a:t>
                      </a:r>
                      <a:endParaRPr lang="fr-CH" sz="1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0-100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0-300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 W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318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Level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TBC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TBC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10 mm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Pressure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1.05-2 </a:t>
                      </a:r>
                      <a:r>
                        <a:rPr lang="fr-CH" sz="1000" dirty="0" err="1" smtClean="0"/>
                        <a:t>bara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0-10</a:t>
                      </a:r>
                      <a:r>
                        <a:rPr lang="fr-CH" sz="1000" baseline="0" dirty="0" smtClean="0"/>
                        <a:t> bar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0.01 bar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Temp</a:t>
                      </a:r>
                      <a:r>
                        <a:rPr lang="fr-CH" sz="1000" baseline="0" dirty="0" smtClean="0"/>
                        <a:t> switch (SV)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NA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548122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479436"/>
            <a:ext cx="3084096" cy="202974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625590" y="4731990"/>
            <a:ext cx="26404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100" dirty="0" smtClean="0"/>
              <a:t>*</a:t>
            </a:r>
            <a:r>
              <a:rPr lang="fr-CH" sz="1100" i="1" dirty="0" smtClean="0"/>
              <a:t> </a:t>
            </a:r>
            <a:r>
              <a:rPr lang="fr-CH" sz="1100" i="1" dirty="0"/>
              <a:t>TT for </a:t>
            </a:r>
            <a:r>
              <a:rPr lang="fr-CH" sz="1100" i="1" dirty="0" err="1"/>
              <a:t>heater</a:t>
            </a:r>
            <a:r>
              <a:rPr lang="fr-CH" sz="1100" i="1" dirty="0"/>
              <a:t> protection not </a:t>
            </a:r>
            <a:r>
              <a:rPr lang="fr-CH" sz="1100" i="1" dirty="0" err="1"/>
              <a:t>included</a:t>
            </a:r>
            <a:endParaRPr lang="fr-CH" sz="11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3433738"/>
            <a:ext cx="31683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1200" dirty="0" err="1" smtClean="0"/>
              <a:t>Requirement</a:t>
            </a:r>
            <a:r>
              <a:rPr lang="fr-CH" sz="1200" dirty="0" smtClean="0"/>
              <a:t> for P,T </a:t>
            </a:r>
            <a:r>
              <a:rPr lang="fr-CH" sz="1200" dirty="0" err="1" smtClean="0"/>
              <a:t>measurement</a:t>
            </a:r>
            <a:r>
              <a:rPr lang="fr-CH" sz="1200" dirty="0" smtClean="0"/>
              <a:t> in QXL for </a:t>
            </a:r>
            <a:r>
              <a:rPr lang="fr-CH" sz="1200" dirty="0" err="1" smtClean="0"/>
              <a:t>virtual</a:t>
            </a:r>
            <a:r>
              <a:rPr lang="fr-CH" sz="1200" dirty="0" smtClean="0"/>
              <a:t> flow </a:t>
            </a:r>
            <a:r>
              <a:rPr lang="fr-CH" sz="1200" dirty="0" err="1" smtClean="0"/>
              <a:t>calculation</a:t>
            </a:r>
            <a:r>
              <a:rPr lang="fr-CH" sz="1200" dirty="0" smtClean="0"/>
              <a:t> of line C and line 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fr-CH" sz="1200" dirty="0" err="1" smtClean="0"/>
              <a:t>Requirement</a:t>
            </a:r>
            <a:r>
              <a:rPr lang="fr-CH" sz="1200" dirty="0" smtClean="0"/>
              <a:t> for T </a:t>
            </a:r>
            <a:r>
              <a:rPr lang="fr-CH" sz="1200" dirty="0" err="1" smtClean="0"/>
              <a:t>measurement</a:t>
            </a:r>
            <a:r>
              <a:rPr lang="fr-CH" sz="1200" dirty="0" smtClean="0"/>
              <a:t> in QXL for </a:t>
            </a:r>
            <a:r>
              <a:rPr lang="fr-CH" sz="1200" dirty="0" err="1" smtClean="0"/>
              <a:t>duty</a:t>
            </a:r>
            <a:r>
              <a:rPr lang="fr-CH" sz="1200" dirty="0" smtClean="0"/>
              <a:t> </a:t>
            </a:r>
            <a:r>
              <a:rPr lang="fr-CH" sz="1200" dirty="0" err="1" smtClean="0"/>
              <a:t>calculation</a:t>
            </a:r>
            <a:r>
              <a:rPr lang="fr-CH" sz="1200" dirty="0" smtClean="0"/>
              <a:t> of </a:t>
            </a:r>
            <a:r>
              <a:rPr lang="fr-CH" sz="1200" dirty="0" err="1" smtClean="0"/>
              <a:t>gas</a:t>
            </a:r>
            <a:r>
              <a:rPr lang="fr-CH" sz="1200" dirty="0" smtClean="0"/>
              <a:t> </a:t>
            </a:r>
            <a:r>
              <a:rPr lang="fr-CH" sz="1200" dirty="0" err="1" smtClean="0"/>
              <a:t>heater</a:t>
            </a:r>
            <a:endParaRPr lang="en-GB" sz="12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444208" y="91983"/>
            <a:ext cx="2528224" cy="540000"/>
          </a:xfrm>
          <a:prstGeom prst="rect">
            <a:avLst/>
          </a:prstGeom>
          <a:ln w="22225">
            <a:solidFill>
              <a:schemeClr val="accent3"/>
            </a:solidFill>
          </a:ln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chemeClr val="accent3"/>
                </a:solidFill>
              </a:rPr>
              <a:t>PRELIMINARY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1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Zoom on </a:t>
            </a:r>
            <a:r>
              <a:rPr lang="fr-CH" dirty="0" err="1" smtClean="0"/>
              <a:t>DFHm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827584" y="790555"/>
            <a:ext cx="7560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Located</a:t>
            </a:r>
            <a:r>
              <a:rPr lang="fr-CH" sz="2000" dirty="0" smtClean="0"/>
              <a:t> in Service </a:t>
            </a:r>
            <a:r>
              <a:rPr lang="fr-CH" sz="2000" dirty="0" err="1" smtClean="0"/>
              <a:t>Gallery</a:t>
            </a:r>
            <a:r>
              <a:rPr lang="fr-CH" sz="2000" dirty="0" smtClean="0"/>
              <a:t>- No radiation </a:t>
            </a:r>
            <a:r>
              <a:rPr lang="fr-CH" sz="2000" dirty="0" err="1" smtClean="0"/>
              <a:t>expected</a:t>
            </a:r>
            <a:endParaRPr lang="fr-CH" sz="2000" dirty="0" smtClean="0"/>
          </a:p>
          <a:p>
            <a:r>
              <a:rPr lang="fr-CH" sz="2000" dirty="0" smtClean="0"/>
              <a:t>(</a:t>
            </a:r>
            <a:r>
              <a:rPr lang="fr-CH" sz="2000" dirty="0" err="1" smtClean="0"/>
              <a:t>number</a:t>
            </a:r>
            <a:r>
              <a:rPr lang="fr-CH" sz="2000" dirty="0" smtClean="0"/>
              <a:t> of cold TT to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confirmed</a:t>
            </a:r>
            <a:r>
              <a:rPr lang="fr-CH" sz="2000" dirty="0" smtClean="0"/>
              <a:t> </a:t>
            </a:r>
            <a:r>
              <a:rPr lang="fr-CH" sz="2000" dirty="0" err="1" smtClean="0"/>
              <a:t>according</a:t>
            </a:r>
            <a:r>
              <a:rPr lang="fr-CH" sz="2000" dirty="0" smtClean="0"/>
              <a:t> to the final </a:t>
            </a:r>
            <a:r>
              <a:rPr lang="fr-CH" sz="2000" dirty="0" err="1" smtClean="0"/>
              <a:t>number</a:t>
            </a:r>
            <a:r>
              <a:rPr lang="fr-CH" sz="2000" dirty="0" smtClean="0"/>
              <a:t> of </a:t>
            </a:r>
            <a:r>
              <a:rPr lang="fr-CH" sz="2000" dirty="0" err="1" smtClean="0"/>
              <a:t>current</a:t>
            </a:r>
            <a:r>
              <a:rPr lang="fr-CH" sz="2000" dirty="0" smtClean="0"/>
              <a:t> leads </a:t>
            </a:r>
            <a:r>
              <a:rPr lang="fr-CH" sz="2000" dirty="0" smtClean="0">
                <a:sym typeface="Wingdings" panose="05000000000000000000" pitchFamily="2" charset="2"/>
              </a:rPr>
              <a:t> 10 </a:t>
            </a:r>
            <a:r>
              <a:rPr lang="fr-CH" sz="2000" dirty="0" err="1" smtClean="0">
                <a:sym typeface="Wingdings" panose="05000000000000000000" pitchFamily="2" charset="2"/>
              </a:rPr>
              <a:t>currents</a:t>
            </a:r>
            <a:r>
              <a:rPr lang="fr-CH" sz="2000" dirty="0" smtClean="0">
                <a:sym typeface="Wingdings" panose="05000000000000000000" pitchFamily="2" charset="2"/>
              </a:rPr>
              <a:t> leads for time </a:t>
            </a:r>
            <a:r>
              <a:rPr lang="fr-CH" sz="2000" dirty="0" err="1" smtClean="0">
                <a:sym typeface="Wingdings" panose="05000000000000000000" pitchFamily="2" charset="2"/>
              </a:rPr>
              <a:t>being</a:t>
            </a:r>
            <a:r>
              <a:rPr lang="fr-CH" sz="2000" dirty="0" smtClean="0"/>
              <a:t>)</a:t>
            </a:r>
            <a:endParaRPr lang="en-GB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649408"/>
              </p:ext>
            </p:extLst>
          </p:nvPr>
        </p:nvGraphicFramePr>
        <p:xfrm>
          <a:off x="834567" y="1964791"/>
          <a:ext cx="7697433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542">
                  <a:extLst>
                    <a:ext uri="{9D8B030D-6E8A-4147-A177-3AD203B41FA5}">
                      <a16:colId xmlns:a16="http://schemas.microsoft.com/office/drawing/2014/main" val="2932388504"/>
                    </a:ext>
                  </a:extLst>
                </a:gridCol>
                <a:gridCol w="2037656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1823166">
                  <a:extLst>
                    <a:ext uri="{9D8B030D-6E8A-4147-A177-3AD203B41FA5}">
                      <a16:colId xmlns:a16="http://schemas.microsoft.com/office/drawing/2014/main" val="1625148665"/>
                    </a:ext>
                  </a:extLst>
                </a:gridCol>
                <a:gridCol w="1414307">
                  <a:extLst>
                    <a:ext uri="{9D8B030D-6E8A-4147-A177-3AD203B41FA5}">
                      <a16:colId xmlns:a16="http://schemas.microsoft.com/office/drawing/2014/main" val="2186681245"/>
                    </a:ext>
                  </a:extLst>
                </a:gridCol>
                <a:gridCol w="1255762">
                  <a:extLst>
                    <a:ext uri="{9D8B030D-6E8A-4147-A177-3AD203B41FA5}">
                      <a16:colId xmlns:a16="http://schemas.microsoft.com/office/drawing/2014/main" val="26970819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Number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Instrumentation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Normal Op</a:t>
                      </a:r>
                      <a:r>
                        <a:rPr lang="fr-CH" sz="1200" baseline="0" dirty="0" smtClean="0"/>
                        <a:t>erating </a:t>
                      </a:r>
                      <a:r>
                        <a:rPr lang="fr-CH" sz="1200" dirty="0" smtClean="0"/>
                        <a:t>Range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Range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 err="1" smtClean="0"/>
                        <a:t>accuracy</a:t>
                      </a:r>
                      <a:endParaRPr lang="en-GB" sz="120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24 (TBC)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Temperature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10-20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3-325</a:t>
                      </a:r>
                      <a:r>
                        <a:rPr lang="fr-CH" sz="1200" baseline="0" dirty="0" smtClean="0"/>
                        <a:t>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+/- 0.5 K</a:t>
                      </a:r>
                    </a:p>
                    <a:p>
                      <a:r>
                        <a:rPr lang="fr-CH" sz="1200" dirty="0" smtClean="0"/>
                        <a:t>(TBC)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Electric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Heater</a:t>
                      </a:r>
                      <a:endParaRPr lang="fr-CH" sz="1200" baseline="0" dirty="0" smtClean="0"/>
                    </a:p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0-325</a:t>
                      </a:r>
                      <a:r>
                        <a:rPr lang="fr-CH" sz="1200" baseline="0" dirty="0" smtClean="0"/>
                        <a:t> 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0-7500</a:t>
                      </a:r>
                      <a:r>
                        <a:rPr lang="fr-CH" sz="1200" baseline="0" dirty="0" smtClean="0"/>
                        <a:t> 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 W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Temperature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ambient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3-325 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+/- 0.1 K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Pressure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1.05-2 </a:t>
                      </a:r>
                      <a:r>
                        <a:rPr lang="fr-CH" sz="1200" dirty="0" err="1" smtClean="0"/>
                        <a:t>bara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0- 4</a:t>
                      </a:r>
                      <a:r>
                        <a:rPr lang="fr-CH" sz="1200" baseline="0" dirty="0" smtClean="0"/>
                        <a:t> bar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0.01 bar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Differential</a:t>
                      </a:r>
                      <a:r>
                        <a:rPr lang="fr-CH" sz="1200" dirty="0" smtClean="0"/>
                        <a:t> Pressure </a:t>
                      </a:r>
                      <a:r>
                        <a:rPr lang="fr-CH" sz="1200" dirty="0" err="1" smtClean="0"/>
                        <a:t>transmitter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0-100</a:t>
                      </a:r>
                      <a:r>
                        <a:rPr lang="fr-CH" sz="1200" baseline="0" dirty="0" smtClean="0"/>
                        <a:t> mbar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0-300 mbar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1 mbar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6952710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6444208" y="91983"/>
            <a:ext cx="2528224" cy="540000"/>
          </a:xfrm>
          <a:prstGeom prst="rect">
            <a:avLst/>
          </a:prstGeom>
          <a:ln w="22225">
            <a:solidFill>
              <a:schemeClr val="accent3"/>
            </a:solidFill>
          </a:ln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chemeClr val="accent3"/>
                </a:solidFill>
              </a:rPr>
              <a:t>PRELIMINARY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99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67494"/>
            <a:ext cx="7920000" cy="540000"/>
          </a:xfrm>
        </p:spPr>
        <p:txBody>
          <a:bodyPr/>
          <a:lstStyle/>
          <a:p>
            <a:r>
              <a:rPr lang="fr-CH" dirty="0" smtClean="0"/>
              <a:t>Total for</a:t>
            </a:r>
            <a:r>
              <a:rPr lang="fr-CH" dirty="0"/>
              <a:t> </a:t>
            </a:r>
            <a:r>
              <a:rPr lang="fr-CH" dirty="0" smtClean="0"/>
              <a:t>Cold </a:t>
            </a:r>
            <a:r>
              <a:rPr lang="fr-CH" dirty="0" err="1" smtClean="0"/>
              <a:t>powering</a:t>
            </a:r>
            <a:r>
              <a:rPr lang="fr-CH" dirty="0" smtClean="0"/>
              <a:t> of </a:t>
            </a:r>
            <a:r>
              <a:rPr lang="fr-CH" dirty="0" err="1" smtClean="0"/>
              <a:t>Inner</a:t>
            </a:r>
            <a:r>
              <a:rPr lang="fr-CH" dirty="0" smtClean="0"/>
              <a:t> Triplets</a:t>
            </a:r>
            <a:br>
              <a:rPr lang="fr-CH" dirty="0" smtClean="0"/>
            </a:br>
            <a:r>
              <a:rPr lang="fr-CH" dirty="0" smtClean="0"/>
              <a:t> (</a:t>
            </a:r>
            <a:r>
              <a:rPr lang="fr-CH" dirty="0" err="1" smtClean="0"/>
              <a:t>spare</a:t>
            </a:r>
            <a:r>
              <a:rPr lang="fr-CH" dirty="0" smtClean="0"/>
              <a:t> </a:t>
            </a:r>
            <a:r>
              <a:rPr lang="fr-CH" dirty="0" err="1" smtClean="0"/>
              <a:t>Included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796488"/>
              </p:ext>
            </p:extLst>
          </p:nvPr>
        </p:nvGraphicFramePr>
        <p:xfrm>
          <a:off x="1043609" y="1203599"/>
          <a:ext cx="7544908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630">
                  <a:extLst>
                    <a:ext uri="{9D8B030D-6E8A-4147-A177-3AD203B41FA5}">
                      <a16:colId xmlns:a16="http://schemas.microsoft.com/office/drawing/2014/main" val="3166226698"/>
                    </a:ext>
                  </a:extLst>
                </a:gridCol>
                <a:gridCol w="697230">
                  <a:extLst>
                    <a:ext uri="{9D8B030D-6E8A-4147-A177-3AD203B41FA5}">
                      <a16:colId xmlns:a16="http://schemas.microsoft.com/office/drawing/2014/main" val="2932388504"/>
                    </a:ext>
                  </a:extLst>
                </a:gridCol>
                <a:gridCol w="2019837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1710055">
                  <a:extLst>
                    <a:ext uri="{9D8B030D-6E8A-4147-A177-3AD203B41FA5}">
                      <a16:colId xmlns:a16="http://schemas.microsoft.com/office/drawing/2014/main" val="1625148665"/>
                    </a:ext>
                  </a:extLst>
                </a:gridCol>
                <a:gridCol w="1070578">
                  <a:extLst>
                    <a:ext uri="{9D8B030D-6E8A-4147-A177-3AD203B41FA5}">
                      <a16:colId xmlns:a16="http://schemas.microsoft.com/office/drawing/2014/main" val="2186681245"/>
                    </a:ext>
                  </a:extLst>
                </a:gridCol>
                <a:gridCol w="1070578">
                  <a:extLst>
                    <a:ext uri="{9D8B030D-6E8A-4147-A177-3AD203B41FA5}">
                      <a16:colId xmlns:a16="http://schemas.microsoft.com/office/drawing/2014/main" val="1351302136"/>
                    </a:ext>
                  </a:extLst>
                </a:gridCol>
              </a:tblGrid>
              <a:tr h="216023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Number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Instrumentation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Normal Op</a:t>
                      </a:r>
                      <a:r>
                        <a:rPr lang="fr-CH" sz="1000" baseline="0" dirty="0" smtClean="0"/>
                        <a:t>erating </a:t>
                      </a:r>
                      <a:r>
                        <a:rPr lang="fr-CH" sz="1000" dirty="0" smtClean="0"/>
                        <a:t>Range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Range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Total (x5)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208811">
                <a:tc rowSpan="5">
                  <a:txBody>
                    <a:bodyPr/>
                    <a:lstStyle/>
                    <a:p>
                      <a:r>
                        <a:rPr lang="fr-CH" sz="1000" dirty="0" err="1" smtClean="0"/>
                        <a:t>DFx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Process</a:t>
                      </a:r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000" dirty="0" err="1" smtClean="0"/>
                        <a:t>Temperature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4.4-5.5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</a:t>
                      </a:r>
                      <a:r>
                        <a:rPr lang="fr-CH" sz="1000" baseline="0" dirty="0" smtClean="0"/>
                        <a:t>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Vacuum </a:t>
                      </a:r>
                      <a:r>
                        <a:rPr lang="fr-CH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Temperature</a:t>
                      </a:r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transmitter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4.4-300 K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3-325 K</a:t>
                      </a:r>
                      <a:endParaRPr lang="en-GB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457200" rtl="0" eaLnBrk="1" latinLnBrk="0" hangingPunct="1"/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  <a:p>
                      <a:pPr marL="0" algn="l" defTabSz="457200" rtl="0" eaLnBrk="1" latinLnBrk="0" hangingPunct="1"/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Electric</a:t>
                      </a:r>
                      <a:r>
                        <a:rPr lang="fr-CH" sz="1000" baseline="0" dirty="0" smtClean="0"/>
                        <a:t> </a:t>
                      </a:r>
                      <a:r>
                        <a:rPr lang="fr-CH" sz="1000" baseline="0" dirty="0" err="1" smtClean="0"/>
                        <a:t>Heater</a:t>
                      </a:r>
                      <a:r>
                        <a:rPr lang="fr-CH" sz="1000" baseline="0" dirty="0" smtClean="0"/>
                        <a:t> 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0-100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0-300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u="none" dirty="0" smtClean="0"/>
                        <a:t>20</a:t>
                      </a:r>
                      <a:endParaRPr lang="en-GB" sz="100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7573126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Level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365-515 mm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0-615 mm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Pressure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1.05-2 </a:t>
                      </a:r>
                      <a:r>
                        <a:rPr lang="fr-CH" sz="1000" dirty="0" err="1" smtClean="0"/>
                        <a:t>bara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0-4</a:t>
                      </a:r>
                      <a:r>
                        <a:rPr lang="fr-CH" sz="1000" baseline="0" dirty="0" smtClean="0"/>
                        <a:t> bar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208811">
                <a:tc rowSpan="4">
                  <a:txBody>
                    <a:bodyPr/>
                    <a:lstStyle/>
                    <a:p>
                      <a:r>
                        <a:rPr lang="fr-CH" sz="1000" dirty="0" err="1" smtClean="0"/>
                        <a:t>DFHx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42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Temperature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10-20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</a:t>
                      </a:r>
                      <a:r>
                        <a:rPr lang="fr-CH" sz="1000" baseline="0" dirty="0" smtClean="0"/>
                        <a:t>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210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754497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Electric</a:t>
                      </a:r>
                      <a:r>
                        <a:rPr lang="fr-CH" sz="1000" baseline="0" dirty="0" smtClean="0"/>
                        <a:t> </a:t>
                      </a:r>
                      <a:r>
                        <a:rPr lang="fr-CH" sz="1000" baseline="0" dirty="0" err="1" smtClean="0"/>
                        <a:t>Heater</a:t>
                      </a:r>
                      <a:endParaRPr lang="fr-CH" sz="1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0-1500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0-15000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5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0742823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Temperature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ambient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344787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Pressure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1.05-2 </a:t>
                      </a:r>
                      <a:r>
                        <a:rPr lang="fr-CH" sz="1000" dirty="0" err="1" smtClean="0"/>
                        <a:t>bara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0-4</a:t>
                      </a:r>
                      <a:r>
                        <a:rPr lang="fr-CH" sz="1000" baseline="0" dirty="0" smtClean="0"/>
                        <a:t> bar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5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859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239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67494"/>
            <a:ext cx="7920000" cy="540000"/>
          </a:xfrm>
        </p:spPr>
        <p:txBody>
          <a:bodyPr/>
          <a:lstStyle/>
          <a:p>
            <a:r>
              <a:rPr lang="fr-CH" dirty="0" smtClean="0"/>
              <a:t>Total for</a:t>
            </a:r>
            <a:r>
              <a:rPr lang="fr-CH" dirty="0"/>
              <a:t> </a:t>
            </a:r>
            <a:r>
              <a:rPr lang="fr-CH" dirty="0" smtClean="0"/>
              <a:t>Cold </a:t>
            </a:r>
            <a:r>
              <a:rPr lang="fr-CH" dirty="0" err="1" smtClean="0"/>
              <a:t>powering</a:t>
            </a:r>
            <a:r>
              <a:rPr lang="fr-CH" dirty="0" smtClean="0"/>
              <a:t> of </a:t>
            </a:r>
            <a:r>
              <a:rPr lang="fr-CH" dirty="0" err="1" smtClean="0"/>
              <a:t>matching</a:t>
            </a:r>
            <a:r>
              <a:rPr lang="fr-CH" dirty="0" smtClean="0"/>
              <a:t> section</a:t>
            </a:r>
            <a:br>
              <a:rPr lang="fr-CH" dirty="0" smtClean="0"/>
            </a:br>
            <a:r>
              <a:rPr lang="fr-CH" dirty="0" smtClean="0"/>
              <a:t>(</a:t>
            </a:r>
            <a:r>
              <a:rPr lang="fr-CH" dirty="0" err="1" smtClean="0"/>
              <a:t>spare</a:t>
            </a:r>
            <a:r>
              <a:rPr lang="fr-CH" dirty="0" smtClean="0"/>
              <a:t> </a:t>
            </a:r>
            <a:r>
              <a:rPr lang="fr-CH" dirty="0" err="1" smtClean="0"/>
              <a:t>included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215"/>
              </p:ext>
            </p:extLst>
          </p:nvPr>
        </p:nvGraphicFramePr>
        <p:xfrm>
          <a:off x="1043609" y="1203599"/>
          <a:ext cx="7544908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630">
                  <a:extLst>
                    <a:ext uri="{9D8B030D-6E8A-4147-A177-3AD203B41FA5}">
                      <a16:colId xmlns:a16="http://schemas.microsoft.com/office/drawing/2014/main" val="3166226698"/>
                    </a:ext>
                  </a:extLst>
                </a:gridCol>
                <a:gridCol w="697230">
                  <a:extLst>
                    <a:ext uri="{9D8B030D-6E8A-4147-A177-3AD203B41FA5}">
                      <a16:colId xmlns:a16="http://schemas.microsoft.com/office/drawing/2014/main" val="2932388504"/>
                    </a:ext>
                  </a:extLst>
                </a:gridCol>
                <a:gridCol w="2019837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1710055">
                  <a:extLst>
                    <a:ext uri="{9D8B030D-6E8A-4147-A177-3AD203B41FA5}">
                      <a16:colId xmlns:a16="http://schemas.microsoft.com/office/drawing/2014/main" val="1625148665"/>
                    </a:ext>
                  </a:extLst>
                </a:gridCol>
                <a:gridCol w="1070578">
                  <a:extLst>
                    <a:ext uri="{9D8B030D-6E8A-4147-A177-3AD203B41FA5}">
                      <a16:colId xmlns:a16="http://schemas.microsoft.com/office/drawing/2014/main" val="2186681245"/>
                    </a:ext>
                  </a:extLst>
                </a:gridCol>
                <a:gridCol w="1070578">
                  <a:extLst>
                    <a:ext uri="{9D8B030D-6E8A-4147-A177-3AD203B41FA5}">
                      <a16:colId xmlns:a16="http://schemas.microsoft.com/office/drawing/2014/main" val="1351302136"/>
                    </a:ext>
                  </a:extLst>
                </a:gridCol>
              </a:tblGrid>
              <a:tr h="216023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Number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Instrumentation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Normal Op</a:t>
                      </a:r>
                      <a:r>
                        <a:rPr lang="fr-CH" sz="1000" baseline="0" dirty="0" smtClean="0"/>
                        <a:t>erating </a:t>
                      </a:r>
                      <a:r>
                        <a:rPr lang="fr-CH" sz="1000" dirty="0" smtClean="0"/>
                        <a:t>Range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Range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Total (x5)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208811">
                <a:tc rowSpan="5">
                  <a:txBody>
                    <a:bodyPr/>
                    <a:lstStyle/>
                    <a:p>
                      <a:r>
                        <a:rPr lang="fr-CH" sz="1000" dirty="0" err="1" smtClean="0"/>
                        <a:t>DFm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Temperature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4.4-5.5 K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3-325</a:t>
                      </a:r>
                      <a:r>
                        <a:rPr lang="fr-CH" sz="1050" baseline="0" dirty="0" smtClean="0"/>
                        <a:t> K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20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Vacuum </a:t>
                      </a:r>
                      <a:r>
                        <a:rPr lang="fr-CH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Temperature</a:t>
                      </a:r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transmitter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4.4-300 K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3-325 K</a:t>
                      </a:r>
                      <a:endParaRPr lang="en-GB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fr-CH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6199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Electric</a:t>
                      </a:r>
                      <a:r>
                        <a:rPr lang="fr-CH" sz="1050" baseline="0" dirty="0" smtClean="0"/>
                        <a:t> </a:t>
                      </a:r>
                      <a:r>
                        <a:rPr lang="fr-CH" sz="1050" baseline="0" dirty="0" err="1" smtClean="0"/>
                        <a:t>Heater</a:t>
                      </a:r>
                      <a:endParaRPr lang="fr-CH" sz="105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0-100</a:t>
                      </a:r>
                      <a:r>
                        <a:rPr lang="fr-CH" sz="1050" baseline="0" dirty="0" smtClean="0"/>
                        <a:t> W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0-300</a:t>
                      </a:r>
                      <a:r>
                        <a:rPr lang="fr-CH" sz="1050" baseline="0" dirty="0" smtClean="0"/>
                        <a:t> W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Level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TBC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TBC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2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Pressure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1.05-2 </a:t>
                      </a:r>
                      <a:r>
                        <a:rPr lang="fr-CH" sz="1050" dirty="0" err="1" smtClean="0"/>
                        <a:t>bara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0-4</a:t>
                      </a:r>
                      <a:r>
                        <a:rPr lang="fr-CH" sz="1050" baseline="0" dirty="0" smtClean="0"/>
                        <a:t> bar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10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208811">
                <a:tc rowSpan="4">
                  <a:txBody>
                    <a:bodyPr/>
                    <a:lstStyle/>
                    <a:p>
                      <a:r>
                        <a:rPr lang="fr-CH" sz="1000" dirty="0" err="1" smtClean="0"/>
                        <a:t>DFHm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24 (TBC)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Temperature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10-20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</a:t>
                      </a:r>
                      <a:r>
                        <a:rPr lang="fr-CH" sz="1000" baseline="0" dirty="0" smtClean="0"/>
                        <a:t>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120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754497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Electric</a:t>
                      </a:r>
                      <a:r>
                        <a:rPr lang="fr-CH" sz="1000" baseline="0" dirty="0" smtClean="0"/>
                        <a:t> </a:t>
                      </a:r>
                      <a:r>
                        <a:rPr lang="fr-CH" sz="1000" baseline="0" dirty="0" err="1" smtClean="0"/>
                        <a:t>Heater</a:t>
                      </a:r>
                      <a:endParaRPr lang="fr-CH" sz="10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0-325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0-700</a:t>
                      </a:r>
                      <a:r>
                        <a:rPr lang="fr-CH" sz="1000" baseline="0" dirty="0" smtClean="0"/>
                        <a:t> W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5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0742823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Temperature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ambient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3-325 K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10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344787"/>
                  </a:ext>
                </a:extLst>
              </a:tr>
              <a:tr h="208811">
                <a:tc vMerge="1"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Pressure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1.05-2 </a:t>
                      </a:r>
                      <a:r>
                        <a:rPr lang="fr-CH" sz="1000" dirty="0" err="1" smtClean="0"/>
                        <a:t>bara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0-4</a:t>
                      </a:r>
                      <a:r>
                        <a:rPr lang="fr-CH" sz="1000" baseline="0" dirty="0" smtClean="0"/>
                        <a:t> bar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5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859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70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67494"/>
            <a:ext cx="7920000" cy="540000"/>
          </a:xfrm>
        </p:spPr>
        <p:txBody>
          <a:bodyPr/>
          <a:lstStyle/>
          <a:p>
            <a:r>
              <a:rPr lang="fr-CH" dirty="0" smtClean="0"/>
              <a:t>Grand Total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173176"/>
              </p:ext>
            </p:extLst>
          </p:nvPr>
        </p:nvGraphicFramePr>
        <p:xfrm>
          <a:off x="580215" y="1190873"/>
          <a:ext cx="3090415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837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1070578">
                  <a:extLst>
                    <a:ext uri="{9D8B030D-6E8A-4147-A177-3AD203B41FA5}">
                      <a16:colId xmlns:a16="http://schemas.microsoft.com/office/drawing/2014/main" val="1351302136"/>
                    </a:ext>
                  </a:extLst>
                </a:gridCol>
              </a:tblGrid>
              <a:tr h="216023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Instrumentation in tunnel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Grand Total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Temperature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312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Electric</a:t>
                      </a:r>
                      <a:r>
                        <a:rPr lang="fr-CH" sz="1050" baseline="0" dirty="0" smtClean="0"/>
                        <a:t> </a:t>
                      </a:r>
                      <a:r>
                        <a:rPr lang="fr-CH" sz="1050" baseline="0" dirty="0" err="1" smtClean="0"/>
                        <a:t>Heater</a:t>
                      </a:r>
                      <a:endParaRPr lang="fr-CH" sz="105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32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Level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16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Pressure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24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00" dirty="0" err="1" smtClean="0"/>
                        <a:t>Differential</a:t>
                      </a:r>
                      <a:r>
                        <a:rPr lang="fr-CH" sz="1000" dirty="0" smtClean="0"/>
                        <a:t> Pressure </a:t>
                      </a:r>
                      <a:r>
                        <a:rPr lang="fr-CH" sz="1000" dirty="0" err="1" smtClean="0"/>
                        <a:t>transmitter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8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30874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764467"/>
              </p:ext>
            </p:extLst>
          </p:nvPr>
        </p:nvGraphicFramePr>
        <p:xfrm>
          <a:off x="580215" y="2823448"/>
          <a:ext cx="3090415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837">
                  <a:extLst>
                    <a:ext uri="{9D8B030D-6E8A-4147-A177-3AD203B41FA5}">
                      <a16:colId xmlns:a16="http://schemas.microsoft.com/office/drawing/2014/main" val="230007946"/>
                    </a:ext>
                  </a:extLst>
                </a:gridCol>
                <a:gridCol w="1070578">
                  <a:extLst>
                    <a:ext uri="{9D8B030D-6E8A-4147-A177-3AD203B41FA5}">
                      <a16:colId xmlns:a16="http://schemas.microsoft.com/office/drawing/2014/main" val="1351302136"/>
                    </a:ext>
                  </a:extLst>
                </a:gridCol>
              </a:tblGrid>
              <a:tr h="216023"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Instrumentation for </a:t>
                      </a:r>
                      <a:r>
                        <a:rPr lang="fr-CH" sz="1000" dirty="0" err="1" smtClean="0"/>
                        <a:t>spare</a:t>
                      </a:r>
                      <a:r>
                        <a:rPr lang="fr-CH" sz="1000" dirty="0" smtClean="0"/>
                        <a:t> </a:t>
                      </a:r>
                      <a:r>
                        <a:rPr lang="fr-CH" sz="1000" dirty="0" err="1" smtClean="0"/>
                        <a:t>units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 smtClean="0"/>
                        <a:t>Grand Total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427279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Temperature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82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1262610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Electric</a:t>
                      </a:r>
                      <a:r>
                        <a:rPr lang="fr-CH" sz="1050" baseline="0" dirty="0" smtClean="0"/>
                        <a:t> </a:t>
                      </a:r>
                      <a:r>
                        <a:rPr lang="fr-CH" sz="1050" baseline="0" dirty="0" err="1" smtClean="0"/>
                        <a:t>Heater</a:t>
                      </a:r>
                      <a:endParaRPr lang="fr-CH" sz="105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6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7263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err="1" smtClean="0"/>
                        <a:t>Level</a:t>
                      </a:r>
                      <a:r>
                        <a:rPr lang="fr-CH" sz="1050" dirty="0" smtClean="0"/>
                        <a:t>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589247"/>
                  </a:ext>
                </a:extLst>
              </a:tr>
              <a:tr h="208811"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Pressure </a:t>
                      </a:r>
                      <a:r>
                        <a:rPr lang="fr-CH" sz="1050" dirty="0" err="1" smtClean="0"/>
                        <a:t>transmitter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50" dirty="0" smtClean="0"/>
                        <a:t>4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052009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07904" y="1370684"/>
            <a:ext cx="5544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There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:</a:t>
            </a:r>
          </a:p>
          <a:p>
            <a:pPr marL="285750" indent="-285750">
              <a:buFontTx/>
              <a:buChar char="-"/>
            </a:pPr>
            <a:r>
              <a:rPr lang="fr-CH" dirty="0" smtClean="0"/>
              <a:t>4 DFX / DFHX </a:t>
            </a:r>
            <a:r>
              <a:rPr lang="fr-CH" dirty="0" err="1" smtClean="0"/>
              <a:t>installed</a:t>
            </a:r>
            <a:r>
              <a:rPr lang="fr-CH" dirty="0" smtClean="0"/>
              <a:t> + 1 </a:t>
            </a:r>
            <a:r>
              <a:rPr lang="fr-CH" dirty="0"/>
              <a:t>DFX / DFHX </a:t>
            </a:r>
            <a:r>
              <a:rPr lang="fr-CH" dirty="0" err="1" smtClean="0"/>
              <a:t>spare</a:t>
            </a:r>
            <a:r>
              <a:rPr lang="fr-CH" dirty="0" smtClean="0"/>
              <a:t> (</a:t>
            </a:r>
            <a:r>
              <a:rPr lang="fr-CH" dirty="0" err="1" smtClean="0"/>
              <a:t>spare</a:t>
            </a:r>
            <a:r>
              <a:rPr lang="fr-CH" dirty="0" smtClean="0"/>
              <a:t> </a:t>
            </a:r>
            <a:r>
              <a:rPr lang="fr-CH" dirty="0" err="1" smtClean="0"/>
              <a:t>used</a:t>
            </a:r>
            <a:r>
              <a:rPr lang="fr-CH" dirty="0" smtClean="0"/>
              <a:t> in the proto and in the string)</a:t>
            </a:r>
          </a:p>
          <a:p>
            <a:pPr marL="285750" indent="-285750">
              <a:buFontTx/>
              <a:buChar char="-"/>
            </a:pPr>
            <a:r>
              <a:rPr lang="fr-CH" dirty="0" smtClean="0"/>
              <a:t> </a:t>
            </a:r>
            <a:r>
              <a:rPr lang="fr-CH" dirty="0"/>
              <a:t>4 </a:t>
            </a:r>
            <a:r>
              <a:rPr lang="fr-CH" dirty="0" smtClean="0"/>
              <a:t>DFM </a:t>
            </a:r>
            <a:r>
              <a:rPr lang="fr-CH" dirty="0"/>
              <a:t>/ </a:t>
            </a:r>
            <a:r>
              <a:rPr lang="fr-CH" dirty="0" smtClean="0"/>
              <a:t>DFHM </a:t>
            </a:r>
            <a:r>
              <a:rPr lang="fr-CH" dirty="0" err="1"/>
              <a:t>installed</a:t>
            </a:r>
            <a:r>
              <a:rPr lang="fr-CH" dirty="0"/>
              <a:t> + 1 </a:t>
            </a:r>
            <a:r>
              <a:rPr lang="fr-CH" dirty="0" smtClean="0"/>
              <a:t>DFM </a:t>
            </a:r>
            <a:r>
              <a:rPr lang="fr-CH" dirty="0"/>
              <a:t>/ </a:t>
            </a:r>
            <a:r>
              <a:rPr lang="fr-CH" dirty="0" smtClean="0"/>
              <a:t>DFHM </a:t>
            </a:r>
            <a:r>
              <a:rPr lang="fr-CH" dirty="0" err="1" smtClean="0"/>
              <a:t>spare</a:t>
            </a:r>
            <a:endParaRPr lang="fr-CH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55576" y="339502"/>
            <a:ext cx="2528224" cy="540000"/>
          </a:xfrm>
          <a:prstGeom prst="rect">
            <a:avLst/>
          </a:prstGeom>
          <a:ln w="22225">
            <a:solidFill>
              <a:schemeClr val="accent3"/>
            </a:solidFill>
          </a:ln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chemeClr val="accent3"/>
                </a:solidFill>
              </a:rPr>
              <a:t>NO MARGIN</a:t>
            </a:r>
            <a:endParaRPr lang="en-GB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77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1110</Words>
  <Application>Microsoft Office PowerPoint</Application>
  <PresentationFormat>On-screen Show (16:9)</PresentationFormat>
  <Paragraphs>424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Thème Office</vt:lpstr>
      <vt:lpstr>Instrumentation cryogenic Requirements for WP6a </vt:lpstr>
      <vt:lpstr>Cryogenic instrumentation of DFX/DFH</vt:lpstr>
      <vt:lpstr>Zoom on DFx</vt:lpstr>
      <vt:lpstr>Zoom on DFHx </vt:lpstr>
      <vt:lpstr>Zoom on DFm</vt:lpstr>
      <vt:lpstr>Zoom on DFHm </vt:lpstr>
      <vt:lpstr>Total for Cold powering of Inner Triplets  (spare Included)</vt:lpstr>
      <vt:lpstr>Total for Cold powering of matching section (spare included)</vt:lpstr>
      <vt:lpstr>Grand Total</vt:lpstr>
      <vt:lpstr>Planning</vt:lpstr>
      <vt:lpstr>Base case : Schedule and quantity  for Cernox</vt:lpstr>
      <vt:lpstr>Base Case : Electronical channels</vt:lpstr>
      <vt:lpstr>Value engineering 1 : only free Cernox</vt:lpstr>
      <vt:lpstr>Value engineering 2 : Removal of TT in DFH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2019-06-14T11:33:03Z</dcterms:created>
  <dcterms:modified xsi:type="dcterms:W3CDTF">2020-02-27T13:15:48Z</dcterms:modified>
</cp:coreProperties>
</file>