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2" r:id="rId2"/>
    <p:sldMasterId id="2147483672" r:id="rId3"/>
  </p:sldMasterIdLst>
  <p:notesMasterIdLst>
    <p:notesMasterId r:id="rId19"/>
  </p:notesMasterIdLst>
  <p:sldIdLst>
    <p:sldId id="313" r:id="rId4"/>
    <p:sldId id="257" r:id="rId5"/>
    <p:sldId id="259" r:id="rId6"/>
    <p:sldId id="309" r:id="rId7"/>
    <p:sldId id="310" r:id="rId8"/>
    <p:sldId id="264" r:id="rId9"/>
    <p:sldId id="263" r:id="rId10"/>
    <p:sldId id="435" r:id="rId11"/>
    <p:sldId id="434" r:id="rId12"/>
    <p:sldId id="437" r:id="rId13"/>
    <p:sldId id="312" r:id="rId14"/>
    <p:sldId id="268" r:id="rId15"/>
    <p:sldId id="270" r:id="rId16"/>
    <p:sldId id="440" r:id="rId17"/>
    <p:sldId id="439" r:id="rId18"/>
  </p:sldIdLst>
  <p:sldSz cx="9144000" cy="5143500" type="screen16x9"/>
  <p:notesSz cx="51435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FFCB"/>
    <a:srgbClr val="5DFF9B"/>
    <a:srgbClr val="8CD0BE"/>
    <a:srgbClr val="FFEDB3"/>
    <a:srgbClr val="FFFF5B"/>
    <a:srgbClr val="D8EEC0"/>
    <a:srgbClr val="FFB7B7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96"/>
    <p:restoredTop sz="96366" autoAdjust="0"/>
  </p:normalViewPr>
  <p:slideViewPr>
    <p:cSldViewPr>
      <p:cViewPr varScale="1">
        <p:scale>
          <a:sx n="120" d="100"/>
          <a:sy n="120" d="100"/>
        </p:scale>
        <p:origin x="200" y="10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574D263-27EE-4905-B796-146AF4CC4F64}" type="datetimeFigureOut">
              <a:rPr lang="en-GB"/>
              <a:t>26/02/2020</a:t>
            </a:fld>
            <a:endParaRPr lang="en-GB" dirty="0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51B7B66-51BF-4682-A8F2-76A4342EDF25}" type="slidenum">
              <a:rPr lang="en-GB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30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Aas =&gt; Saas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1B7B66-51BF-4682-A8F2-76A4342EDF25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681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0" name="Google Shape;32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41085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93E923-1EC4-4846-8051-D93CC55163C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249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64B7DB4-1929-44FB-9D82-9C95293C83DF}" type="datetime1">
              <a:rPr lang="en-US"/>
              <a:t>2/26/20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Oracle OpenWorld 2019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  <p:hf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2"/>
          </p:nvPr>
        </p:nvSpPr>
        <p:spPr bwMode="auto"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1"/>
          </p:nvPr>
        </p:nvSpPr>
        <p:spPr bwMode="auto"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A95C67-8BB7-4BAC-97B5-EAA08C866800}" type="datetime1">
              <a:rPr lang="en-US"/>
              <a:t>2/26/20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Oracle OpenWorld 2019</a:t>
            </a:r>
            <a:endParaRPr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  <p:hf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pour une image  2"/>
          <p:cNvSpPr>
            <a:spLocks noGrp="1"/>
          </p:cNvSpPr>
          <p:nvPr>
            <p:ph type="pic" idx="1"/>
          </p:nvPr>
        </p:nvSpPr>
        <p:spPr bwMode="auto"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fr-CH" dirty="0"/>
              <a:t>Drag picture to placeholder or click icon to add</a:t>
            </a:r>
            <a:endParaRPr lang="en-US" dirty="0"/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2E09864-9AAA-4CF2-9F48-3E8070FA5581}" type="datetime1">
              <a:rPr lang="en-US"/>
              <a:t>2/26/20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Oracle OpenWorld 2019</a:t>
            </a:r>
            <a:endParaRPr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  <p:hf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799171" y="1806688"/>
            <a:ext cx="1545657" cy="153012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fr-FR"/>
              <a:t>Click to edit Master text styles</a:t>
            </a:r>
          </a:p>
          <a:p>
            <a:pPr lvl="1" eaLnBrk="1" latinLnBrk="0" hangingPunct="1"/>
            <a:r>
              <a:rPr lang="fr-FR"/>
              <a:t>Second level</a:t>
            </a:r>
          </a:p>
          <a:p>
            <a:pPr lvl="2" eaLnBrk="1" latinLnBrk="0" hangingPunct="1"/>
            <a:r>
              <a:rPr lang="fr-FR"/>
              <a:t>Third level</a:t>
            </a:r>
          </a:p>
          <a:p>
            <a:pPr lvl="3" eaLnBrk="1" latinLnBrk="0" hangingPunct="1"/>
            <a:r>
              <a:rPr lang="fr-FR"/>
              <a:t>Fourth level</a:t>
            </a:r>
          </a:p>
          <a:p>
            <a:pPr lvl="4" eaLnBrk="1" latinLnBrk="0" hangingPunct="1"/>
            <a:r>
              <a:rPr lang="fr-FR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03261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6"/>
          <p:cNvSpPr txBox="1">
            <a:spLocks noGrp="1"/>
          </p:cNvSpPr>
          <p:nvPr>
            <p:ph type="title"/>
          </p:nvPr>
        </p:nvSpPr>
        <p:spPr>
          <a:xfrm>
            <a:off x="628650" y="439948"/>
            <a:ext cx="7886700" cy="828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4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/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/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46"/>
          <p:cNvSpPr txBox="1">
            <a:spLocks noGrp="1"/>
          </p:cNvSpPr>
          <p:nvPr>
            <p:ph type="dt" idx="10"/>
          </p:nvPr>
        </p:nvSpPr>
        <p:spPr>
          <a:xfrm>
            <a:off x="628650" y="4838429"/>
            <a:ext cx="94135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6"/>
          <p:cNvSpPr txBox="1">
            <a:spLocks noGrp="1"/>
          </p:cNvSpPr>
          <p:nvPr>
            <p:ph type="ftr" idx="11"/>
          </p:nvPr>
        </p:nvSpPr>
        <p:spPr>
          <a:xfrm>
            <a:off x="1742536" y="4838429"/>
            <a:ext cx="574519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46"/>
          <p:cNvSpPr txBox="1">
            <a:spLocks noGrp="1"/>
          </p:cNvSpPr>
          <p:nvPr>
            <p:ph type="sldNum" idx="12"/>
          </p:nvPr>
        </p:nvSpPr>
        <p:spPr>
          <a:xfrm>
            <a:off x="7643004" y="4844898"/>
            <a:ext cx="87234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86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8"/>
          <p:cNvSpPr txBox="1">
            <a:spLocks noGrp="1"/>
          </p:cNvSpPr>
          <p:nvPr>
            <p:ph type="ctrTitle"/>
          </p:nvPr>
        </p:nvSpPr>
        <p:spPr>
          <a:xfrm>
            <a:off x="3452500" y="1541174"/>
            <a:ext cx="5148035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48"/>
          <p:cNvSpPr txBox="1">
            <a:spLocks noGrp="1"/>
          </p:cNvSpPr>
          <p:nvPr>
            <p:ph type="subTitle" idx="1"/>
          </p:nvPr>
        </p:nvSpPr>
        <p:spPr>
          <a:xfrm>
            <a:off x="3452501" y="3464240"/>
            <a:ext cx="5148035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9650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" type="secHead">
  <p:cSld name="Section 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9"/>
          <p:cNvSpPr txBox="1"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60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49"/>
          <p:cNvSpPr txBox="1"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marL="685800" lvl="1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1500">
                <a:solidFill>
                  <a:srgbClr val="888888"/>
                </a:solidFill>
              </a:defRPr>
            </a:lvl2pPr>
            <a:lvl3pPr marL="1028700" lvl="2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Calibri"/>
              <a:buNone/>
              <a:defRPr sz="1350">
                <a:solidFill>
                  <a:srgbClr val="888888"/>
                </a:solidFill>
              </a:defRPr>
            </a:lvl3pPr>
            <a:lvl4pPr marL="1371600" lvl="3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49"/>
          <p:cNvSpPr txBox="1">
            <a:spLocks noGrp="1"/>
          </p:cNvSpPr>
          <p:nvPr>
            <p:ph type="dt" idx="10"/>
          </p:nvPr>
        </p:nvSpPr>
        <p:spPr>
          <a:xfrm>
            <a:off x="628650" y="4838429"/>
            <a:ext cx="94135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49"/>
          <p:cNvSpPr txBox="1">
            <a:spLocks noGrp="1"/>
          </p:cNvSpPr>
          <p:nvPr>
            <p:ph type="ftr" idx="11"/>
          </p:nvPr>
        </p:nvSpPr>
        <p:spPr>
          <a:xfrm>
            <a:off x="1742536" y="4838429"/>
            <a:ext cx="574519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49"/>
          <p:cNvSpPr txBox="1">
            <a:spLocks noGrp="1"/>
          </p:cNvSpPr>
          <p:nvPr>
            <p:ph type="sldNum" idx="12"/>
          </p:nvPr>
        </p:nvSpPr>
        <p:spPr>
          <a:xfrm>
            <a:off x="7643004" y="4844898"/>
            <a:ext cx="87234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069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" type="titleOnly">
  <p:cSld name="Only titl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0"/>
          <p:cNvSpPr txBox="1">
            <a:spLocks noGrp="1"/>
          </p:cNvSpPr>
          <p:nvPr>
            <p:ph type="title"/>
          </p:nvPr>
        </p:nvSpPr>
        <p:spPr>
          <a:xfrm>
            <a:off x="628650" y="439948"/>
            <a:ext cx="7886700" cy="828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50"/>
          <p:cNvSpPr txBox="1">
            <a:spLocks noGrp="1"/>
          </p:cNvSpPr>
          <p:nvPr>
            <p:ph type="dt" idx="10"/>
          </p:nvPr>
        </p:nvSpPr>
        <p:spPr>
          <a:xfrm>
            <a:off x="628650" y="4838429"/>
            <a:ext cx="94135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50"/>
          <p:cNvSpPr txBox="1">
            <a:spLocks noGrp="1"/>
          </p:cNvSpPr>
          <p:nvPr>
            <p:ph type="ftr" idx="11"/>
          </p:nvPr>
        </p:nvSpPr>
        <p:spPr>
          <a:xfrm>
            <a:off x="1742536" y="4838429"/>
            <a:ext cx="574519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50"/>
          <p:cNvSpPr txBox="1">
            <a:spLocks noGrp="1"/>
          </p:cNvSpPr>
          <p:nvPr>
            <p:ph type="sldNum" idx="12"/>
          </p:nvPr>
        </p:nvSpPr>
        <p:spPr>
          <a:xfrm>
            <a:off x="7643004" y="4844898"/>
            <a:ext cx="87234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766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1"/>
          <p:cNvSpPr txBox="1">
            <a:spLocks noGrp="1"/>
          </p:cNvSpPr>
          <p:nvPr>
            <p:ph type="dt" idx="10"/>
          </p:nvPr>
        </p:nvSpPr>
        <p:spPr>
          <a:xfrm>
            <a:off x="628650" y="4838429"/>
            <a:ext cx="94135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51"/>
          <p:cNvSpPr txBox="1">
            <a:spLocks noGrp="1"/>
          </p:cNvSpPr>
          <p:nvPr>
            <p:ph type="ftr" idx="11"/>
          </p:nvPr>
        </p:nvSpPr>
        <p:spPr>
          <a:xfrm>
            <a:off x="1742536" y="4838429"/>
            <a:ext cx="574519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51"/>
          <p:cNvSpPr txBox="1">
            <a:spLocks noGrp="1"/>
          </p:cNvSpPr>
          <p:nvPr>
            <p:ph type="sldNum" idx="12"/>
          </p:nvPr>
        </p:nvSpPr>
        <p:spPr>
          <a:xfrm>
            <a:off x="7643004" y="4844898"/>
            <a:ext cx="87234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79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799171" y="1806688"/>
            <a:ext cx="1545657" cy="153012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4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645" y="1635919"/>
            <a:ext cx="1890719" cy="1871663"/>
          </a:xfrm>
          <a:prstGeom prst="rect">
            <a:avLst/>
          </a:prstGeom>
          <a:ln w="12700">
            <a:miter lim="400000"/>
          </a:ln>
        </p:spPr>
      </p:pic>
      <p:sp>
        <p:nvSpPr>
          <p:cNvPr id="4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68700" y="4663918"/>
            <a:ext cx="189203" cy="20669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029023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2" y="2249959"/>
            <a:ext cx="834009" cy="82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85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158702"/>
            <a:ext cx="913638" cy="114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136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1" y="994206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fr-FR"/>
              <a:t>Click to edit Master text styles</a:t>
            </a:r>
          </a:p>
          <a:p>
            <a:pPr lvl="1" eaLnBrk="1" latinLnBrk="0" hangingPunct="1"/>
            <a:r>
              <a:rPr lang="fr-FR"/>
              <a:t>Second level</a:t>
            </a:r>
          </a:p>
          <a:p>
            <a:pPr lvl="2" eaLnBrk="1" latinLnBrk="0" hangingPunct="1"/>
            <a:r>
              <a:rPr lang="fr-FR"/>
              <a:t>Third level</a:t>
            </a:r>
          </a:p>
          <a:p>
            <a:pPr lvl="3" eaLnBrk="1" latinLnBrk="0" hangingPunct="1"/>
            <a:r>
              <a:rPr lang="fr-FR"/>
              <a:t>Fourth level</a:t>
            </a:r>
          </a:p>
          <a:p>
            <a:pPr lvl="4" eaLnBrk="1" latinLnBrk="0" hangingPunct="1"/>
            <a:r>
              <a:rPr lang="fr-FR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044845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5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6831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FR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Click to edit Master text styles</a:t>
            </a:r>
          </a:p>
          <a:p>
            <a:pPr lvl="1" eaLnBrk="1" latinLnBrk="0" hangingPunct="1"/>
            <a:r>
              <a:rPr lang="fr-FR"/>
              <a:t>Second level</a:t>
            </a:r>
          </a:p>
          <a:p>
            <a:pPr lvl="2" eaLnBrk="1" latinLnBrk="0" hangingPunct="1"/>
            <a:r>
              <a:rPr lang="fr-FR"/>
              <a:t>Third level</a:t>
            </a:r>
          </a:p>
          <a:p>
            <a:pPr lvl="3" eaLnBrk="1" latinLnBrk="0" hangingPunct="1"/>
            <a:r>
              <a:rPr lang="fr-FR"/>
              <a:t>Fourth level</a:t>
            </a:r>
          </a:p>
          <a:p>
            <a:pPr lvl="4" eaLnBrk="1" latinLnBrk="0" hangingPunct="1"/>
            <a:r>
              <a:rPr lang="fr-FR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Click to edit Master text styles</a:t>
            </a:r>
          </a:p>
          <a:p>
            <a:pPr lvl="1" eaLnBrk="1" latinLnBrk="0" hangingPunct="1"/>
            <a:r>
              <a:rPr lang="fr-FR"/>
              <a:t>Second level</a:t>
            </a:r>
          </a:p>
          <a:p>
            <a:pPr lvl="2" eaLnBrk="1" latinLnBrk="0" hangingPunct="1"/>
            <a:r>
              <a:rPr lang="fr-FR"/>
              <a:t>Third level</a:t>
            </a:r>
          </a:p>
          <a:p>
            <a:pPr lvl="3" eaLnBrk="1" latinLnBrk="0" hangingPunct="1"/>
            <a:r>
              <a:rPr lang="fr-FR"/>
              <a:t>Fourth level</a:t>
            </a:r>
          </a:p>
          <a:p>
            <a:pPr lvl="4" eaLnBrk="1" latinLnBrk="0" hangingPunct="1"/>
            <a:r>
              <a:rPr lang="fr-FR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7401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Click to edit Master text styles</a:t>
            </a:r>
          </a:p>
          <a:p>
            <a:pPr lvl="1" eaLnBrk="1" latinLnBrk="0" hangingPunct="1"/>
            <a:r>
              <a:rPr lang="fr-FR"/>
              <a:t>Second level</a:t>
            </a:r>
          </a:p>
          <a:p>
            <a:pPr lvl="2" eaLnBrk="1" latinLnBrk="0" hangingPunct="1"/>
            <a:r>
              <a:rPr lang="fr-FR"/>
              <a:t>Third level</a:t>
            </a:r>
          </a:p>
          <a:p>
            <a:pPr lvl="3" eaLnBrk="1" latinLnBrk="0" hangingPunct="1"/>
            <a:r>
              <a:rPr lang="fr-FR"/>
              <a:t>Fourth level</a:t>
            </a:r>
          </a:p>
          <a:p>
            <a:pPr lvl="4" eaLnBrk="1" latinLnBrk="0" hangingPunct="1"/>
            <a:r>
              <a:rPr lang="fr-FR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4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Click to edit Master text styles</a:t>
            </a:r>
          </a:p>
          <a:p>
            <a:pPr lvl="1" eaLnBrk="1" latinLnBrk="0" hangingPunct="1"/>
            <a:r>
              <a:rPr lang="fr-FR"/>
              <a:t>Second level</a:t>
            </a:r>
          </a:p>
          <a:p>
            <a:pPr lvl="2" eaLnBrk="1" latinLnBrk="0" hangingPunct="1"/>
            <a:r>
              <a:rPr lang="fr-FR"/>
              <a:t>Third level</a:t>
            </a:r>
          </a:p>
          <a:p>
            <a:pPr lvl="3" eaLnBrk="1" latinLnBrk="0" hangingPunct="1"/>
            <a:r>
              <a:rPr lang="fr-FR"/>
              <a:t>Fourth level</a:t>
            </a:r>
          </a:p>
          <a:p>
            <a:pPr lvl="4" eaLnBrk="1" latinLnBrk="0" hangingPunct="1"/>
            <a:r>
              <a:rPr lang="fr-FR"/>
              <a:t>Fifth level</a:t>
            </a:r>
            <a:endParaRPr kumimoji="0"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111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/>
              <a:t>Click to edit Master title style</a:t>
            </a:r>
            <a:endParaRPr kumimoji="0"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9790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3800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Click to edit Master text styles</a:t>
            </a:r>
          </a:p>
          <a:p>
            <a:pPr lvl="1" eaLnBrk="1" latinLnBrk="0" hangingPunct="1"/>
            <a:r>
              <a:rPr lang="fr-FR"/>
              <a:t>Second level</a:t>
            </a:r>
          </a:p>
          <a:p>
            <a:pPr lvl="2" eaLnBrk="1" latinLnBrk="0" hangingPunct="1"/>
            <a:r>
              <a:rPr lang="fr-FR"/>
              <a:t>Third level</a:t>
            </a:r>
          </a:p>
          <a:p>
            <a:pPr lvl="3" eaLnBrk="1" latinLnBrk="0" hangingPunct="1"/>
            <a:r>
              <a:rPr lang="fr-FR"/>
              <a:t>Fourth level</a:t>
            </a:r>
          </a:p>
          <a:p>
            <a:pPr lvl="4" eaLnBrk="1" latinLnBrk="0" hangingPunct="1"/>
            <a:r>
              <a:rPr lang="fr-FR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543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 descr="LogoOutline.ai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312000" y="1315400"/>
            <a:ext cx="2520000" cy="2520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5693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Click to edit Master text styles</a:t>
            </a:r>
          </a:p>
          <a:p>
            <a:pPr lvl="1" eaLnBrk="1" latinLnBrk="0" hangingPunct="1"/>
            <a:r>
              <a:rPr lang="fr-FR"/>
              <a:t>Second level</a:t>
            </a:r>
          </a:p>
          <a:p>
            <a:pPr lvl="2" eaLnBrk="1" latinLnBrk="0" hangingPunct="1"/>
            <a:r>
              <a:rPr lang="fr-FR"/>
              <a:t>Third level</a:t>
            </a:r>
          </a:p>
          <a:p>
            <a:pPr lvl="3" eaLnBrk="1" latinLnBrk="0" hangingPunct="1"/>
            <a:r>
              <a:rPr lang="fr-FR"/>
              <a:t>Fourth level</a:t>
            </a:r>
          </a:p>
          <a:p>
            <a:pPr lvl="4" eaLnBrk="1" latinLnBrk="0" hangingPunct="1"/>
            <a:r>
              <a:rPr lang="fr-FR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6204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kumimoji="0" lang="fr-FR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Click to edit Master text styles</a:t>
            </a:r>
          </a:p>
          <a:p>
            <a:pPr lvl="1" eaLnBrk="1" latinLnBrk="0" hangingPunct="1"/>
            <a:r>
              <a:rPr lang="fr-FR"/>
              <a:t>Second level</a:t>
            </a:r>
          </a:p>
          <a:p>
            <a:pPr lvl="2" eaLnBrk="1" latinLnBrk="0" hangingPunct="1"/>
            <a:r>
              <a:rPr lang="fr-FR"/>
              <a:t>Third level</a:t>
            </a:r>
          </a:p>
          <a:p>
            <a:pPr lvl="3" eaLnBrk="1" latinLnBrk="0" hangingPunct="1"/>
            <a:r>
              <a:rPr lang="fr-FR"/>
              <a:t>Fourth level</a:t>
            </a:r>
          </a:p>
          <a:p>
            <a:pPr lvl="4" eaLnBrk="1" latinLnBrk="0" hangingPunct="1"/>
            <a:r>
              <a:rPr lang="fr-FR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2522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027464"/>
            <a:ext cx="884555" cy="110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2120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C2EF8-738D-49FB-AC5E-F030FC65B09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2/26/20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18 months of production experience with 12c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4171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183333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0593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BadgeWeb.eps"/>
          <p:cNvPicPr>
            <a:picLocks noChangeAspect="1"/>
          </p:cNvPicPr>
          <p:nvPr userDrawn="1"/>
        </p:nvPicPr>
        <p:blipFill>
          <a:blip r:embed="rId2"/>
          <a:srcRect b="17835"/>
          <a:stretch/>
        </p:blipFill>
        <p:spPr bwMode="auto"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5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2192810-1F49-42B5-B965-23BE48A56FAC}" type="datetime1">
              <a:rPr lang="en-US"/>
              <a:t>2/26/20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Oracle OpenWorld 2019</a:t>
            </a:r>
            <a:endParaRPr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 dirty="0"/>
          </a:p>
        </p:txBody>
      </p:sp>
      <p:sp>
        <p:nvSpPr>
          <p:cNvPr id="8" name="Espace réservé du texte 2"/>
          <p:cNvSpPr>
            <a:spLocks noGrp="1"/>
          </p:cNvSpPr>
          <p:nvPr>
            <p:ph type="body" idx="10"/>
          </p:nvPr>
        </p:nvSpPr>
        <p:spPr bwMode="auto"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2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0"/>
          </p:nvPr>
        </p:nvSpPr>
        <p:spPr bwMode="auto"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0C35CFE-F014-4E67-932F-CDB54883DA33}" type="datetime1">
              <a:rPr lang="en-US"/>
              <a:t>2/26/20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Oracle OpenWorld 2019</a:t>
            </a:r>
            <a:endParaRPr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7467600" cy="857250"/>
          </a:xfrm>
        </p:spPr>
        <p:txBody>
          <a:bodyPr/>
          <a:lstStyle/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contenu 2"/>
          <p:cNvSpPr>
            <a:spLocks noGrp="1"/>
          </p:cNvSpPr>
          <p:nvPr>
            <p:ph sz="half" idx="1"/>
          </p:nvPr>
        </p:nvSpPr>
        <p:spPr bwMode="auto"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990226-E17A-4E47-9856-8D26948A73A2}" type="datetime1">
              <a:rPr lang="en-US"/>
              <a:t>2/26/20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Oracle OpenWorld 2019</a:t>
            </a:r>
            <a:endParaRPr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half" idx="3"/>
          </p:nvPr>
        </p:nvSpPr>
        <p:spPr bwMode="auto"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  <p:sp>
        <p:nvSpPr>
          <p:cNvPr id="6" name="Espace réservé du contenu 4"/>
          <p:cNvSpPr>
            <a:spLocks noGrp="1"/>
          </p:cNvSpPr>
          <p:nvPr>
            <p:ph sz="quarter" idx="2"/>
          </p:nvPr>
        </p:nvSpPr>
        <p:spPr bwMode="auto">
          <a:xfrm>
            <a:off x="457200" y="952333"/>
            <a:ext cx="4040188" cy="27649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7" name="Espace réservé du contenu 5"/>
          <p:cNvSpPr>
            <a:spLocks noGrp="1"/>
          </p:cNvSpPr>
          <p:nvPr>
            <p:ph sz="quarter" idx="4"/>
          </p:nvPr>
        </p:nvSpPr>
        <p:spPr bwMode="auto">
          <a:xfrm>
            <a:off x="4645026" y="952333"/>
            <a:ext cx="4041775" cy="27649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3C9FE8-FEDF-4EA4-A1AB-8D0CDCA4F786}" type="datetime1">
              <a:rPr lang="en-US"/>
              <a:t>2/26/20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Oracle OpenWorld 2019</a:t>
            </a:r>
            <a:endParaRPr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9" descr="bande-01.eps"/>
          <p:cNvPicPr>
            <a:picLocks noChangeAspect="1"/>
          </p:cNvPicPr>
          <p:nvPr/>
        </p:nvPicPr>
        <p:blipFill>
          <a:blip r:embed="rId16"/>
          <a:stretch/>
        </p:blipFill>
        <p:spPr bwMode="auto"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5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fr-CH"/>
              <a:t>Cliquez et modifiez le titre</a:t>
            </a:r>
            <a:endParaRPr lang="en-US"/>
          </a:p>
        </p:txBody>
      </p:sp>
      <p:sp>
        <p:nvSpPr>
          <p:cNvPr id="6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994205"/>
            <a:ext cx="8229600" cy="32031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fr-CH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CH"/>
              <a:t>Deuxième niveau</a:t>
            </a:r>
            <a:endParaRPr/>
          </a:p>
          <a:p>
            <a:pPr lvl="2">
              <a:defRPr/>
            </a:pPr>
            <a:r>
              <a:rPr lang="fr-CH"/>
              <a:t>Troisième niveau</a:t>
            </a:r>
            <a:endParaRPr/>
          </a:p>
          <a:p>
            <a:pPr lvl="3">
              <a:defRPr/>
            </a:pPr>
            <a:r>
              <a:rPr lang="fr-CH"/>
              <a:t>Quatrième niveau</a:t>
            </a:r>
            <a:endParaRPr/>
          </a:p>
          <a:p>
            <a:pPr lvl="4">
              <a:defRPr/>
            </a:pPr>
            <a:r>
              <a:rPr lang="fr-CH"/>
              <a:t>Cinquième niveau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A2438BE-7165-4BCD-8C52-001B0D9BA994}" type="datetime1">
              <a:rPr lang="en-US"/>
              <a:t>2/26/20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Oracle OpenWorld 2019</a:t>
            </a:r>
            <a:endParaRPr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 dirty="0"/>
          </a:p>
        </p:txBody>
      </p:sp>
      <p:pic>
        <p:nvPicPr>
          <p:cNvPr id="10" name="Image 7" descr="bande-01.eps"/>
          <p:cNvPicPr>
            <a:picLocks noChangeAspect="1"/>
          </p:cNvPicPr>
          <p:nvPr/>
        </p:nvPicPr>
        <p:blipFill>
          <a:blip r:embed="rId16"/>
          <a:stretch/>
        </p:blipFill>
        <p:spPr bwMode="auto"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70" r:id="rId14"/>
  </p:sldLayoutIdLst>
  <p:hf hdr="0"/>
  <p:txStyles>
    <p:titleStyle>
      <a:lvl1pPr algn="l">
        <a:spcBef>
          <a:spcPts val="0"/>
        </a:spcBef>
        <a:buNone/>
        <a:defRPr sz="46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>
        <a:spcBef>
          <a:spcPts val="0"/>
        </a:spcBef>
        <a:buClr>
          <a:schemeClr val="tx1"/>
        </a:buClr>
        <a:buSzPct val="80000"/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>
        <a:spcBef>
          <a:spcPts val="0"/>
        </a:spcBef>
        <a:buClr>
          <a:schemeClr val="tx1"/>
        </a:buClr>
        <a:buSzPct val="90000"/>
        <a:buFont typeface="Arial"/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>
        <a:spcBef>
          <a:spcPts val="0"/>
        </a:spcBef>
        <a:buClr>
          <a:schemeClr val="tx1"/>
        </a:buClr>
        <a:buSzPct val="85000"/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>
        <a:spcBef>
          <a:spcPts val="0"/>
        </a:spcBef>
        <a:buClr>
          <a:schemeClr val="tx1"/>
        </a:buClr>
        <a:buSzPct val="9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>
        <a:spcBef>
          <a:spcPts val="0"/>
        </a:spcBef>
        <a:buClr>
          <a:schemeClr val="tx1"/>
        </a:buClr>
        <a:buSzPct val="10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5"/>
          <p:cNvSpPr txBox="1">
            <a:spLocks noGrp="1"/>
          </p:cNvSpPr>
          <p:nvPr>
            <p:ph type="title"/>
          </p:nvPr>
        </p:nvSpPr>
        <p:spPr>
          <a:xfrm>
            <a:off x="628650" y="439948"/>
            <a:ext cx="7886700" cy="828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4A7FB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4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45"/>
          <p:cNvSpPr txBox="1">
            <a:spLocks noGrp="1"/>
          </p:cNvSpPr>
          <p:nvPr>
            <p:ph type="dt" idx="10"/>
          </p:nvPr>
        </p:nvSpPr>
        <p:spPr>
          <a:xfrm>
            <a:off x="628650" y="4838429"/>
            <a:ext cx="94135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45"/>
          <p:cNvSpPr txBox="1">
            <a:spLocks noGrp="1"/>
          </p:cNvSpPr>
          <p:nvPr>
            <p:ph type="ftr" idx="11"/>
          </p:nvPr>
        </p:nvSpPr>
        <p:spPr>
          <a:xfrm>
            <a:off x="1742536" y="4838429"/>
            <a:ext cx="574519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45"/>
          <p:cNvSpPr txBox="1">
            <a:spLocks noGrp="1"/>
          </p:cNvSpPr>
          <p:nvPr>
            <p:ph type="sldNum" idx="12"/>
          </p:nvPr>
        </p:nvSpPr>
        <p:spPr>
          <a:xfrm>
            <a:off x="7643004" y="4844898"/>
            <a:ext cx="87234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8652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624" y="4618229"/>
            <a:ext cx="6832727" cy="528447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94206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618249"/>
            <a:ext cx="6832727" cy="5284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25726" y="4767264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648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jp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41781-018-0018-8" TargetMode="External"/><Relationship Id="rId7" Type="http://schemas.openxmlformats.org/officeDocument/2006/relationships/hyperlink" Target="https://cern.ch/db-blog/" TargetMode="External"/><Relationship Id="rId2" Type="http://schemas.openxmlformats.org/officeDocument/2006/relationships/hyperlink" Target="https://hepsoftwarefoundation.org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opendata.cern.ch/docs/cms-releases-open-data-for-machine-learning" TargetMode="External"/><Relationship Id="rId5" Type="http://schemas.openxmlformats.org/officeDocument/2006/relationships/hyperlink" Target="https://cern.ch/lhc-commissioning/schedule/LHC-long-term.htm" TargetMode="External"/><Relationship Id="rId4" Type="http://schemas.openxmlformats.org/officeDocument/2006/relationships/hyperlink" Target="https://europeanstrategyupdate.web.cern.ch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9456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83F18-ED3C-7849-8787-84E0A38AB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Jobs on OCI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EDF15F-E605-F742-B720-EF1F9CBFBF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3EAA13-5B8A-9B4E-B9B0-D8E62D9ED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29" y="880452"/>
            <a:ext cx="4227137" cy="3153926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F471CF5-684A-CA4C-AB08-6AFC4840F505}"/>
              </a:ext>
            </a:extLst>
          </p:cNvPr>
          <p:cNvSpPr txBox="1">
            <a:spLocks/>
          </p:cNvSpPr>
          <p:nvPr/>
        </p:nvSpPr>
        <p:spPr>
          <a:xfrm>
            <a:off x="0" y="4034378"/>
            <a:ext cx="1829790" cy="3124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sz="1000" dirty="0"/>
              <a:t>LHCb </a:t>
            </a:r>
            <a:r>
              <a:rPr lang="fr-FR" sz="1000" dirty="0" err="1"/>
              <a:t>workload</a:t>
            </a:r>
            <a:endParaRPr lang="fr-FR" sz="1000" dirty="0"/>
          </a:p>
        </p:txBody>
      </p:sp>
      <p:sp>
        <p:nvSpPr>
          <p:cNvPr id="12" name="Text Box 59">
            <a:extLst>
              <a:ext uri="{FF2B5EF4-FFF2-40B4-BE49-F238E27FC236}">
                <a16:creationId xmlns:a16="http://schemas.microsoft.com/office/drawing/2014/main" id="{95B59CD9-E453-C848-9B48-8304248D7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3112" y="175120"/>
            <a:ext cx="4340888" cy="779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7004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just"/>
            <a:r>
              <a:rPr lang="en-US" altLang="en-US" sz="1200" b="1" dirty="0">
                <a:solidFill>
                  <a:srgbClr val="3465A4"/>
                </a:solidFill>
              </a:rPr>
              <a:t>Experiments achieved </a:t>
            </a:r>
          </a:p>
          <a:p>
            <a:pPr algn="just"/>
            <a:r>
              <a:rPr lang="en-US" altLang="en-US" sz="1200" dirty="0">
                <a:solidFill>
                  <a:srgbClr val="3465A4"/>
                </a:solidFill>
              </a:rPr>
              <a:t>~8700 concurrent jobs running on Oracle Cloud Infrastructure</a:t>
            </a:r>
          </a:p>
          <a:p>
            <a:pPr algn="just"/>
            <a:r>
              <a:rPr lang="en-US" altLang="en-US" sz="1200" dirty="0">
                <a:solidFill>
                  <a:srgbClr val="3465A4"/>
                </a:solidFill>
              </a:rPr>
              <a:t>~ 97% success rate, comparable with other grid sites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0F49F1-EABE-084B-B5BC-BDAB23B5D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2126" y="1061322"/>
            <a:ext cx="4661586" cy="2973056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451BAECD-F023-D447-B234-D4B0E9CD064B}"/>
              </a:ext>
            </a:extLst>
          </p:cNvPr>
          <p:cNvSpPr txBox="1">
            <a:spLocks/>
          </p:cNvSpPr>
          <p:nvPr/>
        </p:nvSpPr>
        <p:spPr>
          <a:xfrm>
            <a:off x="2699792" y="4028457"/>
            <a:ext cx="6359534" cy="67416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288"/>
              </a:spcBef>
              <a:spcAft>
                <a:spcPts val="288"/>
              </a:spcAft>
            </a:pPr>
            <a:r>
              <a:rPr lang="fr-FR" sz="1000" dirty="0" err="1"/>
              <a:t>Credit</a:t>
            </a:r>
            <a:r>
              <a:rPr lang="fr-FR" sz="1000" dirty="0"/>
              <a:t>: </a:t>
            </a:r>
            <a:r>
              <a:rPr lang="en-US" altLang="en-US" sz="1000" dirty="0">
                <a:solidFill>
                  <a:srgbClr val="3465A4"/>
                </a:solidFill>
              </a:rPr>
              <a:t>Ana </a:t>
            </a:r>
            <a:r>
              <a:rPr lang="en-US" altLang="en-US" sz="1000" dirty="0" err="1">
                <a:solidFill>
                  <a:srgbClr val="3465A4"/>
                </a:solidFill>
              </a:rPr>
              <a:t>Lameiro</a:t>
            </a:r>
            <a:r>
              <a:rPr lang="en-US" altLang="en-US" sz="1000" dirty="0">
                <a:solidFill>
                  <a:srgbClr val="3465A4"/>
                </a:solidFill>
              </a:rPr>
              <a:t> Fernández, Katarzyna Maria </a:t>
            </a:r>
            <a:r>
              <a:rPr lang="en-US" altLang="en-US" sz="1000" dirty="0" err="1">
                <a:solidFill>
                  <a:srgbClr val="3465A4"/>
                </a:solidFill>
              </a:rPr>
              <a:t>Dziedziniewicz</a:t>
            </a:r>
            <a:r>
              <a:rPr lang="en-US" altLang="en-US" sz="1000" dirty="0">
                <a:solidFill>
                  <a:srgbClr val="3465A4"/>
                </a:solidFill>
              </a:rPr>
              <a:t>-Wojcik, Eva </a:t>
            </a:r>
            <a:r>
              <a:rPr lang="en-US" altLang="en-US" sz="1000" dirty="0" err="1">
                <a:solidFill>
                  <a:srgbClr val="3465A4"/>
                </a:solidFill>
              </a:rPr>
              <a:t>Dafonte</a:t>
            </a:r>
            <a:r>
              <a:rPr lang="en-US" altLang="en-US" sz="1000" dirty="0">
                <a:solidFill>
                  <a:srgbClr val="3465A4"/>
                </a:solidFill>
              </a:rPr>
              <a:t> Pérez</a:t>
            </a:r>
          </a:p>
          <a:p>
            <a:pPr marL="48767" indent="0">
              <a:buNone/>
            </a:pP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966413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78455-E644-F344-882A-2005A87F2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Integration OCI GPUs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BD3E4-1394-3347-A109-66CD09016F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t>11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2C374C2-025A-A046-84E3-02E33C34DC61}"/>
              </a:ext>
            </a:extLst>
          </p:cNvPr>
          <p:cNvGrpSpPr/>
          <p:nvPr/>
        </p:nvGrpSpPr>
        <p:grpSpPr>
          <a:xfrm>
            <a:off x="903435" y="1059582"/>
            <a:ext cx="6859163" cy="3366176"/>
            <a:chOff x="2579013" y="1156658"/>
            <a:chExt cx="9145551" cy="448823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DA23182-2CF9-2A47-9169-D86BC4FA1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9514" y="3571046"/>
              <a:ext cx="1233985" cy="54501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A2DAF56-AA02-0341-94A0-3A044C1BF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0347" y="5087930"/>
              <a:ext cx="1325728" cy="42879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A615247-0F9C-B34A-92B0-FDF2B8DC6B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7686" y="2546594"/>
              <a:ext cx="1694001" cy="88240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139DFEA-08A7-794E-BB10-5107E40A7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5206" y="1156658"/>
              <a:ext cx="898963" cy="1042797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A22F94B-8BEC-D248-932B-B28C00F02FDA}"/>
                </a:ext>
              </a:extLst>
            </p:cNvPr>
            <p:cNvCxnSpPr>
              <a:stCxn id="12" idx="2"/>
            </p:cNvCxnSpPr>
            <p:nvPr/>
          </p:nvCxnSpPr>
          <p:spPr>
            <a:xfrm flipH="1">
              <a:off x="5644687" y="2199455"/>
              <a:ext cx="1" cy="573024"/>
            </a:xfrm>
            <a:prstGeom prst="straightConnector1">
              <a:avLst/>
            </a:prstGeom>
            <a:ln w="38100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D366DF9-4D79-834B-9AD4-0AC059965A9C}"/>
                </a:ext>
              </a:extLst>
            </p:cNvPr>
            <p:cNvCxnSpPr/>
            <p:nvPr/>
          </p:nvCxnSpPr>
          <p:spPr>
            <a:xfrm flipH="1">
              <a:off x="5603340" y="3487529"/>
              <a:ext cx="1" cy="573024"/>
            </a:xfrm>
            <a:prstGeom prst="straightConnector1">
              <a:avLst/>
            </a:prstGeom>
            <a:ln w="38100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2661F33-9861-8B4F-A7FE-EF7F2AB226CE}"/>
                </a:ext>
              </a:extLst>
            </p:cNvPr>
            <p:cNvCxnSpPr/>
            <p:nvPr/>
          </p:nvCxnSpPr>
          <p:spPr>
            <a:xfrm flipH="1">
              <a:off x="3453369" y="3429000"/>
              <a:ext cx="1300198" cy="571976"/>
            </a:xfrm>
            <a:prstGeom prst="straightConnector1">
              <a:avLst/>
            </a:prstGeom>
            <a:ln w="38100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0A59203-8A79-FB49-9EF5-DBBF8312048E}"/>
                </a:ext>
              </a:extLst>
            </p:cNvPr>
            <p:cNvCxnSpPr/>
            <p:nvPr/>
          </p:nvCxnSpPr>
          <p:spPr>
            <a:xfrm>
              <a:off x="6237027" y="3429000"/>
              <a:ext cx="1340156" cy="733568"/>
            </a:xfrm>
            <a:prstGeom prst="straightConnector1">
              <a:avLst/>
            </a:prstGeom>
            <a:ln w="38100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E0ED879-E8C9-734F-9C13-DA718ED33D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8646" y="4162568"/>
              <a:ext cx="729387" cy="72938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2827326-E924-654D-B656-D077D746266D}"/>
                </a:ext>
              </a:extLst>
            </p:cNvPr>
            <p:cNvSpPr txBox="1"/>
            <p:nvPr/>
          </p:nvSpPr>
          <p:spPr>
            <a:xfrm>
              <a:off x="4753566" y="4967785"/>
              <a:ext cx="163773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latin typeface="Arial" panose="020B0604020202020204" pitchFamily="34" charset="0"/>
                  <a:cs typeface="Arial" panose="020B0604020202020204" pitchFamily="34" charset="0"/>
                </a:rPr>
                <a:t>HEP software</a:t>
              </a:r>
              <a:endParaRPr lang="en-GB" sz="13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145066A4-ADEC-5D45-BE86-1217421CEEC8}"/>
                </a:ext>
              </a:extLst>
            </p:cNvPr>
            <p:cNvSpPr/>
            <p:nvPr/>
          </p:nvSpPr>
          <p:spPr>
            <a:xfrm>
              <a:off x="7685964" y="3524535"/>
              <a:ext cx="1301087" cy="638033"/>
            </a:xfrm>
            <a:prstGeom prst="roundRect">
              <a:avLst/>
            </a:prstGeom>
            <a:noFill/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CAD97F1B-7B15-AF4F-9862-6F9B745CCCAF}"/>
                </a:ext>
              </a:extLst>
            </p:cNvPr>
            <p:cNvSpPr/>
            <p:nvPr/>
          </p:nvSpPr>
          <p:spPr>
            <a:xfrm>
              <a:off x="7685964" y="4253922"/>
              <a:ext cx="1301087" cy="638033"/>
            </a:xfrm>
            <a:prstGeom prst="roundRect">
              <a:avLst/>
            </a:prstGeom>
            <a:noFill/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C7BCDFF1-870F-264F-ABDF-A2706999C304}"/>
                </a:ext>
              </a:extLst>
            </p:cNvPr>
            <p:cNvSpPr/>
            <p:nvPr/>
          </p:nvSpPr>
          <p:spPr>
            <a:xfrm>
              <a:off x="7685964" y="4983309"/>
              <a:ext cx="1301087" cy="638033"/>
            </a:xfrm>
            <a:prstGeom prst="roundRect">
              <a:avLst/>
            </a:prstGeom>
            <a:noFill/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4B115BF-CEC1-494A-9B97-87DCD165381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8861" y="4267189"/>
              <a:ext cx="1195292" cy="564028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7B75A3-D511-F54A-9EFB-EDDACF7A0144}"/>
                </a:ext>
              </a:extLst>
            </p:cNvPr>
            <p:cNvSpPr txBox="1"/>
            <p:nvPr/>
          </p:nvSpPr>
          <p:spPr>
            <a:xfrm>
              <a:off x="9343031" y="3611118"/>
              <a:ext cx="2381533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latin typeface="Arial" panose="020B0604020202020204" pitchFamily="34" charset="0"/>
                  <a:cs typeface="Arial" panose="020B0604020202020204" pitchFamily="34" charset="0"/>
                </a:rPr>
                <a:t>Experiments storage</a:t>
              </a:r>
              <a:endParaRPr lang="en-GB" sz="13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C8D5198-7DD1-C74B-B729-84AD9EF23157}"/>
                </a:ext>
              </a:extLst>
            </p:cNvPr>
            <p:cNvSpPr txBox="1"/>
            <p:nvPr/>
          </p:nvSpPr>
          <p:spPr>
            <a:xfrm>
              <a:off x="9376012" y="4360784"/>
              <a:ext cx="2315569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latin typeface="Arial" panose="020B0604020202020204" pitchFamily="34" charset="0"/>
                  <a:cs typeface="Arial" panose="020B0604020202020204" pitchFamily="34" charset="0"/>
                </a:rPr>
                <a:t>HDFS</a:t>
              </a:r>
              <a:endParaRPr lang="en-GB" sz="13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CB6D236-BC03-7543-9DA7-BCC055CAD59E}"/>
                </a:ext>
              </a:extLst>
            </p:cNvPr>
            <p:cNvSpPr txBox="1"/>
            <p:nvPr/>
          </p:nvSpPr>
          <p:spPr>
            <a:xfrm>
              <a:off x="9376012" y="5117660"/>
              <a:ext cx="2315569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latin typeface="Arial" panose="020B0604020202020204" pitchFamily="34" charset="0"/>
                  <a:cs typeface="Arial" panose="020B0604020202020204" pitchFamily="34" charset="0"/>
                </a:rPr>
                <a:t>Personal storage</a:t>
              </a:r>
              <a:endParaRPr lang="en-GB" sz="13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D76A297-00DD-5E47-BB49-9C20D455F0A2}"/>
                </a:ext>
              </a:extLst>
            </p:cNvPr>
            <p:cNvGrpSpPr/>
            <p:nvPr/>
          </p:nvGrpSpPr>
          <p:grpSpPr>
            <a:xfrm>
              <a:off x="3564701" y="4065857"/>
              <a:ext cx="876907" cy="1383493"/>
              <a:chOff x="3764888" y="4074771"/>
              <a:chExt cx="876907" cy="1383493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5A7843E-0F7C-A345-BB4A-6A54AFFA1E42}"/>
                  </a:ext>
                </a:extLst>
              </p:cNvPr>
              <p:cNvSpPr/>
              <p:nvPr/>
            </p:nvSpPr>
            <p:spPr>
              <a:xfrm>
                <a:off x="3764888" y="4074771"/>
                <a:ext cx="661917" cy="1166883"/>
              </a:xfrm>
              <a:prstGeom prst="roundRect">
                <a:avLst/>
              </a:prstGeom>
              <a:solidFill>
                <a:schemeClr val="bg1"/>
              </a:solidFill>
              <a:ln w="254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id="{EB31860F-9289-614E-9050-44A70ABB742A}"/>
                  </a:ext>
                </a:extLst>
              </p:cNvPr>
              <p:cNvSpPr/>
              <p:nvPr/>
            </p:nvSpPr>
            <p:spPr>
              <a:xfrm>
                <a:off x="3836888" y="4146771"/>
                <a:ext cx="661917" cy="1166883"/>
              </a:xfrm>
              <a:prstGeom prst="roundRect">
                <a:avLst/>
              </a:prstGeom>
              <a:solidFill>
                <a:schemeClr val="bg1"/>
              </a:solidFill>
              <a:ln w="254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id="{12CDC05C-C8C9-4342-8CE0-97C5FD2F6DA6}"/>
                  </a:ext>
                </a:extLst>
              </p:cNvPr>
              <p:cNvSpPr/>
              <p:nvPr/>
            </p:nvSpPr>
            <p:spPr>
              <a:xfrm>
                <a:off x="3908225" y="4218771"/>
                <a:ext cx="661917" cy="1166883"/>
              </a:xfrm>
              <a:prstGeom prst="roundRect">
                <a:avLst/>
              </a:prstGeom>
              <a:solidFill>
                <a:schemeClr val="bg1"/>
              </a:solidFill>
              <a:ln w="254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id="{863DB6B6-B8EC-4647-BDC0-8647758C581A}"/>
                  </a:ext>
                </a:extLst>
              </p:cNvPr>
              <p:cNvSpPr/>
              <p:nvPr/>
            </p:nvSpPr>
            <p:spPr>
              <a:xfrm>
                <a:off x="3979878" y="4291381"/>
                <a:ext cx="661917" cy="1166883"/>
              </a:xfrm>
              <a:prstGeom prst="roundRect">
                <a:avLst/>
              </a:prstGeom>
              <a:solidFill>
                <a:schemeClr val="bg1"/>
              </a:solidFill>
              <a:ln w="254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DA741036-0A9C-AD49-BC43-A196A182AAA5}"/>
                  </a:ext>
                </a:extLst>
              </p:cNvPr>
              <p:cNvSpPr/>
              <p:nvPr/>
            </p:nvSpPr>
            <p:spPr>
              <a:xfrm>
                <a:off x="4051527" y="4379542"/>
                <a:ext cx="518615" cy="338919"/>
              </a:xfrm>
              <a:prstGeom prst="roundRect">
                <a:avLst/>
              </a:prstGeom>
              <a:noFill/>
              <a:ln w="254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BCD42709-16B9-5C4F-9557-AD41C721EF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552"/>
              <a:stretch/>
            </p:blipFill>
            <p:spPr>
              <a:xfrm>
                <a:off x="4003083" y="4874822"/>
                <a:ext cx="612775" cy="381000"/>
              </a:xfrm>
              <a:prstGeom prst="rect">
                <a:avLst/>
              </a:prstGeom>
            </p:spPr>
          </p:pic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E6CD35E-15EF-8943-B68A-F4AC0F07A2EC}"/>
                </a:ext>
              </a:extLst>
            </p:cNvPr>
            <p:cNvGrpSpPr/>
            <p:nvPr/>
          </p:nvGrpSpPr>
          <p:grpSpPr>
            <a:xfrm>
              <a:off x="2579013" y="4026686"/>
              <a:ext cx="876907" cy="1382560"/>
              <a:chOff x="2779200" y="4035600"/>
              <a:chExt cx="876907" cy="1382560"/>
            </a:xfrm>
          </p:grpSpPr>
          <p:sp>
            <p:nvSpPr>
              <p:cNvPr id="28" name="Rounded Rectangle 27">
                <a:extLst>
                  <a:ext uri="{FF2B5EF4-FFF2-40B4-BE49-F238E27FC236}">
                    <a16:creationId xmlns:a16="http://schemas.microsoft.com/office/drawing/2014/main" id="{77D1A52F-C57D-5F40-9DA2-7179491F906D}"/>
                  </a:ext>
                </a:extLst>
              </p:cNvPr>
              <p:cNvSpPr/>
              <p:nvPr/>
            </p:nvSpPr>
            <p:spPr>
              <a:xfrm>
                <a:off x="2779200" y="4035600"/>
                <a:ext cx="661917" cy="1166883"/>
              </a:xfrm>
              <a:prstGeom prst="roundRect">
                <a:avLst/>
              </a:prstGeom>
              <a:solidFill>
                <a:schemeClr val="bg1"/>
              </a:solidFill>
              <a:ln w="254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Rounded Rectangle 28">
                <a:extLst>
                  <a:ext uri="{FF2B5EF4-FFF2-40B4-BE49-F238E27FC236}">
                    <a16:creationId xmlns:a16="http://schemas.microsoft.com/office/drawing/2014/main" id="{5EE12145-F4B6-1A4D-8D51-C8999E2D2422}"/>
                  </a:ext>
                </a:extLst>
              </p:cNvPr>
              <p:cNvSpPr/>
              <p:nvPr/>
            </p:nvSpPr>
            <p:spPr>
              <a:xfrm>
                <a:off x="2851200" y="4107600"/>
                <a:ext cx="661917" cy="1166883"/>
              </a:xfrm>
              <a:prstGeom prst="roundRect">
                <a:avLst/>
              </a:prstGeom>
              <a:solidFill>
                <a:schemeClr val="bg1"/>
              </a:solidFill>
              <a:ln w="254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Rounded Rectangle 29">
                <a:extLst>
                  <a:ext uri="{FF2B5EF4-FFF2-40B4-BE49-F238E27FC236}">
                    <a16:creationId xmlns:a16="http://schemas.microsoft.com/office/drawing/2014/main" id="{0D52673E-06B5-E243-BE81-46D0DCAE9AF3}"/>
                  </a:ext>
                </a:extLst>
              </p:cNvPr>
              <p:cNvSpPr/>
              <p:nvPr/>
            </p:nvSpPr>
            <p:spPr>
              <a:xfrm>
                <a:off x="2922537" y="4179600"/>
                <a:ext cx="661917" cy="1166883"/>
              </a:xfrm>
              <a:prstGeom prst="roundRect">
                <a:avLst/>
              </a:prstGeom>
              <a:solidFill>
                <a:schemeClr val="bg1"/>
              </a:solidFill>
              <a:ln w="254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Rounded Rectangle 30">
                <a:extLst>
                  <a:ext uri="{FF2B5EF4-FFF2-40B4-BE49-F238E27FC236}">
                    <a16:creationId xmlns:a16="http://schemas.microsoft.com/office/drawing/2014/main" id="{4E39A12E-7D94-7E40-B11C-1B4E9ED8AC5C}"/>
                  </a:ext>
                </a:extLst>
              </p:cNvPr>
              <p:cNvSpPr/>
              <p:nvPr/>
            </p:nvSpPr>
            <p:spPr>
              <a:xfrm>
                <a:off x="2994190" y="4251277"/>
                <a:ext cx="661917" cy="1166883"/>
              </a:xfrm>
              <a:prstGeom prst="roundRect">
                <a:avLst/>
              </a:prstGeom>
              <a:solidFill>
                <a:schemeClr val="bg1"/>
              </a:solidFill>
              <a:ln w="254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id="{2713C48A-D8F1-A34E-A08B-F7E483AF3E7F}"/>
                  </a:ext>
                </a:extLst>
              </p:cNvPr>
              <p:cNvSpPr/>
              <p:nvPr/>
            </p:nvSpPr>
            <p:spPr>
              <a:xfrm>
                <a:off x="3065839" y="4339438"/>
                <a:ext cx="518615" cy="338919"/>
              </a:xfrm>
              <a:prstGeom prst="roundRect">
                <a:avLst/>
              </a:prstGeom>
              <a:noFill/>
              <a:ln w="254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0873A415-D347-3642-8947-6981EF9DD1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29805" y="4766518"/>
                <a:ext cx="590685" cy="573128"/>
              </a:xfrm>
              <a:prstGeom prst="rect">
                <a:avLst/>
              </a:prstGeom>
            </p:spPr>
          </p:pic>
        </p:grpSp>
      </p:grp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476FE099-8785-2948-9F67-465C29BAFB5A}"/>
              </a:ext>
            </a:extLst>
          </p:cNvPr>
          <p:cNvSpPr/>
          <p:nvPr/>
        </p:nvSpPr>
        <p:spPr>
          <a:xfrm>
            <a:off x="4733648" y="2289245"/>
            <a:ext cx="975815" cy="4785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0373F84-C420-494B-A603-C5016C602DF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11" y="2319716"/>
            <a:ext cx="374709" cy="40729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944E9AE-08DE-094B-B274-A2907563101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41" y="1223390"/>
            <a:ext cx="1184525" cy="89815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37BBC207-8B2F-7C45-B0C2-404C2A869ADD}"/>
              </a:ext>
            </a:extLst>
          </p:cNvPr>
          <p:cNvSpPr txBox="1"/>
          <p:nvPr/>
        </p:nvSpPr>
        <p:spPr>
          <a:xfrm>
            <a:off x="6010015" y="2433622"/>
            <a:ext cx="1786151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 storage</a:t>
            </a:r>
            <a:endParaRPr lang="en-GB" sz="135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9EB9802-F670-054F-9D96-E1AF2170CBC4}"/>
              </a:ext>
            </a:extLst>
          </p:cNvPr>
          <p:cNvCxnSpPr/>
          <p:nvPr/>
        </p:nvCxnSpPr>
        <p:spPr>
          <a:xfrm flipV="1">
            <a:off x="464303" y="1962252"/>
            <a:ext cx="274811" cy="12119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B1831821-A049-A947-AC0E-1310CE5B5D9B}"/>
              </a:ext>
            </a:extLst>
          </p:cNvPr>
          <p:cNvSpPr/>
          <p:nvPr/>
        </p:nvSpPr>
        <p:spPr>
          <a:xfrm>
            <a:off x="179512" y="3237504"/>
            <a:ext cx="496438" cy="875162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077DAD9F-2673-4F46-88C1-92E15218B590}"/>
              </a:ext>
            </a:extLst>
          </p:cNvPr>
          <p:cNvSpPr/>
          <p:nvPr/>
        </p:nvSpPr>
        <p:spPr>
          <a:xfrm>
            <a:off x="233512" y="3291504"/>
            <a:ext cx="496438" cy="875162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E4A48DC-28BF-1940-9A7D-D433E10658FC}"/>
              </a:ext>
            </a:extLst>
          </p:cNvPr>
          <p:cNvSpPr/>
          <p:nvPr/>
        </p:nvSpPr>
        <p:spPr>
          <a:xfrm>
            <a:off x="287014" y="3345504"/>
            <a:ext cx="496438" cy="875162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F0429C0-7144-F248-A9E1-89A3B2A3C97E}"/>
              </a:ext>
            </a:extLst>
          </p:cNvPr>
          <p:cNvSpPr/>
          <p:nvPr/>
        </p:nvSpPr>
        <p:spPr>
          <a:xfrm>
            <a:off x="340754" y="3399961"/>
            <a:ext cx="496438" cy="875162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6D0F761-8FAA-B74A-B187-4375F41B116D}"/>
              </a:ext>
            </a:extLst>
          </p:cNvPr>
          <p:cNvSpPr/>
          <p:nvPr/>
        </p:nvSpPr>
        <p:spPr>
          <a:xfrm>
            <a:off x="394491" y="3466082"/>
            <a:ext cx="388961" cy="25418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D11F6077-5259-9740-8340-2815E8ECFDD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0" y="3781327"/>
            <a:ext cx="199292" cy="193368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30A78780-627D-1243-A8E8-7343A20C51CE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5" r="5066" b="6973"/>
          <a:stretch/>
        </p:blipFill>
        <p:spPr>
          <a:xfrm>
            <a:off x="369372" y="4014926"/>
            <a:ext cx="452438" cy="180340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8F67BE46-5664-244F-B02B-D5D7BD9C5C80}"/>
              </a:ext>
            </a:extLst>
          </p:cNvPr>
          <p:cNvSpPr txBox="1"/>
          <p:nvPr/>
        </p:nvSpPr>
        <p:spPr bwMode="auto">
          <a:xfrm>
            <a:off x="7020272" y="1223390"/>
            <a:ext cx="2000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</a:t>
            </a:r>
            <a:r>
              <a:rPr lang="en-CH" sz="1200" dirty="0"/>
              <a:t>redit: </a:t>
            </a:r>
            <a:r>
              <a:rPr lang="en-GB" sz="1200" dirty="0"/>
              <a:t>Riccardo </a:t>
            </a:r>
            <a:r>
              <a:rPr lang="en-GB" sz="1200" dirty="0" err="1"/>
              <a:t>Castellotti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7509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3" grpId="0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dirty="0"/>
              <a:t>CERN Open Days 2019 registration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107504" y="994204"/>
            <a:ext cx="4478149" cy="3377745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  <a:defRPr/>
            </a:pPr>
            <a:r>
              <a:rPr lang="en-GB" sz="2400" dirty="0"/>
              <a:t>Supporting outreach, experience of fast and scalable solutions</a:t>
            </a:r>
          </a:p>
          <a:p>
            <a:pPr>
              <a:lnSpc>
                <a:spcPct val="100000"/>
              </a:lnSpc>
              <a:defRPr/>
            </a:pPr>
            <a:r>
              <a:rPr lang="en-GB" sz="1900" dirty="0"/>
              <a:t>to be able to deploy at the needed scale </a:t>
            </a:r>
          </a:p>
          <a:p>
            <a:pPr>
              <a:defRPr/>
            </a:pPr>
            <a:r>
              <a:rPr lang="en-GB" sz="1900" dirty="0"/>
              <a:t>to save time and benefit from automation using cloud services when possible</a:t>
            </a:r>
          </a:p>
          <a:p>
            <a:pPr lvl="1">
              <a:defRPr/>
            </a:pPr>
            <a:r>
              <a:rPr lang="en-GB" sz="1500" dirty="0"/>
              <a:t>Load balancer aaS, OCI Container Engine for Kubernetes, Autonomous Transaction Processing services, Oracle Management Cloud, Oracle Analytics Cloud</a:t>
            </a:r>
          </a:p>
          <a:p>
            <a:pPr>
              <a:lnSpc>
                <a:spcPct val="100000"/>
              </a:lnSpc>
              <a:defRPr/>
            </a:pPr>
            <a:r>
              <a:rPr lang="en-GB" sz="1900" dirty="0"/>
              <a:t>to ease integration with other interfaces (on site organization) with Oracle database as a common repository</a:t>
            </a:r>
            <a:endParaRPr sz="2100" dirty="0"/>
          </a:p>
          <a:p>
            <a:pPr>
              <a:lnSpc>
                <a:spcPct val="100000"/>
              </a:lnSpc>
              <a:defRPr/>
            </a:pPr>
            <a:r>
              <a:rPr lang="en-GB" sz="1900" dirty="0"/>
              <a:t>to gain time and avoid having to deploy new services for the event</a:t>
            </a:r>
          </a:p>
          <a:p>
            <a:pPr marL="36576" lvl="0" indent="0">
              <a:lnSpc>
                <a:spcPct val="100000"/>
              </a:lnSpc>
              <a:buNone/>
              <a:defRPr/>
            </a:pPr>
            <a:r>
              <a:rPr lang="en-GB" sz="1900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Scalability tests built in the different environments.</a:t>
            </a:r>
            <a:endParaRPr sz="21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12</a:t>
            </a:fld>
            <a:endParaRPr lang="en-US" dirty="0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B09609F0-5F4C-8044-80BC-27272BA89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653" y="1131590"/>
            <a:ext cx="4737224" cy="23286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CE92D9-3D4B-D64D-BBB5-B916FEBFA18F}"/>
              </a:ext>
            </a:extLst>
          </p:cNvPr>
          <p:cNvSpPr txBox="1"/>
          <p:nvPr/>
        </p:nvSpPr>
        <p:spPr>
          <a:xfrm>
            <a:off x="7092280" y="4014528"/>
            <a:ext cx="18838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</a:t>
            </a:r>
            <a:r>
              <a:rPr lang="en-CH" sz="1200" dirty="0"/>
              <a:t>redit: </a:t>
            </a:r>
            <a:r>
              <a:rPr lang="en-GB" sz="1200" dirty="0"/>
              <a:t>Viktor </a:t>
            </a:r>
            <a:r>
              <a:rPr lang="en-GB" sz="1200" dirty="0" err="1"/>
              <a:t>Kozlovszky</a:t>
            </a:r>
            <a:endParaRPr lang="en-CH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28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rmAutofit/>
          </a:bodyPr>
          <a:lstStyle/>
          <a:p>
            <a:pPr algn="ctr"/>
            <a:r>
              <a:rPr lang="en-US" dirty="0"/>
              <a:t>ARCHIVER project objective</a:t>
            </a:r>
            <a:endParaRPr dirty="0"/>
          </a:p>
        </p:txBody>
      </p:sp>
      <p:sp>
        <p:nvSpPr>
          <p:cNvPr id="324" name="Google Shape;324;p15"/>
          <p:cNvSpPr txBox="1">
            <a:spLocks noGrp="1"/>
          </p:cNvSpPr>
          <p:nvPr>
            <p:ph type="sldNum" idx="12"/>
          </p:nvPr>
        </p:nvSpPr>
        <p:spPr>
          <a:xfrm>
            <a:off x="7643004" y="4844898"/>
            <a:ext cx="87234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defTabSz="685800"/>
            <a:fld id="{00000000-1234-1234-1234-123412341234}" type="slidenum">
              <a:rPr lang="en-US">
                <a:solidFill>
                  <a:srgbClr val="E7E6E6"/>
                </a:solidFill>
              </a:rPr>
              <a:pPr defTabSz="685800"/>
              <a:t>13</a:t>
            </a:fld>
            <a:endParaRPr>
              <a:solidFill>
                <a:srgbClr val="E7E6E6"/>
              </a:solidFill>
            </a:endParaRPr>
          </a:p>
        </p:txBody>
      </p:sp>
      <p:pic>
        <p:nvPicPr>
          <p:cNvPr id="326" name="Google Shape;326;p15" descr="A close up of a map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0435" y="1302905"/>
            <a:ext cx="5137426" cy="3284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56426" y="2401056"/>
            <a:ext cx="3458706" cy="757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15" descr="A close up of a logo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64811" y="3558967"/>
            <a:ext cx="2535879" cy="879173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15"/>
          <p:cNvSpPr txBox="1"/>
          <p:nvPr/>
        </p:nvSpPr>
        <p:spPr>
          <a:xfrm>
            <a:off x="364141" y="879150"/>
            <a:ext cx="8725238" cy="1437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rmAutofit fontScale="92500" lnSpcReduction="10000"/>
          </a:bodyPr>
          <a:lstStyle/>
          <a:p>
            <a:pPr defTabSz="685800" rtl="0">
              <a:lnSpc>
                <a:spcPct val="120000"/>
              </a:lnSpc>
              <a:buClr>
                <a:srgbClr val="3F3F3F"/>
              </a:buClr>
              <a:buSzPts val="2000"/>
            </a:pPr>
            <a:r>
              <a:rPr lang="en-US" sz="1350" b="1" i="1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Focus: Archiving and Data Preservation Services using commercial cloud services to be available via the European Open Science Cloud (EOSC)</a:t>
            </a:r>
            <a:endParaRPr sz="9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685800" rtl="0">
              <a:lnSpc>
                <a:spcPct val="120000"/>
              </a:lnSpc>
              <a:spcBef>
                <a:spcPts val="375"/>
              </a:spcBef>
              <a:buClr>
                <a:srgbClr val="3F3F3F"/>
              </a:buClr>
              <a:buSzPts val="2000"/>
            </a:pPr>
            <a:r>
              <a:rPr lang="en-US" sz="1350" b="1" i="1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Total Budget : 4.8M euro ; Procurement R&amp;D Budget: 3.4M euro </a:t>
            </a:r>
            <a:endParaRPr sz="9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685800" rtl="0">
              <a:lnSpc>
                <a:spcPct val="120000"/>
              </a:lnSpc>
              <a:spcBef>
                <a:spcPts val="225"/>
              </a:spcBef>
              <a:buClr>
                <a:srgbClr val="3F3F3F"/>
              </a:buClr>
              <a:buSzPts val="2000"/>
            </a:pPr>
            <a:r>
              <a:rPr lang="en-US" sz="1350" b="1" i="1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Starting Date: 1</a:t>
            </a:r>
            <a:r>
              <a:rPr lang="en-US" sz="1350" b="1" i="1" baseline="30000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350" b="1" i="1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 of January 2019</a:t>
            </a:r>
            <a:endParaRPr sz="9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685800" rtl="0">
              <a:lnSpc>
                <a:spcPct val="120000"/>
              </a:lnSpc>
              <a:spcBef>
                <a:spcPts val="225"/>
              </a:spcBef>
              <a:buClr>
                <a:srgbClr val="3F3F3F"/>
              </a:buClr>
              <a:buSzPts val="2000"/>
            </a:pPr>
            <a:r>
              <a:rPr lang="en-US" sz="1350" b="1" i="1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Duration: 36 Months</a:t>
            </a:r>
            <a:endParaRPr sz="9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685800" rtl="0">
              <a:lnSpc>
                <a:spcPct val="120000"/>
              </a:lnSpc>
              <a:spcBef>
                <a:spcPts val="225"/>
              </a:spcBef>
              <a:buClr>
                <a:srgbClr val="3F3F3F"/>
              </a:buClr>
              <a:buSzPts val="2000"/>
            </a:pPr>
            <a:r>
              <a:rPr lang="en-US" sz="1350" b="1" i="1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Coordinator: CERN (Lead Procurer) </a:t>
            </a:r>
            <a:endParaRPr sz="9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F4F1B6-493E-F64E-B4E1-B3DE7F008C8E}"/>
              </a:ext>
            </a:extLst>
          </p:cNvPr>
          <p:cNvSpPr txBox="1"/>
          <p:nvPr/>
        </p:nvSpPr>
        <p:spPr bwMode="auto">
          <a:xfrm>
            <a:off x="7282474" y="143690"/>
            <a:ext cx="18309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</a:t>
            </a:r>
            <a:r>
              <a:rPr lang="en-CH" sz="1200" dirty="0"/>
              <a:t>redit: </a:t>
            </a:r>
            <a:r>
              <a:rPr lang="en-US" sz="1200" dirty="0"/>
              <a:t>João Fernandes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3594943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C371A-C0F1-324D-B4A9-126617A24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References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B14517-4F08-3F40-AB81-A5D5FA0E71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B2C45-4BDF-3242-958C-2ABDF8D86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HEP Software Foundation </a:t>
            </a:r>
            <a:r>
              <a:rPr lang="en-GB" dirty="0">
                <a:hlinkClick r:id="rId2"/>
              </a:rPr>
              <a:t>https://hepsoftwarefoundation.org/</a:t>
            </a:r>
            <a:r>
              <a:rPr lang="en-GB" dirty="0"/>
              <a:t> </a:t>
            </a:r>
          </a:p>
          <a:p>
            <a:r>
              <a:rPr lang="en-GB" dirty="0"/>
              <a:t>A Roadmap for HEP Software and Computing R&amp;D for the 2020s </a:t>
            </a:r>
            <a:r>
              <a:rPr lang="en-GB" dirty="0">
                <a:hlinkClick r:id="rId3"/>
              </a:rPr>
              <a:t>https://doi.org/10.1007/s41781-018-0018-8</a:t>
            </a:r>
            <a:r>
              <a:rPr lang="en-GB" dirty="0"/>
              <a:t> </a:t>
            </a:r>
          </a:p>
          <a:p>
            <a:r>
              <a:rPr lang="en-GB" dirty="0"/>
              <a:t>European Strategy for Particle Physics </a:t>
            </a:r>
            <a:r>
              <a:rPr lang="en-GB" dirty="0">
                <a:hlinkClick r:id="rId4"/>
              </a:rPr>
              <a:t>https://europeanstrategyupdate.web.cern.ch/</a:t>
            </a:r>
            <a:r>
              <a:rPr lang="en-GB" dirty="0"/>
              <a:t> </a:t>
            </a:r>
          </a:p>
          <a:p>
            <a:r>
              <a:rPr lang="en-GB" dirty="0"/>
              <a:t>LHC schedule </a:t>
            </a:r>
            <a:r>
              <a:rPr lang="en-GB" dirty="0">
                <a:hlinkClick r:id="rId5"/>
              </a:rPr>
              <a:t>https://cern.ch/lhc-commissioning/schedule/LHC-long-term.htm</a:t>
            </a:r>
            <a:r>
              <a:rPr lang="en-GB" dirty="0"/>
              <a:t> </a:t>
            </a:r>
          </a:p>
          <a:p>
            <a:r>
              <a:rPr lang="en-GB" dirty="0">
                <a:hlinkClick r:id="rId6"/>
              </a:rPr>
              <a:t>http://opendata.cern.ch/docs/cms-releases-open-data-for-machine-learning</a:t>
            </a:r>
            <a:r>
              <a:rPr lang="en-GB" dirty="0"/>
              <a:t> </a:t>
            </a:r>
          </a:p>
          <a:p>
            <a:r>
              <a:rPr lang="en-GB" dirty="0"/>
              <a:t>CERN DB blog </a:t>
            </a:r>
            <a:r>
              <a:rPr lang="en-GB" dirty="0">
                <a:hlinkClick r:id="rId7"/>
              </a:rPr>
              <a:t>https://cern.ch/db-blog/</a:t>
            </a:r>
            <a:r>
              <a:rPr lang="en-GB" dirty="0"/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64730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 txBox="1">
            <a:spLocks/>
          </p:cNvSpPr>
          <p:nvPr/>
        </p:nvSpPr>
        <p:spPr>
          <a:xfrm>
            <a:off x="577697" y="3035290"/>
            <a:ext cx="8494295" cy="173197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 defTabSz="685800">
              <a:buClr>
                <a:srgbClr val="0055A0"/>
              </a:buClr>
              <a:buNone/>
            </a:pPr>
            <a:endParaRPr lang="pl-PL" sz="27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6575" indent="0" defTabSz="685800">
              <a:buClr>
                <a:srgbClr val="0055A0"/>
              </a:buClr>
              <a:buNone/>
            </a:pPr>
            <a:r>
              <a:rPr lang="de-CH" sz="2700" dirty="0" err="1">
                <a:solidFill>
                  <a:srgbClr val="0070C0"/>
                </a:solidFill>
                <a:latin typeface="Calibri" panose="020F0502020204030204" pitchFamily="34" charset="0"/>
              </a:rPr>
              <a:t>eric.grancher@cern.ch</a:t>
            </a:r>
            <a:endParaRPr lang="de-CH" sz="27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6575" indent="0" defTabSz="685800">
              <a:buClr>
                <a:srgbClr val="0055A0"/>
              </a:buClr>
              <a:buNone/>
            </a:pPr>
            <a:r>
              <a:rPr lang="de-CH" sz="27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</a:p>
          <a:p>
            <a:pPr marL="36575" indent="0" defTabSz="685800">
              <a:buClr>
                <a:srgbClr val="0055A0"/>
              </a:buClr>
              <a:buNone/>
            </a:pPr>
            <a:endParaRPr lang="de-CH" sz="27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6575" indent="0" defTabSz="685800">
              <a:buClr>
                <a:srgbClr val="0055A0"/>
              </a:buClr>
              <a:buNone/>
            </a:pPr>
            <a:endParaRPr lang="pl-PL" sz="27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6575" indent="0" defTabSz="685800">
              <a:buClr>
                <a:srgbClr val="0055A0"/>
              </a:buClr>
              <a:buNone/>
            </a:pPr>
            <a:endParaRPr lang="en-US" sz="2700" dirty="0">
              <a:solidFill>
                <a:srgbClr val="0070C0"/>
              </a:solidFill>
              <a:latin typeface="Arial"/>
            </a:endParaRPr>
          </a:p>
          <a:p>
            <a:pPr marL="370332" indent="-342900" defTabSz="685800">
              <a:buClr>
                <a:srgbClr val="0055A0"/>
              </a:buClr>
            </a:pPr>
            <a:endParaRPr lang="en-US" sz="2700" dirty="0">
              <a:solidFill>
                <a:srgbClr val="0070C0"/>
              </a:solidFill>
              <a:latin typeface="Arial"/>
              <a:sym typeface="Wingdings" panose="05000000000000000000" pitchFamily="2" charset="2"/>
            </a:endParaRPr>
          </a:p>
          <a:p>
            <a:pPr marL="370332" indent="-342900" defTabSz="685800">
              <a:buClr>
                <a:srgbClr val="0055A0"/>
              </a:buClr>
            </a:pPr>
            <a:endParaRPr lang="en-US" sz="2700" dirty="0">
              <a:solidFill>
                <a:srgbClr val="0070C0"/>
              </a:solidFill>
              <a:latin typeface="Arial"/>
            </a:endParaRPr>
          </a:p>
          <a:p>
            <a:pPr marL="370332" indent="-342900" defTabSz="685800">
              <a:buClr>
                <a:srgbClr val="0055A0"/>
              </a:buClr>
            </a:pPr>
            <a:endParaRPr lang="en-US" sz="2700" dirty="0">
              <a:solidFill>
                <a:srgbClr val="0070C0"/>
              </a:solidFill>
              <a:latin typeface="Arial"/>
            </a:endParaRPr>
          </a:p>
          <a:p>
            <a:pPr marL="370332" indent="-342900" defTabSz="685800">
              <a:buClr>
                <a:srgbClr val="0055A0"/>
              </a:buClr>
            </a:pPr>
            <a:endParaRPr lang="en-US" sz="2700" dirty="0">
              <a:solidFill>
                <a:srgbClr val="0070C0"/>
              </a:solidFill>
              <a:latin typeface="Arial"/>
            </a:endParaRPr>
          </a:p>
          <a:p>
            <a:pPr marL="370332" indent="-342900" defTabSz="685800">
              <a:buClr>
                <a:srgbClr val="0055A0"/>
              </a:buClr>
            </a:pPr>
            <a:endParaRPr lang="en-US" sz="27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3108" y="1363054"/>
            <a:ext cx="8226854" cy="1388719"/>
          </a:xfrm>
        </p:spPr>
        <p:txBody>
          <a:bodyPr/>
          <a:lstStyle/>
          <a:p>
            <a:pPr marL="36575" indent="0" algn="ctr">
              <a:buNone/>
            </a:pPr>
            <a:endParaRPr lang="en-GB" noProof="0" dirty="0">
              <a:latin typeface="Stencil" panose="040409050D0802020404" pitchFamily="82" charset="0"/>
            </a:endParaRPr>
          </a:p>
          <a:p>
            <a:pPr marL="36575" indent="0" algn="ctr">
              <a:buNone/>
            </a:pPr>
            <a:endParaRPr lang="en-GB" noProof="0" dirty="0">
              <a:latin typeface="Stencil" panose="040409050D0802020404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371421"/>
            <a:ext cx="9071992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6575" algn="ctr" defTabSz="685800" rtl="0"/>
            <a:r>
              <a:rPr lang="pl-PL" sz="7200" kern="1200" dirty="0" err="1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</a:rPr>
              <a:t>Thank</a:t>
            </a:r>
            <a:r>
              <a:rPr lang="pl-PL" sz="7200" kern="1200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</a:rPr>
              <a:t> </a:t>
            </a:r>
            <a:r>
              <a:rPr lang="pl-PL" sz="7200" kern="1200" dirty="0" err="1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</a:rPr>
              <a:t>you</a:t>
            </a:r>
            <a:endParaRPr lang="en-US" sz="7200" kern="1200" dirty="0">
              <a:solidFill>
                <a:srgbClr val="0055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anose="02020904090505020303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54175" y="4767264"/>
            <a:ext cx="501424" cy="273844"/>
          </a:xfrm>
          <a:prstGeom prst="rect">
            <a:avLst/>
          </a:prstGeom>
        </p:spPr>
        <p:txBody>
          <a:bodyPr/>
          <a:lstStyle/>
          <a:p>
            <a:pPr defTabSz="685800" rtl="0"/>
            <a:fld id="{17918391-D411-FE40-AAD7-861AE5233E0E}" type="slidenum">
              <a:rPr lang="en-US" kern="1200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 rtl="0"/>
              <a:t>15</a:t>
            </a:fld>
            <a:endParaRPr lang="en-US" kern="12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446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90244" y="555526"/>
            <a:ext cx="8953756" cy="173293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4400" dirty="0"/>
              <a:t>Enabling Discovery In Research With Cloud Technologies  </a:t>
            </a:r>
            <a:br>
              <a:rPr lang="en-GB" sz="4400" dirty="0"/>
            </a:br>
            <a:br>
              <a:rPr lang="en-GB" sz="4400" dirty="0"/>
            </a:br>
            <a:r>
              <a:rPr lang="en-GB" sz="4400" dirty="0"/>
              <a:t>CERN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0"/>
          </p:nvPr>
        </p:nvSpPr>
        <p:spPr bwMode="auto">
          <a:xfrm>
            <a:off x="190244" y="2466223"/>
            <a:ext cx="8266422" cy="521637"/>
          </a:xfrm>
        </p:spPr>
        <p:txBody>
          <a:bodyPr>
            <a:noAutofit/>
          </a:bodyPr>
          <a:lstStyle/>
          <a:p>
            <a:pPr>
              <a:defRPr/>
            </a:pPr>
            <a:endParaRPr dirty="0"/>
          </a:p>
        </p:txBody>
      </p:sp>
      <p:sp>
        <p:nvSpPr>
          <p:cNvPr id="6" name="Text Placeholder 2"/>
          <p:cNvSpPr/>
          <p:nvPr/>
        </p:nvSpPr>
        <p:spPr bwMode="auto">
          <a:xfrm>
            <a:off x="190244" y="3200400"/>
            <a:ext cx="7852180" cy="1675606"/>
          </a:xfrm>
          <a:prstGeom prst="rect">
            <a:avLst/>
          </a:prstGeom>
        </p:spPr>
        <p:txBody>
          <a:bodyPr vert="horz" lIns="45720" tIns="0" rIns="45720" bIns="0" anchor="b"/>
          <a:lstStyle>
            <a:lvl1pPr marL="0" indent="0" algn="l">
              <a:spcBef>
                <a:spcPts val="0"/>
              </a:spcBef>
              <a:buClr>
                <a:schemeClr val="tx1"/>
              </a:buClr>
              <a:buSzPct val="80000"/>
              <a:buFont typeface="Arial"/>
              <a:buNone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>
              <a:spcBef>
                <a:spcPts val="0"/>
              </a:spcBef>
              <a:buClr>
                <a:schemeClr val="tx1"/>
              </a:buClr>
              <a:buSzPct val="90000"/>
              <a:buFont typeface="Arial"/>
              <a:buNone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>
              <a:spcBef>
                <a:spcPts val="0"/>
              </a:spcBef>
              <a:buClr>
                <a:schemeClr val="tx1"/>
              </a:buClr>
              <a:buSzPct val="85000"/>
              <a:buFont typeface="Arial"/>
              <a:buNone/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>
              <a:spcBef>
                <a:spcPts val="0"/>
              </a:spcBef>
              <a:buClr>
                <a:schemeClr val="tx1"/>
              </a:buClr>
              <a:buSzPct val="90000"/>
              <a:buFont typeface="Arial"/>
              <a:buNone/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>
              <a:spcBef>
                <a:spcPts val="0"/>
              </a:spcBef>
              <a:buClr>
                <a:schemeClr val="tx1"/>
              </a:buClr>
              <a:buSzPct val="100000"/>
              <a:buFont typeface="Arial"/>
              <a:buNone/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2000" dirty="0">
              <a:solidFill>
                <a:schemeClr val="accent6"/>
              </a:solidFill>
            </a:endParaRPr>
          </a:p>
          <a:p>
            <a:pPr>
              <a:defRPr/>
            </a:pPr>
            <a:endParaRPr lang="en-GB" sz="2000" dirty="0">
              <a:solidFill>
                <a:schemeClr val="accent6"/>
              </a:solidFill>
            </a:endParaRPr>
          </a:p>
          <a:p>
            <a:pPr>
              <a:defRPr/>
            </a:pPr>
            <a:endParaRPr lang="en-GB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GB" sz="2000" dirty="0"/>
              <a:t>Eric </a:t>
            </a:r>
            <a:r>
              <a:rPr lang="en-GB" sz="2000" dirty="0" err="1"/>
              <a:t>Grancher</a:t>
            </a:r>
            <a:r>
              <a:rPr lang="en-GB" sz="2000" dirty="0"/>
              <a:t> </a:t>
            </a:r>
            <a:br>
              <a:rPr lang="en-GB" sz="2000" dirty="0"/>
            </a:br>
            <a:r>
              <a:rPr lang="en-GB" sz="2000" dirty="0" err="1"/>
              <a:t>eric.grancher@cern.ch</a:t>
            </a:r>
            <a:r>
              <a:rPr lang="en-GB" sz="2000" dirty="0"/>
              <a:t> </a:t>
            </a:r>
            <a:br>
              <a:rPr lang="en-GB" sz="2000" dirty="0"/>
            </a:br>
            <a:r>
              <a:rPr lang="en-GB" sz="2000" dirty="0"/>
              <a:t>Head of Database Services</a:t>
            </a:r>
          </a:p>
          <a:p>
            <a:pPr>
              <a:defRPr/>
            </a:pPr>
            <a:r>
              <a:rPr lang="en-GB" sz="2000" dirty="0"/>
              <a:t>IT department, CERN </a:t>
            </a:r>
            <a:endParaRPr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dirty="0"/>
              <a:t>Brief introduction to CERN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>
              <a:lnSpc>
                <a:spcPct val="95000"/>
              </a:lnSpc>
              <a:defRPr/>
            </a:pPr>
            <a:r>
              <a:rPr lang="en-GB" sz="1900" dirty="0"/>
              <a:t>European Council for Nuclear Research</a:t>
            </a:r>
            <a:endParaRPr sz="1900" dirty="0"/>
          </a:p>
          <a:p>
            <a:pPr>
              <a:lnSpc>
                <a:spcPct val="100000"/>
              </a:lnSpc>
              <a:defRPr/>
            </a:pPr>
            <a:r>
              <a:rPr lang="en-GB" sz="1900" dirty="0"/>
              <a:t>Founded in 1954 for fundamental physics research (initially 12 member states)</a:t>
            </a:r>
          </a:p>
          <a:p>
            <a:pPr>
              <a:lnSpc>
                <a:spcPct val="100000"/>
              </a:lnSpc>
              <a:defRPr/>
            </a:pPr>
            <a:r>
              <a:rPr lang="en-GB" sz="1900" dirty="0"/>
              <a:t>Today 23 members states (see https://home.cern/about/member-states) and world-wide collaborations</a:t>
            </a:r>
          </a:p>
          <a:p>
            <a:pPr>
              <a:lnSpc>
                <a:spcPct val="100000"/>
              </a:lnSpc>
              <a:defRPr/>
            </a:pPr>
            <a:r>
              <a:rPr lang="en-GB" sz="1900" dirty="0"/>
              <a:t>Missions:</a:t>
            </a:r>
          </a:p>
          <a:p>
            <a:pPr lvl="1">
              <a:defRPr/>
            </a:pPr>
            <a:r>
              <a:rPr lang="en-GB" sz="1600" dirty="0"/>
              <a:t>Fundamental research on matter and forces</a:t>
            </a:r>
          </a:p>
          <a:p>
            <a:pPr lvl="1">
              <a:defRPr/>
            </a:pPr>
            <a:r>
              <a:rPr lang="en-GB" sz="1600" dirty="0"/>
              <a:t>Technological innovation</a:t>
            </a:r>
          </a:p>
          <a:p>
            <a:pPr lvl="1">
              <a:defRPr/>
            </a:pPr>
            <a:r>
              <a:rPr lang="en-GB" sz="1600" dirty="0"/>
              <a:t>Diversity and bringing nations together</a:t>
            </a:r>
          </a:p>
          <a:p>
            <a:pPr lvl="1">
              <a:defRPr/>
            </a:pPr>
            <a:r>
              <a:rPr lang="en-GB" sz="1600" dirty="0"/>
              <a:t>Inspiration and Education</a:t>
            </a:r>
          </a:p>
          <a:p>
            <a:pPr lvl="1">
              <a:defRPr/>
            </a:pPr>
            <a:r>
              <a:rPr lang="en-GB" sz="1600" dirty="0"/>
              <a:t>(More information at https://</a:t>
            </a:r>
            <a:r>
              <a:rPr lang="en-GB" sz="1600" dirty="0" err="1"/>
              <a:t>home.cern</a:t>
            </a:r>
            <a:r>
              <a:rPr lang="en-GB" sz="1600" dirty="0"/>
              <a:t>/about)</a:t>
            </a:r>
          </a:p>
          <a:p>
            <a:pPr>
              <a:lnSpc>
                <a:spcPct val="100000"/>
              </a:lnSpc>
              <a:defRPr/>
            </a:pPr>
            <a:r>
              <a:rPr lang="en-GB" sz="1900" dirty="0"/>
              <a:t>Can be visited, https://</a:t>
            </a:r>
            <a:r>
              <a:rPr lang="en-GB" sz="1900" dirty="0" err="1"/>
              <a:t>visit.cern</a:t>
            </a:r>
            <a:r>
              <a:rPr lang="en-GB" sz="1900" dirty="0"/>
              <a:t>/</a:t>
            </a:r>
            <a:endParaRPr sz="19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2/26/20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 descr="cern vista aére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126040"/>
            <a:ext cx="9144000" cy="461665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The Large Hadron Collider (LHC) 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362243"/>
            <a:ext cx="9144000" cy="769441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Probably the largest machine</a:t>
            </a:r>
            <a:r>
              <a:rPr lang="en-US" sz="1600" dirty="0">
                <a:solidFill>
                  <a:schemeClr val="bg1"/>
                </a:solidFill>
              </a:rPr>
              <a:t> in the world</a:t>
            </a:r>
          </a:p>
          <a:p>
            <a:r>
              <a:rPr lang="en-US" sz="1400" dirty="0">
                <a:solidFill>
                  <a:schemeClr val="bg1"/>
                </a:solidFill>
              </a:rPr>
              <a:t>	27 km, 50 types of magnets, 1 232 main dipoles 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	each 15 m long, 35 </a:t>
            </a:r>
            <a:r>
              <a:rPr lang="en-US" sz="1400" dirty="0" err="1">
                <a:solidFill>
                  <a:schemeClr val="bg1"/>
                </a:solidFill>
              </a:rPr>
              <a:t>tonnes</a:t>
            </a:r>
            <a:r>
              <a:rPr lang="en-US" sz="1400" dirty="0">
                <a:solidFill>
                  <a:schemeClr val="bg1"/>
                </a:solidFill>
              </a:rPr>
              <a:t>, 8.3 T, 11 080 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3853324"/>
            <a:ext cx="9144000" cy="523220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Emptiest </a:t>
            </a:r>
            <a:r>
              <a:rPr lang="en-US" sz="1400" dirty="0">
                <a:solidFill>
                  <a:schemeClr val="bg2"/>
                </a:solidFill>
              </a:rPr>
              <a:t>place in the solar system </a:t>
            </a:r>
          </a:p>
          <a:p>
            <a:r>
              <a:rPr lang="en-US" sz="1400" dirty="0">
                <a:solidFill>
                  <a:schemeClr val="bg2"/>
                </a:solidFill>
              </a:rPr>
              <a:t>	104 km of piping under vacuum, pressure below 1.013 × 10</a:t>
            </a:r>
            <a:r>
              <a:rPr lang="en-US" sz="1400" baseline="30000" dirty="0">
                <a:solidFill>
                  <a:schemeClr val="bg2"/>
                </a:solidFill>
              </a:rPr>
              <a:t>-10</a:t>
            </a:r>
            <a:r>
              <a:rPr lang="en-US" sz="1400" dirty="0">
                <a:solidFill>
                  <a:schemeClr val="bg2"/>
                </a:solidFill>
              </a:rPr>
              <a:t> mbar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4462253"/>
            <a:ext cx="9144000" cy="584776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Hottest spot </a:t>
            </a:r>
            <a:r>
              <a:rPr lang="en-US" sz="1600" dirty="0">
                <a:solidFill>
                  <a:srgbClr val="FFFFFF"/>
                </a:solidFill>
              </a:rPr>
              <a:t>in the galaxy </a:t>
            </a:r>
          </a:p>
          <a:p>
            <a:r>
              <a:rPr lang="en-US" sz="1600" dirty="0">
                <a:solidFill>
                  <a:srgbClr val="FFFFFF"/>
                </a:solidFill>
              </a:rPr>
              <a:t>	</a:t>
            </a:r>
            <a:r>
              <a:rPr lang="en-US" sz="1400" dirty="0">
                <a:solidFill>
                  <a:srgbClr val="FFFFFF"/>
                </a:solidFill>
              </a:rPr>
              <a:t>During lead ion collisions create temperatures 100 000x hotter than the heart of the sun</a:t>
            </a:r>
            <a:endParaRPr lang="en-US" sz="1600" dirty="0">
              <a:solidFill>
                <a:srgbClr val="FFFFFF"/>
              </a:solidFill>
              <a:effectLst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3200116"/>
            <a:ext cx="9144000" cy="584776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Fastest racetrack </a:t>
            </a:r>
            <a:r>
              <a:rPr lang="en-US" sz="1600" dirty="0">
                <a:solidFill>
                  <a:schemeClr val="bg2"/>
                </a:solidFill>
              </a:rPr>
              <a:t>on Earth</a:t>
            </a:r>
          </a:p>
          <a:p>
            <a:r>
              <a:rPr lang="en-US" sz="1600" dirty="0">
                <a:solidFill>
                  <a:schemeClr val="bg2"/>
                </a:solidFill>
              </a:rPr>
              <a:t>	</a:t>
            </a:r>
            <a:r>
              <a:rPr lang="en-US" sz="1400" dirty="0">
                <a:solidFill>
                  <a:schemeClr val="bg1"/>
                </a:solidFill>
              </a:rPr>
              <a:t>Protons circulate 11 245 times/s (99.9999991% the speed of light) 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45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2/26/20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0702016_10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86354"/>
            <a:ext cx="9144000" cy="461665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The ATLAS detector (as an example for the 4 LHC experiments)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382453"/>
            <a:ext cx="9144000" cy="553998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~100 Million </a:t>
            </a:r>
            <a:r>
              <a:rPr lang="en-US" sz="1600" dirty="0">
                <a:solidFill>
                  <a:srgbClr val="F8F8F8"/>
                </a:solidFill>
              </a:rPr>
              <a:t>electronic channels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	Control and detection sensors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995983"/>
            <a:ext cx="9144000" cy="1077218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Large amount of data</a:t>
            </a:r>
            <a:br>
              <a:rPr lang="en-US" sz="1600" dirty="0">
                <a:solidFill>
                  <a:srgbClr val="FFFF00"/>
                </a:solidFill>
              </a:rPr>
            </a:br>
            <a:r>
              <a:rPr lang="en-US" sz="1600" dirty="0">
                <a:solidFill>
                  <a:schemeClr val="bg2"/>
                </a:solidFill>
              </a:rPr>
              <a:t>	Capturing 40+ million collisions per second</a:t>
            </a:r>
          </a:p>
          <a:p>
            <a:r>
              <a:rPr lang="en-US" sz="1600" dirty="0">
                <a:solidFill>
                  <a:schemeClr val="bg2"/>
                </a:solidFill>
              </a:rPr>
              <a:t>	Several layers of filtering</a:t>
            </a:r>
            <a:br>
              <a:rPr lang="en-US" sz="1600" dirty="0">
                <a:solidFill>
                  <a:schemeClr val="bg2"/>
                </a:solidFill>
              </a:rPr>
            </a:br>
            <a:r>
              <a:rPr lang="en-US" sz="1600" dirty="0">
                <a:solidFill>
                  <a:schemeClr val="bg2"/>
                </a:solidFill>
              </a:rPr>
              <a:t>	2018: 88 PB of LHC experiments data 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69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2/26/20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429"/>
            <a:ext cx="9144000" cy="50890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86354"/>
            <a:ext cx="9144000" cy="461665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Worldwide LHC Computing Grid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949772"/>
            <a:ext cx="9144000" cy="830997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CERN	</a:t>
            </a:r>
            <a:r>
              <a:rPr lang="en-US" sz="1600" dirty="0">
                <a:solidFill>
                  <a:schemeClr val="bg1"/>
                </a:solidFill>
              </a:rPr>
              <a:t>17k servers, 300k CPU cores</a:t>
            </a:r>
          </a:p>
          <a:p>
            <a:r>
              <a:rPr lang="en-US" sz="1600" dirty="0">
                <a:solidFill>
                  <a:srgbClr val="FFFF00"/>
                </a:solidFill>
              </a:rPr>
              <a:t>	</a:t>
            </a:r>
            <a:r>
              <a:rPr lang="en-US" sz="1600" dirty="0">
                <a:solidFill>
                  <a:schemeClr val="bg1"/>
                </a:solidFill>
              </a:rPr>
              <a:t>400PB capacity on tape (30k units)</a:t>
            </a:r>
          </a:p>
          <a:p>
            <a:r>
              <a:rPr lang="en-US" sz="1600" dirty="0">
                <a:solidFill>
                  <a:schemeClr val="bg1"/>
                </a:solidFill>
              </a:rPr>
              <a:t>	280PB capacity on disk					(February 2020)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3860078"/>
            <a:ext cx="9144000" cy="1077218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00"/>
                </a:solidFill>
              </a:rPr>
              <a:t>WLCG</a:t>
            </a:r>
            <a:r>
              <a:rPr lang="en-GB" sz="1600" dirty="0">
                <a:solidFill>
                  <a:schemeClr val="bg1"/>
                </a:solidFill>
              </a:rPr>
              <a:t>	more than 170 data centres in more than 40 countries</a:t>
            </a:r>
          </a:p>
          <a:p>
            <a:r>
              <a:rPr lang="en-GB" sz="1600" dirty="0">
                <a:solidFill>
                  <a:schemeClr val="bg1"/>
                </a:solidFill>
              </a:rPr>
              <a:t>	close to 1 Million CPU cores, 1 Exabyte of storage available to the LHC experiments</a:t>
            </a:r>
          </a:p>
          <a:p>
            <a:r>
              <a:rPr lang="en-GB" sz="1600" dirty="0">
                <a:solidFill>
                  <a:schemeClr val="bg1"/>
                </a:solidFill>
              </a:rPr>
              <a:t>	&gt;300k jobs run concurrently on the Grid</a:t>
            </a:r>
          </a:p>
          <a:p>
            <a:r>
              <a:rPr lang="en-GB" sz="1600" dirty="0">
                <a:solidFill>
                  <a:schemeClr val="bg1"/>
                </a:solidFill>
              </a:rPr>
              <a:t>	Global transfer rates regularly exceed 50GB/s (2019)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77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dirty="0"/>
              <a:t>CERN openlab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lnSpc>
                <a:spcPct val="95000"/>
              </a:lnSpc>
              <a:defRPr/>
            </a:pPr>
            <a:r>
              <a:rPr lang="en-GB" sz="2100" dirty="0"/>
              <a:t>Public-private partnership, through which CERN collaborates with leading ICT companies and other research organizations</a:t>
            </a:r>
            <a:endParaRPr sz="2100" dirty="0"/>
          </a:p>
          <a:p>
            <a:pPr lvl="1">
              <a:lnSpc>
                <a:spcPct val="100000"/>
              </a:lnSpc>
              <a:defRPr/>
            </a:pPr>
            <a:r>
              <a:rPr lang="en-GB" sz="1800" dirty="0"/>
              <a:t>Evaluate state-of-the-art technologies in a challenging environment and improve them.</a:t>
            </a:r>
            <a:endParaRPr sz="1800" dirty="0"/>
          </a:p>
          <a:p>
            <a:pPr lvl="1">
              <a:lnSpc>
                <a:spcPct val="100000"/>
              </a:lnSpc>
              <a:defRPr/>
            </a:pPr>
            <a:r>
              <a:rPr lang="en-GB" sz="1800" dirty="0"/>
              <a:t>Train the next generation of engineers/researchers.</a:t>
            </a:r>
            <a:endParaRPr sz="1800" dirty="0"/>
          </a:p>
          <a:p>
            <a:pPr lvl="1">
              <a:lnSpc>
                <a:spcPct val="100000"/>
              </a:lnSpc>
              <a:defRPr/>
            </a:pPr>
            <a:r>
              <a:rPr lang="en-GB" sz="1800" dirty="0"/>
              <a:t>Promote education and cultural exchanges.</a:t>
            </a:r>
            <a:endParaRPr sz="1800" dirty="0"/>
          </a:p>
          <a:p>
            <a:pPr lvl="1">
              <a:lnSpc>
                <a:spcPct val="100000"/>
              </a:lnSpc>
              <a:defRPr/>
            </a:pPr>
            <a:r>
              <a:rPr lang="en-GB" sz="1800" dirty="0"/>
              <a:t>Communicate results and reach new audiences.</a:t>
            </a:r>
            <a:endParaRPr sz="1800" dirty="0"/>
          </a:p>
          <a:p>
            <a:pPr>
              <a:lnSpc>
                <a:spcPct val="100000"/>
              </a:lnSpc>
              <a:defRPr/>
            </a:pPr>
            <a:r>
              <a:rPr lang="en-GB" sz="2100" dirty="0"/>
              <a:t>Oracle is a member since 2003</a:t>
            </a:r>
            <a:endParaRPr sz="21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7</a:t>
            </a:fld>
            <a:endParaRPr lang="en-US" dirty="0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0880" y="2780113"/>
            <a:ext cx="2468451" cy="14163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99BE7-37F4-5045-A7F6-D293BC528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Oracle at CERN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196DC9-DCE2-2046-A50B-F186723908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41A036-3AF9-784E-A719-756113850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6003890" cy="3500566"/>
          </a:xfrm>
        </p:spPr>
        <p:txBody>
          <a:bodyPr>
            <a:normAutofit/>
          </a:bodyPr>
          <a:lstStyle/>
          <a:p>
            <a:pPr>
              <a:buClr>
                <a:srgbClr val="0055A0"/>
              </a:buClr>
              <a:tabLst>
                <a:tab pos="1214906" algn="l"/>
                <a:tab pos="2434046" algn="l"/>
                <a:tab pos="3653183" algn="l"/>
                <a:tab pos="4872324" algn="l"/>
                <a:tab pos="6091462" algn="l"/>
                <a:tab pos="7310601" algn="l"/>
                <a:tab pos="8529740" algn="l"/>
                <a:tab pos="9748879" algn="l"/>
                <a:tab pos="10968018" algn="l"/>
                <a:tab pos="12187158" algn="l"/>
                <a:tab pos="13406296" algn="l"/>
              </a:tabLst>
            </a:pPr>
            <a:r>
              <a:rPr lang="en-GB" sz="1800" dirty="0">
                <a:solidFill>
                  <a:srgbClr val="2D9DFF"/>
                </a:solidFill>
                <a:ea typeface="DejaVu Sans" charset="0"/>
                <a:cs typeface="DejaVu Sans" charset="0"/>
              </a:rPr>
              <a:t>Since 1982 – version 2.3</a:t>
            </a:r>
          </a:p>
          <a:p>
            <a:pPr lvl="1">
              <a:buClr>
                <a:srgbClr val="0055A0"/>
              </a:buClr>
              <a:tabLst>
                <a:tab pos="1214906" algn="l"/>
                <a:tab pos="2434046" algn="l"/>
                <a:tab pos="3653183" algn="l"/>
                <a:tab pos="4872324" algn="l"/>
                <a:tab pos="6091462" algn="l"/>
                <a:tab pos="7310601" algn="l"/>
                <a:tab pos="8529740" algn="l"/>
                <a:tab pos="9748879" algn="l"/>
                <a:tab pos="10968018" algn="l"/>
                <a:tab pos="12187158" algn="l"/>
                <a:tab pos="13406296" algn="l"/>
              </a:tabLst>
            </a:pPr>
            <a:r>
              <a:rPr lang="en-GB" sz="1600" dirty="0">
                <a:solidFill>
                  <a:srgbClr val="0055A0"/>
                </a:solidFill>
                <a:ea typeface="DejaVu Sans" charset="0"/>
                <a:cs typeface="DejaVu Sans" charset="0"/>
              </a:rPr>
              <a:t>Initially used for accelerator controls</a:t>
            </a:r>
          </a:p>
          <a:p>
            <a:pPr>
              <a:buClr>
                <a:srgbClr val="0055A0"/>
              </a:buClr>
              <a:tabLst>
                <a:tab pos="1214906" algn="l"/>
                <a:tab pos="2434046" algn="l"/>
                <a:tab pos="3653183" algn="l"/>
                <a:tab pos="4872324" algn="l"/>
                <a:tab pos="6091462" algn="l"/>
                <a:tab pos="7310601" algn="l"/>
                <a:tab pos="8529740" algn="l"/>
                <a:tab pos="9748879" algn="l"/>
                <a:tab pos="10968018" algn="l"/>
                <a:tab pos="12187158" algn="l"/>
                <a:tab pos="13406296" algn="l"/>
              </a:tabLst>
            </a:pPr>
            <a:r>
              <a:rPr lang="en-US" sz="1800" dirty="0">
                <a:solidFill>
                  <a:srgbClr val="0055A0"/>
                </a:solidFill>
                <a:ea typeface="DejaVu Sans" charset="0"/>
                <a:cs typeface="DejaVu Sans" charset="0"/>
              </a:rPr>
              <a:t>Examples of critical production DBs:</a:t>
            </a:r>
          </a:p>
          <a:p>
            <a:pPr lvl="1">
              <a:buClr>
                <a:srgbClr val="0055A0"/>
              </a:buClr>
              <a:tabLst>
                <a:tab pos="1214906" algn="l"/>
                <a:tab pos="2434046" algn="l"/>
                <a:tab pos="3653183" algn="l"/>
                <a:tab pos="4872324" algn="l"/>
                <a:tab pos="6091462" algn="l"/>
                <a:tab pos="7310601" algn="l"/>
                <a:tab pos="8529740" algn="l"/>
                <a:tab pos="9748879" algn="l"/>
                <a:tab pos="10968018" algn="l"/>
                <a:tab pos="12187158" algn="l"/>
                <a:tab pos="13406296" algn="l"/>
              </a:tabLst>
            </a:pPr>
            <a:r>
              <a:rPr lang="en-US" sz="1600" dirty="0">
                <a:solidFill>
                  <a:srgbClr val="0055A0"/>
                </a:solidFill>
                <a:ea typeface="DejaVu Sans" charset="0"/>
                <a:cs typeface="DejaVu Sans" charset="0"/>
              </a:rPr>
              <a:t>Quench Protection System: </a:t>
            </a:r>
            <a:r>
              <a:rPr lang="en-US" sz="1600" dirty="0">
                <a:solidFill>
                  <a:srgbClr val="2D9DFF"/>
                </a:solidFill>
                <a:ea typeface="DejaVu Sans" charset="0"/>
                <a:cs typeface="DejaVu Sans" charset="0"/>
              </a:rPr>
              <a:t>150’000 changes/s</a:t>
            </a:r>
          </a:p>
          <a:p>
            <a:pPr lvl="1">
              <a:buClr>
                <a:srgbClr val="0055A0"/>
              </a:buClr>
              <a:tabLst>
                <a:tab pos="1214906" algn="l"/>
                <a:tab pos="2434046" algn="l"/>
                <a:tab pos="3653183" algn="l"/>
                <a:tab pos="4872324" algn="l"/>
                <a:tab pos="6091462" algn="l"/>
                <a:tab pos="7310601" algn="l"/>
                <a:tab pos="8529740" algn="l"/>
                <a:tab pos="9748879" algn="l"/>
                <a:tab pos="10968018" algn="l"/>
                <a:tab pos="12187158" algn="l"/>
                <a:tab pos="13406296" algn="l"/>
              </a:tabLst>
            </a:pPr>
            <a:r>
              <a:rPr lang="en-US" sz="1600" dirty="0" err="1">
                <a:solidFill>
                  <a:srgbClr val="0055A0"/>
                </a:solidFill>
                <a:ea typeface="DejaVu Sans" charset="0"/>
                <a:cs typeface="DejaVu Sans" charset="0"/>
              </a:rPr>
              <a:t>QPSr</a:t>
            </a:r>
            <a:r>
              <a:rPr lang="en-US" sz="1600" dirty="0">
                <a:solidFill>
                  <a:srgbClr val="0055A0"/>
                </a:solidFill>
                <a:ea typeface="DejaVu Sans" charset="0"/>
                <a:cs typeface="DejaVu Sans" charset="0"/>
              </a:rPr>
              <a:t> &gt; 150TB redo / month </a:t>
            </a:r>
          </a:p>
          <a:p>
            <a:endParaRPr lang="en-GB" sz="1600" dirty="0"/>
          </a:p>
        </p:txBody>
      </p:sp>
      <p:pic>
        <p:nvPicPr>
          <p:cNvPr id="5" name="Picture 4" descr="01-manual.png">
            <a:extLst>
              <a:ext uri="{FF2B5EF4-FFF2-40B4-BE49-F238E27FC236}">
                <a16:creationId xmlns:a16="http://schemas.microsoft.com/office/drawing/2014/main" id="{0176B3C9-C5D1-D943-99F6-C16759CCCF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8585" y="272965"/>
            <a:ext cx="2445415" cy="2075711"/>
          </a:xfrm>
          <a:prstGeom prst="rect">
            <a:avLst/>
          </a:prstGeom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43E1FEAA-585A-114A-86DD-0A5F18E74AD8}"/>
              </a:ext>
            </a:extLst>
          </p:cNvPr>
          <p:cNvSpPr txBox="1">
            <a:spLocks/>
          </p:cNvSpPr>
          <p:nvPr/>
        </p:nvSpPr>
        <p:spPr>
          <a:xfrm>
            <a:off x="7314210" y="39706"/>
            <a:ext cx="1829790" cy="3124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sz="1000" dirty="0" err="1"/>
              <a:t>Credit</a:t>
            </a:r>
            <a:r>
              <a:rPr lang="fr-FR" sz="1000" dirty="0"/>
              <a:t>: N. Segura Chinchilla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554D3D-8165-554A-BC56-1E22FE113B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853" y="2581935"/>
            <a:ext cx="2447907" cy="1807430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4D65254-BA23-4C47-A86B-6D71150F599B}"/>
              </a:ext>
            </a:extLst>
          </p:cNvPr>
          <p:cNvSpPr txBox="1">
            <a:spLocks/>
          </p:cNvSpPr>
          <p:nvPr/>
        </p:nvSpPr>
        <p:spPr>
          <a:xfrm>
            <a:off x="6696093" y="2350332"/>
            <a:ext cx="2363233" cy="24165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 algn="r">
              <a:buNone/>
            </a:pPr>
            <a:r>
              <a:rPr lang="fr-FR" sz="1000" dirty="0" err="1"/>
              <a:t>Credit</a:t>
            </a:r>
            <a:r>
              <a:rPr lang="fr-FR" sz="1000" dirty="0"/>
              <a:t>: C. </a:t>
            </a:r>
            <a:r>
              <a:rPr lang="fr-FR" sz="1000" dirty="0" err="1"/>
              <a:t>Roderick</a:t>
            </a:r>
            <a:endParaRPr lang="fr-FR" sz="1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AE855A-3537-4C4B-92E8-E2E6FFA70276}"/>
              </a:ext>
            </a:extLst>
          </p:cNvPr>
          <p:cNvSpPr/>
          <p:nvPr/>
        </p:nvSpPr>
        <p:spPr>
          <a:xfrm>
            <a:off x="8633814" y="3395851"/>
            <a:ext cx="459946" cy="99351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4A3B3D-9351-0242-8E47-10F4A126F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268" y="2381435"/>
            <a:ext cx="3517628" cy="2118298"/>
          </a:xfrm>
          <a:prstGeom prst="rect">
            <a:avLst/>
          </a:prstGeom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CEBBCF2-8E6D-5B44-BB9E-A2823632A252}"/>
              </a:ext>
            </a:extLst>
          </p:cNvPr>
          <p:cNvSpPr txBox="1">
            <a:spLocks/>
          </p:cNvSpPr>
          <p:nvPr/>
        </p:nvSpPr>
        <p:spPr>
          <a:xfrm>
            <a:off x="3599057" y="4218378"/>
            <a:ext cx="2246403" cy="34197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sz="1000" dirty="0"/>
              <a:t>ACCLOG, </a:t>
            </a:r>
            <a:r>
              <a:rPr lang="fr-FR" sz="1000" dirty="0" err="1"/>
              <a:t>credit</a:t>
            </a:r>
            <a:r>
              <a:rPr lang="fr-FR" sz="1000" dirty="0"/>
              <a:t>: </a:t>
            </a:r>
            <a:r>
              <a:rPr lang="en-GB" sz="1000" dirty="0"/>
              <a:t>N. </a:t>
            </a:r>
            <a:r>
              <a:rPr lang="en-GB" sz="1000" dirty="0" err="1"/>
              <a:t>Tsvetkov</a:t>
            </a:r>
            <a:endParaRPr lang="en-GB" sz="1000" dirty="0"/>
          </a:p>
          <a:p>
            <a:pPr marL="48767" indent="0">
              <a:buNone/>
            </a:pP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4161842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52E21-7973-DA46-BD72-6B667412E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32" y="175120"/>
            <a:ext cx="894879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Oracle Cloud Infrastructure - WLCG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D4D434-057B-0D49-9C85-1908A4DDE0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/>
              <a:t>9</a:t>
            </a:fld>
            <a:endParaRPr lang="en-US"/>
          </a:p>
        </p:txBody>
      </p:sp>
      <p:pic>
        <p:nvPicPr>
          <p:cNvPr id="195" name="Picture 194">
            <a:extLst>
              <a:ext uri="{FF2B5EF4-FFF2-40B4-BE49-F238E27FC236}">
                <a16:creationId xmlns:a16="http://schemas.microsoft.com/office/drawing/2014/main" id="{9F7AFB0B-19FC-E14F-839D-E853970C6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67" y="995600"/>
            <a:ext cx="6259431" cy="3377119"/>
          </a:xfrm>
          <a:prstGeom prst="rect">
            <a:avLst/>
          </a:prstGeom>
        </p:spPr>
      </p:pic>
      <p:sp>
        <p:nvSpPr>
          <p:cNvPr id="196" name="Content Placeholder 3">
            <a:extLst>
              <a:ext uri="{FF2B5EF4-FFF2-40B4-BE49-F238E27FC236}">
                <a16:creationId xmlns:a16="http://schemas.microsoft.com/office/drawing/2014/main" id="{322F2E32-AE11-FA49-B846-513F50789A44}"/>
              </a:ext>
            </a:extLst>
          </p:cNvPr>
          <p:cNvSpPr txBox="1">
            <a:spLocks/>
          </p:cNvSpPr>
          <p:nvPr/>
        </p:nvSpPr>
        <p:spPr>
          <a:xfrm>
            <a:off x="2915816" y="842343"/>
            <a:ext cx="6143510" cy="8653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288"/>
              </a:spcBef>
              <a:spcAft>
                <a:spcPts val="288"/>
              </a:spcAft>
            </a:pPr>
            <a:r>
              <a:rPr lang="fr-FR" sz="1000" dirty="0" err="1"/>
              <a:t>Credit</a:t>
            </a:r>
            <a:r>
              <a:rPr lang="fr-FR" sz="1000" dirty="0"/>
              <a:t>: </a:t>
            </a:r>
            <a:r>
              <a:rPr lang="en-US" altLang="en-US" sz="1000" dirty="0">
                <a:solidFill>
                  <a:srgbClr val="3465A4"/>
                </a:solidFill>
              </a:rPr>
              <a:t>Ana </a:t>
            </a:r>
            <a:r>
              <a:rPr lang="en-US" altLang="en-US" sz="1000" dirty="0" err="1">
                <a:solidFill>
                  <a:srgbClr val="3465A4"/>
                </a:solidFill>
              </a:rPr>
              <a:t>Lameiro</a:t>
            </a:r>
            <a:r>
              <a:rPr lang="en-US" altLang="en-US" sz="1000" dirty="0">
                <a:solidFill>
                  <a:srgbClr val="3465A4"/>
                </a:solidFill>
              </a:rPr>
              <a:t> Fernández, Katarzyna Maria </a:t>
            </a:r>
            <a:r>
              <a:rPr lang="en-US" altLang="en-US" sz="1000" dirty="0" err="1">
                <a:solidFill>
                  <a:srgbClr val="3465A4"/>
                </a:solidFill>
              </a:rPr>
              <a:t>Dziedziniewicz</a:t>
            </a:r>
            <a:r>
              <a:rPr lang="en-US" altLang="en-US" sz="1000" dirty="0">
                <a:solidFill>
                  <a:srgbClr val="3465A4"/>
                </a:solidFill>
              </a:rPr>
              <a:t>-Wojcik, Eva </a:t>
            </a:r>
            <a:r>
              <a:rPr lang="en-US" altLang="en-US" sz="1000" dirty="0" err="1">
                <a:solidFill>
                  <a:srgbClr val="3465A4"/>
                </a:solidFill>
              </a:rPr>
              <a:t>Dafonte</a:t>
            </a:r>
            <a:r>
              <a:rPr lang="en-US" altLang="en-US" sz="1000" dirty="0">
                <a:solidFill>
                  <a:srgbClr val="3465A4"/>
                </a:solidFill>
              </a:rPr>
              <a:t> Pérez</a:t>
            </a:r>
          </a:p>
          <a:p>
            <a:pPr marL="48767" indent="0">
              <a:buNone/>
            </a:pPr>
            <a:endParaRPr lang="fr-FR" sz="1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A3B570-02B8-5441-B51B-8C7D09B73850}"/>
              </a:ext>
            </a:extLst>
          </p:cNvPr>
          <p:cNvSpPr/>
          <p:nvPr/>
        </p:nvSpPr>
        <p:spPr>
          <a:xfrm>
            <a:off x="6759078" y="1726971"/>
            <a:ext cx="240380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600" dirty="0"/>
              <a:t>Deployment of Oracle Cloud Infrastructure as a site inside Worldwide LHC Computing Grid</a:t>
            </a:r>
          </a:p>
          <a:p>
            <a:pPr>
              <a:defRPr/>
            </a:pPr>
            <a:r>
              <a:rPr lang="en-GB" sz="1600" dirty="0"/>
              <a:t>Proof of concept, 2017Q3</a:t>
            </a:r>
          </a:p>
          <a:p>
            <a:pPr>
              <a:defRPr/>
            </a:pPr>
            <a:r>
              <a:rPr lang="en-GB" sz="1600" dirty="0"/>
              <a:t>132 X5 High IO Bare Metal Machines.  Around 10 000 cores. 10GB RAM per core</a:t>
            </a:r>
          </a:p>
        </p:txBody>
      </p:sp>
    </p:spTree>
    <p:extLst>
      <p:ext uri="{BB962C8B-B14F-4D97-AF65-F5344CB8AC3E}">
        <p14:creationId xmlns:p14="http://schemas.microsoft.com/office/powerpoint/2010/main" val="287930052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aster Slid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CERNPrésentation1_16x9numpage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5772</TotalTime>
  <Words>853</Words>
  <Application>Microsoft Macintosh PowerPoint</Application>
  <DocSecurity>0</DocSecurity>
  <PresentationFormat>On-screen Show (16:9)</PresentationFormat>
  <Paragraphs>129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Elephant</vt:lpstr>
      <vt:lpstr>Optima</vt:lpstr>
      <vt:lpstr>Stencil</vt:lpstr>
      <vt:lpstr>CERNCorporate16-9</vt:lpstr>
      <vt:lpstr>Master Slide</vt:lpstr>
      <vt:lpstr>4_CERNPrésentation1_16x9numpages</vt:lpstr>
      <vt:lpstr>PowerPoint Presentation</vt:lpstr>
      <vt:lpstr>Enabling Discovery In Research With Cloud Technologies    CERN</vt:lpstr>
      <vt:lpstr>Brief introduction to CERN</vt:lpstr>
      <vt:lpstr>PowerPoint Presentation</vt:lpstr>
      <vt:lpstr>PowerPoint Presentation</vt:lpstr>
      <vt:lpstr>PowerPoint Presentation</vt:lpstr>
      <vt:lpstr>CERN openlab</vt:lpstr>
      <vt:lpstr>Oracle at CERN</vt:lpstr>
      <vt:lpstr>Oracle Cloud Infrastructure - WLCG</vt:lpstr>
      <vt:lpstr>Jobs on OCI</vt:lpstr>
      <vt:lpstr>Integration OCI GPUs</vt:lpstr>
      <vt:lpstr>CERN Open Days 2019 registration</vt:lpstr>
      <vt:lpstr>ARCHIVER project objective</vt:lpstr>
      <vt:lpstr>References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CERN User</dc:creator>
  <cp:keywords/>
  <dc:description/>
  <cp:lastModifiedBy>Eric Grancher</cp:lastModifiedBy>
  <cp:revision>1012</cp:revision>
  <dcterms:created xsi:type="dcterms:W3CDTF">2012-11-30T11:04:26Z</dcterms:created>
  <dcterms:modified xsi:type="dcterms:W3CDTF">2020-02-27T13:50:50Z</dcterms:modified>
  <cp:category/>
  <dc:identifier/>
  <cp:contentStatus/>
  <dc:language/>
  <cp:version/>
</cp:coreProperties>
</file>