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napToObjects="1">
      <p:cViewPr varScale="1">
        <p:scale>
          <a:sx n="130" d="100"/>
          <a:sy n="130" d="100"/>
        </p:scale>
        <p:origin x="1110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0D7128-810B-4C4B-83BD-F524F3F18EE6}" type="datetimeFigureOut">
              <a:rPr lang="en-GB" smtClean="0"/>
              <a:t>02/03/2020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CE1E9C-6F72-4223-A14F-161D47A5F3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810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4/2/2020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PS Machine Performance Coordination Meeting #3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4/2/2020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PS Machine Performance Coordination Meeting #3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4/2/2020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PS Machine Performance Coordination Meeting #3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4/2/2020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PS Machine Performance Coordination Meeting #3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4/2/2020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PS Machine Performance Coordination Meeting #3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4/2/2020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PS Machine Performance Coordination Meeting #3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4/2/2020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PS Machine Performance Coordination Meeting #3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4/2/2020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PS Machine Performance Coordination Meeting #3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F338AC-251B-4BE8-8CF4-AD81FC771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88272"/>
            <a:ext cx="8226854" cy="2813757"/>
          </a:xfrm>
        </p:spPr>
        <p:txBody>
          <a:bodyPr>
            <a:normAutofit fontScale="90000"/>
          </a:bodyPr>
          <a:lstStyle/>
          <a:p>
            <a:r>
              <a:rPr lang="en-US" dirty="0"/>
              <a:t>Status of the new</a:t>
            </a:r>
            <a:br>
              <a:rPr lang="en-US" dirty="0"/>
            </a:br>
            <a:r>
              <a:rPr lang="en-US" dirty="0"/>
              <a:t>BGI (Beam Gas Injection)</a:t>
            </a:r>
            <a:br>
              <a:rPr lang="en-US" dirty="0"/>
            </a:br>
            <a:r>
              <a:rPr lang="en-US" dirty="0"/>
              <a:t>of the new</a:t>
            </a:r>
            <a:br>
              <a:rPr lang="en-US" dirty="0"/>
            </a:br>
            <a:r>
              <a:rPr lang="en-US" dirty="0"/>
              <a:t>BGI (Beam Gas Ionization)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EB7038-E828-4D0D-843F-8A7EB5C7625A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7200" y="3802029"/>
            <a:ext cx="2743200" cy="419653"/>
          </a:xfrm>
        </p:spPr>
        <p:txBody>
          <a:bodyPr/>
          <a:lstStyle/>
          <a:p>
            <a:r>
              <a:rPr lang="en-US" dirty="0"/>
              <a:t>Jose A. Ferreira Somoza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74D2DD-1601-4B62-8336-8749A47267A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4/2/2020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FBBA16-3500-4C00-87C7-A3A6ED4129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PS Machine Performance Coordination Meeting #3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62EB1D-A1DD-408B-A351-DF37C1B4EC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D1CA6614-C975-49A5-8FEE-2A48D78915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2935" y="130498"/>
            <a:ext cx="4041065" cy="5716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658A0EF4-DC1E-4401-8075-5C58C4CED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Layout</a:t>
            </a:r>
            <a:endParaRPr lang="en-GB" dirty="0"/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BAE97B4B-1B2E-4BD5-ADA5-08FA3216FB2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9162194"/>
              </p:ext>
            </p:extLst>
          </p:nvPr>
        </p:nvGraphicFramePr>
        <p:xfrm>
          <a:off x="3877182" y="1686692"/>
          <a:ext cx="2451506" cy="400304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451506">
                  <a:extLst>
                    <a:ext uri="{9D8B030D-6E8A-4147-A177-3AD203B41FA5}">
                      <a16:colId xmlns:a16="http://schemas.microsoft.com/office/drawing/2014/main" val="15292113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Beam </a:t>
                      </a:r>
                      <a:endParaRPr lang="en-US" sz="1200" b="1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</a:rPr>
                        <a:t>VVGSW Next (or Previous) Sector Valve </a:t>
                      </a:r>
                    </a:p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</a:rPr>
                        <a:t>VVGSW Previous (or Next) Sector Valve </a:t>
                      </a:r>
                    </a:p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</a:rPr>
                        <a:t>VGI Bayard-Alpert Gauge </a:t>
                      </a:r>
                    </a:p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Gas Injection System </a:t>
                      </a:r>
                      <a:endParaRPr lang="en-US" sz="1200" b="1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</a:rPr>
                        <a:t>VVR Pumping Group Insulation Valve </a:t>
                      </a:r>
                    </a:p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</a:rPr>
                        <a:t>VVA Analog Injection Valve </a:t>
                      </a:r>
                    </a:p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</a:rPr>
                        <a:t>VVFMD Beam Vacuum Insulation Valve </a:t>
                      </a:r>
                    </a:p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</a:rPr>
                        <a:t>VGR BGI Dome Pirani Gauge </a:t>
                      </a:r>
                    </a:p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</a:rPr>
                        <a:t>VGP BGI Dome Penning Gauge </a:t>
                      </a:r>
                    </a:p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</a:rPr>
                        <a:t>VGFH BGI Monitor Full-Range Gauge n°1 </a:t>
                      </a:r>
                    </a:p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</a:rPr>
                        <a:t>VGFH BGI Monitor Full-Range Gauge n°2 </a:t>
                      </a:r>
                    </a:p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Vacuum Pumping group </a:t>
                      </a:r>
                      <a:endParaRPr lang="en-US" sz="1200" b="1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</a:rPr>
                        <a:t>VPP.VPG Primary pump </a:t>
                      </a:r>
                    </a:p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</a:rPr>
                        <a:t>VPT.VPG Turbo Pump </a:t>
                      </a:r>
                    </a:p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</a:rPr>
                        <a:t>VVP.VPG Venting Valve Primary </a:t>
                      </a:r>
                    </a:p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</a:rPr>
                        <a:t>VVI.VPG Intermediate Valve between </a:t>
                      </a:r>
                    </a:p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</a:rPr>
                        <a:t>Primary Pump and Turbo Pump </a:t>
                      </a:r>
                    </a:p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</a:rPr>
                        <a:t>VVD.VPG Leak Detection valve </a:t>
                      </a:r>
                    </a:p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</a:rPr>
                        <a:t>VGR.VPG Pumping Group Pirani Gauge </a:t>
                      </a:r>
                    </a:p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</a:rPr>
                        <a:t>VGP.VPG Pumping Group </a:t>
                      </a:r>
                      <a:r>
                        <a:rPr lang="en-US" sz="1100" dirty="0" err="1">
                          <a:effectLst/>
                          <a:latin typeface="Calibri" panose="020F0502020204030204" pitchFamily="34" charset="0"/>
                        </a:rPr>
                        <a:t>Pennig</a:t>
                      </a:r>
                      <a:r>
                        <a:rPr lang="en-US" sz="1100" dirty="0">
                          <a:effectLst/>
                          <a:latin typeface="Calibri" panose="020F0502020204030204" pitchFamily="34" charset="0"/>
                        </a:rPr>
                        <a:t> Gauge 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1489930"/>
                  </a:ext>
                </a:extLst>
              </a:tr>
            </a:tbl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9DAD9E-2F43-4E96-8620-5DC4DF599DC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4/2/2020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A3ECD1-5AEE-4BE5-B572-0D0C2B64A7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PS Machine Performance Coordination Meeting #3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9B972C-E7FB-4E8A-B0C2-6AC6E717CE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26" name="Picture 2" descr="Machine generated alternative text:&#10;VVGSW VGI i &#10;VGFH &#10;VGP &#10;VGR &#10;VGP VPG &#10;VGR.VPG &#10;Beam &#10;VGFH &#10;WFMD &#10;VVD.VPG &#10;.VPG &#10;WI. vPG &#10;VVGSW &#10;Gas &#10;Injection &#10;System &#10;Vacuum &#10;Pumping &#10;Group ">
            <a:extLst>
              <a:ext uri="{FF2B5EF4-FFF2-40B4-BE49-F238E27FC236}">
                <a16:creationId xmlns:a16="http://schemas.microsoft.com/office/drawing/2014/main" id="{400121D7-69D5-4970-97D8-74765DD28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59" y="1208405"/>
            <a:ext cx="3629025" cy="462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A89AC3C-ED6D-48DB-A3A0-170406045762}"/>
              </a:ext>
            </a:extLst>
          </p:cNvPr>
          <p:cNvSpPr/>
          <p:nvPr/>
        </p:nvSpPr>
        <p:spPr>
          <a:xfrm>
            <a:off x="695325" y="1615620"/>
            <a:ext cx="571500" cy="2952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797F89F-FF5D-44F3-9516-E45FEF9AEDA6}"/>
              </a:ext>
            </a:extLst>
          </p:cNvPr>
          <p:cNvSpPr/>
          <p:nvPr/>
        </p:nvSpPr>
        <p:spPr>
          <a:xfrm>
            <a:off x="971550" y="1951733"/>
            <a:ext cx="690395" cy="44856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9B2063F-201B-49B2-9668-828A7CE9BD2B}"/>
              </a:ext>
            </a:extLst>
          </p:cNvPr>
          <p:cNvSpPr/>
          <p:nvPr/>
        </p:nvSpPr>
        <p:spPr>
          <a:xfrm>
            <a:off x="2034008" y="1951733"/>
            <a:ext cx="690395" cy="44856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BF00FC9-DA6E-4612-A63A-6B4D1D1169A7}"/>
              </a:ext>
            </a:extLst>
          </p:cNvPr>
          <p:cNvSpPr/>
          <p:nvPr/>
        </p:nvSpPr>
        <p:spPr>
          <a:xfrm>
            <a:off x="534077" y="3295578"/>
            <a:ext cx="1047073" cy="7715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EE16FA0-5DE3-4407-8B26-6EA0E389D548}"/>
              </a:ext>
            </a:extLst>
          </p:cNvPr>
          <p:cNvSpPr/>
          <p:nvPr/>
        </p:nvSpPr>
        <p:spPr>
          <a:xfrm>
            <a:off x="1989771" y="4847333"/>
            <a:ext cx="690395" cy="44856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D30BB2A-7950-4C93-85BD-8A8299C9DD54}"/>
              </a:ext>
            </a:extLst>
          </p:cNvPr>
          <p:cNvSpPr txBox="1"/>
          <p:nvPr/>
        </p:nvSpPr>
        <p:spPr>
          <a:xfrm>
            <a:off x="2757680" y="2399381"/>
            <a:ext cx="4227727" cy="1477328"/>
          </a:xfrm>
          <a:prstGeom prst="rect">
            <a:avLst/>
          </a:prstGeom>
          <a:effectLst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Standard configuration used in SPS and LHC</a:t>
            </a:r>
          </a:p>
          <a:p>
            <a:pPr marL="285750" indent="-285750">
              <a:buFontTx/>
              <a:buChar char="-"/>
            </a:pPr>
            <a:r>
              <a:rPr lang="en-US" dirty="0"/>
              <a:t>Control system available and integrated in SCADA</a:t>
            </a:r>
          </a:p>
          <a:p>
            <a:pPr marL="285750" indent="-285750">
              <a:buFontTx/>
              <a:buChar char="-"/>
            </a:pPr>
            <a:r>
              <a:rPr lang="en-US" dirty="0"/>
              <a:t>Proven logic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2808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5" grpId="0" animBg="1"/>
      <p:bldP spid="16" grpId="0" animBg="1"/>
      <p:bldP spid="17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704947-8797-4A02-BB8E-E9E2A0358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B53535-EA42-4FFF-AE79-214F90C0723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4/2/2020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099DEF-0EB4-40D4-AE6A-B645ADB644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PS Machine Performance Coordination Meeting #3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B4162-EEF0-4988-B827-378BFF8ABB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2" name="Content Placeholder 11" descr="A picture containing indoor, table, black, hydrant&#10;&#10;Description automatically generated">
            <a:extLst>
              <a:ext uri="{FF2B5EF4-FFF2-40B4-BE49-F238E27FC236}">
                <a16:creationId xmlns:a16="http://schemas.microsoft.com/office/drawing/2014/main" id="{A1041159-2E21-42D6-8ADC-288CA251AE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2348" r="29629"/>
          <a:stretch/>
        </p:blipFill>
        <p:spPr>
          <a:xfrm>
            <a:off x="361335" y="1095375"/>
            <a:ext cx="3237271" cy="4667250"/>
          </a:xfrm>
        </p:spPr>
      </p:pic>
      <p:pic>
        <p:nvPicPr>
          <p:cNvPr id="14" name="Picture 13" descr="A close up of a device&#10;&#10;Description automatically generated">
            <a:extLst>
              <a:ext uri="{FF2B5EF4-FFF2-40B4-BE49-F238E27FC236}">
                <a16:creationId xmlns:a16="http://schemas.microsoft.com/office/drawing/2014/main" id="{AEC12B8A-938B-4BD2-AABB-DDCF6FD1CB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9412" y="1725521"/>
            <a:ext cx="5172355" cy="3581148"/>
          </a:xfrm>
          <a:prstGeom prst="rect">
            <a:avLst/>
          </a:prstGeom>
          <a:ln w="38100" cap="sq">
            <a:solidFill>
              <a:schemeClr val="tx1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22027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Machine generated alternative text:&#10;VVGSW VGI i &#10;VGFH &#10;VGP &#10;VGR &#10;VGP VPG &#10;VGR.VPG &#10;Beam &#10;VGFH &#10;WFMD &#10;VVD.VPG &#10;.VPG &#10;WI. vPG &#10;VVGSW &#10;Gas &#10;Injection &#10;System &#10;Vacuum &#10;Pumping &#10;Group ">
            <a:extLst>
              <a:ext uri="{FF2B5EF4-FFF2-40B4-BE49-F238E27FC236}">
                <a16:creationId xmlns:a16="http://schemas.microsoft.com/office/drawing/2014/main" id="{E668739E-08F7-406A-96F5-5DC8BAE2A5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814" y="703713"/>
            <a:ext cx="3629025" cy="462915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97B2368D-E7CE-451F-A018-F393EF2D3BE2}"/>
              </a:ext>
            </a:extLst>
          </p:cNvPr>
          <p:cNvSpPr/>
          <p:nvPr/>
        </p:nvSpPr>
        <p:spPr>
          <a:xfrm>
            <a:off x="5958348" y="1466188"/>
            <a:ext cx="690395" cy="44856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4712C07-B112-4E9E-9109-503F8508F3F5}"/>
              </a:ext>
            </a:extLst>
          </p:cNvPr>
          <p:cNvSpPr/>
          <p:nvPr/>
        </p:nvSpPr>
        <p:spPr>
          <a:xfrm>
            <a:off x="7111502" y="1503059"/>
            <a:ext cx="690395" cy="44856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C715F92-4DB1-4527-8068-9E172E0075D4}"/>
              </a:ext>
            </a:extLst>
          </p:cNvPr>
          <p:cNvSpPr/>
          <p:nvPr/>
        </p:nvSpPr>
        <p:spPr>
          <a:xfrm>
            <a:off x="5520875" y="2810033"/>
            <a:ext cx="1047073" cy="7715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1820AF0-F037-41E3-BFF2-BB97FFCBF353}"/>
              </a:ext>
            </a:extLst>
          </p:cNvPr>
          <p:cNvSpPr/>
          <p:nvPr/>
        </p:nvSpPr>
        <p:spPr>
          <a:xfrm>
            <a:off x="6976569" y="4371196"/>
            <a:ext cx="690395" cy="44856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1BC5C2-F397-4768-B361-124244A9F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A1E29A-40EC-45D1-AC71-3E59ACFDB1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415" y="1111755"/>
            <a:ext cx="4909341" cy="3226302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dirty="0"/>
              <a:t>Most of the material already ordered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dirty="0"/>
              <a:t>65 </a:t>
            </a:r>
            <a:r>
              <a:rPr lang="en-US" dirty="0" err="1"/>
              <a:t>kCHF</a:t>
            </a:r>
            <a:endParaRPr lang="en-US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dirty="0"/>
              <a:t>Savings 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dirty="0">
                <a:sym typeface="Wingdings" panose="05000000000000000000" pitchFamily="2" charset="2"/>
              </a:rPr>
              <a:t>10 </a:t>
            </a:r>
            <a:r>
              <a:rPr lang="en-US" dirty="0" err="1">
                <a:sym typeface="Wingdings" panose="05000000000000000000" pitchFamily="2" charset="2"/>
              </a:rPr>
              <a:t>kCHF</a:t>
            </a:r>
            <a:r>
              <a:rPr lang="en-US" dirty="0">
                <a:sym typeface="Wingdings" panose="05000000000000000000" pitchFamily="2" charset="2"/>
              </a:rPr>
              <a:t> saved (actual cost)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dirty="0">
                <a:sym typeface="Wingdings" panose="05000000000000000000" pitchFamily="2" charset="2"/>
              </a:rPr>
              <a:t>VVFMD from stock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dirty="0">
                <a:sym typeface="Wingdings" panose="05000000000000000000" pitchFamily="2" charset="2"/>
              </a:rPr>
              <a:t>All critical elements for installation already ordered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q"/>
            </a:pPr>
            <a:endParaRPr lang="en-US" dirty="0">
              <a:sym typeface="Wingdings" panose="05000000000000000000" pitchFamily="2" charset="2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9E1BFF-D227-4E31-B0E8-37D2B866D7B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4/2/2020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6AD697-1ED8-4F84-9AD5-C066C86843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PS Machine Performance Coordination Meeting #3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5BD8D6-D250-4405-9CBA-D50513D471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Content Placeholder 9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92DAFE74-5923-49C7-A490-6602700642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773" y="4551909"/>
            <a:ext cx="6199972" cy="151218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B91F956-863F-4F3F-B09F-02CA298CB089}"/>
              </a:ext>
            </a:extLst>
          </p:cNvPr>
          <p:cNvSpPr/>
          <p:nvPr/>
        </p:nvSpPr>
        <p:spPr>
          <a:xfrm>
            <a:off x="6673645" y="1762432"/>
            <a:ext cx="412955" cy="434990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FF07148-49E7-46BB-A9CC-33458EB0107C}"/>
              </a:ext>
            </a:extLst>
          </p:cNvPr>
          <p:cNvSpPr/>
          <p:nvPr/>
        </p:nvSpPr>
        <p:spPr>
          <a:xfrm>
            <a:off x="6567948" y="4741606"/>
            <a:ext cx="629265" cy="591257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2167A16-902C-4ADD-952E-0C9853B03602}"/>
              </a:ext>
            </a:extLst>
          </p:cNvPr>
          <p:cNvSpPr/>
          <p:nvPr/>
        </p:nvSpPr>
        <p:spPr>
          <a:xfrm>
            <a:off x="6250379" y="1958989"/>
            <a:ext cx="412955" cy="708653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1723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2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69D4F-DEDE-41C0-9C2D-C898983EF6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B3ADC3-450A-4186-9228-503216CF11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Cables from the 18</a:t>
            </a:r>
            <a:r>
              <a:rPr lang="en-US" baseline="30000" dirty="0"/>
              <a:t>th</a:t>
            </a:r>
            <a:r>
              <a:rPr lang="en-US" dirty="0"/>
              <a:t> – 31</a:t>
            </a:r>
            <a:r>
              <a:rPr lang="en-US" baseline="30000" dirty="0"/>
              <a:t>st</a:t>
            </a:r>
            <a:r>
              <a:rPr lang="en-US" dirty="0"/>
              <a:t> Mars (approved by EN-EL and agreed with EN-ACE)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Close SS82 and SS84 with valve and close machine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Prepare ECR with integration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Receive and test injection system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Install in machine (one day of access). No need of venting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9E48A2-3E30-436C-B3C2-A4D0B189919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4/2/2020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732EB7-6B50-4B60-AC5E-8817959A23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PS Machine Performance Coordination Meeting #3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6E979B-6D13-482D-843F-D45F85F223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561403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362</TotalTime>
  <Words>167</Words>
  <Application>Microsoft Office PowerPoint</Application>
  <PresentationFormat>On-screen Show (4:3)</PresentationFormat>
  <Paragraphs>58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CERNCorporate4-3</vt:lpstr>
      <vt:lpstr>Status of the new BGI (Beam Gas Injection) of the new BGI (Beam Gas Ionization)</vt:lpstr>
      <vt:lpstr>Layout</vt:lpstr>
      <vt:lpstr>Integration</vt:lpstr>
      <vt:lpstr>Status</vt:lpstr>
      <vt:lpstr>Strategy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the new BGI (Beam Gas Injection) of the BGI</dc:title>
  <dc:creator>Jose Antonio Ferreira Somoza</dc:creator>
  <cp:lastModifiedBy>Jose Antonio Ferreira Somoza</cp:lastModifiedBy>
  <cp:revision>11</cp:revision>
  <dcterms:created xsi:type="dcterms:W3CDTF">2020-03-02T08:44:07Z</dcterms:created>
  <dcterms:modified xsi:type="dcterms:W3CDTF">2020-03-02T14:59:25Z</dcterms:modified>
</cp:coreProperties>
</file>