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Lst>
  <p:notesMasterIdLst>
    <p:notesMasterId r:id="rId22"/>
  </p:notesMasterIdLst>
  <p:sldIdLst>
    <p:sldId id="256" r:id="rId3"/>
    <p:sldId id="301" r:id="rId4"/>
    <p:sldId id="296" r:id="rId5"/>
    <p:sldId id="279" r:id="rId6"/>
    <p:sldId id="288" r:id="rId7"/>
    <p:sldId id="287" r:id="rId8"/>
    <p:sldId id="292" r:id="rId9"/>
    <p:sldId id="286" r:id="rId10"/>
    <p:sldId id="297" r:id="rId11"/>
    <p:sldId id="291" r:id="rId12"/>
    <p:sldId id="302" r:id="rId13"/>
    <p:sldId id="259" r:id="rId14"/>
    <p:sldId id="289" r:id="rId15"/>
    <p:sldId id="299" r:id="rId16"/>
    <p:sldId id="275" r:id="rId17"/>
    <p:sldId id="294" r:id="rId18"/>
    <p:sldId id="298" r:id="rId19"/>
    <p:sldId id="293" r:id="rId20"/>
    <p:sldId id="29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115CA9"/>
    <a:srgbClr val="C31310"/>
    <a:srgbClr val="B53511"/>
    <a:srgbClr val="21FFF0"/>
    <a:srgbClr val="21FFF5"/>
    <a:srgbClr val="F400FF"/>
    <a:srgbClr val="16B7FF"/>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521" autoAdjust="0"/>
    <p:restoredTop sz="89279" autoAdjust="0"/>
  </p:normalViewPr>
  <p:slideViewPr>
    <p:cSldViewPr snapToGrid="0" snapToObjects="1">
      <p:cViewPr varScale="1">
        <p:scale>
          <a:sx n="82" d="100"/>
          <a:sy n="82" d="100"/>
        </p:scale>
        <p:origin x="864" y="160"/>
      </p:cViewPr>
      <p:guideLst>
        <p:guide orient="horz" pos="2160"/>
        <p:guide pos="2880"/>
      </p:guideLst>
    </p:cSldViewPr>
  </p:slideViewPr>
  <p:outlineViewPr>
    <p:cViewPr>
      <p:scale>
        <a:sx n="33" d="100"/>
        <a:sy n="33" d="100"/>
      </p:scale>
      <p:origin x="0" y="800"/>
    </p:cViewPr>
  </p:outlineViewPr>
  <p:notesTextViewPr>
    <p:cViewPr>
      <p:scale>
        <a:sx n="100" d="100"/>
        <a:sy n="100" d="100"/>
      </p:scale>
      <p:origin x="0" y="0"/>
    </p:cViewPr>
  </p:notesTextViewPr>
  <p:sorterViewPr>
    <p:cViewPr varScale="1">
      <p:scale>
        <a:sx n="100" d="100"/>
        <a:sy n="100" d="100"/>
      </p:scale>
      <p:origin x="0" y="22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E616E7-6442-8C42-AB7D-1A52A9F103E5}" type="datetimeFigureOut">
              <a:rPr lang="en-US" smtClean="0"/>
              <a:t>2/19/20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5C62E9-0A14-0247-BAF3-2DD368B97050}" type="slidenum">
              <a:rPr lang="en-US" smtClean="0"/>
              <a:t>‹#›</a:t>
            </a:fld>
            <a:endParaRPr lang="en-US"/>
          </a:p>
        </p:txBody>
      </p:sp>
    </p:spTree>
    <p:extLst>
      <p:ext uri="{BB962C8B-B14F-4D97-AF65-F5344CB8AC3E}">
        <p14:creationId xmlns:p14="http://schemas.microsoft.com/office/powerpoint/2010/main" val="1256373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324271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2655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632658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2/13/20</a:t>
            </a:r>
          </a:p>
        </p:txBody>
      </p:sp>
      <p:sp>
        <p:nvSpPr>
          <p:cNvPr id="4" name="Footer Placeholder 3"/>
          <p:cNvSpPr>
            <a:spLocks noGrp="1"/>
          </p:cNvSpPr>
          <p:nvPr>
            <p:ph type="ftr" sz="quarter" idx="11"/>
          </p:nvPr>
        </p:nvSpPr>
        <p:spPr/>
        <p:txBody>
          <a:bodyPr/>
          <a:lstStyle/>
          <a:p>
            <a:r>
              <a:rPr lang="en-US"/>
              <a:t>Snowmass all conveners meeting </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984748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2/13/20</a:t>
            </a:r>
          </a:p>
        </p:txBody>
      </p:sp>
      <p:sp>
        <p:nvSpPr>
          <p:cNvPr id="4" name="Footer Placeholder 3"/>
          <p:cNvSpPr>
            <a:spLocks noGrp="1"/>
          </p:cNvSpPr>
          <p:nvPr>
            <p:ph type="ftr" sz="quarter" idx="11"/>
          </p:nvPr>
        </p:nvSpPr>
        <p:spPr/>
        <p:txBody>
          <a:bodyPr/>
          <a:lstStyle/>
          <a:p>
            <a:r>
              <a:rPr lang="en-US"/>
              <a:t>Snowmass all conveners meeting </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8990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hart Placeholder 2"/>
          <p:cNvSpPr>
            <a:spLocks noGrp="1"/>
          </p:cNvSpPr>
          <p:nvPr>
            <p:ph type="chart"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a:t>2/13/20</a:t>
            </a: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US"/>
              <a:t>Snowmass all conveners meeting </a:t>
            </a: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3630370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5662"/>
          </a:xfrm>
        </p:spPr>
        <p:txBody>
          <a:bodyPr/>
          <a:lstStyle/>
          <a:p>
            <a:r>
              <a:rPr lang="en-US"/>
              <a:t>Click to edit Master title style</a:t>
            </a:r>
          </a:p>
        </p:txBody>
      </p:sp>
      <p:sp>
        <p:nvSpPr>
          <p:cNvPr id="3" name="Text Placeholder 2"/>
          <p:cNvSpPr>
            <a:spLocks noGrp="1"/>
          </p:cNvSpPr>
          <p:nvPr>
            <p:ph type="body" sz="half" idx="1"/>
          </p:nvPr>
        </p:nvSpPr>
        <p:spPr>
          <a:xfrm>
            <a:off x="457200" y="1312863"/>
            <a:ext cx="40386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12863"/>
            <a:ext cx="40386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2/13/20</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Snowmass all conveners meeting </a:t>
            </a:r>
          </a:p>
        </p:txBody>
      </p:sp>
      <p:sp>
        <p:nvSpPr>
          <p:cNvPr id="7" name="Rectangle 6"/>
          <p:cNvSpPr>
            <a:spLocks noGrp="1" noChangeArrowheads="1"/>
          </p:cNvSpPr>
          <p:nvPr>
            <p:ph type="sldNum" sz="quarter" idx="12"/>
          </p:nvPr>
        </p:nvSpPr>
        <p:spPr>
          <a:ln/>
        </p:spPr>
        <p:txBody>
          <a:bodyPr/>
          <a:lstStyle>
            <a:lvl1pPr>
              <a:defRPr/>
            </a:lvl1pPr>
          </a:lstStyle>
          <a:p>
            <a:fld id="{C1E73930-EDB2-5B4C-99D8-72732A3B2E2F}" type="slidenum">
              <a:rPr lang="en-US"/>
              <a:pPr/>
              <a:t>‹#›</a:t>
            </a:fld>
            <a:endParaRPr lang="en-US"/>
          </a:p>
        </p:txBody>
      </p:sp>
    </p:spTree>
    <p:extLst>
      <p:ext uri="{BB962C8B-B14F-4D97-AF65-F5344CB8AC3E}">
        <p14:creationId xmlns:p14="http://schemas.microsoft.com/office/powerpoint/2010/main" val="839205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4148860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7979456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4118078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2/13/20</a:t>
            </a:r>
          </a:p>
        </p:txBody>
      </p:sp>
      <p:sp>
        <p:nvSpPr>
          <p:cNvPr id="6" name="Footer Placeholder 5"/>
          <p:cNvSpPr>
            <a:spLocks noGrp="1"/>
          </p:cNvSpPr>
          <p:nvPr>
            <p:ph type="ftr" sz="quarter" idx="11"/>
          </p:nvPr>
        </p:nvSpPr>
        <p:spPr/>
        <p:txBody>
          <a:bodyPr/>
          <a:lstStyle/>
          <a:p>
            <a:r>
              <a:rPr lang="en-US"/>
              <a:t>Snowmass all conveners meeting </a:t>
            </a:r>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088858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9387851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2/13/20</a:t>
            </a:r>
          </a:p>
        </p:txBody>
      </p:sp>
      <p:sp>
        <p:nvSpPr>
          <p:cNvPr id="8" name="Footer Placeholder 7"/>
          <p:cNvSpPr>
            <a:spLocks noGrp="1"/>
          </p:cNvSpPr>
          <p:nvPr>
            <p:ph type="ftr" sz="quarter" idx="11"/>
          </p:nvPr>
        </p:nvSpPr>
        <p:spPr/>
        <p:txBody>
          <a:bodyPr/>
          <a:lstStyle/>
          <a:p>
            <a:r>
              <a:rPr lang="en-US"/>
              <a:t>Snowmass all conveners meeting </a:t>
            </a:r>
          </a:p>
        </p:txBody>
      </p:sp>
      <p:sp>
        <p:nvSpPr>
          <p:cNvPr id="9" name="Slide Number Placeholder 8"/>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4925462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2/13/20</a:t>
            </a:r>
          </a:p>
        </p:txBody>
      </p:sp>
      <p:sp>
        <p:nvSpPr>
          <p:cNvPr id="4" name="Footer Placeholder 3"/>
          <p:cNvSpPr>
            <a:spLocks noGrp="1"/>
          </p:cNvSpPr>
          <p:nvPr>
            <p:ph type="ftr" sz="quarter" idx="11"/>
          </p:nvPr>
        </p:nvSpPr>
        <p:spPr/>
        <p:txBody>
          <a:bodyPr/>
          <a:lstStyle/>
          <a:p>
            <a:r>
              <a:rPr lang="en-US"/>
              <a:t>Snowmass all conveners meeting </a:t>
            </a:r>
          </a:p>
        </p:txBody>
      </p:sp>
      <p:sp>
        <p:nvSpPr>
          <p:cNvPr id="5" name="Slide Number Placeholder 4"/>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384380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2/13/20</a:t>
            </a:r>
          </a:p>
        </p:txBody>
      </p:sp>
      <p:sp>
        <p:nvSpPr>
          <p:cNvPr id="3" name="Footer Placeholder 2"/>
          <p:cNvSpPr>
            <a:spLocks noGrp="1"/>
          </p:cNvSpPr>
          <p:nvPr>
            <p:ph type="ftr" sz="quarter" idx="11"/>
          </p:nvPr>
        </p:nvSpPr>
        <p:spPr/>
        <p:txBody>
          <a:bodyPr/>
          <a:lstStyle/>
          <a:p>
            <a:r>
              <a:rPr lang="en-US"/>
              <a:t>Snowmass all conveners meeting </a:t>
            </a:r>
          </a:p>
        </p:txBody>
      </p:sp>
      <p:sp>
        <p:nvSpPr>
          <p:cNvPr id="4" name="Slide Number Placeholder 3"/>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4071578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2/13/20</a:t>
            </a:r>
          </a:p>
        </p:txBody>
      </p:sp>
      <p:sp>
        <p:nvSpPr>
          <p:cNvPr id="6" name="Footer Placeholder 5"/>
          <p:cNvSpPr>
            <a:spLocks noGrp="1"/>
          </p:cNvSpPr>
          <p:nvPr>
            <p:ph type="ftr" sz="quarter" idx="11"/>
          </p:nvPr>
        </p:nvSpPr>
        <p:spPr/>
        <p:txBody>
          <a:bodyPr/>
          <a:lstStyle/>
          <a:p>
            <a:r>
              <a:rPr lang="en-US"/>
              <a:t>Snowmass all conveners meeting </a:t>
            </a:r>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678369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2/13/20</a:t>
            </a:r>
          </a:p>
        </p:txBody>
      </p:sp>
      <p:sp>
        <p:nvSpPr>
          <p:cNvPr id="6" name="Footer Placeholder 5"/>
          <p:cNvSpPr>
            <a:spLocks noGrp="1"/>
          </p:cNvSpPr>
          <p:nvPr>
            <p:ph type="ftr" sz="quarter" idx="11"/>
          </p:nvPr>
        </p:nvSpPr>
        <p:spPr/>
        <p:txBody>
          <a:bodyPr/>
          <a:lstStyle/>
          <a:p>
            <a:r>
              <a:rPr lang="en-US"/>
              <a:t>Snowmass all conveners meeting </a:t>
            </a:r>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1927543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7351643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47452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2/13/20</a:t>
            </a:r>
          </a:p>
        </p:txBody>
      </p:sp>
      <p:sp>
        <p:nvSpPr>
          <p:cNvPr id="5" name="Footer Placeholder 4"/>
          <p:cNvSpPr>
            <a:spLocks noGrp="1"/>
          </p:cNvSpPr>
          <p:nvPr>
            <p:ph type="ftr" sz="quarter" idx="11"/>
          </p:nvPr>
        </p:nvSpPr>
        <p:spPr/>
        <p:txBody>
          <a:bodyPr/>
          <a:lstStyle/>
          <a:p>
            <a:r>
              <a:rPr lang="en-US"/>
              <a:t>Snowmass all conveners meeting </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75733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2/13/20</a:t>
            </a:r>
          </a:p>
        </p:txBody>
      </p:sp>
      <p:sp>
        <p:nvSpPr>
          <p:cNvPr id="6" name="Footer Placeholder 5"/>
          <p:cNvSpPr>
            <a:spLocks noGrp="1"/>
          </p:cNvSpPr>
          <p:nvPr>
            <p:ph type="ftr" sz="quarter" idx="11"/>
          </p:nvPr>
        </p:nvSpPr>
        <p:spPr/>
        <p:txBody>
          <a:bodyPr/>
          <a:lstStyle/>
          <a:p>
            <a:r>
              <a:rPr lang="en-US"/>
              <a:t>Snowmass all conveners meeting </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691978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2/13/20</a:t>
            </a:r>
          </a:p>
        </p:txBody>
      </p:sp>
      <p:sp>
        <p:nvSpPr>
          <p:cNvPr id="8" name="Footer Placeholder 7"/>
          <p:cNvSpPr>
            <a:spLocks noGrp="1"/>
          </p:cNvSpPr>
          <p:nvPr>
            <p:ph type="ftr" sz="quarter" idx="11"/>
          </p:nvPr>
        </p:nvSpPr>
        <p:spPr/>
        <p:txBody>
          <a:bodyPr/>
          <a:lstStyle/>
          <a:p>
            <a:r>
              <a:rPr lang="en-US"/>
              <a:t>Snowmass all conveners meeting </a:t>
            </a:r>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8603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2/13/20</a:t>
            </a:r>
          </a:p>
        </p:txBody>
      </p:sp>
      <p:sp>
        <p:nvSpPr>
          <p:cNvPr id="4" name="Footer Placeholder 3"/>
          <p:cNvSpPr>
            <a:spLocks noGrp="1"/>
          </p:cNvSpPr>
          <p:nvPr>
            <p:ph type="ftr" sz="quarter" idx="11"/>
          </p:nvPr>
        </p:nvSpPr>
        <p:spPr/>
        <p:txBody>
          <a:bodyPr/>
          <a:lstStyle/>
          <a:p>
            <a:r>
              <a:rPr lang="en-US"/>
              <a:t>Snowmass all conveners meeting </a:t>
            </a:r>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902345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2/13/20</a:t>
            </a:r>
          </a:p>
        </p:txBody>
      </p:sp>
      <p:sp>
        <p:nvSpPr>
          <p:cNvPr id="3" name="Footer Placeholder 2"/>
          <p:cNvSpPr>
            <a:spLocks noGrp="1"/>
          </p:cNvSpPr>
          <p:nvPr>
            <p:ph type="ftr" sz="quarter" idx="11"/>
          </p:nvPr>
        </p:nvSpPr>
        <p:spPr/>
        <p:txBody>
          <a:bodyPr/>
          <a:lstStyle/>
          <a:p>
            <a:r>
              <a:rPr lang="en-US"/>
              <a:t>Snowmass all conveners meeting </a:t>
            </a:r>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463521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2/13/20</a:t>
            </a:r>
          </a:p>
        </p:txBody>
      </p:sp>
      <p:sp>
        <p:nvSpPr>
          <p:cNvPr id="6" name="Footer Placeholder 5"/>
          <p:cNvSpPr>
            <a:spLocks noGrp="1"/>
          </p:cNvSpPr>
          <p:nvPr>
            <p:ph type="ftr" sz="quarter" idx="11"/>
          </p:nvPr>
        </p:nvSpPr>
        <p:spPr/>
        <p:txBody>
          <a:bodyPr/>
          <a:lstStyle/>
          <a:p>
            <a:r>
              <a:rPr lang="en-US"/>
              <a:t>Snowmass all conveners meeting </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393419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2/13/20</a:t>
            </a:r>
          </a:p>
        </p:txBody>
      </p:sp>
      <p:sp>
        <p:nvSpPr>
          <p:cNvPr id="6" name="Footer Placeholder 5"/>
          <p:cNvSpPr>
            <a:spLocks noGrp="1"/>
          </p:cNvSpPr>
          <p:nvPr>
            <p:ph type="ftr" sz="quarter" idx="11"/>
          </p:nvPr>
        </p:nvSpPr>
        <p:spPr/>
        <p:txBody>
          <a:bodyPr/>
          <a:lstStyle/>
          <a:p>
            <a:r>
              <a:rPr lang="en-US"/>
              <a:t>Snowmass all conveners meeting </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447197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68792"/>
            <a:ext cx="9144000" cy="83207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181958"/>
            <a:ext cx="8229600" cy="51743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2/13/20</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Snowmass all conveners meeting </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2627806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 id="2147483676" r:id="rId14"/>
    <p:sldLayoutId id="2147483677" r:id="rId15"/>
  </p:sldLayoutIdLst>
  <p:hf hdr="0"/>
  <p:txStyles>
    <p:titleStyle>
      <a:lvl1pPr algn="ctr" defTabSz="457200" rtl="0" eaLnBrk="1" latinLnBrk="0" hangingPunct="1">
        <a:spcBef>
          <a:spcPct val="0"/>
        </a:spcBef>
        <a:buNone/>
        <a:defRPr sz="3400" kern="1200">
          <a:solidFill>
            <a:schemeClr val="bg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2/13/20</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Snowmass all conveners meeting </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9032D-4BF8-2E4C-A9D5-B04F356B7598}" type="slidenum">
              <a:rPr lang="en-US" smtClean="0"/>
              <a:t>‹#›</a:t>
            </a:fld>
            <a:endParaRPr lang="en-US"/>
          </a:p>
        </p:txBody>
      </p:sp>
    </p:spTree>
    <p:extLst>
      <p:ext uri="{BB962C8B-B14F-4D97-AF65-F5344CB8AC3E}">
        <p14:creationId xmlns:p14="http://schemas.microsoft.com/office/powerpoint/2010/main" val="238077074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fnal.zoom.us/j/908227531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app.slack.com/client/TNNU4A570/CNLN41C21" TargetMode="External"/><Relationship Id="rId2" Type="http://schemas.openxmlformats.org/officeDocument/2006/relationships/hyperlink" Target="https://snowmass-wiki.fnal.gov/wiki/Main_Page" TargetMode="External"/><Relationship Id="rId1" Type="http://schemas.openxmlformats.org/officeDocument/2006/relationships/slideLayout" Target="../slideLayouts/slideLayout2.xml"/><Relationship Id="rId4" Type="http://schemas.openxmlformats.org/officeDocument/2006/relationships/hyperlink" Target="https://www.aps.org/units/dpf/snowmass-2021.cfm"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www.slac.stanford.edu/econf/C1307292/"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docs.google.com/document/d/1HdEvO9wDzmCrlhgiButFnm1fOUSQkpOzE_5nCw-aQDo/edit"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docs.google.com/spreadsheets/d/13QGktf48wkRsG9DuybcJOxR9jTssa0m35lDGAVE3JFw/edit#gid=0" TargetMode="External"/><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hyperlink" Target="https://docs.google.com/spreadsheets/d/13QGktf48wkRsG9DuybcJOxR9jTssa0m35lDGAVE3JFw/edit#gid=0"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CA86E-CDBD-654D-B50B-0A9BAEB44B74}"/>
              </a:ext>
            </a:extLst>
          </p:cNvPr>
          <p:cNvSpPr>
            <a:spLocks noGrp="1"/>
          </p:cNvSpPr>
          <p:nvPr>
            <p:ph type="ctrTitle"/>
          </p:nvPr>
        </p:nvSpPr>
        <p:spPr>
          <a:xfrm>
            <a:off x="0" y="1433001"/>
            <a:ext cx="9144000" cy="1470025"/>
          </a:xfrm>
        </p:spPr>
        <p:txBody>
          <a:bodyPr/>
          <a:lstStyle/>
          <a:p>
            <a:r>
              <a:rPr lang="en-US" dirty="0"/>
              <a:t>Snowmass All Frontier Conveners Meeting #1</a:t>
            </a:r>
          </a:p>
        </p:txBody>
      </p:sp>
      <p:sp>
        <p:nvSpPr>
          <p:cNvPr id="3" name="Subtitle 2">
            <a:extLst>
              <a:ext uri="{FF2B5EF4-FFF2-40B4-BE49-F238E27FC236}">
                <a16:creationId xmlns:a16="http://schemas.microsoft.com/office/drawing/2014/main" id="{01B315C1-96F0-C141-B358-E8E22525E45F}"/>
              </a:ext>
            </a:extLst>
          </p:cNvPr>
          <p:cNvSpPr>
            <a:spLocks noGrp="1"/>
          </p:cNvSpPr>
          <p:nvPr>
            <p:ph type="subTitle" idx="1"/>
          </p:nvPr>
        </p:nvSpPr>
        <p:spPr>
          <a:xfrm>
            <a:off x="0" y="3828081"/>
            <a:ext cx="9144000" cy="1859797"/>
          </a:xfrm>
        </p:spPr>
        <p:txBody>
          <a:bodyPr>
            <a:normAutofit fontScale="55000" lnSpcReduction="20000"/>
          </a:bodyPr>
          <a:lstStyle/>
          <a:p>
            <a:r>
              <a:rPr lang="en-US" dirty="0"/>
              <a:t>Noon-1pm CST, February 13, 2020</a:t>
            </a:r>
          </a:p>
          <a:p>
            <a:r>
              <a:rPr lang="en-US" dirty="0"/>
              <a:t>Young-</a:t>
            </a:r>
            <a:r>
              <a:rPr lang="en-US" dirty="0" err="1"/>
              <a:t>Kee</a:t>
            </a:r>
            <a:r>
              <a:rPr lang="en-US" dirty="0"/>
              <a:t> Kim</a:t>
            </a:r>
          </a:p>
          <a:p>
            <a:r>
              <a:rPr lang="en-US" dirty="0"/>
              <a:t>DPF Chair</a:t>
            </a:r>
          </a:p>
          <a:p>
            <a:endParaRPr lang="en-US" dirty="0"/>
          </a:p>
          <a:p>
            <a:r>
              <a:rPr lang="en-US" b="1" dirty="0"/>
              <a:t>Connection Information is by Zoom</a:t>
            </a:r>
          </a:p>
          <a:p>
            <a:r>
              <a:rPr lang="en-US" dirty="0"/>
              <a:t>Join by Web: </a:t>
            </a:r>
            <a:r>
              <a:rPr lang="en-US" dirty="0">
                <a:hlinkClick r:id="rId2" tooltip="https://fnal.zoom.us/j/9082275310"/>
              </a:rPr>
              <a:t>https://fnal.zoom.us/j/9082275310</a:t>
            </a:r>
            <a:endParaRPr lang="en-US" dirty="0"/>
          </a:p>
          <a:p>
            <a:r>
              <a:rPr lang="en-US" dirty="0"/>
              <a:t>Join by Phone: Dial +1 408 638 0968 (US Toll) or +1 646 558 8656 (US Toll) and use Meeting ID: 908-227-5310</a:t>
            </a:r>
          </a:p>
        </p:txBody>
      </p:sp>
      <p:sp>
        <p:nvSpPr>
          <p:cNvPr id="4" name="Date Placeholder 3">
            <a:extLst>
              <a:ext uri="{FF2B5EF4-FFF2-40B4-BE49-F238E27FC236}">
                <a16:creationId xmlns:a16="http://schemas.microsoft.com/office/drawing/2014/main" id="{B144D0C3-D15A-C143-8F92-D80E7C276379}"/>
              </a:ext>
            </a:extLst>
          </p:cNvPr>
          <p:cNvSpPr>
            <a:spLocks noGrp="1"/>
          </p:cNvSpPr>
          <p:nvPr>
            <p:ph type="dt" sz="half" idx="10"/>
          </p:nvPr>
        </p:nvSpPr>
        <p:spPr/>
        <p:txBody>
          <a:bodyPr/>
          <a:lstStyle/>
          <a:p>
            <a:r>
              <a:rPr lang="en-US"/>
              <a:t>2/13/20</a:t>
            </a:r>
          </a:p>
        </p:txBody>
      </p:sp>
      <p:sp>
        <p:nvSpPr>
          <p:cNvPr id="5" name="Slide Number Placeholder 4">
            <a:extLst>
              <a:ext uri="{FF2B5EF4-FFF2-40B4-BE49-F238E27FC236}">
                <a16:creationId xmlns:a16="http://schemas.microsoft.com/office/drawing/2014/main" id="{CF82A0C5-8288-B943-B95F-5EBF29A379AB}"/>
              </a:ext>
            </a:extLst>
          </p:cNvPr>
          <p:cNvSpPr>
            <a:spLocks noGrp="1"/>
          </p:cNvSpPr>
          <p:nvPr>
            <p:ph type="sldNum" sz="quarter" idx="12"/>
          </p:nvPr>
        </p:nvSpPr>
        <p:spPr/>
        <p:txBody>
          <a:bodyPr/>
          <a:lstStyle/>
          <a:p>
            <a:fld id="{FB881E7D-5A17-EB4A-B013-04381A7C357D}" type="slidenum">
              <a:rPr lang="en-US" smtClean="0"/>
              <a:t>1</a:t>
            </a:fld>
            <a:endParaRPr lang="en-US"/>
          </a:p>
        </p:txBody>
      </p:sp>
      <p:sp>
        <p:nvSpPr>
          <p:cNvPr id="6" name="Footer Placeholder 5">
            <a:extLst>
              <a:ext uri="{FF2B5EF4-FFF2-40B4-BE49-F238E27FC236}">
                <a16:creationId xmlns:a16="http://schemas.microsoft.com/office/drawing/2014/main" id="{D8494CAA-EFA0-EA41-82E8-C4CE93E2DA93}"/>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92107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89916B-0422-3344-85B8-F5679FDF02E8}"/>
              </a:ext>
            </a:extLst>
          </p:cNvPr>
          <p:cNvSpPr>
            <a:spLocks noGrp="1"/>
          </p:cNvSpPr>
          <p:nvPr>
            <p:ph type="title"/>
          </p:nvPr>
        </p:nvSpPr>
        <p:spPr/>
        <p:txBody>
          <a:bodyPr/>
          <a:lstStyle/>
          <a:p>
            <a:r>
              <a:rPr lang="en-US" dirty="0"/>
              <a:t>Snowmass 2020-2021: Tentative Timeline</a:t>
            </a:r>
          </a:p>
        </p:txBody>
      </p:sp>
      <p:sp>
        <p:nvSpPr>
          <p:cNvPr id="2" name="Date Placeholder 1">
            <a:extLst>
              <a:ext uri="{FF2B5EF4-FFF2-40B4-BE49-F238E27FC236}">
                <a16:creationId xmlns:a16="http://schemas.microsoft.com/office/drawing/2014/main" id="{D8E46855-E247-6849-969D-6ABD8E3E267A}"/>
              </a:ext>
            </a:extLst>
          </p:cNvPr>
          <p:cNvSpPr>
            <a:spLocks noGrp="1"/>
          </p:cNvSpPr>
          <p:nvPr>
            <p:ph type="dt" sz="half" idx="10"/>
          </p:nvPr>
        </p:nvSpPr>
        <p:spPr/>
        <p:txBody>
          <a:bodyPr/>
          <a:lstStyle/>
          <a:p>
            <a:r>
              <a:rPr lang="en-US"/>
              <a:t>2/13/20</a:t>
            </a:r>
          </a:p>
        </p:txBody>
      </p:sp>
      <p:sp>
        <p:nvSpPr>
          <p:cNvPr id="3" name="Slide Number Placeholder 2">
            <a:extLst>
              <a:ext uri="{FF2B5EF4-FFF2-40B4-BE49-F238E27FC236}">
                <a16:creationId xmlns:a16="http://schemas.microsoft.com/office/drawing/2014/main" id="{6DFB4BC8-91C1-2744-8B19-51712FD7B73C}"/>
              </a:ext>
            </a:extLst>
          </p:cNvPr>
          <p:cNvSpPr>
            <a:spLocks noGrp="1"/>
          </p:cNvSpPr>
          <p:nvPr>
            <p:ph type="sldNum" sz="quarter" idx="12"/>
          </p:nvPr>
        </p:nvSpPr>
        <p:spPr/>
        <p:txBody>
          <a:bodyPr/>
          <a:lstStyle/>
          <a:p>
            <a:fld id="{FB881E7D-5A17-EB4A-B013-04381A7C357D}" type="slidenum">
              <a:rPr lang="en-US" smtClean="0"/>
              <a:t>10</a:t>
            </a:fld>
            <a:endParaRPr lang="en-US"/>
          </a:p>
        </p:txBody>
      </p:sp>
      <p:graphicFrame>
        <p:nvGraphicFramePr>
          <p:cNvPr id="9" name="Table 8">
            <a:extLst>
              <a:ext uri="{FF2B5EF4-FFF2-40B4-BE49-F238E27FC236}">
                <a16:creationId xmlns:a16="http://schemas.microsoft.com/office/drawing/2014/main" id="{8BCC3A7C-1A22-D547-82EB-5B01652D84C9}"/>
              </a:ext>
            </a:extLst>
          </p:cNvPr>
          <p:cNvGraphicFramePr>
            <a:graphicFrameLocks noGrp="1"/>
          </p:cNvGraphicFramePr>
          <p:nvPr>
            <p:extLst>
              <p:ext uri="{D42A27DB-BD31-4B8C-83A1-F6EECF244321}">
                <p14:modId xmlns:p14="http://schemas.microsoft.com/office/powerpoint/2010/main" val="754331248"/>
              </p:ext>
            </p:extLst>
          </p:nvPr>
        </p:nvGraphicFramePr>
        <p:xfrm>
          <a:off x="100739" y="1232347"/>
          <a:ext cx="8942522" cy="4033520"/>
        </p:xfrm>
        <a:graphic>
          <a:graphicData uri="http://schemas.openxmlformats.org/drawingml/2006/table">
            <a:tbl>
              <a:tblPr firstRow="1" bandRow="1">
                <a:tableStyleId>{5C22544A-7EE6-4342-B048-85BDC9FD1C3A}</a:tableStyleId>
              </a:tblPr>
              <a:tblGrid>
                <a:gridCol w="3029919">
                  <a:extLst>
                    <a:ext uri="{9D8B030D-6E8A-4147-A177-3AD203B41FA5}">
                      <a16:colId xmlns:a16="http://schemas.microsoft.com/office/drawing/2014/main" val="1680337682"/>
                    </a:ext>
                  </a:extLst>
                </a:gridCol>
                <a:gridCol w="1379349">
                  <a:extLst>
                    <a:ext uri="{9D8B030D-6E8A-4147-A177-3AD203B41FA5}">
                      <a16:colId xmlns:a16="http://schemas.microsoft.com/office/drawing/2014/main" val="1133048458"/>
                    </a:ext>
                  </a:extLst>
                </a:gridCol>
                <a:gridCol w="4533254">
                  <a:extLst>
                    <a:ext uri="{9D8B030D-6E8A-4147-A177-3AD203B41FA5}">
                      <a16:colId xmlns:a16="http://schemas.microsoft.com/office/drawing/2014/main" val="2148801351"/>
                    </a:ext>
                  </a:extLst>
                </a:gridCol>
              </a:tblGrid>
              <a:tr h="370840">
                <a:tc>
                  <a:txBody>
                    <a:bodyPr/>
                    <a:lstStyle/>
                    <a:p>
                      <a:r>
                        <a:rPr lang="en-US" sz="1600" dirty="0"/>
                        <a:t>Goals</a:t>
                      </a:r>
                    </a:p>
                  </a:txBody>
                  <a:tcPr/>
                </a:tc>
                <a:tc>
                  <a:txBody>
                    <a:bodyPr/>
                    <a:lstStyle/>
                    <a:p>
                      <a:pPr algn="r"/>
                      <a:r>
                        <a:rPr lang="en-US" sz="1600" dirty="0"/>
                        <a:t>~Time</a:t>
                      </a:r>
                    </a:p>
                  </a:txBody>
                  <a:tcPr/>
                </a:tc>
                <a:tc>
                  <a:txBody>
                    <a:bodyPr/>
                    <a:lstStyle/>
                    <a:p>
                      <a:pPr algn="l"/>
                      <a:r>
                        <a:rPr lang="en-US" sz="1600" dirty="0"/>
                        <a:t>Location</a:t>
                      </a:r>
                    </a:p>
                  </a:txBody>
                  <a:tcPr/>
                </a:tc>
                <a:extLst>
                  <a:ext uri="{0D108BD9-81ED-4DB2-BD59-A6C34878D82A}">
                    <a16:rowId xmlns:a16="http://schemas.microsoft.com/office/drawing/2014/main" val="2508198476"/>
                  </a:ext>
                </a:extLst>
              </a:tr>
              <a:tr h="370840">
                <a:tc>
                  <a:txBody>
                    <a:bodyPr/>
                    <a:lstStyle/>
                    <a:p>
                      <a:r>
                        <a:rPr lang="en-US" sz="1600" dirty="0"/>
                        <a:t>Contributed Papers</a:t>
                      </a:r>
                    </a:p>
                  </a:txBody>
                  <a:tcPr/>
                </a:tc>
                <a:tc>
                  <a:txBody>
                    <a:bodyPr/>
                    <a:lstStyle/>
                    <a:p>
                      <a:pPr algn="r"/>
                      <a:r>
                        <a:rPr lang="en-US" sz="1600" dirty="0"/>
                        <a:t>Summer 2020</a:t>
                      </a:r>
                    </a:p>
                  </a:txBody>
                  <a:tcPr/>
                </a:tc>
                <a:tc>
                  <a:txBody>
                    <a:bodyPr/>
                    <a:lstStyle/>
                    <a:p>
                      <a:pPr algn="l"/>
                      <a:endParaRPr lang="en-US" sz="1600" dirty="0"/>
                    </a:p>
                  </a:txBody>
                  <a:tcPr/>
                </a:tc>
                <a:extLst>
                  <a:ext uri="{0D108BD9-81ED-4DB2-BD59-A6C34878D82A}">
                    <a16:rowId xmlns:a16="http://schemas.microsoft.com/office/drawing/2014/main" val="738846628"/>
                  </a:ext>
                </a:extLst>
              </a:tr>
              <a:tr h="370840">
                <a:tc>
                  <a:txBody>
                    <a:bodyPr/>
                    <a:lstStyle/>
                    <a:p>
                      <a:r>
                        <a:rPr lang="en-US" sz="1600" dirty="0">
                          <a:solidFill>
                            <a:srgbClr val="0432FF"/>
                          </a:solidFill>
                        </a:rPr>
                        <a:t>Community Planning Meeting</a:t>
                      </a:r>
                    </a:p>
                  </a:txBody>
                  <a:tcPr/>
                </a:tc>
                <a:tc>
                  <a:txBody>
                    <a:bodyPr/>
                    <a:lstStyle/>
                    <a:p>
                      <a:pPr algn="r"/>
                      <a:r>
                        <a:rPr lang="en-US" sz="1600" dirty="0">
                          <a:solidFill>
                            <a:srgbClr val="0432FF"/>
                          </a:solidFill>
                        </a:rPr>
                        <a:t>Fall 2020</a:t>
                      </a:r>
                    </a:p>
                  </a:txBody>
                  <a:tcPr/>
                </a:tc>
                <a:tc>
                  <a:txBody>
                    <a:bodyPr/>
                    <a:lstStyle/>
                    <a:p>
                      <a:pPr algn="l"/>
                      <a:r>
                        <a:rPr lang="en-US" sz="1600" dirty="0">
                          <a:solidFill>
                            <a:srgbClr val="0432FF"/>
                          </a:solidFill>
                        </a:rPr>
                        <a:t>~ </a:t>
                      </a:r>
                      <a:r>
                        <a:rPr lang="en-US" sz="1600" dirty="0" err="1">
                          <a:solidFill>
                            <a:srgbClr val="0432FF"/>
                          </a:solidFill>
                        </a:rPr>
                        <a:t>Fermilab</a:t>
                      </a:r>
                      <a:endParaRPr lang="en-US" sz="1600" dirty="0">
                        <a:solidFill>
                          <a:srgbClr val="0432FF"/>
                        </a:solidFill>
                      </a:endParaRPr>
                    </a:p>
                  </a:txBody>
                  <a:tcPr/>
                </a:tc>
                <a:extLst>
                  <a:ext uri="{0D108BD9-81ED-4DB2-BD59-A6C34878D82A}">
                    <a16:rowId xmlns:a16="http://schemas.microsoft.com/office/drawing/2014/main" val="2639693329"/>
                  </a:ext>
                </a:extLst>
              </a:tr>
              <a:tr h="370840">
                <a:tc>
                  <a:txBody>
                    <a:bodyPr/>
                    <a:lstStyle/>
                    <a:p>
                      <a:r>
                        <a:rPr lang="en-US" sz="1600" dirty="0"/>
                        <a:t>Subgroup Summaries: 1</a:t>
                      </a:r>
                      <a:r>
                        <a:rPr lang="en-US" sz="1600" baseline="30000" dirty="0"/>
                        <a:t>st</a:t>
                      </a:r>
                      <a:r>
                        <a:rPr lang="en-US" sz="1600" dirty="0"/>
                        <a:t> DRAFT</a:t>
                      </a:r>
                    </a:p>
                  </a:txBody>
                  <a:tcPr/>
                </a:tc>
                <a:tc>
                  <a:txBody>
                    <a:bodyPr/>
                    <a:lstStyle/>
                    <a:p>
                      <a:pPr algn="r"/>
                      <a:r>
                        <a:rPr lang="en-US" sz="1600" dirty="0"/>
                        <a:t>March 2021</a:t>
                      </a:r>
                    </a:p>
                  </a:txBody>
                  <a:tcPr/>
                </a:tc>
                <a:tc>
                  <a:txBody>
                    <a:bodyPr/>
                    <a:lstStyle/>
                    <a:p>
                      <a:pPr algn="l"/>
                      <a:endParaRPr lang="en-US" sz="1600" dirty="0"/>
                    </a:p>
                  </a:txBody>
                  <a:tcPr/>
                </a:tc>
                <a:extLst>
                  <a:ext uri="{0D108BD9-81ED-4DB2-BD59-A6C34878D82A}">
                    <a16:rowId xmlns:a16="http://schemas.microsoft.com/office/drawing/2014/main" val="93510932"/>
                  </a:ext>
                </a:extLst>
              </a:tr>
              <a:tr h="370840">
                <a:tc>
                  <a:txBody>
                    <a:bodyPr/>
                    <a:lstStyle/>
                    <a:p>
                      <a:r>
                        <a:rPr lang="en-US" sz="1600" dirty="0">
                          <a:solidFill>
                            <a:srgbClr val="0432FF"/>
                          </a:solidFill>
                        </a:rPr>
                        <a:t>Community Midterm Meeting</a:t>
                      </a:r>
                    </a:p>
                  </a:txBody>
                  <a:tcPr/>
                </a:tc>
                <a:tc>
                  <a:txBody>
                    <a:bodyPr/>
                    <a:lstStyle/>
                    <a:p>
                      <a:pPr algn="r"/>
                      <a:r>
                        <a:rPr lang="en-US" sz="1600" dirty="0">
                          <a:solidFill>
                            <a:srgbClr val="0432FF"/>
                          </a:solidFill>
                        </a:rPr>
                        <a:t>April 2021</a:t>
                      </a:r>
                    </a:p>
                  </a:txBody>
                  <a:tcPr/>
                </a:tc>
                <a:tc>
                  <a:txBody>
                    <a:bodyPr/>
                    <a:lstStyle/>
                    <a:p>
                      <a:pPr marL="0" indent="0" algn="l">
                        <a:buFont typeface="Arial" panose="020B0604020202020204" pitchFamily="34" charset="0"/>
                        <a:buNone/>
                      </a:pPr>
                      <a:r>
                        <a:rPr lang="en-US" sz="1600" dirty="0">
                          <a:solidFill>
                            <a:srgbClr val="0432FF"/>
                          </a:solidFill>
                        </a:rPr>
                        <a:t>Options:</a:t>
                      </a:r>
                    </a:p>
                    <a:p>
                      <a:pPr marL="342900" indent="-342900" algn="l">
                        <a:buFont typeface="Arial" panose="020B0604020202020204" pitchFamily="34" charset="0"/>
                        <a:buChar char="•"/>
                      </a:pPr>
                      <a:r>
                        <a:rPr lang="en-US" sz="1600" dirty="0">
                          <a:solidFill>
                            <a:srgbClr val="0432FF"/>
                          </a:solidFill>
                        </a:rPr>
                        <a:t>Combined with the 2021 APS April meeting (Sacramento, CA)</a:t>
                      </a:r>
                    </a:p>
                    <a:p>
                      <a:pPr marL="342900" indent="-342900" algn="l">
                        <a:buFont typeface="Arial" panose="020B0604020202020204" pitchFamily="34" charset="0"/>
                        <a:buChar char="•"/>
                      </a:pPr>
                      <a:r>
                        <a:rPr lang="en-US" sz="1600" dirty="0">
                          <a:solidFill>
                            <a:srgbClr val="0432FF"/>
                          </a:solidFill>
                        </a:rPr>
                        <a:t>Combined with one of Frontier workshops</a:t>
                      </a:r>
                    </a:p>
                  </a:txBody>
                  <a:tcPr/>
                </a:tc>
                <a:extLst>
                  <a:ext uri="{0D108BD9-81ED-4DB2-BD59-A6C34878D82A}">
                    <a16:rowId xmlns:a16="http://schemas.microsoft.com/office/drawing/2014/main" val="3035013448"/>
                  </a:ext>
                </a:extLst>
              </a:tr>
              <a:tr h="370840">
                <a:tc>
                  <a:txBody>
                    <a:bodyPr/>
                    <a:lstStyle/>
                    <a:p>
                      <a:r>
                        <a:rPr lang="en-US" sz="1600" dirty="0"/>
                        <a:t>Frontier Summaries: 1</a:t>
                      </a:r>
                      <a:r>
                        <a:rPr lang="en-US" sz="1600" baseline="30000" dirty="0"/>
                        <a:t>st</a:t>
                      </a:r>
                      <a:r>
                        <a:rPr lang="en-US" sz="1600" dirty="0"/>
                        <a:t> DRAFT</a:t>
                      </a:r>
                    </a:p>
                  </a:txBody>
                  <a:tcPr/>
                </a:tc>
                <a:tc>
                  <a:txBody>
                    <a:bodyPr/>
                    <a:lstStyle/>
                    <a:p>
                      <a:pPr algn="r"/>
                      <a:r>
                        <a:rPr lang="en-US" sz="1600" dirty="0"/>
                        <a:t>June 2021</a:t>
                      </a:r>
                    </a:p>
                  </a:txBody>
                  <a:tcPr/>
                </a:tc>
                <a:tc>
                  <a:txBody>
                    <a:bodyPr/>
                    <a:lstStyle/>
                    <a:p>
                      <a:pPr algn="l"/>
                      <a:endParaRPr lang="en-US" sz="1600" dirty="0"/>
                    </a:p>
                  </a:txBody>
                  <a:tcPr/>
                </a:tc>
                <a:extLst>
                  <a:ext uri="{0D108BD9-81ED-4DB2-BD59-A6C34878D82A}">
                    <a16:rowId xmlns:a16="http://schemas.microsoft.com/office/drawing/2014/main" val="4040836097"/>
                  </a:ext>
                </a:extLst>
              </a:tr>
              <a:tr h="370840">
                <a:tc>
                  <a:txBody>
                    <a:bodyPr/>
                    <a:lstStyle/>
                    <a:p>
                      <a:r>
                        <a:rPr lang="en-US" sz="1600" dirty="0">
                          <a:solidFill>
                            <a:srgbClr val="0432FF"/>
                          </a:solidFill>
                        </a:rPr>
                        <a:t>Community Summer Study</a:t>
                      </a:r>
                    </a:p>
                  </a:txBody>
                  <a:tcPr/>
                </a:tc>
                <a:tc>
                  <a:txBody>
                    <a:bodyPr/>
                    <a:lstStyle/>
                    <a:p>
                      <a:pPr algn="r"/>
                      <a:r>
                        <a:rPr lang="en-US" sz="1600" dirty="0">
                          <a:solidFill>
                            <a:srgbClr val="0432FF"/>
                          </a:solidFill>
                        </a:rPr>
                        <a:t>July 2021</a:t>
                      </a:r>
                    </a:p>
                  </a:txBody>
                  <a:tcPr/>
                </a:tc>
                <a:tc>
                  <a:txBody>
                    <a:bodyPr/>
                    <a:lstStyle/>
                    <a:p>
                      <a:pPr algn="l"/>
                      <a:r>
                        <a:rPr lang="en-US" sz="1600" dirty="0">
                          <a:solidFill>
                            <a:srgbClr val="0432FF"/>
                          </a:solidFill>
                        </a:rPr>
                        <a:t>UW Seattle</a:t>
                      </a:r>
                    </a:p>
                  </a:txBody>
                  <a:tcPr/>
                </a:tc>
                <a:extLst>
                  <a:ext uri="{0D108BD9-81ED-4DB2-BD59-A6C34878D82A}">
                    <a16:rowId xmlns:a16="http://schemas.microsoft.com/office/drawing/2014/main" val="3636785769"/>
                  </a:ext>
                </a:extLst>
              </a:tr>
              <a:tr h="370840">
                <a:tc>
                  <a:txBody>
                    <a:bodyPr/>
                    <a:lstStyle/>
                    <a:p>
                      <a:r>
                        <a:rPr lang="en-US" sz="1600" dirty="0"/>
                        <a:t>Snowmass Report: 1st DRAFT</a:t>
                      </a:r>
                    </a:p>
                  </a:txBody>
                  <a:tcPr/>
                </a:tc>
                <a:tc>
                  <a:txBody>
                    <a:bodyPr/>
                    <a:lstStyle/>
                    <a:p>
                      <a:pPr algn="r"/>
                      <a:r>
                        <a:rPr lang="en-US" sz="1600" dirty="0"/>
                        <a:t>August 2021</a:t>
                      </a:r>
                    </a:p>
                  </a:txBody>
                  <a:tcPr/>
                </a:tc>
                <a:tc>
                  <a:txBody>
                    <a:bodyPr/>
                    <a:lstStyle/>
                    <a:p>
                      <a:pPr algn="l"/>
                      <a:endParaRPr lang="en-US" sz="1600" dirty="0"/>
                    </a:p>
                  </a:txBody>
                  <a:tcPr/>
                </a:tc>
                <a:extLst>
                  <a:ext uri="{0D108BD9-81ED-4DB2-BD59-A6C34878D82A}">
                    <a16:rowId xmlns:a16="http://schemas.microsoft.com/office/drawing/2014/main" val="715983012"/>
                  </a:ext>
                </a:extLst>
              </a:tr>
              <a:tr h="370840">
                <a:tc>
                  <a:txBody>
                    <a:bodyPr/>
                    <a:lstStyle/>
                    <a:p>
                      <a:r>
                        <a:rPr lang="en-US" sz="1600" dirty="0"/>
                        <a:t>Snowmass Report: FINAL</a:t>
                      </a:r>
                    </a:p>
                  </a:txBody>
                  <a:tcPr/>
                </a:tc>
                <a:tc>
                  <a:txBody>
                    <a:bodyPr/>
                    <a:lstStyle/>
                    <a:p>
                      <a:pPr algn="r"/>
                      <a:r>
                        <a:rPr lang="en-US" sz="1600" dirty="0"/>
                        <a:t>October 2021</a:t>
                      </a:r>
                    </a:p>
                  </a:txBody>
                  <a:tcPr/>
                </a:tc>
                <a:tc>
                  <a:txBody>
                    <a:bodyPr/>
                    <a:lstStyle/>
                    <a:p>
                      <a:pPr algn="l"/>
                      <a:endParaRPr lang="en-US" sz="1600" dirty="0"/>
                    </a:p>
                  </a:txBody>
                  <a:tcPr/>
                </a:tc>
                <a:extLst>
                  <a:ext uri="{0D108BD9-81ED-4DB2-BD59-A6C34878D82A}">
                    <a16:rowId xmlns:a16="http://schemas.microsoft.com/office/drawing/2014/main" val="937765625"/>
                  </a:ext>
                </a:extLst>
              </a:tr>
            </a:tbl>
          </a:graphicData>
        </a:graphic>
      </p:graphicFrame>
      <p:sp>
        <p:nvSpPr>
          <p:cNvPr id="12" name="TextBox 11">
            <a:extLst>
              <a:ext uri="{FF2B5EF4-FFF2-40B4-BE49-F238E27FC236}">
                <a16:creationId xmlns:a16="http://schemas.microsoft.com/office/drawing/2014/main" id="{13776A79-1F6C-D740-88E5-5D78FF8BD45C}"/>
              </a:ext>
            </a:extLst>
          </p:cNvPr>
          <p:cNvSpPr txBox="1"/>
          <p:nvPr/>
        </p:nvSpPr>
        <p:spPr>
          <a:xfrm>
            <a:off x="1162064" y="5605832"/>
            <a:ext cx="6819880" cy="400110"/>
          </a:xfrm>
          <a:prstGeom prst="rect">
            <a:avLst/>
          </a:prstGeom>
          <a:noFill/>
        </p:spPr>
        <p:txBody>
          <a:bodyPr wrap="none" rtlCol="0">
            <a:spAutoFit/>
          </a:bodyPr>
          <a:lstStyle/>
          <a:p>
            <a:pPr algn="ctr"/>
            <a:r>
              <a:rPr lang="en-US" sz="2000" dirty="0" err="1"/>
              <a:t>Forcused</a:t>
            </a:r>
            <a:r>
              <a:rPr lang="en-US" sz="2000" dirty="0"/>
              <a:t> workshops between Late Spring 2020 and Spring 2021</a:t>
            </a:r>
          </a:p>
        </p:txBody>
      </p:sp>
      <p:sp>
        <p:nvSpPr>
          <p:cNvPr id="5" name="Footer Placeholder 4">
            <a:extLst>
              <a:ext uri="{FF2B5EF4-FFF2-40B4-BE49-F238E27FC236}">
                <a16:creationId xmlns:a16="http://schemas.microsoft.com/office/drawing/2014/main" id="{C3FC659C-F8ED-734C-9182-DC5A60A81D18}"/>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1567055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464F7-7141-CD44-B327-C47E2821E0E0}"/>
              </a:ext>
            </a:extLst>
          </p:cNvPr>
          <p:cNvSpPr>
            <a:spLocks noGrp="1"/>
          </p:cNvSpPr>
          <p:nvPr>
            <p:ph type="title"/>
          </p:nvPr>
        </p:nvSpPr>
        <p:spPr/>
        <p:txBody>
          <a:bodyPr/>
          <a:lstStyle/>
          <a:p>
            <a:r>
              <a:rPr lang="en-US" dirty="0"/>
              <a:t>Frontier Workshops</a:t>
            </a:r>
          </a:p>
        </p:txBody>
      </p:sp>
      <p:sp>
        <p:nvSpPr>
          <p:cNvPr id="6" name="Content Placeholder 5">
            <a:extLst>
              <a:ext uri="{FF2B5EF4-FFF2-40B4-BE49-F238E27FC236}">
                <a16:creationId xmlns:a16="http://schemas.microsoft.com/office/drawing/2014/main" id="{43896BF8-C3F4-9540-A11B-7DBEBF52772E}"/>
              </a:ext>
            </a:extLst>
          </p:cNvPr>
          <p:cNvSpPr>
            <a:spLocks noGrp="1"/>
          </p:cNvSpPr>
          <p:nvPr>
            <p:ph idx="1"/>
          </p:nvPr>
        </p:nvSpPr>
        <p:spPr/>
        <p:txBody>
          <a:bodyPr>
            <a:normAutofit fontScale="62500" lnSpcReduction="20000"/>
          </a:bodyPr>
          <a:lstStyle/>
          <a:p>
            <a:pPr fontAlgn="base"/>
            <a:r>
              <a:rPr lang="en-US" dirty="0"/>
              <a:t>We have 10 Frontiers. Having 10 Frontier workshops between late Spring 2020 and Spring 2021 might be too much. We expect that most of Frontier workshops will be organized jointly. This helps coordination between relevant frontiers. No more than 5 workshops (across the country). One option:</a:t>
            </a:r>
          </a:p>
          <a:p>
            <a:pPr lvl="1" fontAlgn="base"/>
            <a:r>
              <a:rPr lang="en-US" dirty="0"/>
              <a:t>Joint Energy – Accelerator Workshop</a:t>
            </a:r>
          </a:p>
          <a:p>
            <a:pPr lvl="1" fontAlgn="base"/>
            <a:r>
              <a:rPr lang="en-US" dirty="0"/>
              <a:t>Joint Neutrino – Cosmic – Community Workshop</a:t>
            </a:r>
          </a:p>
          <a:p>
            <a:pPr lvl="1" fontAlgn="base"/>
            <a:r>
              <a:rPr lang="en-US" dirty="0"/>
              <a:t>Joint Instrumentation – Computing – Facilities Workshop</a:t>
            </a:r>
          </a:p>
          <a:p>
            <a:pPr lvl="1" fontAlgn="base"/>
            <a:r>
              <a:rPr lang="en-US" dirty="0"/>
              <a:t>Theory Workshop</a:t>
            </a:r>
          </a:p>
          <a:p>
            <a:pPr lvl="1" fontAlgn="base"/>
            <a:r>
              <a:rPr lang="en-US" dirty="0"/>
              <a:t>Rare / Precision Workshop</a:t>
            </a:r>
          </a:p>
          <a:p>
            <a:pPr lvl="1" fontAlgn="base"/>
            <a:endParaRPr lang="en-US" dirty="0"/>
          </a:p>
          <a:p>
            <a:pPr fontAlgn="base"/>
            <a:r>
              <a:rPr lang="en-US" dirty="0"/>
              <a:t>Community-wide meetings are good opportunities for further coordination between frontiers. At least we plan two such meetings </a:t>
            </a:r>
          </a:p>
          <a:p>
            <a:pPr lvl="1" fontAlgn="base"/>
            <a:r>
              <a:rPr lang="en-US" dirty="0"/>
              <a:t>Fall 2020 (Community Planning Meeting)</a:t>
            </a:r>
          </a:p>
          <a:p>
            <a:pPr lvl="1" fontAlgn="base"/>
            <a:r>
              <a:rPr lang="en-US" dirty="0"/>
              <a:t>Spring 2021 (Community Mid-term Meeting)</a:t>
            </a:r>
          </a:p>
          <a:p>
            <a:pPr lvl="1" fontAlgn="base"/>
            <a:endParaRPr lang="en-US" dirty="0"/>
          </a:p>
          <a:p>
            <a:pPr fontAlgn="base"/>
            <a:r>
              <a:rPr lang="en-US" dirty="0"/>
              <a:t>Selection of workshop locations</a:t>
            </a:r>
          </a:p>
          <a:p>
            <a:pPr marL="914400" lvl="1" indent="-457200" fontAlgn="base">
              <a:buFont typeface="+mj-lt"/>
              <a:buAutoNum type="arabicPeriod"/>
            </a:pPr>
            <a:r>
              <a:rPr lang="en-US" dirty="0"/>
              <a:t>Agree on the list of workshops (~end Feb.)</a:t>
            </a:r>
          </a:p>
          <a:p>
            <a:pPr marL="914400" lvl="1" indent="-457200" fontAlgn="base">
              <a:buFont typeface="+mj-lt"/>
              <a:buAutoNum type="arabicPeriod"/>
            </a:pPr>
            <a:r>
              <a:rPr lang="en-US" dirty="0"/>
              <a:t>Receive proposals from the community (~end March)</a:t>
            </a:r>
          </a:p>
          <a:p>
            <a:pPr marL="914400" lvl="1" indent="-457200" fontAlgn="base">
              <a:buFont typeface="+mj-lt"/>
              <a:buAutoNum type="arabicPeriod"/>
            </a:pPr>
            <a:r>
              <a:rPr lang="en-US" dirty="0"/>
              <a:t>Decision on locations and dates before the April meeting and announce it at the Town Hall Meeting (Sat. April 18)</a:t>
            </a:r>
          </a:p>
          <a:p>
            <a:pPr fontAlgn="base"/>
            <a:endParaRPr lang="en-US" dirty="0"/>
          </a:p>
          <a:p>
            <a:pPr lvl="2" fontAlgn="base"/>
            <a:endParaRPr lang="en-US" dirty="0"/>
          </a:p>
        </p:txBody>
      </p:sp>
      <p:sp>
        <p:nvSpPr>
          <p:cNvPr id="3" name="Date Placeholder 2">
            <a:extLst>
              <a:ext uri="{FF2B5EF4-FFF2-40B4-BE49-F238E27FC236}">
                <a16:creationId xmlns:a16="http://schemas.microsoft.com/office/drawing/2014/main" id="{DD838756-265E-3D4E-9DD2-DC442DE080A6}"/>
              </a:ext>
            </a:extLst>
          </p:cNvPr>
          <p:cNvSpPr>
            <a:spLocks noGrp="1"/>
          </p:cNvSpPr>
          <p:nvPr>
            <p:ph type="dt" sz="half" idx="10"/>
          </p:nvPr>
        </p:nvSpPr>
        <p:spPr/>
        <p:txBody>
          <a:bodyPr/>
          <a:lstStyle/>
          <a:p>
            <a:r>
              <a:rPr lang="en-US"/>
              <a:t>2/13/20</a:t>
            </a:r>
          </a:p>
        </p:txBody>
      </p:sp>
      <p:sp>
        <p:nvSpPr>
          <p:cNvPr id="4" name="Footer Placeholder 3">
            <a:extLst>
              <a:ext uri="{FF2B5EF4-FFF2-40B4-BE49-F238E27FC236}">
                <a16:creationId xmlns:a16="http://schemas.microsoft.com/office/drawing/2014/main" id="{DA6AB4AC-544A-4347-A793-8CCB5A344EDA}"/>
              </a:ext>
            </a:extLst>
          </p:cNvPr>
          <p:cNvSpPr>
            <a:spLocks noGrp="1"/>
          </p:cNvSpPr>
          <p:nvPr>
            <p:ph type="ftr" sz="quarter" idx="11"/>
          </p:nvPr>
        </p:nvSpPr>
        <p:spPr/>
        <p:txBody>
          <a:bodyPr/>
          <a:lstStyle/>
          <a:p>
            <a:r>
              <a:rPr lang="en-US"/>
              <a:t>Snowmass all conveners meeting </a:t>
            </a:r>
          </a:p>
        </p:txBody>
      </p:sp>
      <p:sp>
        <p:nvSpPr>
          <p:cNvPr id="5" name="Slide Number Placeholder 4">
            <a:extLst>
              <a:ext uri="{FF2B5EF4-FFF2-40B4-BE49-F238E27FC236}">
                <a16:creationId xmlns:a16="http://schemas.microsoft.com/office/drawing/2014/main" id="{2626C294-BFB2-AE40-BED9-0E1F11C15A29}"/>
              </a:ext>
            </a:extLst>
          </p:cNvPr>
          <p:cNvSpPr>
            <a:spLocks noGrp="1"/>
          </p:cNvSpPr>
          <p:nvPr>
            <p:ph type="sldNum" sz="quarter" idx="12"/>
          </p:nvPr>
        </p:nvSpPr>
        <p:spPr/>
        <p:txBody>
          <a:bodyPr/>
          <a:lstStyle/>
          <a:p>
            <a:fld id="{FB881E7D-5A17-EB4A-B013-04381A7C357D}" type="slidenum">
              <a:rPr lang="en-US" smtClean="0"/>
              <a:t>11</a:t>
            </a:fld>
            <a:endParaRPr lang="en-US"/>
          </a:p>
        </p:txBody>
      </p:sp>
    </p:spTree>
    <p:extLst>
      <p:ext uri="{BB962C8B-B14F-4D97-AF65-F5344CB8AC3E}">
        <p14:creationId xmlns:p14="http://schemas.microsoft.com/office/powerpoint/2010/main" val="248704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E360B-67FC-F149-8049-01474B7924F8}"/>
              </a:ext>
            </a:extLst>
          </p:cNvPr>
          <p:cNvSpPr>
            <a:spLocks noGrp="1"/>
          </p:cNvSpPr>
          <p:nvPr>
            <p:ph type="title"/>
          </p:nvPr>
        </p:nvSpPr>
        <p:spPr/>
        <p:txBody>
          <a:bodyPr/>
          <a:lstStyle/>
          <a:p>
            <a:r>
              <a:rPr lang="en-US" dirty="0"/>
              <a:t>Timeline: January 2020 – April 2020</a:t>
            </a:r>
          </a:p>
        </p:txBody>
      </p:sp>
      <p:sp>
        <p:nvSpPr>
          <p:cNvPr id="3" name="Content Placeholder 2">
            <a:extLst>
              <a:ext uri="{FF2B5EF4-FFF2-40B4-BE49-F238E27FC236}">
                <a16:creationId xmlns:a16="http://schemas.microsoft.com/office/drawing/2014/main" id="{120C810E-DB7C-3241-9B42-359DDCC3B9B2}"/>
              </a:ext>
            </a:extLst>
          </p:cNvPr>
          <p:cNvSpPr>
            <a:spLocks noGrp="1"/>
          </p:cNvSpPr>
          <p:nvPr>
            <p:ph idx="1"/>
          </p:nvPr>
        </p:nvSpPr>
        <p:spPr/>
        <p:txBody>
          <a:bodyPr>
            <a:normAutofit fontScale="62500" lnSpcReduction="20000"/>
          </a:bodyPr>
          <a:lstStyle/>
          <a:p>
            <a:r>
              <a:rPr lang="en-US" dirty="0"/>
              <a:t>January 2020</a:t>
            </a:r>
          </a:p>
          <a:p>
            <a:pPr lvl="1"/>
            <a:r>
              <a:rPr lang="en-US" dirty="0"/>
              <a:t>Announcement of frontier conveners and 2021 Snowmass site (DPF Newsletter)</a:t>
            </a:r>
          </a:p>
          <a:p>
            <a:pPr lvl="1"/>
            <a:r>
              <a:rPr lang="en-US" dirty="0"/>
              <a:t>Create a mailing list (listserv) of all frontier conveners</a:t>
            </a:r>
          </a:p>
          <a:p>
            <a:pPr lvl="1"/>
            <a:r>
              <a:rPr lang="en-US" dirty="0"/>
              <a:t>Schedule the first all frontier conveners meeting</a:t>
            </a:r>
          </a:p>
          <a:p>
            <a:pPr marL="457200" lvl="1" indent="0">
              <a:buNone/>
            </a:pPr>
            <a:endParaRPr lang="en-US" dirty="0"/>
          </a:p>
          <a:p>
            <a:r>
              <a:rPr lang="en-US" dirty="0"/>
              <a:t>February – March 2020</a:t>
            </a:r>
          </a:p>
          <a:p>
            <a:pPr lvl="1"/>
            <a:r>
              <a:rPr lang="en-US" dirty="0"/>
              <a:t>All frontier conveners meetings</a:t>
            </a:r>
          </a:p>
          <a:p>
            <a:pPr lvl="1"/>
            <a:r>
              <a:rPr lang="en-US" dirty="0"/>
              <a:t>Finalize topical groups and conveners</a:t>
            </a:r>
          </a:p>
          <a:p>
            <a:pPr lvl="2"/>
            <a:r>
              <a:rPr lang="en-US" dirty="0"/>
              <a:t>proposal by frontier conveners and approval by</a:t>
            </a:r>
            <a:r>
              <a:rPr lang="en-US" dirty="0">
                <a:sym typeface="Wingdings" pitchFamily="2" charset="2"/>
              </a:rPr>
              <a:t> Snowmass Steering Group</a:t>
            </a:r>
            <a:endParaRPr lang="en-US" dirty="0"/>
          </a:p>
          <a:p>
            <a:pPr lvl="1"/>
            <a:r>
              <a:rPr lang="en-US" dirty="0"/>
              <a:t>Site selection of the Community Planning Meeting</a:t>
            </a:r>
          </a:p>
          <a:p>
            <a:pPr lvl="1"/>
            <a:r>
              <a:rPr lang="en-US" dirty="0"/>
              <a:t>Agree on the list of workshops (~end Feb.) / Receive proposals (~end March)</a:t>
            </a:r>
          </a:p>
          <a:p>
            <a:pPr lvl="1"/>
            <a:r>
              <a:rPr lang="en-US" dirty="0"/>
              <a:t>Plan for the April meeting</a:t>
            </a:r>
          </a:p>
          <a:p>
            <a:pPr lvl="1"/>
            <a:endParaRPr lang="en-US" dirty="0"/>
          </a:p>
          <a:p>
            <a:r>
              <a:rPr lang="en-US" dirty="0"/>
              <a:t>Early April 2020</a:t>
            </a:r>
          </a:p>
          <a:p>
            <a:pPr lvl="1"/>
            <a:r>
              <a:rPr lang="en-US" dirty="0"/>
              <a:t>Decision on workshop locations and dates</a:t>
            </a:r>
          </a:p>
          <a:p>
            <a:pPr lvl="1"/>
            <a:r>
              <a:rPr lang="en-US" dirty="0"/>
              <a:t>Finalize the charge of Snowmass</a:t>
            </a:r>
          </a:p>
          <a:p>
            <a:pPr lvl="1"/>
            <a:endParaRPr lang="en-US" dirty="0"/>
          </a:p>
          <a:p>
            <a:r>
              <a:rPr lang="en-US" dirty="0"/>
              <a:t>2020 APS April meeting (Saturday, April 18 – Tuesday, April 21)</a:t>
            </a:r>
          </a:p>
          <a:p>
            <a:pPr lvl="1"/>
            <a:r>
              <a:rPr lang="en-US" dirty="0"/>
              <a:t>In-person meetings of all frontier conveners / topical conveners</a:t>
            </a:r>
          </a:p>
          <a:p>
            <a:pPr lvl="1"/>
            <a:r>
              <a:rPr lang="en-US" dirty="0"/>
              <a:t>Outline frontier and topical workshops (late Spring 2020 – Spring 2021)</a:t>
            </a:r>
          </a:p>
          <a:p>
            <a:pPr lvl="1"/>
            <a:r>
              <a:rPr lang="en-US" dirty="0"/>
              <a:t>Town Hall meeting to communicate with the community (5:30pm-7:00pm, Saturday, April 18)</a:t>
            </a:r>
          </a:p>
        </p:txBody>
      </p:sp>
      <p:sp>
        <p:nvSpPr>
          <p:cNvPr id="4" name="Date Placeholder 3">
            <a:extLst>
              <a:ext uri="{FF2B5EF4-FFF2-40B4-BE49-F238E27FC236}">
                <a16:creationId xmlns:a16="http://schemas.microsoft.com/office/drawing/2014/main" id="{D438B900-4185-584B-84CF-F46DBB1DD8C9}"/>
              </a:ext>
            </a:extLst>
          </p:cNvPr>
          <p:cNvSpPr>
            <a:spLocks noGrp="1"/>
          </p:cNvSpPr>
          <p:nvPr>
            <p:ph type="dt" sz="half" idx="10"/>
          </p:nvPr>
        </p:nvSpPr>
        <p:spPr/>
        <p:txBody>
          <a:bodyPr/>
          <a:lstStyle/>
          <a:p>
            <a:r>
              <a:rPr lang="en-US"/>
              <a:t>2/13/20</a:t>
            </a:r>
          </a:p>
        </p:txBody>
      </p:sp>
      <p:sp>
        <p:nvSpPr>
          <p:cNvPr id="5" name="Footer Placeholder 4">
            <a:extLst>
              <a:ext uri="{FF2B5EF4-FFF2-40B4-BE49-F238E27FC236}">
                <a16:creationId xmlns:a16="http://schemas.microsoft.com/office/drawing/2014/main" id="{0DA37366-59D4-A94F-9628-A0D27EF82BDE}"/>
              </a:ext>
            </a:extLst>
          </p:cNvPr>
          <p:cNvSpPr>
            <a:spLocks noGrp="1"/>
          </p:cNvSpPr>
          <p:nvPr>
            <p:ph type="ftr" sz="quarter" idx="11"/>
          </p:nvPr>
        </p:nvSpPr>
        <p:spPr/>
        <p:txBody>
          <a:bodyPr/>
          <a:lstStyle/>
          <a:p>
            <a:r>
              <a:rPr lang="en-US"/>
              <a:t>Snowmass all conveners meeting </a:t>
            </a:r>
          </a:p>
        </p:txBody>
      </p:sp>
      <p:sp>
        <p:nvSpPr>
          <p:cNvPr id="6" name="Slide Number Placeholder 5">
            <a:extLst>
              <a:ext uri="{FF2B5EF4-FFF2-40B4-BE49-F238E27FC236}">
                <a16:creationId xmlns:a16="http://schemas.microsoft.com/office/drawing/2014/main" id="{EB664E0E-B1D3-CF4F-B245-630BEB8FBA20}"/>
              </a:ext>
            </a:extLst>
          </p:cNvPr>
          <p:cNvSpPr>
            <a:spLocks noGrp="1"/>
          </p:cNvSpPr>
          <p:nvPr>
            <p:ph type="sldNum" sz="quarter" idx="12"/>
          </p:nvPr>
        </p:nvSpPr>
        <p:spPr/>
        <p:txBody>
          <a:bodyPr/>
          <a:lstStyle/>
          <a:p>
            <a:fld id="{FB881E7D-5A17-EB4A-B013-04381A7C357D}" type="slidenum">
              <a:rPr lang="en-US" smtClean="0"/>
              <a:t>12</a:t>
            </a:fld>
            <a:endParaRPr lang="en-US"/>
          </a:p>
        </p:txBody>
      </p:sp>
    </p:spTree>
    <p:extLst>
      <p:ext uri="{BB962C8B-B14F-4D97-AF65-F5344CB8AC3E}">
        <p14:creationId xmlns:p14="http://schemas.microsoft.com/office/powerpoint/2010/main" val="3682787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9B339-F75F-9A44-BD82-A762E8B56B3D}"/>
              </a:ext>
            </a:extLst>
          </p:cNvPr>
          <p:cNvSpPr>
            <a:spLocks noGrp="1"/>
          </p:cNvSpPr>
          <p:nvPr>
            <p:ph type="title"/>
          </p:nvPr>
        </p:nvSpPr>
        <p:spPr/>
        <p:txBody>
          <a:bodyPr/>
          <a:lstStyle/>
          <a:p>
            <a:r>
              <a:rPr lang="en-US" dirty="0"/>
              <a:t>Involvement of the International Community</a:t>
            </a:r>
          </a:p>
        </p:txBody>
      </p:sp>
      <p:sp>
        <p:nvSpPr>
          <p:cNvPr id="3" name="Content Placeholder 2">
            <a:extLst>
              <a:ext uri="{FF2B5EF4-FFF2-40B4-BE49-F238E27FC236}">
                <a16:creationId xmlns:a16="http://schemas.microsoft.com/office/drawing/2014/main" id="{A24D124C-64C1-084A-B0D3-941086786762}"/>
              </a:ext>
            </a:extLst>
          </p:cNvPr>
          <p:cNvSpPr>
            <a:spLocks noGrp="1"/>
          </p:cNvSpPr>
          <p:nvPr>
            <p:ph idx="1"/>
          </p:nvPr>
        </p:nvSpPr>
        <p:spPr>
          <a:xfrm>
            <a:off x="457200" y="1181958"/>
            <a:ext cx="8229600" cy="4939873"/>
          </a:xfrm>
        </p:spPr>
        <p:txBody>
          <a:bodyPr>
            <a:normAutofit fontScale="62500" lnSpcReduction="20000"/>
          </a:bodyPr>
          <a:lstStyle/>
          <a:p>
            <a:r>
              <a:rPr lang="en-US" dirty="0"/>
              <a:t>Particle physics is global; long-term strategy study done in the global context</a:t>
            </a:r>
          </a:p>
          <a:p>
            <a:r>
              <a:rPr lang="en-US" dirty="0"/>
              <a:t>25% of APS members are from foreign institutions</a:t>
            </a:r>
          </a:p>
          <a:p>
            <a:endParaRPr lang="en-US" dirty="0"/>
          </a:p>
          <a:p>
            <a:r>
              <a:rPr lang="en-US" dirty="0"/>
              <a:t>European / U.S. Process</a:t>
            </a:r>
          </a:p>
          <a:p>
            <a:pPr lvl="1"/>
            <a:r>
              <a:rPr lang="en-US" dirty="0"/>
              <a:t>European Physics Preparatory Group (PPG) ~ U.S. Snowmass </a:t>
            </a:r>
          </a:p>
          <a:p>
            <a:pPr lvl="1"/>
            <a:r>
              <a:rPr lang="en-US" dirty="0"/>
              <a:t>European Strategy Group (EGC) ~ U.S. P5</a:t>
            </a:r>
          </a:p>
          <a:p>
            <a:pPr lvl="1"/>
            <a:endParaRPr lang="en-US" dirty="0"/>
          </a:p>
          <a:p>
            <a:r>
              <a:rPr lang="en-US" dirty="0"/>
              <a:t>European Physics Preparatory Group (PPG) 2018-2019</a:t>
            </a:r>
          </a:p>
          <a:p>
            <a:pPr lvl="1"/>
            <a:r>
              <a:rPr lang="en-US" dirty="0"/>
              <a:t>17 PPG Members, including 4 members from Americas and Asia</a:t>
            </a:r>
          </a:p>
          <a:p>
            <a:pPr lvl="1"/>
            <a:r>
              <a:rPr lang="en-US" dirty="0"/>
              <a:t>16 Conveners (8 groups), including 4 conveners from Americas and Asia</a:t>
            </a:r>
          </a:p>
          <a:p>
            <a:pPr lvl="1"/>
            <a:endParaRPr lang="en-US" dirty="0"/>
          </a:p>
          <a:p>
            <a:r>
              <a:rPr lang="en-US" dirty="0"/>
              <a:t>U.S. P5 2014</a:t>
            </a:r>
          </a:p>
          <a:p>
            <a:pPr lvl="1"/>
            <a:r>
              <a:rPr lang="en-US" dirty="0"/>
              <a:t>25 members, including 5 members from Europe and Asia</a:t>
            </a:r>
          </a:p>
          <a:p>
            <a:pPr lvl="3"/>
            <a:endParaRPr lang="en-US" dirty="0"/>
          </a:p>
          <a:p>
            <a:r>
              <a:rPr lang="en-US" dirty="0"/>
              <a:t>U.S. Snowmass 2020-2021</a:t>
            </a:r>
          </a:p>
          <a:p>
            <a:pPr lvl="1"/>
            <a:r>
              <a:rPr lang="en-US" dirty="0"/>
              <a:t>Currently all (but 1) of conveners are from U.S. institutions</a:t>
            </a:r>
          </a:p>
          <a:p>
            <a:pPr lvl="1"/>
            <a:r>
              <a:rPr lang="en-US" dirty="0"/>
              <a:t>Add representatives from foreign institutions to</a:t>
            </a:r>
          </a:p>
          <a:p>
            <a:pPr lvl="2"/>
            <a:r>
              <a:rPr lang="en-US" dirty="0"/>
              <a:t>Advisory Group</a:t>
            </a:r>
          </a:p>
          <a:p>
            <a:pPr lvl="2"/>
            <a:r>
              <a:rPr lang="en-US" dirty="0"/>
              <a:t>Sub group conveners</a:t>
            </a:r>
          </a:p>
        </p:txBody>
      </p:sp>
      <p:sp>
        <p:nvSpPr>
          <p:cNvPr id="4" name="Date Placeholder 3">
            <a:extLst>
              <a:ext uri="{FF2B5EF4-FFF2-40B4-BE49-F238E27FC236}">
                <a16:creationId xmlns:a16="http://schemas.microsoft.com/office/drawing/2014/main" id="{B41D7F43-0235-284E-9E36-A7FB750866DE}"/>
              </a:ext>
            </a:extLst>
          </p:cNvPr>
          <p:cNvSpPr>
            <a:spLocks noGrp="1"/>
          </p:cNvSpPr>
          <p:nvPr>
            <p:ph type="dt" sz="half" idx="10"/>
          </p:nvPr>
        </p:nvSpPr>
        <p:spPr/>
        <p:txBody>
          <a:bodyPr/>
          <a:lstStyle/>
          <a:p>
            <a:r>
              <a:rPr lang="en-US"/>
              <a:t>2/13/20</a:t>
            </a:r>
          </a:p>
        </p:txBody>
      </p:sp>
      <p:sp>
        <p:nvSpPr>
          <p:cNvPr id="6" name="Footer Placeholder 5">
            <a:extLst>
              <a:ext uri="{FF2B5EF4-FFF2-40B4-BE49-F238E27FC236}">
                <a16:creationId xmlns:a16="http://schemas.microsoft.com/office/drawing/2014/main" id="{9CB6D26F-215F-FE4C-B04D-4D526C7E2427}"/>
              </a:ext>
            </a:extLst>
          </p:cNvPr>
          <p:cNvSpPr>
            <a:spLocks noGrp="1"/>
          </p:cNvSpPr>
          <p:nvPr>
            <p:ph type="ftr" sz="quarter" idx="11"/>
          </p:nvPr>
        </p:nvSpPr>
        <p:spPr/>
        <p:txBody>
          <a:bodyPr/>
          <a:lstStyle/>
          <a:p>
            <a:r>
              <a:rPr lang="en-US"/>
              <a:t>Snowmass all conveners meeting </a:t>
            </a:r>
          </a:p>
        </p:txBody>
      </p:sp>
      <p:sp>
        <p:nvSpPr>
          <p:cNvPr id="5" name="Slide Number Placeholder 4">
            <a:extLst>
              <a:ext uri="{FF2B5EF4-FFF2-40B4-BE49-F238E27FC236}">
                <a16:creationId xmlns:a16="http://schemas.microsoft.com/office/drawing/2014/main" id="{3EDAAADB-982C-5B4A-9802-81DB80B3E815}"/>
              </a:ext>
            </a:extLst>
          </p:cNvPr>
          <p:cNvSpPr>
            <a:spLocks noGrp="1"/>
          </p:cNvSpPr>
          <p:nvPr>
            <p:ph type="sldNum" sz="quarter" idx="12"/>
          </p:nvPr>
        </p:nvSpPr>
        <p:spPr/>
        <p:txBody>
          <a:bodyPr/>
          <a:lstStyle/>
          <a:p>
            <a:fld id="{FB881E7D-5A17-EB4A-B013-04381A7C357D}" type="slidenum">
              <a:rPr lang="en-US" smtClean="0"/>
              <a:t>13</a:t>
            </a:fld>
            <a:endParaRPr lang="en-US"/>
          </a:p>
        </p:txBody>
      </p:sp>
    </p:spTree>
    <p:extLst>
      <p:ext uri="{BB962C8B-B14F-4D97-AF65-F5344CB8AC3E}">
        <p14:creationId xmlns:p14="http://schemas.microsoft.com/office/powerpoint/2010/main" val="753456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3B6E4E-C7ED-1C47-8FF0-722EE750CAE2}"/>
              </a:ext>
            </a:extLst>
          </p:cNvPr>
          <p:cNvSpPr>
            <a:spLocks noGrp="1"/>
          </p:cNvSpPr>
          <p:nvPr>
            <p:ph type="title"/>
          </p:nvPr>
        </p:nvSpPr>
        <p:spPr/>
        <p:txBody>
          <a:bodyPr>
            <a:normAutofit/>
          </a:bodyPr>
          <a:lstStyle/>
          <a:p>
            <a:r>
              <a:rPr lang="en-US" dirty="0"/>
              <a:t>Questions concerning frontier / topical conveners</a:t>
            </a:r>
          </a:p>
        </p:txBody>
      </p:sp>
      <p:sp>
        <p:nvSpPr>
          <p:cNvPr id="6" name="Content Placeholder 5">
            <a:extLst>
              <a:ext uri="{FF2B5EF4-FFF2-40B4-BE49-F238E27FC236}">
                <a16:creationId xmlns:a16="http://schemas.microsoft.com/office/drawing/2014/main" id="{DDF3CF4A-FFFB-B44A-A0C5-171C0B743400}"/>
              </a:ext>
            </a:extLst>
          </p:cNvPr>
          <p:cNvSpPr>
            <a:spLocks noGrp="1"/>
          </p:cNvSpPr>
          <p:nvPr>
            <p:ph idx="1"/>
          </p:nvPr>
        </p:nvSpPr>
        <p:spPr>
          <a:xfrm>
            <a:off x="457200" y="1181959"/>
            <a:ext cx="8229600" cy="4195954"/>
          </a:xfrm>
        </p:spPr>
        <p:txBody>
          <a:bodyPr>
            <a:normAutofit fontScale="77500" lnSpcReduction="20000"/>
          </a:bodyPr>
          <a:lstStyle/>
          <a:p>
            <a:pPr fontAlgn="base"/>
            <a:endParaRPr lang="en-US" dirty="0"/>
          </a:p>
          <a:p>
            <a:pPr fontAlgn="base"/>
            <a:endParaRPr lang="en-US" dirty="0"/>
          </a:p>
          <a:p>
            <a:pPr fontAlgn="base"/>
            <a:r>
              <a:rPr lang="en-US" dirty="0"/>
              <a:t>Availability for travel funding from APS/DPF for conveners to organize workshops?</a:t>
            </a:r>
          </a:p>
          <a:p>
            <a:pPr lvl="1" fontAlgn="base"/>
            <a:r>
              <a:rPr lang="en-US" dirty="0"/>
              <a:t>Unfortunately No. </a:t>
            </a:r>
          </a:p>
          <a:p>
            <a:pPr lvl="1" fontAlgn="base"/>
            <a:r>
              <a:rPr lang="en-US" dirty="0"/>
              <a:t>DPF budget is small. Most of it goes to student travel grants for APS April meeting and DPF meeting. For Snowmass workshops, we hope to get support from funding agencies for students.</a:t>
            </a:r>
          </a:p>
          <a:p>
            <a:pPr marL="0" indent="0" fontAlgn="base">
              <a:buNone/>
            </a:pPr>
            <a:endParaRPr lang="en-US" dirty="0"/>
          </a:p>
          <a:p>
            <a:pPr marL="0" indent="0" fontAlgn="base">
              <a:buNone/>
            </a:pPr>
            <a:endParaRPr lang="en-US" dirty="0"/>
          </a:p>
          <a:p>
            <a:pPr fontAlgn="base"/>
            <a:r>
              <a:rPr lang="en-US" dirty="0"/>
              <a:t>Uniform policies on international topical conveners – What’s expected from them if they can not “take part in person”?</a:t>
            </a:r>
          </a:p>
          <a:p>
            <a:pPr lvl="1" fontAlgn="base"/>
            <a:r>
              <a:rPr lang="en-US" dirty="0"/>
              <a:t>This will be a question to all topical conveners. </a:t>
            </a:r>
          </a:p>
          <a:p>
            <a:pPr lvl="1" fontAlgn="base"/>
            <a:r>
              <a:rPr lang="en-US" dirty="0"/>
              <a:t>We expect combination of remote and in-person participation.</a:t>
            </a:r>
          </a:p>
          <a:p>
            <a:pPr lvl="1" fontAlgn="base"/>
            <a:endParaRPr lang="en-US" dirty="0"/>
          </a:p>
          <a:p>
            <a:endParaRPr lang="en-US" dirty="0"/>
          </a:p>
        </p:txBody>
      </p:sp>
      <p:sp>
        <p:nvSpPr>
          <p:cNvPr id="2" name="Date Placeholder 1">
            <a:extLst>
              <a:ext uri="{FF2B5EF4-FFF2-40B4-BE49-F238E27FC236}">
                <a16:creationId xmlns:a16="http://schemas.microsoft.com/office/drawing/2014/main" id="{F3909B07-7210-BE4E-A6E5-542E2C2DD319}"/>
              </a:ext>
            </a:extLst>
          </p:cNvPr>
          <p:cNvSpPr>
            <a:spLocks noGrp="1"/>
          </p:cNvSpPr>
          <p:nvPr>
            <p:ph type="dt" sz="half" idx="10"/>
          </p:nvPr>
        </p:nvSpPr>
        <p:spPr/>
        <p:txBody>
          <a:bodyPr/>
          <a:lstStyle/>
          <a:p>
            <a:r>
              <a:rPr lang="en-US"/>
              <a:t>2/13/20</a:t>
            </a:r>
          </a:p>
        </p:txBody>
      </p:sp>
      <p:sp>
        <p:nvSpPr>
          <p:cNvPr id="3" name="Footer Placeholder 2">
            <a:extLst>
              <a:ext uri="{FF2B5EF4-FFF2-40B4-BE49-F238E27FC236}">
                <a16:creationId xmlns:a16="http://schemas.microsoft.com/office/drawing/2014/main" id="{2E2DCB1E-61B9-C240-9C0E-A9460712076F}"/>
              </a:ext>
            </a:extLst>
          </p:cNvPr>
          <p:cNvSpPr>
            <a:spLocks noGrp="1"/>
          </p:cNvSpPr>
          <p:nvPr>
            <p:ph type="ftr" sz="quarter" idx="11"/>
          </p:nvPr>
        </p:nvSpPr>
        <p:spPr/>
        <p:txBody>
          <a:bodyPr/>
          <a:lstStyle/>
          <a:p>
            <a:r>
              <a:rPr lang="en-US"/>
              <a:t>Snowmass all conveners meeting </a:t>
            </a:r>
          </a:p>
        </p:txBody>
      </p:sp>
      <p:sp>
        <p:nvSpPr>
          <p:cNvPr id="4" name="Slide Number Placeholder 3">
            <a:extLst>
              <a:ext uri="{FF2B5EF4-FFF2-40B4-BE49-F238E27FC236}">
                <a16:creationId xmlns:a16="http://schemas.microsoft.com/office/drawing/2014/main" id="{28633E83-D036-ED48-9452-2398443140AC}"/>
              </a:ext>
            </a:extLst>
          </p:cNvPr>
          <p:cNvSpPr>
            <a:spLocks noGrp="1"/>
          </p:cNvSpPr>
          <p:nvPr>
            <p:ph type="sldNum" sz="quarter" idx="12"/>
          </p:nvPr>
        </p:nvSpPr>
        <p:spPr/>
        <p:txBody>
          <a:bodyPr/>
          <a:lstStyle/>
          <a:p>
            <a:fld id="{FB881E7D-5A17-EB4A-B013-04381A7C357D}" type="slidenum">
              <a:rPr lang="en-US" smtClean="0"/>
              <a:t>14</a:t>
            </a:fld>
            <a:endParaRPr lang="en-US"/>
          </a:p>
        </p:txBody>
      </p:sp>
    </p:spTree>
    <p:extLst>
      <p:ext uri="{BB962C8B-B14F-4D97-AF65-F5344CB8AC3E}">
        <p14:creationId xmlns:p14="http://schemas.microsoft.com/office/powerpoint/2010/main" val="1493613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0AA619-95E7-C94F-B6BD-CE28361457E9}"/>
              </a:ext>
            </a:extLst>
          </p:cNvPr>
          <p:cNvSpPr>
            <a:spLocks noGrp="1"/>
          </p:cNvSpPr>
          <p:nvPr>
            <p:ph type="title"/>
          </p:nvPr>
        </p:nvSpPr>
        <p:spPr/>
        <p:txBody>
          <a:bodyPr/>
          <a:lstStyle/>
          <a:p>
            <a:r>
              <a:rPr lang="en-US" dirty="0"/>
              <a:t>Involvement of Early Careers (input from them)</a:t>
            </a:r>
          </a:p>
        </p:txBody>
      </p:sp>
      <p:sp>
        <p:nvSpPr>
          <p:cNvPr id="4" name="Content Placeholder 3">
            <a:extLst>
              <a:ext uri="{FF2B5EF4-FFF2-40B4-BE49-F238E27FC236}">
                <a16:creationId xmlns:a16="http://schemas.microsoft.com/office/drawing/2014/main" id="{0C0F8FB5-CBA6-CC49-9A99-FB87BAD19ED8}"/>
              </a:ext>
            </a:extLst>
          </p:cNvPr>
          <p:cNvSpPr>
            <a:spLocks noGrp="1"/>
          </p:cNvSpPr>
          <p:nvPr>
            <p:ph idx="1"/>
          </p:nvPr>
        </p:nvSpPr>
        <p:spPr>
          <a:xfrm>
            <a:off x="457200" y="1166460"/>
            <a:ext cx="8469824" cy="5420320"/>
          </a:xfrm>
        </p:spPr>
        <p:txBody>
          <a:bodyPr>
            <a:normAutofit fontScale="70000" lnSpcReduction="20000"/>
          </a:bodyPr>
          <a:lstStyle/>
          <a:p>
            <a:r>
              <a:rPr lang="en-US" dirty="0"/>
              <a:t>Get young members involved in planning and process</a:t>
            </a:r>
            <a:br>
              <a:rPr lang="en-US" dirty="0"/>
            </a:br>
            <a:endParaRPr lang="en-US" dirty="0"/>
          </a:p>
          <a:p>
            <a:r>
              <a:rPr lang="en-US" dirty="0"/>
              <a:t>2013 Snowmass surveyed young physicists. We could do something similar:</a:t>
            </a:r>
          </a:p>
          <a:p>
            <a:pPr lvl="1"/>
            <a:r>
              <a:rPr lang="en-US" dirty="0"/>
              <a:t>Survey what projects have the most enthusiasm</a:t>
            </a:r>
          </a:p>
          <a:p>
            <a:pPr lvl="1"/>
            <a:r>
              <a:rPr lang="en-US" dirty="0"/>
              <a:t>Survey what challenges/barriers young members are finding on their career paths</a:t>
            </a:r>
          </a:p>
          <a:p>
            <a:pPr lvl="1"/>
            <a:r>
              <a:rPr lang="en-US" dirty="0"/>
              <a:t>Demographics on young membership</a:t>
            </a:r>
          </a:p>
          <a:p>
            <a:pPr lvl="1"/>
            <a:r>
              <a:rPr lang="en-US" dirty="0"/>
              <a:t>See if there are programs for young members' career development in their collaborations and investigate how we can make these programs broader across the community (this would be a new addition)</a:t>
            </a:r>
            <a:br>
              <a:rPr lang="en-US" dirty="0"/>
            </a:br>
            <a:endParaRPr lang="en-US" dirty="0"/>
          </a:p>
          <a:p>
            <a:r>
              <a:rPr lang="en-US" dirty="0"/>
              <a:t>Integrate career development events during and leading up to:</a:t>
            </a:r>
          </a:p>
          <a:p>
            <a:pPr lvl="1"/>
            <a:r>
              <a:rPr lang="en-US" dirty="0"/>
              <a:t>Talking with funding agencies</a:t>
            </a:r>
          </a:p>
          <a:p>
            <a:pPr lvl="1"/>
            <a:r>
              <a:rPr lang="en-US" dirty="0"/>
              <a:t>Career panels (academia, national lab, industry)</a:t>
            </a:r>
          </a:p>
          <a:p>
            <a:pPr lvl="1"/>
            <a:r>
              <a:rPr lang="en-US" dirty="0"/>
              <a:t>Coffee chats (1:1, ~15-minute career advice chats with more senior members during meeting break of their choosing. We could have a designated area where people meet for this to simplify logistics versus making individual matches)</a:t>
            </a:r>
            <a:br>
              <a:rPr lang="en-US" dirty="0"/>
            </a:br>
            <a:endParaRPr lang="en-US" dirty="0"/>
          </a:p>
          <a:p>
            <a:r>
              <a:rPr lang="en-US" dirty="0"/>
              <a:t>Have a strong statement about the code of conduct for meeting at the beginning and identify </a:t>
            </a:r>
            <a:r>
              <a:rPr lang="en-US" dirty="0" err="1"/>
              <a:t>ombudspeople</a:t>
            </a:r>
            <a:r>
              <a:rPr lang="en-US" dirty="0"/>
              <a:t> where attendees can report behavior in conflict with this code.</a:t>
            </a:r>
          </a:p>
          <a:p>
            <a:endParaRPr lang="en-US" dirty="0"/>
          </a:p>
        </p:txBody>
      </p:sp>
      <p:sp>
        <p:nvSpPr>
          <p:cNvPr id="2" name="Date Placeholder 1">
            <a:extLst>
              <a:ext uri="{FF2B5EF4-FFF2-40B4-BE49-F238E27FC236}">
                <a16:creationId xmlns:a16="http://schemas.microsoft.com/office/drawing/2014/main" id="{4C481AAE-8900-7D43-9A2D-CFBA2557B9F7}"/>
              </a:ext>
            </a:extLst>
          </p:cNvPr>
          <p:cNvSpPr>
            <a:spLocks noGrp="1"/>
          </p:cNvSpPr>
          <p:nvPr>
            <p:ph type="dt" sz="half" idx="10"/>
          </p:nvPr>
        </p:nvSpPr>
        <p:spPr/>
        <p:txBody>
          <a:bodyPr/>
          <a:lstStyle/>
          <a:p>
            <a:r>
              <a:rPr lang="en-US"/>
              <a:t>2/13/20</a:t>
            </a:r>
          </a:p>
        </p:txBody>
      </p:sp>
      <p:sp>
        <p:nvSpPr>
          <p:cNvPr id="5" name="Slide Number Placeholder 4">
            <a:extLst>
              <a:ext uri="{FF2B5EF4-FFF2-40B4-BE49-F238E27FC236}">
                <a16:creationId xmlns:a16="http://schemas.microsoft.com/office/drawing/2014/main" id="{3540CD1E-38D2-2044-97B6-11BDE212631E}"/>
              </a:ext>
            </a:extLst>
          </p:cNvPr>
          <p:cNvSpPr>
            <a:spLocks noGrp="1"/>
          </p:cNvSpPr>
          <p:nvPr>
            <p:ph type="sldNum" sz="quarter" idx="12"/>
          </p:nvPr>
        </p:nvSpPr>
        <p:spPr/>
        <p:txBody>
          <a:bodyPr/>
          <a:lstStyle/>
          <a:p>
            <a:fld id="{FB881E7D-5A17-EB4A-B013-04381A7C357D}" type="slidenum">
              <a:rPr lang="en-US" smtClean="0"/>
              <a:t>15</a:t>
            </a:fld>
            <a:endParaRPr lang="en-US"/>
          </a:p>
        </p:txBody>
      </p:sp>
      <p:sp>
        <p:nvSpPr>
          <p:cNvPr id="6" name="Footer Placeholder 5">
            <a:extLst>
              <a:ext uri="{FF2B5EF4-FFF2-40B4-BE49-F238E27FC236}">
                <a16:creationId xmlns:a16="http://schemas.microsoft.com/office/drawing/2014/main" id="{BE7C9217-BBEA-1E40-AB1C-80CCFEFD4BF5}"/>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963980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7CC10-CECA-6649-8621-793C5779872E}"/>
              </a:ext>
            </a:extLst>
          </p:cNvPr>
          <p:cNvSpPr>
            <a:spLocks noGrp="1"/>
          </p:cNvSpPr>
          <p:nvPr>
            <p:ph type="title"/>
          </p:nvPr>
        </p:nvSpPr>
        <p:spPr/>
        <p:txBody>
          <a:bodyPr/>
          <a:lstStyle/>
          <a:p>
            <a:r>
              <a:rPr lang="en-US" dirty="0"/>
              <a:t>Communication</a:t>
            </a:r>
          </a:p>
        </p:txBody>
      </p:sp>
      <p:sp>
        <p:nvSpPr>
          <p:cNvPr id="3" name="Content Placeholder 2">
            <a:extLst>
              <a:ext uri="{FF2B5EF4-FFF2-40B4-BE49-F238E27FC236}">
                <a16:creationId xmlns:a16="http://schemas.microsoft.com/office/drawing/2014/main" id="{5A44808D-1F10-6545-A77C-7301D16076C8}"/>
              </a:ext>
            </a:extLst>
          </p:cNvPr>
          <p:cNvSpPr>
            <a:spLocks noGrp="1"/>
          </p:cNvSpPr>
          <p:nvPr>
            <p:ph idx="1"/>
          </p:nvPr>
        </p:nvSpPr>
        <p:spPr>
          <a:xfrm>
            <a:off x="457200" y="1181958"/>
            <a:ext cx="8229600" cy="5327330"/>
          </a:xfrm>
        </p:spPr>
        <p:txBody>
          <a:bodyPr>
            <a:normAutofit fontScale="92500" lnSpcReduction="10000"/>
          </a:bodyPr>
          <a:lstStyle/>
          <a:p>
            <a:r>
              <a:rPr lang="en-US" sz="1800" dirty="0" err="1"/>
              <a:t>Fermilab</a:t>
            </a:r>
            <a:r>
              <a:rPr lang="en-US" sz="1800" dirty="0"/>
              <a:t> has been providing key service for communication</a:t>
            </a:r>
          </a:p>
          <a:p>
            <a:r>
              <a:rPr lang="en-US" sz="1800" dirty="0"/>
              <a:t>Bob Bernstein is the official liaison</a:t>
            </a:r>
          </a:p>
          <a:p>
            <a:pPr lvl="1"/>
            <a:endParaRPr lang="en-US" sz="1100" dirty="0"/>
          </a:p>
          <a:p>
            <a:pPr lvl="1"/>
            <a:r>
              <a:rPr lang="en-US" sz="1600" dirty="0"/>
              <a:t>Snowmass mailing lists (anyone can subscribe)</a:t>
            </a:r>
          </a:p>
          <a:p>
            <a:pPr lvl="2"/>
            <a:r>
              <a:rPr lang="en-US" sz="1600" dirty="0"/>
              <a:t>All: SNOWMASS@FNAL.GOV</a:t>
            </a:r>
          </a:p>
          <a:p>
            <a:pPr lvl="2"/>
            <a:r>
              <a:rPr lang="en-US" sz="1600" dirty="0"/>
              <a:t>Early careers: SNOWMASS-YOUNG@LFNAL.GOV</a:t>
            </a:r>
          </a:p>
          <a:p>
            <a:pPr lvl="2"/>
            <a:endParaRPr lang="en-US" sz="1100" dirty="0"/>
          </a:p>
          <a:p>
            <a:pPr lvl="1"/>
            <a:r>
              <a:rPr lang="en-US" sz="1600" dirty="0"/>
              <a:t>Wiki pages to be updated (</a:t>
            </a:r>
            <a:r>
              <a:rPr lang="en-US" sz="1600" dirty="0">
                <a:hlinkClick r:id="rId2"/>
              </a:rPr>
              <a:t>https://snowmass-wiki.fnal.gov/wiki/Main_Page</a:t>
            </a:r>
            <a:r>
              <a:rPr lang="en-US" sz="1600" dirty="0"/>
              <a:t>)</a:t>
            </a:r>
          </a:p>
          <a:p>
            <a:pPr lvl="2"/>
            <a:endParaRPr lang="en-US" sz="1100" dirty="0"/>
          </a:p>
          <a:p>
            <a:pPr lvl="1"/>
            <a:r>
              <a:rPr lang="en-US" sz="1600" dirty="0"/>
              <a:t>Concerns on SLACK (</a:t>
            </a:r>
            <a:r>
              <a:rPr lang="en-US" sz="1600" dirty="0">
                <a:hlinkClick r:id="rId3"/>
              </a:rPr>
              <a:t>https://app.slack.com/client/TNNU4A570/CNLN41C21</a:t>
            </a:r>
            <a:r>
              <a:rPr lang="en-US" sz="1600" dirty="0"/>
              <a:t>) </a:t>
            </a:r>
          </a:p>
          <a:p>
            <a:pPr lvl="2"/>
            <a:r>
              <a:rPr lang="en-US" sz="1600" dirty="0"/>
              <a:t>Slack gives free accounts up to 10K messages before they start rolling messages off. Right now we are at nearly 2K messages out of the 10K and we've barely gotten started.  </a:t>
            </a:r>
          </a:p>
          <a:p>
            <a:pPr lvl="2"/>
            <a:r>
              <a:rPr lang="en-US" sz="1600" dirty="0"/>
              <a:t>Keeping messages is too expensive for DPF to cover.</a:t>
            </a:r>
          </a:p>
          <a:p>
            <a:pPr lvl="2"/>
            <a:r>
              <a:rPr lang="en-US" sz="1600" dirty="0"/>
              <a:t>There are various ways to save public conversations (not private ones) in channels with restrictions, but this requires a lot of human effort.</a:t>
            </a:r>
          </a:p>
          <a:p>
            <a:pPr lvl="2"/>
            <a:r>
              <a:rPr lang="en-US" sz="1600" dirty="0"/>
              <a:t>Discussion:</a:t>
            </a:r>
          </a:p>
          <a:p>
            <a:pPr lvl="3"/>
            <a:r>
              <a:rPr lang="en-US" sz="1400" dirty="0"/>
              <a:t>Look for volunteers to do the work for saving messages?</a:t>
            </a:r>
          </a:p>
          <a:p>
            <a:pPr lvl="3"/>
            <a:r>
              <a:rPr lang="en-US" sz="1400" dirty="0"/>
              <a:t>Other options?</a:t>
            </a:r>
            <a:endParaRPr lang="en-US" sz="1100" dirty="0"/>
          </a:p>
          <a:p>
            <a:r>
              <a:rPr lang="en-US" sz="1800" dirty="0"/>
              <a:t>APS </a:t>
            </a:r>
          </a:p>
          <a:p>
            <a:pPr lvl="1"/>
            <a:r>
              <a:rPr lang="en-US" sz="1400" dirty="0"/>
              <a:t>DPF webpage to be updated (</a:t>
            </a:r>
            <a:r>
              <a:rPr lang="en-US" sz="1400" dirty="0">
                <a:hlinkClick r:id="rId4"/>
              </a:rPr>
              <a:t>https://www.aps.org/units/dpf/snowmass-2021.cfm</a:t>
            </a:r>
            <a:r>
              <a:rPr lang="en-US" sz="1400" dirty="0"/>
              <a:t>)</a:t>
            </a:r>
          </a:p>
          <a:p>
            <a:pPr lvl="1"/>
            <a:r>
              <a:rPr lang="en-US" sz="1400" dirty="0"/>
              <a:t>Snowmass ENGAGE for meeting materials</a:t>
            </a:r>
          </a:p>
        </p:txBody>
      </p:sp>
      <p:sp>
        <p:nvSpPr>
          <p:cNvPr id="4" name="Date Placeholder 3">
            <a:extLst>
              <a:ext uri="{FF2B5EF4-FFF2-40B4-BE49-F238E27FC236}">
                <a16:creationId xmlns:a16="http://schemas.microsoft.com/office/drawing/2014/main" id="{5ECD4CA4-B730-4F4E-AFDA-1660BE1CBA6A}"/>
              </a:ext>
            </a:extLst>
          </p:cNvPr>
          <p:cNvSpPr>
            <a:spLocks noGrp="1"/>
          </p:cNvSpPr>
          <p:nvPr>
            <p:ph type="dt" sz="half" idx="10"/>
          </p:nvPr>
        </p:nvSpPr>
        <p:spPr/>
        <p:txBody>
          <a:bodyPr/>
          <a:lstStyle/>
          <a:p>
            <a:r>
              <a:rPr lang="en-US"/>
              <a:t>2/13/20</a:t>
            </a:r>
          </a:p>
        </p:txBody>
      </p:sp>
      <p:sp>
        <p:nvSpPr>
          <p:cNvPr id="5" name="Footer Placeholder 4">
            <a:extLst>
              <a:ext uri="{FF2B5EF4-FFF2-40B4-BE49-F238E27FC236}">
                <a16:creationId xmlns:a16="http://schemas.microsoft.com/office/drawing/2014/main" id="{D194F528-57D3-024A-A5CA-612A17CC9051}"/>
              </a:ext>
            </a:extLst>
          </p:cNvPr>
          <p:cNvSpPr>
            <a:spLocks noGrp="1"/>
          </p:cNvSpPr>
          <p:nvPr>
            <p:ph type="ftr" sz="quarter" idx="11"/>
          </p:nvPr>
        </p:nvSpPr>
        <p:spPr/>
        <p:txBody>
          <a:bodyPr/>
          <a:lstStyle/>
          <a:p>
            <a:r>
              <a:rPr lang="en-US"/>
              <a:t>Snowmass all conveners meeting </a:t>
            </a:r>
          </a:p>
        </p:txBody>
      </p:sp>
      <p:sp>
        <p:nvSpPr>
          <p:cNvPr id="6" name="Slide Number Placeholder 5">
            <a:extLst>
              <a:ext uri="{FF2B5EF4-FFF2-40B4-BE49-F238E27FC236}">
                <a16:creationId xmlns:a16="http://schemas.microsoft.com/office/drawing/2014/main" id="{30673E0E-B2A9-F84C-8A86-AC6416D2C644}"/>
              </a:ext>
            </a:extLst>
          </p:cNvPr>
          <p:cNvSpPr>
            <a:spLocks noGrp="1"/>
          </p:cNvSpPr>
          <p:nvPr>
            <p:ph type="sldNum" sz="quarter" idx="12"/>
          </p:nvPr>
        </p:nvSpPr>
        <p:spPr/>
        <p:txBody>
          <a:bodyPr/>
          <a:lstStyle/>
          <a:p>
            <a:fld id="{FB881E7D-5A17-EB4A-B013-04381A7C357D}" type="slidenum">
              <a:rPr lang="en-US" smtClean="0"/>
              <a:t>16</a:t>
            </a:fld>
            <a:endParaRPr lang="en-US"/>
          </a:p>
        </p:txBody>
      </p:sp>
    </p:spTree>
    <p:extLst>
      <p:ext uri="{BB962C8B-B14F-4D97-AF65-F5344CB8AC3E}">
        <p14:creationId xmlns:p14="http://schemas.microsoft.com/office/powerpoint/2010/main" val="735268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79A1A-F543-044D-8431-5968B88F2966}"/>
              </a:ext>
            </a:extLst>
          </p:cNvPr>
          <p:cNvSpPr>
            <a:spLocks noGrp="1"/>
          </p:cNvSpPr>
          <p:nvPr>
            <p:ph type="title"/>
          </p:nvPr>
        </p:nvSpPr>
        <p:spPr>
          <a:xfrm>
            <a:off x="0" y="168792"/>
            <a:ext cx="9144000" cy="456011"/>
          </a:xfrm>
        </p:spPr>
        <p:txBody>
          <a:bodyPr>
            <a:noAutofit/>
          </a:bodyPr>
          <a:lstStyle/>
          <a:p>
            <a:r>
              <a:rPr lang="en-US" sz="2400" dirty="0"/>
              <a:t>Message from Michael </a:t>
            </a:r>
            <a:r>
              <a:rPr lang="en-US" sz="2400" dirty="0" err="1"/>
              <a:t>Peskin</a:t>
            </a:r>
            <a:endParaRPr lang="en-US" sz="2400" dirty="0"/>
          </a:p>
        </p:txBody>
      </p:sp>
      <p:sp>
        <p:nvSpPr>
          <p:cNvPr id="3" name="Content Placeholder 2">
            <a:extLst>
              <a:ext uri="{FF2B5EF4-FFF2-40B4-BE49-F238E27FC236}">
                <a16:creationId xmlns:a16="http://schemas.microsoft.com/office/drawing/2014/main" id="{9A41307B-A9C1-E74C-818F-D2FC3AFD2523}"/>
              </a:ext>
            </a:extLst>
          </p:cNvPr>
          <p:cNvSpPr>
            <a:spLocks noGrp="1"/>
          </p:cNvSpPr>
          <p:nvPr>
            <p:ph idx="1"/>
          </p:nvPr>
        </p:nvSpPr>
        <p:spPr>
          <a:xfrm>
            <a:off x="224724" y="764288"/>
            <a:ext cx="8841784" cy="4396648"/>
          </a:xfrm>
        </p:spPr>
        <p:txBody>
          <a:bodyPr>
            <a:normAutofit fontScale="85000" lnSpcReduction="10000"/>
          </a:bodyPr>
          <a:lstStyle/>
          <a:p>
            <a:pPr marL="0" indent="0">
              <a:buNone/>
            </a:pPr>
            <a:r>
              <a:rPr lang="en-US" sz="1900" dirty="0"/>
              <a:t>The full proceedings of Snowmass 2013 are published on </a:t>
            </a:r>
            <a:r>
              <a:rPr lang="en-US" sz="1900" dirty="0" err="1"/>
              <a:t>eConf</a:t>
            </a:r>
            <a:r>
              <a:rPr lang="en-US" sz="1900" dirty="0"/>
              <a:t> at </a:t>
            </a:r>
            <a:r>
              <a:rPr lang="en-US" sz="1900" dirty="0">
                <a:hlinkClick r:id="rId2"/>
              </a:rPr>
              <a:t>https://www.slac.stanford.edu/econf/C1307292/</a:t>
            </a:r>
            <a:r>
              <a:rPr lang="en-US" sz="1900" dirty="0"/>
              <a:t>. You should decide soon what you would like to do for the Snowmass 2013 proceedings.  I can offer to create a similar web site, also to be archived on </a:t>
            </a:r>
            <a:r>
              <a:rPr lang="en-US" sz="1900" dirty="0" err="1"/>
              <a:t>eConf</a:t>
            </a:r>
            <a:r>
              <a:rPr lang="en-US" sz="1900" dirty="0"/>
              <a:t>. </a:t>
            </a:r>
            <a:endParaRPr lang="en-US" sz="1000" dirty="0"/>
          </a:p>
          <a:p>
            <a:pPr lvl="1">
              <a:buFont typeface="+mj-lt"/>
              <a:buAutoNum type="arabicPeriod"/>
            </a:pPr>
            <a:r>
              <a:rPr lang="en-US" sz="1500" dirty="0"/>
              <a:t>Level 1: Overall reports from the various frontiers, and the overall summary report</a:t>
            </a:r>
          </a:p>
          <a:p>
            <a:pPr lvl="1">
              <a:buFont typeface="+mj-lt"/>
              <a:buAutoNum type="arabicPeriod"/>
            </a:pPr>
            <a:r>
              <a:rPr lang="en-US" sz="1500" dirty="0"/>
              <a:t>Level 2: Subgroup reports from the various frontiers</a:t>
            </a:r>
          </a:p>
          <a:p>
            <a:pPr lvl="1">
              <a:buFont typeface="+mj-lt"/>
              <a:buAutoNum type="arabicPeriod"/>
            </a:pPr>
            <a:r>
              <a:rPr lang="en-US" sz="1500" dirty="0"/>
              <a:t>Level 3: Contributed papers</a:t>
            </a:r>
          </a:p>
          <a:p>
            <a:pPr marL="0" indent="0">
              <a:buNone/>
            </a:pPr>
            <a:endParaRPr lang="en-US" sz="1000" dirty="0"/>
          </a:p>
          <a:p>
            <a:pPr marL="0" indent="0">
              <a:buNone/>
            </a:pPr>
            <a:r>
              <a:rPr lang="en-US" sz="1900" dirty="0"/>
              <a:t>One of the important points of Snowmass is that all members of our the community can contribute white papers expressing their ideas.   On the other hand, many of these contributed papers are written by large collaborations (e.g., arXiv:1307.7292 was submitted by the ATLAS Collaboration). </a:t>
            </a:r>
          </a:p>
          <a:p>
            <a:pPr marL="0" indent="0">
              <a:buNone/>
            </a:pPr>
            <a:endParaRPr lang="en-US" sz="1000" dirty="0"/>
          </a:p>
          <a:p>
            <a:pPr marL="0" indent="0">
              <a:buNone/>
            </a:pPr>
            <a:r>
              <a:rPr lang="en-US" sz="1900" dirty="0"/>
              <a:t>Norman Graf and I asked that all of these papers be posted on the </a:t>
            </a:r>
            <a:r>
              <a:rPr lang="en-US" sz="1900" dirty="0" err="1"/>
              <a:t>arXiv</a:t>
            </a:r>
            <a:r>
              <a:rPr lang="en-US" sz="1900" dirty="0"/>
              <a:t>, with an email notice to the Snowmass organizers.   For the level 1 and 2 papers, we supplied a </a:t>
            </a:r>
            <a:r>
              <a:rPr lang="en-US" sz="1900" dirty="0" err="1"/>
              <a:t>LaTeX</a:t>
            </a:r>
            <a:r>
              <a:rPr lang="en-US" sz="1900" dirty="0"/>
              <a:t> template, and we edited the </a:t>
            </a:r>
            <a:r>
              <a:rPr lang="en-US" sz="1900" dirty="0" err="1"/>
              <a:t>LaTeX</a:t>
            </a:r>
            <a:r>
              <a:rPr lang="en-US" sz="1900" dirty="0"/>
              <a:t> submissions to put these into a uniform style.  The final proceedings web site has </a:t>
            </a:r>
          </a:p>
          <a:p>
            <a:pPr lvl="1"/>
            <a:r>
              <a:rPr lang="en-US" sz="1500" dirty="0"/>
              <a:t>all level 1 and level 2 papers in pdf format, edited for style (not content), and links to the </a:t>
            </a:r>
            <a:r>
              <a:rPr lang="en-US" sz="1500" dirty="0" err="1"/>
              <a:t>arXiv</a:t>
            </a:r>
            <a:r>
              <a:rPr lang="en-US" sz="1500" dirty="0"/>
              <a:t> versions</a:t>
            </a:r>
          </a:p>
          <a:p>
            <a:pPr lvl="1"/>
            <a:r>
              <a:rPr lang="en-US" sz="1500" dirty="0"/>
              <a:t>a list of all level 3 papers, with links to the </a:t>
            </a:r>
            <a:r>
              <a:rPr lang="en-US" sz="1500" dirty="0" err="1"/>
              <a:t>arXiv</a:t>
            </a:r>
            <a:r>
              <a:rPr lang="en-US" sz="1500" dirty="0"/>
              <a:t> versions.</a:t>
            </a:r>
          </a:p>
          <a:p>
            <a:pPr lvl="1"/>
            <a:r>
              <a:rPr lang="en-US" sz="1500" dirty="0"/>
              <a:t>a glossary of acronyms</a:t>
            </a:r>
            <a:endParaRPr lang="en-US" sz="1000" dirty="0"/>
          </a:p>
          <a:p>
            <a:pPr marL="0" indent="0">
              <a:buNone/>
            </a:pPr>
            <a:r>
              <a:rPr lang="en-US" sz="1900" dirty="0"/>
              <a:t>The papers are organized by frontier. The physical published Snowmass proceedings volume contains the level 1 papers and the glossary. </a:t>
            </a:r>
          </a:p>
        </p:txBody>
      </p:sp>
      <p:sp>
        <p:nvSpPr>
          <p:cNvPr id="4" name="Date Placeholder 3">
            <a:extLst>
              <a:ext uri="{FF2B5EF4-FFF2-40B4-BE49-F238E27FC236}">
                <a16:creationId xmlns:a16="http://schemas.microsoft.com/office/drawing/2014/main" id="{766E8E57-2413-7B49-842C-53E4D4C8B9DD}"/>
              </a:ext>
            </a:extLst>
          </p:cNvPr>
          <p:cNvSpPr>
            <a:spLocks noGrp="1"/>
          </p:cNvSpPr>
          <p:nvPr>
            <p:ph type="dt" sz="half" idx="10"/>
          </p:nvPr>
        </p:nvSpPr>
        <p:spPr/>
        <p:txBody>
          <a:bodyPr/>
          <a:lstStyle/>
          <a:p>
            <a:r>
              <a:rPr lang="en-US"/>
              <a:t>2/13/20</a:t>
            </a:r>
          </a:p>
        </p:txBody>
      </p:sp>
      <p:sp>
        <p:nvSpPr>
          <p:cNvPr id="5" name="Footer Placeholder 4">
            <a:extLst>
              <a:ext uri="{FF2B5EF4-FFF2-40B4-BE49-F238E27FC236}">
                <a16:creationId xmlns:a16="http://schemas.microsoft.com/office/drawing/2014/main" id="{71AF42A9-467B-564C-8A75-135FBE331EEB}"/>
              </a:ext>
            </a:extLst>
          </p:cNvPr>
          <p:cNvSpPr>
            <a:spLocks noGrp="1"/>
          </p:cNvSpPr>
          <p:nvPr>
            <p:ph type="ftr" sz="quarter" idx="11"/>
          </p:nvPr>
        </p:nvSpPr>
        <p:spPr/>
        <p:txBody>
          <a:bodyPr/>
          <a:lstStyle/>
          <a:p>
            <a:r>
              <a:rPr lang="en-US"/>
              <a:t>Snowmass all conveners meeting </a:t>
            </a:r>
          </a:p>
        </p:txBody>
      </p:sp>
      <p:sp>
        <p:nvSpPr>
          <p:cNvPr id="6" name="Slide Number Placeholder 5">
            <a:extLst>
              <a:ext uri="{FF2B5EF4-FFF2-40B4-BE49-F238E27FC236}">
                <a16:creationId xmlns:a16="http://schemas.microsoft.com/office/drawing/2014/main" id="{B63B2997-F91F-7B49-B45A-7063F1ACFBD9}"/>
              </a:ext>
            </a:extLst>
          </p:cNvPr>
          <p:cNvSpPr>
            <a:spLocks noGrp="1"/>
          </p:cNvSpPr>
          <p:nvPr>
            <p:ph type="sldNum" sz="quarter" idx="12"/>
          </p:nvPr>
        </p:nvSpPr>
        <p:spPr/>
        <p:txBody>
          <a:bodyPr/>
          <a:lstStyle/>
          <a:p>
            <a:fld id="{FB881E7D-5A17-EB4A-B013-04381A7C357D}" type="slidenum">
              <a:rPr lang="en-US" smtClean="0"/>
              <a:t>17</a:t>
            </a:fld>
            <a:endParaRPr lang="en-US"/>
          </a:p>
        </p:txBody>
      </p:sp>
      <p:sp>
        <p:nvSpPr>
          <p:cNvPr id="7" name="TextBox 6">
            <a:extLst>
              <a:ext uri="{FF2B5EF4-FFF2-40B4-BE49-F238E27FC236}">
                <a16:creationId xmlns:a16="http://schemas.microsoft.com/office/drawing/2014/main" id="{D662F49B-F114-F045-87F4-D843C678F71F}"/>
              </a:ext>
            </a:extLst>
          </p:cNvPr>
          <p:cNvSpPr txBox="1"/>
          <p:nvPr/>
        </p:nvSpPr>
        <p:spPr>
          <a:xfrm>
            <a:off x="441701" y="5114442"/>
            <a:ext cx="8260597" cy="1200329"/>
          </a:xfrm>
          <a:prstGeom prst="rect">
            <a:avLst/>
          </a:prstGeom>
          <a:noFill/>
        </p:spPr>
        <p:txBody>
          <a:bodyPr wrap="square" rtlCol="0">
            <a:spAutoFit/>
          </a:bodyPr>
          <a:lstStyle/>
          <a:p>
            <a:r>
              <a:rPr lang="en-US" dirty="0">
                <a:solidFill>
                  <a:srgbClr val="0432FF"/>
                </a:solidFill>
              </a:rPr>
              <a:t>We need conveners’ feedback: </a:t>
            </a:r>
          </a:p>
          <a:p>
            <a:pPr marL="342900" indent="-342900">
              <a:buFont typeface="+mj-lt"/>
              <a:buAutoNum type="arabicPeriod"/>
            </a:pPr>
            <a:r>
              <a:rPr lang="en-US" dirty="0">
                <a:solidFill>
                  <a:srgbClr val="0432FF"/>
                </a:solidFill>
              </a:rPr>
              <a:t>Adopting the Snowmass 2013 proceedings mechanism</a:t>
            </a:r>
          </a:p>
          <a:p>
            <a:pPr marL="342900" indent="-342900">
              <a:buFont typeface="+mj-lt"/>
              <a:buAutoNum type="arabicPeriod"/>
            </a:pPr>
            <a:r>
              <a:rPr lang="en-US" dirty="0">
                <a:solidFill>
                  <a:srgbClr val="0432FF"/>
                </a:solidFill>
              </a:rPr>
              <a:t>Providing a clear format of white papers to the community</a:t>
            </a:r>
          </a:p>
          <a:p>
            <a:pPr marL="342900" indent="-342900">
              <a:buFont typeface="+mj-lt"/>
              <a:buAutoNum type="arabicPeriod"/>
            </a:pPr>
            <a:r>
              <a:rPr lang="en-US" dirty="0">
                <a:solidFill>
                  <a:srgbClr val="0432FF"/>
                </a:solidFill>
              </a:rPr>
              <a:t>Accepting Michael’s offer as an editor of the the Snowmass 2021 proceedings </a:t>
            </a:r>
          </a:p>
        </p:txBody>
      </p:sp>
    </p:spTree>
    <p:extLst>
      <p:ext uri="{BB962C8B-B14F-4D97-AF65-F5344CB8AC3E}">
        <p14:creationId xmlns:p14="http://schemas.microsoft.com/office/powerpoint/2010/main" val="600767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FFB77-F7D7-5143-8F8B-274D639CD0EB}"/>
              </a:ext>
            </a:extLst>
          </p:cNvPr>
          <p:cNvSpPr>
            <a:spLocks noGrp="1"/>
          </p:cNvSpPr>
          <p:nvPr>
            <p:ph type="title"/>
          </p:nvPr>
        </p:nvSpPr>
        <p:spPr/>
        <p:txBody>
          <a:bodyPr/>
          <a:lstStyle/>
          <a:p>
            <a:r>
              <a:rPr lang="en-US" dirty="0"/>
              <a:t>Charge </a:t>
            </a:r>
          </a:p>
        </p:txBody>
      </p:sp>
      <p:sp>
        <p:nvSpPr>
          <p:cNvPr id="3" name="Content Placeholder 2">
            <a:extLst>
              <a:ext uri="{FF2B5EF4-FFF2-40B4-BE49-F238E27FC236}">
                <a16:creationId xmlns:a16="http://schemas.microsoft.com/office/drawing/2014/main" id="{862E0692-06E0-D44E-B6C0-714CB48C77D3}"/>
              </a:ext>
            </a:extLst>
          </p:cNvPr>
          <p:cNvSpPr>
            <a:spLocks noGrp="1"/>
          </p:cNvSpPr>
          <p:nvPr>
            <p:ph idx="1"/>
          </p:nvPr>
        </p:nvSpPr>
        <p:spPr/>
        <p:txBody>
          <a:bodyPr>
            <a:normAutofit/>
          </a:bodyPr>
          <a:lstStyle/>
          <a:p>
            <a:pPr marL="0" indent="0">
              <a:buNone/>
            </a:pPr>
            <a:r>
              <a:rPr lang="en-US" sz="2400" dirty="0"/>
              <a:t>Snowmass 2012-2013</a:t>
            </a:r>
          </a:p>
          <a:p>
            <a:r>
              <a:rPr lang="en-US" sz="2200" dirty="0"/>
              <a:t>The American Physical Society's Division of Particles and Fields is initiating a long-term planning exercise for the high-energy physics community. Its goal is to develop the community's long-term physics aspirations. Its narrative will communicate the opportunities for discovery in high-energy physics to the broader scientific community and to the government.</a:t>
            </a:r>
          </a:p>
          <a:p>
            <a:pPr marL="0" indent="0">
              <a:buNone/>
            </a:pPr>
            <a:endParaRPr lang="en-US" sz="2400" dirty="0"/>
          </a:p>
          <a:p>
            <a:pPr marL="0" indent="0">
              <a:buNone/>
            </a:pPr>
            <a:r>
              <a:rPr lang="en-US" sz="2400" dirty="0"/>
              <a:t>Snowmass 2020-2021</a:t>
            </a:r>
          </a:p>
          <a:p>
            <a:r>
              <a:rPr lang="en-US" sz="2200" dirty="0"/>
              <a:t>For discussions</a:t>
            </a:r>
          </a:p>
          <a:p>
            <a:pPr lvl="1"/>
            <a:r>
              <a:rPr lang="en-US" sz="2000" dirty="0"/>
              <a:t>Update of Snowmass 2012-2013?</a:t>
            </a:r>
          </a:p>
          <a:p>
            <a:pPr lvl="1"/>
            <a:r>
              <a:rPr lang="en-US" sz="2000" dirty="0"/>
              <a:t>Particle physics instead of high-energy physics?</a:t>
            </a:r>
          </a:p>
          <a:p>
            <a:pPr lvl="1"/>
            <a:r>
              <a:rPr lang="en-US" sz="2000" dirty="0"/>
              <a:t>…</a:t>
            </a:r>
          </a:p>
          <a:p>
            <a:endParaRPr lang="en-US" sz="2400" dirty="0"/>
          </a:p>
        </p:txBody>
      </p:sp>
      <p:sp>
        <p:nvSpPr>
          <p:cNvPr id="4" name="Date Placeholder 3">
            <a:extLst>
              <a:ext uri="{FF2B5EF4-FFF2-40B4-BE49-F238E27FC236}">
                <a16:creationId xmlns:a16="http://schemas.microsoft.com/office/drawing/2014/main" id="{910CEF01-E18F-D044-BA25-F6ADA5306F4E}"/>
              </a:ext>
            </a:extLst>
          </p:cNvPr>
          <p:cNvSpPr>
            <a:spLocks noGrp="1"/>
          </p:cNvSpPr>
          <p:nvPr>
            <p:ph type="dt" sz="half" idx="10"/>
          </p:nvPr>
        </p:nvSpPr>
        <p:spPr/>
        <p:txBody>
          <a:bodyPr/>
          <a:lstStyle/>
          <a:p>
            <a:r>
              <a:rPr lang="en-US"/>
              <a:t>2/13/20</a:t>
            </a:r>
          </a:p>
        </p:txBody>
      </p:sp>
      <p:sp>
        <p:nvSpPr>
          <p:cNvPr id="5" name="Slide Number Placeholder 4">
            <a:extLst>
              <a:ext uri="{FF2B5EF4-FFF2-40B4-BE49-F238E27FC236}">
                <a16:creationId xmlns:a16="http://schemas.microsoft.com/office/drawing/2014/main" id="{1C0C2CE6-FEEF-8846-BB17-67ADCAFA58A8}"/>
              </a:ext>
            </a:extLst>
          </p:cNvPr>
          <p:cNvSpPr>
            <a:spLocks noGrp="1"/>
          </p:cNvSpPr>
          <p:nvPr>
            <p:ph type="sldNum" sz="quarter" idx="12"/>
          </p:nvPr>
        </p:nvSpPr>
        <p:spPr/>
        <p:txBody>
          <a:bodyPr/>
          <a:lstStyle/>
          <a:p>
            <a:fld id="{FB881E7D-5A17-EB4A-B013-04381A7C357D}" type="slidenum">
              <a:rPr lang="en-US" smtClean="0"/>
              <a:t>18</a:t>
            </a:fld>
            <a:endParaRPr lang="en-US"/>
          </a:p>
        </p:txBody>
      </p:sp>
      <p:sp>
        <p:nvSpPr>
          <p:cNvPr id="6" name="Footer Placeholder 5">
            <a:extLst>
              <a:ext uri="{FF2B5EF4-FFF2-40B4-BE49-F238E27FC236}">
                <a16:creationId xmlns:a16="http://schemas.microsoft.com/office/drawing/2014/main" id="{CDA582E9-C836-984C-BE99-99EE27308744}"/>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142957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9F0443C-4FB0-EA42-9601-D222269D8767}"/>
              </a:ext>
            </a:extLst>
          </p:cNvPr>
          <p:cNvSpPr>
            <a:spLocks noGrp="1"/>
          </p:cNvSpPr>
          <p:nvPr>
            <p:ph type="dt" sz="half" idx="10"/>
          </p:nvPr>
        </p:nvSpPr>
        <p:spPr/>
        <p:txBody>
          <a:bodyPr/>
          <a:lstStyle/>
          <a:p>
            <a:r>
              <a:rPr lang="en-US"/>
              <a:t>2/13/20</a:t>
            </a:r>
          </a:p>
        </p:txBody>
      </p:sp>
      <p:sp>
        <p:nvSpPr>
          <p:cNvPr id="5" name="Footer Placeholder 4">
            <a:extLst>
              <a:ext uri="{FF2B5EF4-FFF2-40B4-BE49-F238E27FC236}">
                <a16:creationId xmlns:a16="http://schemas.microsoft.com/office/drawing/2014/main" id="{A6FDF46D-7CEA-EF4A-B846-C30D4BB02ED0}"/>
              </a:ext>
            </a:extLst>
          </p:cNvPr>
          <p:cNvSpPr>
            <a:spLocks noGrp="1"/>
          </p:cNvSpPr>
          <p:nvPr>
            <p:ph type="ftr" sz="quarter" idx="11"/>
          </p:nvPr>
        </p:nvSpPr>
        <p:spPr/>
        <p:txBody>
          <a:bodyPr/>
          <a:lstStyle/>
          <a:p>
            <a:r>
              <a:rPr lang="en-US"/>
              <a:t>Snowmass all conveners meeting </a:t>
            </a:r>
          </a:p>
        </p:txBody>
      </p:sp>
      <p:sp>
        <p:nvSpPr>
          <p:cNvPr id="6" name="Slide Number Placeholder 5">
            <a:extLst>
              <a:ext uri="{FF2B5EF4-FFF2-40B4-BE49-F238E27FC236}">
                <a16:creationId xmlns:a16="http://schemas.microsoft.com/office/drawing/2014/main" id="{EF6F81AE-3046-884A-8671-B57CC43F444C}"/>
              </a:ext>
            </a:extLst>
          </p:cNvPr>
          <p:cNvSpPr>
            <a:spLocks noGrp="1"/>
          </p:cNvSpPr>
          <p:nvPr>
            <p:ph type="sldNum" sz="quarter" idx="12"/>
          </p:nvPr>
        </p:nvSpPr>
        <p:spPr/>
        <p:txBody>
          <a:bodyPr/>
          <a:lstStyle/>
          <a:p>
            <a:fld id="{FB881E7D-5A17-EB4A-B013-04381A7C357D}" type="slidenum">
              <a:rPr lang="en-US" smtClean="0"/>
              <a:t>19</a:t>
            </a:fld>
            <a:endParaRPr lang="en-US"/>
          </a:p>
        </p:txBody>
      </p:sp>
      <p:sp>
        <p:nvSpPr>
          <p:cNvPr id="7" name="TextBox 6">
            <a:extLst>
              <a:ext uri="{FF2B5EF4-FFF2-40B4-BE49-F238E27FC236}">
                <a16:creationId xmlns:a16="http://schemas.microsoft.com/office/drawing/2014/main" id="{B3AAF8DC-2EDA-B64B-B55A-E26B703BCB1D}"/>
              </a:ext>
            </a:extLst>
          </p:cNvPr>
          <p:cNvSpPr txBox="1"/>
          <p:nvPr/>
        </p:nvSpPr>
        <p:spPr>
          <a:xfrm>
            <a:off x="0" y="2541722"/>
            <a:ext cx="9144000" cy="1384995"/>
          </a:xfrm>
          <a:prstGeom prst="rect">
            <a:avLst/>
          </a:prstGeom>
          <a:noFill/>
        </p:spPr>
        <p:txBody>
          <a:bodyPr wrap="square" rtlCol="0">
            <a:spAutoFit/>
          </a:bodyPr>
          <a:lstStyle/>
          <a:p>
            <a:pPr algn="ctr"/>
            <a:r>
              <a:rPr lang="en-US" sz="2800" dirty="0"/>
              <a:t>Short Status Report / Questions by Frontier Groups</a:t>
            </a:r>
          </a:p>
          <a:p>
            <a:pPr algn="ctr"/>
            <a:endParaRPr lang="en-US" sz="2800" dirty="0"/>
          </a:p>
          <a:p>
            <a:pPr algn="ctr"/>
            <a:r>
              <a:rPr lang="en-US" sz="2800" dirty="0">
                <a:hlinkClick r:id="rId2"/>
              </a:rPr>
              <a:t>Write here </a:t>
            </a:r>
            <a:endParaRPr lang="en-US" sz="2800" dirty="0"/>
          </a:p>
        </p:txBody>
      </p:sp>
    </p:spTree>
    <p:extLst>
      <p:ext uri="{BB962C8B-B14F-4D97-AF65-F5344CB8AC3E}">
        <p14:creationId xmlns:p14="http://schemas.microsoft.com/office/powerpoint/2010/main" val="2302125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F65447-2405-6044-89A1-58EE127FC4C8}"/>
              </a:ext>
            </a:extLst>
          </p:cNvPr>
          <p:cNvSpPr>
            <a:spLocks noGrp="1"/>
          </p:cNvSpPr>
          <p:nvPr>
            <p:ph type="title"/>
          </p:nvPr>
        </p:nvSpPr>
        <p:spPr/>
        <p:txBody>
          <a:bodyPr/>
          <a:lstStyle/>
          <a:p>
            <a:r>
              <a:rPr lang="en-US" dirty="0"/>
              <a:t>Snowmass Co-Conveners</a:t>
            </a:r>
          </a:p>
        </p:txBody>
      </p:sp>
      <p:sp>
        <p:nvSpPr>
          <p:cNvPr id="4" name="Date Placeholder 3">
            <a:extLst>
              <a:ext uri="{FF2B5EF4-FFF2-40B4-BE49-F238E27FC236}">
                <a16:creationId xmlns:a16="http://schemas.microsoft.com/office/drawing/2014/main" id="{75E81D7C-54B5-0141-AEE6-F25CC6127DC3}"/>
              </a:ext>
            </a:extLst>
          </p:cNvPr>
          <p:cNvSpPr>
            <a:spLocks noGrp="1"/>
          </p:cNvSpPr>
          <p:nvPr>
            <p:ph type="dt" sz="half" idx="10"/>
          </p:nvPr>
        </p:nvSpPr>
        <p:spPr/>
        <p:txBody>
          <a:bodyPr/>
          <a:lstStyle/>
          <a:p>
            <a:r>
              <a:rPr lang="en-US"/>
              <a:t>2/13/20</a:t>
            </a:r>
          </a:p>
        </p:txBody>
      </p:sp>
      <p:sp>
        <p:nvSpPr>
          <p:cNvPr id="5" name="Footer Placeholder 4">
            <a:extLst>
              <a:ext uri="{FF2B5EF4-FFF2-40B4-BE49-F238E27FC236}">
                <a16:creationId xmlns:a16="http://schemas.microsoft.com/office/drawing/2014/main" id="{9F229C3C-3BEC-684A-BA83-F47D6407D18E}"/>
              </a:ext>
            </a:extLst>
          </p:cNvPr>
          <p:cNvSpPr>
            <a:spLocks noGrp="1"/>
          </p:cNvSpPr>
          <p:nvPr>
            <p:ph type="ftr" sz="quarter" idx="11"/>
          </p:nvPr>
        </p:nvSpPr>
        <p:spPr/>
        <p:txBody>
          <a:bodyPr/>
          <a:lstStyle/>
          <a:p>
            <a:r>
              <a:rPr lang="en-US"/>
              <a:t>Snowmass all conveners meeting </a:t>
            </a:r>
          </a:p>
        </p:txBody>
      </p:sp>
      <p:sp>
        <p:nvSpPr>
          <p:cNvPr id="6" name="Slide Number Placeholder 5">
            <a:extLst>
              <a:ext uri="{FF2B5EF4-FFF2-40B4-BE49-F238E27FC236}">
                <a16:creationId xmlns:a16="http://schemas.microsoft.com/office/drawing/2014/main" id="{14178319-CF7F-484F-BC2B-F57DCD7D12F2}"/>
              </a:ext>
            </a:extLst>
          </p:cNvPr>
          <p:cNvSpPr>
            <a:spLocks noGrp="1"/>
          </p:cNvSpPr>
          <p:nvPr>
            <p:ph type="sldNum" sz="quarter" idx="12"/>
          </p:nvPr>
        </p:nvSpPr>
        <p:spPr/>
        <p:txBody>
          <a:bodyPr/>
          <a:lstStyle/>
          <a:p>
            <a:fld id="{FB881E7D-5A17-EB4A-B013-04381A7C357D}" type="slidenum">
              <a:rPr lang="en-US" smtClean="0"/>
              <a:t>2</a:t>
            </a:fld>
            <a:endParaRPr lang="en-US"/>
          </a:p>
        </p:txBody>
      </p:sp>
      <p:graphicFrame>
        <p:nvGraphicFramePr>
          <p:cNvPr id="8" name="Table 7">
            <a:extLst>
              <a:ext uri="{FF2B5EF4-FFF2-40B4-BE49-F238E27FC236}">
                <a16:creationId xmlns:a16="http://schemas.microsoft.com/office/drawing/2014/main" id="{DAEA93C2-7072-5B44-94B3-D317CA7D5BB3}"/>
              </a:ext>
            </a:extLst>
          </p:cNvPr>
          <p:cNvGraphicFramePr>
            <a:graphicFrameLocks noGrp="1"/>
          </p:cNvGraphicFramePr>
          <p:nvPr>
            <p:extLst>
              <p:ext uri="{D42A27DB-BD31-4B8C-83A1-F6EECF244321}">
                <p14:modId xmlns:p14="http://schemas.microsoft.com/office/powerpoint/2010/main" val="2868037329"/>
              </p:ext>
            </p:extLst>
          </p:nvPr>
        </p:nvGraphicFramePr>
        <p:xfrm>
          <a:off x="228599" y="1485896"/>
          <a:ext cx="8686801" cy="4663440"/>
        </p:xfrm>
        <a:graphic>
          <a:graphicData uri="http://schemas.openxmlformats.org/drawingml/2006/table">
            <a:tbl>
              <a:tblPr firstRow="1" firstCol="1" bandRow="1">
                <a:tableStyleId>{5C22544A-7EE6-4342-B048-85BDC9FD1C3A}</a:tableStyleId>
              </a:tblPr>
              <a:tblGrid>
                <a:gridCol w="3134533">
                  <a:extLst>
                    <a:ext uri="{9D8B030D-6E8A-4147-A177-3AD203B41FA5}">
                      <a16:colId xmlns:a16="http://schemas.microsoft.com/office/drawing/2014/main" val="4269318832"/>
                    </a:ext>
                  </a:extLst>
                </a:gridCol>
                <a:gridCol w="1425844">
                  <a:extLst>
                    <a:ext uri="{9D8B030D-6E8A-4147-A177-3AD203B41FA5}">
                      <a16:colId xmlns:a16="http://schemas.microsoft.com/office/drawing/2014/main" val="564670864"/>
                    </a:ext>
                  </a:extLst>
                </a:gridCol>
                <a:gridCol w="2324746">
                  <a:extLst>
                    <a:ext uri="{9D8B030D-6E8A-4147-A177-3AD203B41FA5}">
                      <a16:colId xmlns:a16="http://schemas.microsoft.com/office/drawing/2014/main" val="3266514063"/>
                    </a:ext>
                  </a:extLst>
                </a:gridCol>
                <a:gridCol w="1801678">
                  <a:extLst>
                    <a:ext uri="{9D8B030D-6E8A-4147-A177-3AD203B41FA5}">
                      <a16:colId xmlns:a16="http://schemas.microsoft.com/office/drawing/2014/main" val="584370708"/>
                    </a:ext>
                  </a:extLst>
                </a:gridCol>
              </a:tblGrid>
              <a:tr h="95903">
                <a:tc>
                  <a:txBody>
                    <a:bodyPr/>
                    <a:lstStyle/>
                    <a:p>
                      <a:pPr marL="0" marR="0">
                        <a:spcBef>
                          <a:spcPts val="0"/>
                        </a:spcBef>
                        <a:spcAft>
                          <a:spcPts val="0"/>
                        </a:spcAft>
                      </a:pPr>
                      <a:r>
                        <a:rPr lang="en-US" sz="1600" dirty="0">
                          <a:effectLst/>
                        </a:rPr>
                        <a:t>Frontier</a:t>
                      </a:r>
                      <a:endParaRPr lang="en-US"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gridSpan="3">
                  <a:txBody>
                    <a:bodyPr/>
                    <a:lstStyle/>
                    <a:p>
                      <a:pPr marL="0" marR="0">
                        <a:spcBef>
                          <a:spcPts val="0"/>
                        </a:spcBef>
                        <a:spcAft>
                          <a:spcPts val="0"/>
                        </a:spcAft>
                      </a:pPr>
                      <a:r>
                        <a:rPr lang="en-US" sz="1600" dirty="0">
                          <a:effectLst/>
                        </a:rPr>
                        <a:t>Co-Conveners</a:t>
                      </a:r>
                      <a:endParaRPr lang="en-US"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22002144"/>
                  </a:ext>
                </a:extLst>
              </a:tr>
              <a:tr h="104090">
                <a:tc rowSpan="3">
                  <a:txBody>
                    <a:bodyPr/>
                    <a:lstStyle/>
                    <a:p>
                      <a:pPr marL="0" marR="0">
                        <a:spcBef>
                          <a:spcPts val="0"/>
                        </a:spcBef>
                        <a:spcAft>
                          <a:spcPts val="0"/>
                        </a:spcAft>
                      </a:pPr>
                      <a:r>
                        <a:rPr lang="en-US" sz="1000" dirty="0">
                          <a:effectLst/>
                        </a:rPr>
                        <a:t>Energy Frontier</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Meenakshi Narain</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Brown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meenakshi_narain@brown.edu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2919599694"/>
                  </a:ext>
                </a:extLst>
              </a:tr>
              <a:tr h="104090">
                <a:tc vMerge="1">
                  <a:txBody>
                    <a:bodyPr/>
                    <a:lstStyle/>
                    <a:p>
                      <a:endParaRPr lang="en-US"/>
                    </a:p>
                  </a:txBody>
                  <a:tcPr/>
                </a:tc>
                <a:tc>
                  <a:txBody>
                    <a:bodyPr/>
                    <a:lstStyle/>
                    <a:p>
                      <a:pPr marL="0" marR="0">
                        <a:spcBef>
                          <a:spcPts val="0"/>
                        </a:spcBef>
                        <a:spcAft>
                          <a:spcPts val="0"/>
                        </a:spcAft>
                      </a:pPr>
                      <a:r>
                        <a:rPr lang="en-US" sz="1000">
                          <a:effectLst/>
                        </a:rPr>
                        <a:t>Laura Reina</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Florida State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reina@hep.fsu.edu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537342289"/>
                  </a:ext>
                </a:extLst>
              </a:tr>
              <a:tr h="111887">
                <a:tc vMerge="1">
                  <a:txBody>
                    <a:bodyPr/>
                    <a:lstStyle/>
                    <a:p>
                      <a:endParaRPr lang="en-US"/>
                    </a:p>
                  </a:txBody>
                  <a:tcPr/>
                </a:tc>
                <a:tc>
                  <a:txBody>
                    <a:bodyPr/>
                    <a:lstStyle/>
                    <a:p>
                      <a:pPr marL="0" marR="0">
                        <a:spcBef>
                          <a:spcPts val="0"/>
                        </a:spcBef>
                        <a:spcAft>
                          <a:spcPts val="0"/>
                        </a:spcAft>
                      </a:pPr>
                      <a:r>
                        <a:rPr lang="en-US" sz="1000">
                          <a:effectLst/>
                        </a:rPr>
                        <a:t>Alessandro Tricoli</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Brookhaven National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atricoli@bnl.gov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785695773"/>
                  </a:ext>
                </a:extLst>
              </a:tr>
              <a:tr h="95903">
                <a:tc rowSpan="3">
                  <a:txBody>
                    <a:bodyPr/>
                    <a:lstStyle/>
                    <a:p>
                      <a:pPr marL="0" marR="0">
                        <a:spcBef>
                          <a:spcPts val="0"/>
                        </a:spcBef>
                        <a:spcAft>
                          <a:spcPts val="0"/>
                        </a:spcAft>
                      </a:pPr>
                      <a:r>
                        <a:rPr lang="en-US" sz="1000">
                          <a:effectLst/>
                        </a:rPr>
                        <a:t>Frontiers in Neutrino Physics</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Patrick Huber</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Virginia Tech</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pahuber@vt.edu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3969981790"/>
                  </a:ext>
                </a:extLst>
              </a:tr>
              <a:tr h="111887">
                <a:tc vMerge="1">
                  <a:txBody>
                    <a:bodyPr/>
                    <a:lstStyle/>
                    <a:p>
                      <a:endParaRPr lang="en-US"/>
                    </a:p>
                  </a:txBody>
                  <a:tcPr/>
                </a:tc>
                <a:tc>
                  <a:txBody>
                    <a:bodyPr/>
                    <a:lstStyle/>
                    <a:p>
                      <a:pPr marL="0" marR="0">
                        <a:spcBef>
                          <a:spcPts val="0"/>
                        </a:spcBef>
                        <a:spcAft>
                          <a:spcPts val="0"/>
                        </a:spcAft>
                      </a:pPr>
                      <a:r>
                        <a:rPr lang="en-US" sz="1000">
                          <a:effectLst/>
                        </a:rPr>
                        <a:t>Kate Scholberg</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Duke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schol@phy.duke.edu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545062426"/>
                  </a:ext>
                </a:extLst>
              </a:tr>
              <a:tr h="104090">
                <a:tc vMerge="1">
                  <a:txBody>
                    <a:bodyPr/>
                    <a:lstStyle/>
                    <a:p>
                      <a:endParaRPr lang="en-US"/>
                    </a:p>
                  </a:txBody>
                  <a:tcPr/>
                </a:tc>
                <a:tc>
                  <a:txBody>
                    <a:bodyPr/>
                    <a:lstStyle/>
                    <a:p>
                      <a:pPr marL="0" marR="0">
                        <a:spcBef>
                          <a:spcPts val="0"/>
                        </a:spcBef>
                        <a:spcAft>
                          <a:spcPts val="0"/>
                        </a:spcAft>
                      </a:pPr>
                      <a:r>
                        <a:rPr lang="en-US" sz="1000">
                          <a:effectLst/>
                        </a:rPr>
                        <a:t>Elizabeth Worcester</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Brookhaven National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etw@bnl.gov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958333189"/>
                  </a:ext>
                </a:extLst>
              </a:tr>
              <a:tr h="104090">
                <a:tc rowSpan="3">
                  <a:txBody>
                    <a:bodyPr/>
                    <a:lstStyle/>
                    <a:p>
                      <a:pPr marL="0" marR="0">
                        <a:spcBef>
                          <a:spcPts val="0"/>
                        </a:spcBef>
                        <a:spcAft>
                          <a:spcPts val="0"/>
                        </a:spcAft>
                      </a:pPr>
                      <a:r>
                        <a:rPr lang="en-US" sz="1000">
                          <a:effectLst/>
                        </a:rPr>
                        <a:t>Frontiers in Rare Processes and Precision Measurements</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Marina Artuso</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Syracuse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martuso@syr.edu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408375378"/>
                  </a:ext>
                </a:extLst>
              </a:tr>
              <a:tr h="140346">
                <a:tc vMerge="1">
                  <a:txBody>
                    <a:bodyPr/>
                    <a:lstStyle/>
                    <a:p>
                      <a:endParaRPr lang="en-US"/>
                    </a:p>
                  </a:txBody>
                  <a:tcPr/>
                </a:tc>
                <a:tc>
                  <a:txBody>
                    <a:bodyPr/>
                    <a:lstStyle/>
                    <a:p>
                      <a:pPr marL="0" marR="0">
                        <a:spcBef>
                          <a:spcPts val="0"/>
                        </a:spcBef>
                        <a:spcAft>
                          <a:spcPts val="0"/>
                        </a:spcAft>
                      </a:pPr>
                      <a:r>
                        <a:rPr lang="en-US" sz="1000">
                          <a:effectLst/>
                        </a:rPr>
                        <a:t>Bob Bernstein</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Fermi National Accelerator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rhbob@fnal.gov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3610090235"/>
                  </a:ext>
                </a:extLst>
              </a:tr>
              <a:tr h="111887">
                <a:tc vMerge="1">
                  <a:txBody>
                    <a:bodyPr/>
                    <a:lstStyle/>
                    <a:p>
                      <a:endParaRPr lang="en-US"/>
                    </a:p>
                  </a:txBody>
                  <a:tcPr/>
                </a:tc>
                <a:tc>
                  <a:txBody>
                    <a:bodyPr/>
                    <a:lstStyle/>
                    <a:p>
                      <a:pPr marL="0" marR="0">
                        <a:spcBef>
                          <a:spcPts val="0"/>
                        </a:spcBef>
                        <a:spcAft>
                          <a:spcPts val="0"/>
                        </a:spcAft>
                      </a:pPr>
                      <a:r>
                        <a:rPr lang="en-US" sz="1000">
                          <a:effectLst/>
                        </a:rPr>
                        <a:t>Alexey Petrov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Wayne State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apetrov@physics.wayne.edu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042562771"/>
                  </a:ext>
                </a:extLst>
              </a:tr>
              <a:tr h="140346">
                <a:tc rowSpan="3">
                  <a:txBody>
                    <a:bodyPr/>
                    <a:lstStyle/>
                    <a:p>
                      <a:pPr marL="0" marR="0">
                        <a:spcBef>
                          <a:spcPts val="0"/>
                        </a:spcBef>
                        <a:spcAft>
                          <a:spcPts val="0"/>
                        </a:spcAft>
                      </a:pPr>
                      <a:r>
                        <a:rPr lang="en-US" sz="1000">
                          <a:effectLst/>
                        </a:rPr>
                        <a:t>Cosmic Frontier</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Aaron Chou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Fermi National Accelerator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achou@fnal.gov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2171930116"/>
                  </a:ext>
                </a:extLst>
              </a:tr>
              <a:tr h="111887">
                <a:tc vMerge="1">
                  <a:txBody>
                    <a:bodyPr/>
                    <a:lstStyle/>
                    <a:p>
                      <a:endParaRPr lang="en-US"/>
                    </a:p>
                  </a:txBody>
                  <a:tcPr/>
                </a:tc>
                <a:tc>
                  <a:txBody>
                    <a:bodyPr/>
                    <a:lstStyle/>
                    <a:p>
                      <a:pPr marL="0" marR="0">
                        <a:spcBef>
                          <a:spcPts val="0"/>
                        </a:spcBef>
                        <a:spcAft>
                          <a:spcPts val="0"/>
                        </a:spcAft>
                      </a:pPr>
                      <a:r>
                        <a:rPr lang="en-US" sz="1000">
                          <a:effectLst/>
                        </a:rPr>
                        <a:t>Marcelle Soares Santos</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Brandeis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marcelle@brandeis.edu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116082617"/>
                  </a:ext>
                </a:extLst>
              </a:tr>
              <a:tr h="104090">
                <a:tc vMerge="1">
                  <a:txBody>
                    <a:bodyPr/>
                    <a:lstStyle/>
                    <a:p>
                      <a:endParaRPr lang="en-US"/>
                    </a:p>
                  </a:txBody>
                  <a:tcPr/>
                </a:tc>
                <a:tc>
                  <a:txBody>
                    <a:bodyPr/>
                    <a:lstStyle/>
                    <a:p>
                      <a:pPr marL="0" marR="0">
                        <a:spcBef>
                          <a:spcPts val="0"/>
                        </a:spcBef>
                        <a:spcAft>
                          <a:spcPts val="0"/>
                        </a:spcAft>
                      </a:pPr>
                      <a:r>
                        <a:rPr lang="en-US" sz="1000">
                          <a:effectLst/>
                        </a:rPr>
                        <a:t>Tim Tait</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University of California, Irvine</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ttait@uci.edu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2284961931"/>
                  </a:ext>
                </a:extLst>
              </a:tr>
              <a:tr h="140346">
                <a:tc rowSpan="3">
                  <a:txBody>
                    <a:bodyPr/>
                    <a:lstStyle/>
                    <a:p>
                      <a:pPr marL="0" marR="0">
                        <a:spcBef>
                          <a:spcPts val="0"/>
                        </a:spcBef>
                        <a:spcAft>
                          <a:spcPts val="0"/>
                        </a:spcAft>
                      </a:pPr>
                      <a:r>
                        <a:rPr lang="en-US" sz="1000">
                          <a:effectLst/>
                        </a:rPr>
                        <a:t>Theory Frontier</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Nathanial Craig</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University of California, Santa Barbara</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ncraig@physics.ucsb.edu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588877548"/>
                  </a:ext>
                </a:extLst>
              </a:tr>
              <a:tr h="104090">
                <a:tc vMerge="1">
                  <a:txBody>
                    <a:bodyPr/>
                    <a:lstStyle/>
                    <a:p>
                      <a:endParaRPr lang="en-US"/>
                    </a:p>
                  </a:txBody>
                  <a:tcPr/>
                </a:tc>
                <a:tc>
                  <a:txBody>
                    <a:bodyPr/>
                    <a:lstStyle/>
                    <a:p>
                      <a:pPr marL="0" marR="0">
                        <a:spcBef>
                          <a:spcPts val="0"/>
                        </a:spcBef>
                        <a:spcAft>
                          <a:spcPts val="0"/>
                        </a:spcAft>
                      </a:pPr>
                      <a:r>
                        <a:rPr lang="en-US" sz="1000">
                          <a:effectLst/>
                        </a:rPr>
                        <a:t>Csaba Csaki</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Cornell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csaki@cornell.edu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3792904819"/>
                  </a:ext>
                </a:extLst>
              </a:tr>
              <a:tr h="140346">
                <a:tc vMerge="1">
                  <a:txBody>
                    <a:bodyPr/>
                    <a:lstStyle/>
                    <a:p>
                      <a:endParaRPr lang="en-US"/>
                    </a:p>
                  </a:txBody>
                  <a:tcPr/>
                </a:tc>
                <a:tc>
                  <a:txBody>
                    <a:bodyPr/>
                    <a:lstStyle/>
                    <a:p>
                      <a:pPr marL="0" marR="0">
                        <a:spcBef>
                          <a:spcPts val="0"/>
                        </a:spcBef>
                        <a:spcAft>
                          <a:spcPts val="0"/>
                        </a:spcAft>
                      </a:pPr>
                      <a:r>
                        <a:rPr lang="en-US" sz="1000">
                          <a:effectLst/>
                        </a:rPr>
                        <a:t>Aida El-Khadra</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University of Illinois, Urbana-Champaign</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axk@illinois.edu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3177754129"/>
                  </a:ext>
                </a:extLst>
              </a:tr>
              <a:tr h="140346">
                <a:tc rowSpan="3">
                  <a:txBody>
                    <a:bodyPr/>
                    <a:lstStyle/>
                    <a:p>
                      <a:pPr marL="0" marR="0">
                        <a:spcBef>
                          <a:spcPts val="0"/>
                        </a:spcBef>
                        <a:spcAft>
                          <a:spcPts val="0"/>
                        </a:spcAft>
                      </a:pPr>
                      <a:r>
                        <a:rPr lang="en-US" sz="1000">
                          <a:effectLst/>
                        </a:rPr>
                        <a:t>Accelerator Science and Technology Frontier</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Steve Gourlay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Lawrence Berkeley National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sagourlay@lbl.gov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735712718"/>
                  </a:ext>
                </a:extLst>
              </a:tr>
              <a:tr h="111887">
                <a:tc vMerge="1">
                  <a:txBody>
                    <a:bodyPr/>
                    <a:lstStyle/>
                    <a:p>
                      <a:endParaRPr lang="en-US"/>
                    </a:p>
                  </a:txBody>
                  <a:tcPr/>
                </a:tc>
                <a:tc>
                  <a:txBody>
                    <a:bodyPr/>
                    <a:lstStyle/>
                    <a:p>
                      <a:pPr marL="0" marR="0">
                        <a:spcBef>
                          <a:spcPts val="0"/>
                        </a:spcBef>
                        <a:spcAft>
                          <a:spcPts val="0"/>
                        </a:spcAft>
                      </a:pPr>
                      <a:r>
                        <a:rPr lang="en-US" sz="1000">
                          <a:effectLst/>
                        </a:rPr>
                        <a:t>Tor Raubenheimer</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SLAC National Accelerator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tor@slac.stanford.edu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205241756"/>
                  </a:ext>
                </a:extLst>
              </a:tr>
              <a:tr h="140346">
                <a:tc vMerge="1">
                  <a:txBody>
                    <a:bodyPr/>
                    <a:lstStyle/>
                    <a:p>
                      <a:endParaRPr lang="en-US"/>
                    </a:p>
                  </a:txBody>
                  <a:tcPr/>
                </a:tc>
                <a:tc>
                  <a:txBody>
                    <a:bodyPr/>
                    <a:lstStyle/>
                    <a:p>
                      <a:pPr marL="0" marR="0">
                        <a:spcBef>
                          <a:spcPts val="0"/>
                        </a:spcBef>
                        <a:spcAft>
                          <a:spcPts val="0"/>
                        </a:spcAft>
                      </a:pPr>
                      <a:r>
                        <a:rPr lang="en-US" sz="1000">
                          <a:effectLst/>
                        </a:rPr>
                        <a:t>Vladimir Shiltsev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Fermi National Accelerator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shiltsev@fnal.gov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2583341138"/>
                  </a:ext>
                </a:extLst>
              </a:tr>
              <a:tr h="104090">
                <a:tc rowSpan="3">
                  <a:txBody>
                    <a:bodyPr/>
                    <a:lstStyle/>
                    <a:p>
                      <a:pPr marL="0" marR="0">
                        <a:spcBef>
                          <a:spcPts val="0"/>
                        </a:spcBef>
                        <a:spcAft>
                          <a:spcPts val="0"/>
                        </a:spcAft>
                      </a:pPr>
                      <a:r>
                        <a:rPr lang="en-US" sz="1000">
                          <a:effectLst/>
                        </a:rPr>
                        <a:t>Instrumentation Frontier</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Phil Barbeau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Duke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psbarbeau@phy.duke.edu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297064826"/>
                  </a:ext>
                </a:extLst>
              </a:tr>
              <a:tr h="140346">
                <a:tc vMerge="1">
                  <a:txBody>
                    <a:bodyPr/>
                    <a:lstStyle/>
                    <a:p>
                      <a:endParaRPr lang="en-US"/>
                    </a:p>
                  </a:txBody>
                  <a:tcPr/>
                </a:tc>
                <a:tc>
                  <a:txBody>
                    <a:bodyPr/>
                    <a:lstStyle/>
                    <a:p>
                      <a:pPr marL="0" marR="0">
                        <a:spcBef>
                          <a:spcPts val="0"/>
                        </a:spcBef>
                        <a:spcAft>
                          <a:spcPts val="0"/>
                        </a:spcAft>
                      </a:pPr>
                      <a:r>
                        <a:rPr lang="en-US" sz="1000">
                          <a:effectLst/>
                        </a:rPr>
                        <a:t>Petra Merkel</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Fermi National Accelerator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petra@fnal.gov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45202846"/>
                  </a:ext>
                </a:extLst>
              </a:tr>
              <a:tr h="111887">
                <a:tc vMerge="1">
                  <a:txBody>
                    <a:bodyPr/>
                    <a:lstStyle/>
                    <a:p>
                      <a:endParaRPr lang="en-US"/>
                    </a:p>
                  </a:txBody>
                  <a:tcPr/>
                </a:tc>
                <a:tc>
                  <a:txBody>
                    <a:bodyPr/>
                    <a:lstStyle/>
                    <a:p>
                      <a:pPr marL="0" marR="0">
                        <a:spcBef>
                          <a:spcPts val="0"/>
                        </a:spcBef>
                        <a:spcAft>
                          <a:spcPts val="0"/>
                        </a:spcAft>
                      </a:pPr>
                      <a:r>
                        <a:rPr lang="en-US" sz="1000">
                          <a:effectLst/>
                        </a:rPr>
                        <a:t>Jinlong Zhang</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Argonne National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zhangjl@anl.gov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2109929450"/>
                  </a:ext>
                </a:extLst>
              </a:tr>
              <a:tr h="95903">
                <a:tc rowSpan="3">
                  <a:txBody>
                    <a:bodyPr/>
                    <a:lstStyle/>
                    <a:p>
                      <a:pPr marL="0" marR="0">
                        <a:spcBef>
                          <a:spcPts val="0"/>
                        </a:spcBef>
                        <a:spcAft>
                          <a:spcPts val="0"/>
                        </a:spcAft>
                      </a:pPr>
                      <a:r>
                        <a:rPr lang="en-US" sz="1000">
                          <a:effectLst/>
                        </a:rPr>
                        <a:t>Computational Frontier</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Steve Gottlieb</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Indiana University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sg@indiana.edu</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2417311580"/>
                  </a:ext>
                </a:extLst>
              </a:tr>
              <a:tr h="140346">
                <a:tc vMerge="1">
                  <a:txBody>
                    <a:bodyPr/>
                    <a:lstStyle/>
                    <a:p>
                      <a:endParaRPr lang="en-US"/>
                    </a:p>
                  </a:txBody>
                  <a:tcPr/>
                </a:tc>
                <a:tc>
                  <a:txBody>
                    <a:bodyPr/>
                    <a:lstStyle/>
                    <a:p>
                      <a:pPr marL="0" marR="0">
                        <a:spcBef>
                          <a:spcPts val="0"/>
                        </a:spcBef>
                        <a:spcAft>
                          <a:spcPts val="0"/>
                        </a:spcAft>
                      </a:pPr>
                      <a:r>
                        <a:rPr lang="en-US" sz="1000">
                          <a:effectLst/>
                        </a:rPr>
                        <a:t>Oliver Gutsche</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Fermi National Accelerator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gutsche@fnal.gov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3672845411"/>
                  </a:ext>
                </a:extLst>
              </a:tr>
              <a:tr h="140346">
                <a:tc vMerge="1">
                  <a:txBody>
                    <a:bodyPr/>
                    <a:lstStyle/>
                    <a:p>
                      <a:endParaRPr lang="en-US"/>
                    </a:p>
                  </a:txBody>
                  <a:tcPr/>
                </a:tc>
                <a:tc>
                  <a:txBody>
                    <a:bodyPr/>
                    <a:lstStyle/>
                    <a:p>
                      <a:pPr marL="0" marR="0">
                        <a:spcBef>
                          <a:spcPts val="0"/>
                        </a:spcBef>
                        <a:spcAft>
                          <a:spcPts val="0"/>
                        </a:spcAft>
                      </a:pPr>
                      <a:r>
                        <a:rPr lang="en-US" sz="1000">
                          <a:effectLst/>
                        </a:rPr>
                        <a:t>Ben Nachman</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Lawrence Berkeley National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bpnachman@lbl.gov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2343612005"/>
                  </a:ext>
                </a:extLst>
              </a:tr>
              <a:tr h="104090">
                <a:tc rowSpan="3">
                  <a:txBody>
                    <a:bodyPr/>
                    <a:lstStyle/>
                    <a:p>
                      <a:pPr marL="0" marR="0">
                        <a:spcBef>
                          <a:spcPts val="0"/>
                        </a:spcBef>
                        <a:spcAft>
                          <a:spcPts val="0"/>
                        </a:spcAft>
                      </a:pPr>
                      <a:r>
                        <a:rPr lang="en-US" sz="1000">
                          <a:effectLst/>
                        </a:rPr>
                        <a:t>Underground Facilities and Infrastructure</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Jeter Hall</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SNOLAB</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Jeter.Hall@snolab.ca</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3201132341"/>
                  </a:ext>
                </a:extLst>
              </a:tr>
              <a:tr h="140346">
                <a:tc vMerge="1">
                  <a:txBody>
                    <a:bodyPr/>
                    <a:lstStyle/>
                    <a:p>
                      <a:endParaRPr lang="en-US"/>
                    </a:p>
                  </a:txBody>
                  <a:tcPr/>
                </a:tc>
                <a:tc>
                  <a:txBody>
                    <a:bodyPr/>
                    <a:lstStyle/>
                    <a:p>
                      <a:pPr marL="0" marR="0">
                        <a:spcBef>
                          <a:spcPts val="0"/>
                        </a:spcBef>
                        <a:spcAft>
                          <a:spcPts val="0"/>
                        </a:spcAft>
                      </a:pPr>
                      <a:r>
                        <a:rPr lang="en-US" sz="1000">
                          <a:effectLst/>
                        </a:rPr>
                        <a:t>Kevin Lesko</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Lawrence Berkeley National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ktlesko@lbl.gov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408752537"/>
                  </a:ext>
                </a:extLst>
              </a:tr>
              <a:tr h="140346">
                <a:tc vMerge="1">
                  <a:txBody>
                    <a:bodyPr/>
                    <a:lstStyle/>
                    <a:p>
                      <a:endParaRPr lang="en-US"/>
                    </a:p>
                  </a:txBody>
                  <a:tcPr/>
                </a:tc>
                <a:tc>
                  <a:txBody>
                    <a:bodyPr/>
                    <a:lstStyle/>
                    <a:p>
                      <a:pPr marL="0" marR="0">
                        <a:spcBef>
                          <a:spcPts val="0"/>
                        </a:spcBef>
                        <a:spcAft>
                          <a:spcPts val="0"/>
                        </a:spcAft>
                      </a:pPr>
                      <a:r>
                        <a:rPr lang="en-US" sz="1000">
                          <a:effectLst/>
                        </a:rPr>
                        <a:t>John Orrell</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Pacific Northwest National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john.orrell@pnnl.gov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3362833805"/>
                  </a:ext>
                </a:extLst>
              </a:tr>
              <a:tr h="95903">
                <a:tc rowSpan="2">
                  <a:txBody>
                    <a:bodyPr/>
                    <a:lstStyle/>
                    <a:p>
                      <a:pPr marL="0" marR="0">
                        <a:spcBef>
                          <a:spcPts val="0"/>
                        </a:spcBef>
                        <a:spcAft>
                          <a:spcPts val="0"/>
                        </a:spcAft>
                      </a:pPr>
                      <a:r>
                        <a:rPr lang="en-US" sz="1000">
                          <a:effectLst/>
                        </a:rPr>
                        <a:t>Community Involvement</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Ketevi Assamagan                        </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Brookhaven National Laboratory</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pPr marL="0" marR="0">
                        <a:spcBef>
                          <a:spcPts val="0"/>
                        </a:spcBef>
                        <a:spcAft>
                          <a:spcPts val="0"/>
                        </a:spcAft>
                      </a:pPr>
                      <a:r>
                        <a:rPr lang="en-US" sz="1000">
                          <a:effectLst/>
                        </a:rPr>
                        <a:t>ketevi@bnl.gov</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3723552120"/>
                  </a:ext>
                </a:extLst>
              </a:tr>
              <a:tr h="104090">
                <a:tc vMerge="1">
                  <a:txBody>
                    <a:bodyPr/>
                    <a:lstStyle/>
                    <a:p>
                      <a:endParaRPr lang="en-US"/>
                    </a:p>
                  </a:txBody>
                  <a:tcPr/>
                </a:tc>
                <a:tc>
                  <a:txBody>
                    <a:bodyPr/>
                    <a:lstStyle/>
                    <a:p>
                      <a:pPr marL="0" marR="0">
                        <a:spcBef>
                          <a:spcPts val="0"/>
                        </a:spcBef>
                        <a:spcAft>
                          <a:spcPts val="0"/>
                        </a:spcAft>
                      </a:pPr>
                      <a:r>
                        <a:rPr lang="en-US" sz="1000">
                          <a:effectLst/>
                        </a:rPr>
                        <a:t>Breese Quinn</a:t>
                      </a:r>
                      <a:endParaRPr lang="en-US"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tc>
                  <a:txBody>
                    <a:bodyPr/>
                    <a:lstStyle/>
                    <a:p>
                      <a:r>
                        <a:rPr lang="en-US" sz="1000">
                          <a:effectLst/>
                        </a:rPr>
                        <a:t>University of Mississippi</a:t>
                      </a:r>
                      <a:endParaRPr lang="en-US" sz="1600">
                        <a:effectLst/>
                        <a:latin typeface="Calibri" panose="020F0502020204030204" pitchFamily="34" charset="0"/>
                      </a:endParaRPr>
                    </a:p>
                  </a:txBody>
                  <a:tcPr marL="61612" marR="61612" marT="0" marB="0" anchor="ctr"/>
                </a:tc>
                <a:tc>
                  <a:txBody>
                    <a:bodyPr/>
                    <a:lstStyle/>
                    <a:p>
                      <a:pPr marL="0" marR="0">
                        <a:spcBef>
                          <a:spcPts val="0"/>
                        </a:spcBef>
                        <a:spcAft>
                          <a:spcPts val="0"/>
                        </a:spcAft>
                      </a:pPr>
                      <a:r>
                        <a:rPr lang="en-US" sz="1000" dirty="0" err="1">
                          <a:effectLst/>
                        </a:rPr>
                        <a:t>quinn@phy.olemiss.edu</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612" marR="61612" marT="0" marB="0" anchor="ctr"/>
                </a:tc>
                <a:extLst>
                  <a:ext uri="{0D108BD9-81ED-4DB2-BD59-A6C34878D82A}">
                    <a16:rowId xmlns:a16="http://schemas.microsoft.com/office/drawing/2014/main" val="1687267102"/>
                  </a:ext>
                </a:extLst>
              </a:tr>
            </a:tbl>
          </a:graphicData>
        </a:graphic>
      </p:graphicFrame>
      <p:sp>
        <p:nvSpPr>
          <p:cNvPr id="9" name="TextBox 8">
            <a:extLst>
              <a:ext uri="{FF2B5EF4-FFF2-40B4-BE49-F238E27FC236}">
                <a16:creationId xmlns:a16="http://schemas.microsoft.com/office/drawing/2014/main" id="{6247CD90-744C-A540-9667-5DBD834B5EA6}"/>
              </a:ext>
            </a:extLst>
          </p:cNvPr>
          <p:cNvSpPr txBox="1"/>
          <p:nvPr/>
        </p:nvSpPr>
        <p:spPr>
          <a:xfrm>
            <a:off x="0" y="1000868"/>
            <a:ext cx="9143999" cy="461665"/>
          </a:xfrm>
          <a:prstGeom prst="rect">
            <a:avLst/>
          </a:prstGeom>
          <a:noFill/>
        </p:spPr>
        <p:txBody>
          <a:bodyPr wrap="square" rtlCol="0">
            <a:spAutoFit/>
          </a:bodyPr>
          <a:lstStyle/>
          <a:p>
            <a:pPr algn="ctr"/>
            <a:r>
              <a:rPr lang="en-US" sz="2400" b="1" i="1" dirty="0">
                <a:solidFill>
                  <a:srgbClr val="0432FF"/>
                </a:solidFill>
              </a:rPr>
              <a:t>THANK YOU!!</a:t>
            </a:r>
          </a:p>
        </p:txBody>
      </p:sp>
    </p:spTree>
    <p:extLst>
      <p:ext uri="{BB962C8B-B14F-4D97-AF65-F5344CB8AC3E}">
        <p14:creationId xmlns:p14="http://schemas.microsoft.com/office/powerpoint/2010/main" val="4042265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337D6CD-D808-A342-BB33-8C423DE38C78}"/>
              </a:ext>
            </a:extLst>
          </p:cNvPr>
          <p:cNvSpPr>
            <a:spLocks noGrp="1"/>
          </p:cNvSpPr>
          <p:nvPr>
            <p:ph type="title"/>
          </p:nvPr>
        </p:nvSpPr>
        <p:spPr/>
        <p:txBody>
          <a:bodyPr/>
          <a:lstStyle/>
          <a:p>
            <a:r>
              <a:rPr lang="en-US" dirty="0"/>
              <a:t>Roles of Frontier Co-Conveners</a:t>
            </a:r>
          </a:p>
        </p:txBody>
      </p:sp>
      <p:sp>
        <p:nvSpPr>
          <p:cNvPr id="6" name="Content Placeholder 5">
            <a:extLst>
              <a:ext uri="{FF2B5EF4-FFF2-40B4-BE49-F238E27FC236}">
                <a16:creationId xmlns:a16="http://schemas.microsoft.com/office/drawing/2014/main" id="{F7A8F821-B753-DD4F-A336-CC3422B34699}"/>
              </a:ext>
            </a:extLst>
          </p:cNvPr>
          <p:cNvSpPr>
            <a:spLocks noGrp="1"/>
          </p:cNvSpPr>
          <p:nvPr>
            <p:ph idx="1"/>
          </p:nvPr>
        </p:nvSpPr>
        <p:spPr/>
        <p:txBody>
          <a:bodyPr>
            <a:normAutofit fontScale="62500" lnSpcReduction="20000"/>
          </a:bodyPr>
          <a:lstStyle/>
          <a:p>
            <a:pPr>
              <a:spcAft>
                <a:spcPts val="600"/>
              </a:spcAft>
            </a:pPr>
            <a:r>
              <a:rPr lang="en-US" dirty="0"/>
              <a:t>Co-conveners represent the HEP community in all their activities, not their personal and/or organization agendas</a:t>
            </a:r>
          </a:p>
          <a:p>
            <a:pPr>
              <a:spcAft>
                <a:spcPts val="600"/>
              </a:spcAft>
            </a:pPr>
            <a:r>
              <a:rPr lang="en-US" dirty="0"/>
              <a:t>Optimize topical groups</a:t>
            </a:r>
          </a:p>
          <a:p>
            <a:pPr>
              <a:spcAft>
                <a:spcPts val="600"/>
              </a:spcAft>
            </a:pPr>
            <a:r>
              <a:rPr lang="en-US" dirty="0"/>
              <a:t>Establish topical conveners</a:t>
            </a:r>
          </a:p>
          <a:p>
            <a:pPr lvl="1">
              <a:spcAft>
                <a:spcPts val="600"/>
              </a:spcAft>
            </a:pPr>
            <a:r>
              <a:rPr lang="en-US" dirty="0"/>
              <a:t>Propose topical convener candidates based on nominations from the HEP community and other input. The Steering committee will endorse the list of topical convener candidates.</a:t>
            </a:r>
          </a:p>
          <a:p>
            <a:pPr>
              <a:spcAft>
                <a:spcPts val="600"/>
              </a:spcAft>
            </a:pPr>
            <a:r>
              <a:rPr lang="en-US" dirty="0"/>
              <a:t>Contact the candidate topical conveners</a:t>
            </a:r>
          </a:p>
          <a:p>
            <a:pPr>
              <a:spcAft>
                <a:spcPts val="600"/>
              </a:spcAft>
            </a:pPr>
            <a:r>
              <a:rPr lang="en-US" dirty="0"/>
              <a:t>Together with topical conveners, review the 2013 Snowmass write-up and capture lessons-learned</a:t>
            </a:r>
          </a:p>
          <a:p>
            <a:pPr>
              <a:spcAft>
                <a:spcPts val="600"/>
              </a:spcAft>
            </a:pPr>
            <a:r>
              <a:rPr lang="en-US" dirty="0"/>
              <a:t>Together with Steering committee and DPF program committee, organize the Snowmass kick-off meeting during the 2020 APS April meeting</a:t>
            </a:r>
          </a:p>
          <a:p>
            <a:pPr>
              <a:spcAft>
                <a:spcPts val="600"/>
              </a:spcAft>
            </a:pPr>
            <a:r>
              <a:rPr lang="en-US" dirty="0"/>
              <a:t>Solicit community input in the form of white papers</a:t>
            </a:r>
          </a:p>
          <a:p>
            <a:pPr>
              <a:spcAft>
                <a:spcPts val="600"/>
              </a:spcAft>
            </a:pPr>
            <a:r>
              <a:rPr lang="en-US" dirty="0"/>
              <a:t>Organize meetings for their frontier and work with topical conveners to organize specialized workshops leading up to 2021 Snowmass Summer Study.</a:t>
            </a:r>
          </a:p>
          <a:p>
            <a:pPr>
              <a:spcAft>
                <a:spcPts val="600"/>
              </a:spcAft>
            </a:pPr>
            <a:r>
              <a:rPr lang="en-US" dirty="0"/>
              <a:t>Together with the Steering committee, organize 2021 Snowmass Summer Study</a:t>
            </a:r>
          </a:p>
          <a:p>
            <a:pPr>
              <a:spcAft>
                <a:spcPts val="600"/>
              </a:spcAft>
            </a:pPr>
            <a:r>
              <a:rPr lang="en-US" dirty="0"/>
              <a:t>Be responsible for the 2021 Snowmass report (by Fall 2021)</a:t>
            </a:r>
          </a:p>
        </p:txBody>
      </p:sp>
      <p:sp>
        <p:nvSpPr>
          <p:cNvPr id="2" name="Date Placeholder 1">
            <a:extLst>
              <a:ext uri="{FF2B5EF4-FFF2-40B4-BE49-F238E27FC236}">
                <a16:creationId xmlns:a16="http://schemas.microsoft.com/office/drawing/2014/main" id="{E5A4B689-EF2D-6F40-8ACA-84AC596452D9}"/>
              </a:ext>
            </a:extLst>
          </p:cNvPr>
          <p:cNvSpPr>
            <a:spLocks noGrp="1"/>
          </p:cNvSpPr>
          <p:nvPr>
            <p:ph type="dt" sz="half" idx="10"/>
          </p:nvPr>
        </p:nvSpPr>
        <p:spPr/>
        <p:txBody>
          <a:bodyPr/>
          <a:lstStyle/>
          <a:p>
            <a:r>
              <a:rPr lang="en-US"/>
              <a:t>2/13/20</a:t>
            </a:r>
          </a:p>
        </p:txBody>
      </p:sp>
      <p:sp>
        <p:nvSpPr>
          <p:cNvPr id="3" name="Footer Placeholder 2">
            <a:extLst>
              <a:ext uri="{FF2B5EF4-FFF2-40B4-BE49-F238E27FC236}">
                <a16:creationId xmlns:a16="http://schemas.microsoft.com/office/drawing/2014/main" id="{C2A007A6-6325-494F-AFD5-90CFDA5F3099}"/>
              </a:ext>
            </a:extLst>
          </p:cNvPr>
          <p:cNvSpPr>
            <a:spLocks noGrp="1"/>
          </p:cNvSpPr>
          <p:nvPr>
            <p:ph type="ftr" sz="quarter" idx="11"/>
          </p:nvPr>
        </p:nvSpPr>
        <p:spPr/>
        <p:txBody>
          <a:bodyPr/>
          <a:lstStyle/>
          <a:p>
            <a:r>
              <a:rPr lang="en-US"/>
              <a:t>Snowmass all conveners meeting </a:t>
            </a:r>
          </a:p>
        </p:txBody>
      </p:sp>
      <p:sp>
        <p:nvSpPr>
          <p:cNvPr id="4" name="Slide Number Placeholder 3">
            <a:extLst>
              <a:ext uri="{FF2B5EF4-FFF2-40B4-BE49-F238E27FC236}">
                <a16:creationId xmlns:a16="http://schemas.microsoft.com/office/drawing/2014/main" id="{A8354440-D9E7-AF47-A35A-80D1C796690E}"/>
              </a:ext>
            </a:extLst>
          </p:cNvPr>
          <p:cNvSpPr>
            <a:spLocks noGrp="1"/>
          </p:cNvSpPr>
          <p:nvPr>
            <p:ph type="sldNum" sz="quarter" idx="12"/>
          </p:nvPr>
        </p:nvSpPr>
        <p:spPr/>
        <p:txBody>
          <a:bodyPr/>
          <a:lstStyle/>
          <a:p>
            <a:fld id="{FB881E7D-5A17-EB4A-B013-04381A7C357D}" type="slidenum">
              <a:rPr lang="en-US" smtClean="0"/>
              <a:t>3</a:t>
            </a:fld>
            <a:endParaRPr lang="en-US"/>
          </a:p>
        </p:txBody>
      </p:sp>
    </p:spTree>
    <p:extLst>
      <p:ext uri="{BB962C8B-B14F-4D97-AF65-F5344CB8AC3E}">
        <p14:creationId xmlns:p14="http://schemas.microsoft.com/office/powerpoint/2010/main" val="3713125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B1E0D-774C-6049-A617-15F5F224169F}"/>
              </a:ext>
            </a:extLst>
          </p:cNvPr>
          <p:cNvSpPr>
            <a:spLocks noGrp="1"/>
          </p:cNvSpPr>
          <p:nvPr>
            <p:ph type="title"/>
          </p:nvPr>
        </p:nvSpPr>
        <p:spPr/>
        <p:txBody>
          <a:bodyPr>
            <a:normAutofit/>
          </a:bodyPr>
          <a:lstStyle/>
          <a:p>
            <a:r>
              <a:rPr lang="en-US" dirty="0"/>
              <a:t>Snowmass Steering Committee (2019)</a:t>
            </a:r>
          </a:p>
        </p:txBody>
      </p:sp>
      <p:sp>
        <p:nvSpPr>
          <p:cNvPr id="3" name="Content Placeholder 2">
            <a:extLst>
              <a:ext uri="{FF2B5EF4-FFF2-40B4-BE49-F238E27FC236}">
                <a16:creationId xmlns:a16="http://schemas.microsoft.com/office/drawing/2014/main" id="{D60B3C97-2820-BD40-B5B7-607564DF8EAF}"/>
              </a:ext>
            </a:extLst>
          </p:cNvPr>
          <p:cNvSpPr>
            <a:spLocks noGrp="1"/>
          </p:cNvSpPr>
          <p:nvPr>
            <p:ph sz="half" idx="1"/>
          </p:nvPr>
        </p:nvSpPr>
        <p:spPr/>
        <p:txBody>
          <a:bodyPr>
            <a:normAutofit fontScale="77500" lnSpcReduction="20000"/>
          </a:bodyPr>
          <a:lstStyle/>
          <a:p>
            <a:r>
              <a:rPr lang="en-US" dirty="0"/>
              <a:t>Convener / Community Summer Study selections </a:t>
            </a:r>
          </a:p>
          <a:p>
            <a:pPr lvl="1"/>
            <a:endParaRPr lang="en-US" dirty="0"/>
          </a:p>
          <a:p>
            <a:pPr lvl="1"/>
            <a:r>
              <a:rPr lang="en-US" dirty="0"/>
              <a:t>DPF Executive Committee</a:t>
            </a:r>
          </a:p>
          <a:p>
            <a:pPr marL="1314450" lvl="2" indent="-457200">
              <a:buFont typeface="+mj-lt"/>
              <a:buAutoNum type="arabicPeriod"/>
            </a:pPr>
            <a:r>
              <a:rPr lang="en-US" dirty="0"/>
              <a:t>Chair</a:t>
            </a:r>
          </a:p>
          <a:p>
            <a:pPr marL="1314450" lvl="2" indent="-457200">
              <a:buFont typeface="+mj-lt"/>
              <a:buAutoNum type="arabicPeriod"/>
            </a:pPr>
            <a:r>
              <a:rPr lang="en-US" dirty="0"/>
              <a:t>Chair-Elect</a:t>
            </a:r>
          </a:p>
          <a:p>
            <a:pPr marL="1314450" lvl="2" indent="-457200">
              <a:buFont typeface="+mj-lt"/>
              <a:buAutoNum type="arabicPeriod"/>
            </a:pPr>
            <a:r>
              <a:rPr lang="en-US" dirty="0"/>
              <a:t>Vice Chair</a:t>
            </a:r>
          </a:p>
          <a:p>
            <a:pPr marL="1314450" lvl="2" indent="-457200">
              <a:buFont typeface="+mj-lt"/>
              <a:buAutoNum type="arabicPeriod"/>
            </a:pPr>
            <a:r>
              <a:rPr lang="en-US" dirty="0"/>
              <a:t>Past Chair</a:t>
            </a:r>
          </a:p>
          <a:p>
            <a:pPr marL="1314450" lvl="2" indent="-457200">
              <a:buFont typeface="+mj-lt"/>
              <a:buAutoNum type="arabicPeriod"/>
            </a:pPr>
            <a:r>
              <a:rPr lang="en-US" dirty="0"/>
              <a:t>Secretary/Treasurer</a:t>
            </a:r>
          </a:p>
          <a:p>
            <a:pPr marL="1314450" lvl="2" indent="-457200">
              <a:buFont typeface="+mj-lt"/>
              <a:buAutoNum type="arabicPeriod"/>
            </a:pPr>
            <a:r>
              <a:rPr lang="en-US" dirty="0"/>
              <a:t>Councilor</a:t>
            </a:r>
          </a:p>
          <a:p>
            <a:pPr marL="1314450" lvl="2" indent="-457200">
              <a:buFont typeface="+mj-lt"/>
              <a:buAutoNum type="arabicPeriod"/>
            </a:pPr>
            <a:r>
              <a:rPr lang="en-US" dirty="0"/>
              <a:t>Member-at-Large</a:t>
            </a:r>
          </a:p>
          <a:p>
            <a:pPr marL="1314450" lvl="2" indent="-457200">
              <a:buFont typeface="+mj-lt"/>
              <a:buAutoNum type="arabicPeriod"/>
            </a:pPr>
            <a:r>
              <a:rPr lang="en-US" dirty="0"/>
              <a:t>Member-at-Large</a:t>
            </a:r>
          </a:p>
          <a:p>
            <a:pPr marL="1314450" lvl="2" indent="-457200">
              <a:buFont typeface="+mj-lt"/>
              <a:buAutoNum type="arabicPeriod"/>
            </a:pPr>
            <a:r>
              <a:rPr lang="en-US" dirty="0"/>
              <a:t>Member-at-Large</a:t>
            </a:r>
          </a:p>
          <a:p>
            <a:pPr marL="1314450" lvl="2" indent="-457200">
              <a:buFont typeface="+mj-lt"/>
              <a:buAutoNum type="arabicPeriod"/>
            </a:pPr>
            <a:r>
              <a:rPr lang="en-US" dirty="0"/>
              <a:t>Member-at-Large</a:t>
            </a:r>
          </a:p>
          <a:p>
            <a:pPr marL="1314450" lvl="2" indent="-457200">
              <a:buFont typeface="+mj-lt"/>
              <a:buAutoNum type="arabicPeriod"/>
            </a:pPr>
            <a:r>
              <a:rPr lang="en-US" dirty="0"/>
              <a:t>Member-at-Large</a:t>
            </a:r>
          </a:p>
          <a:p>
            <a:pPr marL="1314450" lvl="2" indent="-457200">
              <a:buFont typeface="+mj-lt"/>
              <a:buAutoNum type="arabicPeriod"/>
            </a:pPr>
            <a:r>
              <a:rPr lang="en-US" dirty="0"/>
              <a:t>Member-at-Large</a:t>
            </a:r>
          </a:p>
          <a:p>
            <a:pPr marL="1314450" lvl="2" indent="-457200">
              <a:buFont typeface="+mj-lt"/>
              <a:buAutoNum type="arabicPeriod"/>
            </a:pPr>
            <a:r>
              <a:rPr lang="en-US" dirty="0"/>
              <a:t>Early Career Member-at-Large</a:t>
            </a:r>
          </a:p>
          <a:p>
            <a:pPr lvl="2"/>
            <a:endParaRPr lang="en-US" dirty="0"/>
          </a:p>
          <a:p>
            <a:pPr marL="457200" lvl="1" indent="0">
              <a:buNone/>
            </a:pPr>
            <a:endParaRPr lang="en-US" dirty="0"/>
          </a:p>
        </p:txBody>
      </p:sp>
      <p:sp>
        <p:nvSpPr>
          <p:cNvPr id="4" name="Content Placeholder 3">
            <a:extLst>
              <a:ext uri="{FF2B5EF4-FFF2-40B4-BE49-F238E27FC236}">
                <a16:creationId xmlns:a16="http://schemas.microsoft.com/office/drawing/2014/main" id="{486D4F4B-6818-EB4D-ABE4-399A6C7EBC95}"/>
              </a:ext>
            </a:extLst>
          </p:cNvPr>
          <p:cNvSpPr>
            <a:spLocks noGrp="1"/>
          </p:cNvSpPr>
          <p:nvPr>
            <p:ph sz="half" idx="2"/>
          </p:nvPr>
        </p:nvSpPr>
        <p:spPr/>
        <p:txBody>
          <a:bodyPr>
            <a:normAutofit fontScale="77500" lnSpcReduction="20000"/>
          </a:bodyPr>
          <a:lstStyle/>
          <a:p>
            <a:pPr lvl="1"/>
            <a:endParaRPr lang="en-US" dirty="0"/>
          </a:p>
          <a:p>
            <a:pPr lvl="1"/>
            <a:endParaRPr lang="en-US" dirty="0"/>
          </a:p>
          <a:p>
            <a:pPr lvl="1"/>
            <a:endParaRPr lang="en-US" dirty="0"/>
          </a:p>
          <a:p>
            <a:pPr lvl="1"/>
            <a:r>
              <a:rPr lang="en-US" dirty="0"/>
              <a:t>Other Divisions</a:t>
            </a:r>
          </a:p>
          <a:p>
            <a:pPr marL="1314450" lvl="2" indent="-457200">
              <a:buFont typeface="+mj-lt"/>
              <a:buAutoNum type="arabicPeriod"/>
            </a:pPr>
            <a:r>
              <a:rPr lang="en-US" dirty="0"/>
              <a:t>DPB Representative</a:t>
            </a:r>
          </a:p>
          <a:p>
            <a:pPr marL="1314450" lvl="2" indent="-457200">
              <a:buFont typeface="+mj-lt"/>
              <a:buAutoNum type="arabicPeriod"/>
            </a:pPr>
            <a:r>
              <a:rPr lang="en-US" dirty="0"/>
              <a:t>DNP Representative </a:t>
            </a:r>
          </a:p>
          <a:p>
            <a:pPr marL="1314450" lvl="2" indent="-457200">
              <a:buFont typeface="+mj-lt"/>
              <a:buAutoNum type="arabicPeriod"/>
            </a:pPr>
            <a:r>
              <a:rPr lang="en-US" dirty="0"/>
              <a:t>DAP Representative</a:t>
            </a:r>
          </a:p>
          <a:p>
            <a:pPr marL="1314450" lvl="2" indent="-457200">
              <a:buFont typeface="+mj-lt"/>
              <a:buAutoNum type="arabicPeriod"/>
            </a:pPr>
            <a:r>
              <a:rPr lang="en-US" dirty="0"/>
              <a:t>DGRAV Representative  </a:t>
            </a:r>
          </a:p>
          <a:p>
            <a:pPr marL="457200" lvl="1" indent="0">
              <a:buNone/>
            </a:pPr>
            <a:endParaRPr lang="en-US" dirty="0"/>
          </a:p>
        </p:txBody>
      </p:sp>
      <p:sp>
        <p:nvSpPr>
          <p:cNvPr id="5" name="Date Placeholder 4">
            <a:extLst>
              <a:ext uri="{FF2B5EF4-FFF2-40B4-BE49-F238E27FC236}">
                <a16:creationId xmlns:a16="http://schemas.microsoft.com/office/drawing/2014/main" id="{D6C5611B-AE64-AF4F-BE93-53FA40AD775C}"/>
              </a:ext>
            </a:extLst>
          </p:cNvPr>
          <p:cNvSpPr>
            <a:spLocks noGrp="1"/>
          </p:cNvSpPr>
          <p:nvPr>
            <p:ph type="dt" sz="half" idx="10"/>
          </p:nvPr>
        </p:nvSpPr>
        <p:spPr/>
        <p:txBody>
          <a:bodyPr/>
          <a:lstStyle/>
          <a:p>
            <a:r>
              <a:rPr lang="en-US"/>
              <a:t>2/13/20</a:t>
            </a:r>
          </a:p>
        </p:txBody>
      </p:sp>
      <p:sp>
        <p:nvSpPr>
          <p:cNvPr id="6" name="Slide Number Placeholder 5">
            <a:extLst>
              <a:ext uri="{FF2B5EF4-FFF2-40B4-BE49-F238E27FC236}">
                <a16:creationId xmlns:a16="http://schemas.microsoft.com/office/drawing/2014/main" id="{5D000E85-A6A9-EC48-84BB-0ED38C765640}"/>
              </a:ext>
            </a:extLst>
          </p:cNvPr>
          <p:cNvSpPr>
            <a:spLocks noGrp="1"/>
          </p:cNvSpPr>
          <p:nvPr>
            <p:ph type="sldNum" sz="quarter" idx="12"/>
          </p:nvPr>
        </p:nvSpPr>
        <p:spPr/>
        <p:txBody>
          <a:bodyPr/>
          <a:lstStyle/>
          <a:p>
            <a:fld id="{FB881E7D-5A17-EB4A-B013-04381A7C357D}" type="slidenum">
              <a:rPr lang="en-US" smtClean="0"/>
              <a:t>4</a:t>
            </a:fld>
            <a:endParaRPr lang="en-US"/>
          </a:p>
        </p:txBody>
      </p:sp>
      <p:sp>
        <p:nvSpPr>
          <p:cNvPr id="7" name="Footer Placeholder 6">
            <a:extLst>
              <a:ext uri="{FF2B5EF4-FFF2-40B4-BE49-F238E27FC236}">
                <a16:creationId xmlns:a16="http://schemas.microsoft.com/office/drawing/2014/main" id="{C2553E77-47BD-2D49-ADAC-14022D0351AC}"/>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1309681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435A658-C3CA-004E-993A-753ECA9FC1F4}"/>
              </a:ext>
            </a:extLst>
          </p:cNvPr>
          <p:cNvSpPr>
            <a:spLocks noGrp="1"/>
          </p:cNvSpPr>
          <p:nvPr>
            <p:ph type="title"/>
          </p:nvPr>
        </p:nvSpPr>
        <p:spPr>
          <a:xfrm>
            <a:off x="0" y="168792"/>
            <a:ext cx="9144000" cy="832076"/>
          </a:xfrm>
        </p:spPr>
        <p:txBody>
          <a:bodyPr/>
          <a:lstStyle/>
          <a:p>
            <a:r>
              <a:rPr lang="en-US" dirty="0"/>
              <a:t>Snowmass Advisory Group (2020-2021)</a:t>
            </a:r>
          </a:p>
        </p:txBody>
      </p:sp>
      <p:sp>
        <p:nvSpPr>
          <p:cNvPr id="7" name="Rectangle 6">
            <a:extLst>
              <a:ext uri="{FF2B5EF4-FFF2-40B4-BE49-F238E27FC236}">
                <a16:creationId xmlns:a16="http://schemas.microsoft.com/office/drawing/2014/main" id="{1450AF1E-5DC5-3B40-8985-098E2B600CD5}"/>
              </a:ext>
            </a:extLst>
          </p:cNvPr>
          <p:cNvSpPr/>
          <p:nvPr/>
        </p:nvSpPr>
        <p:spPr>
          <a:xfrm>
            <a:off x="2650210" y="1956724"/>
            <a:ext cx="1782303" cy="187135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DPB, DNP, DAP, DGRAV representatives</a:t>
            </a:r>
          </a:p>
          <a:p>
            <a:pPr algn="ctr"/>
            <a:r>
              <a:rPr lang="en-US" dirty="0">
                <a:solidFill>
                  <a:schemeClr val="tx1"/>
                </a:solidFill>
              </a:rPr>
              <a:t> </a:t>
            </a:r>
          </a:p>
          <a:p>
            <a:pPr algn="ctr"/>
            <a:r>
              <a:rPr lang="en-US" dirty="0">
                <a:solidFill>
                  <a:schemeClr val="tx1"/>
                </a:solidFill>
              </a:rPr>
              <a:t>(4) </a:t>
            </a:r>
          </a:p>
        </p:txBody>
      </p:sp>
      <p:sp>
        <p:nvSpPr>
          <p:cNvPr id="9" name="Rectangle 8">
            <a:extLst>
              <a:ext uri="{FF2B5EF4-FFF2-40B4-BE49-F238E27FC236}">
                <a16:creationId xmlns:a16="http://schemas.microsoft.com/office/drawing/2014/main" id="{7D85F038-E42C-E24D-9670-CF4B71FEC020}"/>
              </a:ext>
            </a:extLst>
          </p:cNvPr>
          <p:cNvSpPr/>
          <p:nvPr/>
        </p:nvSpPr>
        <p:spPr>
          <a:xfrm>
            <a:off x="495946" y="1956725"/>
            <a:ext cx="1782303" cy="184739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DPF </a:t>
            </a:r>
            <a:r>
              <a:rPr lang="en-US" dirty="0" err="1">
                <a:solidFill>
                  <a:schemeClr val="tx1"/>
                </a:solidFill>
              </a:rPr>
              <a:t>Chairline</a:t>
            </a:r>
            <a:endParaRPr lang="en-US" dirty="0">
              <a:solidFill>
                <a:schemeClr val="tx1"/>
              </a:solidFill>
            </a:endParaRPr>
          </a:p>
          <a:p>
            <a:pPr algn="ctr"/>
            <a:r>
              <a:rPr lang="en-US" dirty="0">
                <a:solidFill>
                  <a:schemeClr val="tx1"/>
                </a:solidFill>
              </a:rPr>
              <a:t> </a:t>
            </a:r>
          </a:p>
          <a:p>
            <a:pPr algn="ctr"/>
            <a:r>
              <a:rPr lang="en-US" dirty="0">
                <a:solidFill>
                  <a:schemeClr val="tx1"/>
                </a:solidFill>
              </a:rPr>
              <a:t>(4/5)</a:t>
            </a:r>
          </a:p>
        </p:txBody>
      </p:sp>
      <p:sp>
        <p:nvSpPr>
          <p:cNvPr id="10" name="Rectangle 9">
            <a:extLst>
              <a:ext uri="{FF2B5EF4-FFF2-40B4-BE49-F238E27FC236}">
                <a16:creationId xmlns:a16="http://schemas.microsoft.com/office/drawing/2014/main" id="{0D896846-B2A1-894B-9929-87D455C3D390}"/>
              </a:ext>
            </a:extLst>
          </p:cNvPr>
          <p:cNvSpPr/>
          <p:nvPr/>
        </p:nvSpPr>
        <p:spPr>
          <a:xfrm>
            <a:off x="495946" y="4462220"/>
            <a:ext cx="1782303" cy="162032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Other DPF EC members </a:t>
            </a:r>
          </a:p>
          <a:p>
            <a:pPr algn="ctr"/>
            <a:endParaRPr lang="en-US" dirty="0">
              <a:solidFill>
                <a:schemeClr val="tx1"/>
              </a:solidFill>
            </a:endParaRPr>
          </a:p>
          <a:p>
            <a:pPr algn="ctr"/>
            <a:r>
              <a:rPr lang="en-US" dirty="0">
                <a:solidFill>
                  <a:schemeClr val="tx1"/>
                </a:solidFill>
              </a:rPr>
              <a:t>(9)</a:t>
            </a:r>
          </a:p>
        </p:txBody>
      </p:sp>
      <p:sp>
        <p:nvSpPr>
          <p:cNvPr id="11" name="Rectangle 10">
            <a:extLst>
              <a:ext uri="{FF2B5EF4-FFF2-40B4-BE49-F238E27FC236}">
                <a16:creationId xmlns:a16="http://schemas.microsoft.com/office/drawing/2014/main" id="{18E1F40B-FC1A-3246-849F-F7EE0ABC9D12}"/>
              </a:ext>
            </a:extLst>
          </p:cNvPr>
          <p:cNvSpPr/>
          <p:nvPr/>
        </p:nvSpPr>
        <p:spPr>
          <a:xfrm>
            <a:off x="4804473" y="1961243"/>
            <a:ext cx="1782303" cy="187135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Representatives from Americas, Asia, Europe </a:t>
            </a:r>
          </a:p>
          <a:p>
            <a:pPr algn="ctr"/>
            <a:endParaRPr lang="en-US" dirty="0">
              <a:solidFill>
                <a:schemeClr val="tx1"/>
              </a:solidFill>
            </a:endParaRPr>
          </a:p>
          <a:p>
            <a:pPr algn="ctr"/>
            <a:r>
              <a:rPr lang="en-US" dirty="0">
                <a:solidFill>
                  <a:schemeClr val="tx1"/>
                </a:solidFill>
              </a:rPr>
              <a:t>(~6)</a:t>
            </a:r>
          </a:p>
        </p:txBody>
      </p:sp>
      <p:sp>
        <p:nvSpPr>
          <p:cNvPr id="12" name="Rectangle 11">
            <a:extLst>
              <a:ext uri="{FF2B5EF4-FFF2-40B4-BE49-F238E27FC236}">
                <a16:creationId xmlns:a16="http://schemas.microsoft.com/office/drawing/2014/main" id="{DE2167F9-2AFE-5640-B6F3-AA99E71EFAB2}"/>
              </a:ext>
            </a:extLst>
          </p:cNvPr>
          <p:cNvSpPr/>
          <p:nvPr/>
        </p:nvSpPr>
        <p:spPr>
          <a:xfrm>
            <a:off x="6958736" y="1956724"/>
            <a:ext cx="1782303" cy="187135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FF0000"/>
                </a:solidFill>
              </a:rPr>
              <a:t>Under discussion</a:t>
            </a:r>
          </a:p>
          <a:p>
            <a:pPr algn="ctr"/>
            <a:endParaRPr lang="en-US" dirty="0">
              <a:solidFill>
                <a:schemeClr val="tx1"/>
              </a:solidFill>
            </a:endParaRPr>
          </a:p>
          <a:p>
            <a:pPr algn="ctr"/>
            <a:r>
              <a:rPr lang="en-US" dirty="0">
                <a:solidFill>
                  <a:schemeClr val="tx1"/>
                </a:solidFill>
              </a:rPr>
              <a:t>Editors (1 or 2)</a:t>
            </a:r>
          </a:p>
          <a:p>
            <a:pPr algn="ctr"/>
            <a:r>
              <a:rPr lang="en-US" dirty="0">
                <a:solidFill>
                  <a:schemeClr val="tx1"/>
                </a:solidFill>
              </a:rPr>
              <a:t>Secretary (1)</a:t>
            </a:r>
          </a:p>
        </p:txBody>
      </p:sp>
      <p:sp>
        <p:nvSpPr>
          <p:cNvPr id="13" name="Rounded Rectangle 12">
            <a:extLst>
              <a:ext uri="{FF2B5EF4-FFF2-40B4-BE49-F238E27FC236}">
                <a16:creationId xmlns:a16="http://schemas.microsoft.com/office/drawing/2014/main" id="{37A6B127-08A7-F34E-9A57-27C8A06BE5F4}"/>
              </a:ext>
            </a:extLst>
          </p:cNvPr>
          <p:cNvSpPr/>
          <p:nvPr/>
        </p:nvSpPr>
        <p:spPr>
          <a:xfrm>
            <a:off x="309966" y="1255364"/>
            <a:ext cx="4308529" cy="2929178"/>
          </a:xfrm>
          <a:prstGeom prst="roundRect">
            <a:avLst/>
          </a:prstGeom>
          <a:noFill/>
          <a:ln w="28575">
            <a:solidFill>
              <a:srgbClr val="0432FF"/>
            </a:solidFill>
          </a:ln>
        </p:spPr>
        <p:style>
          <a:lnRef idx="1">
            <a:schemeClr val="accent1"/>
          </a:lnRef>
          <a:fillRef idx="3">
            <a:schemeClr val="accent1"/>
          </a:fillRef>
          <a:effectRef idx="2">
            <a:schemeClr val="accent1"/>
          </a:effectRef>
          <a:fontRef idx="minor">
            <a:schemeClr val="lt1"/>
          </a:fontRef>
        </p:style>
        <p:txBody>
          <a:bodyPr rtlCol="0" anchor="t"/>
          <a:lstStyle/>
          <a:p>
            <a:pPr algn="ctr"/>
            <a:r>
              <a:rPr lang="en-US" sz="2200" dirty="0">
                <a:solidFill>
                  <a:srgbClr val="0432FF"/>
                </a:solidFill>
              </a:rPr>
              <a:t>Snowmass Steering Group</a:t>
            </a:r>
          </a:p>
        </p:txBody>
      </p:sp>
      <p:sp>
        <p:nvSpPr>
          <p:cNvPr id="14" name="Date Placeholder 13">
            <a:extLst>
              <a:ext uri="{FF2B5EF4-FFF2-40B4-BE49-F238E27FC236}">
                <a16:creationId xmlns:a16="http://schemas.microsoft.com/office/drawing/2014/main" id="{81331AE3-5008-3446-9B0B-F7F6C722CF77}"/>
              </a:ext>
            </a:extLst>
          </p:cNvPr>
          <p:cNvSpPr>
            <a:spLocks noGrp="1"/>
          </p:cNvSpPr>
          <p:nvPr>
            <p:ph type="dt" sz="half" idx="10"/>
          </p:nvPr>
        </p:nvSpPr>
        <p:spPr/>
        <p:txBody>
          <a:bodyPr/>
          <a:lstStyle/>
          <a:p>
            <a:r>
              <a:rPr lang="en-US"/>
              <a:t>2/13/20</a:t>
            </a:r>
          </a:p>
        </p:txBody>
      </p:sp>
      <p:sp>
        <p:nvSpPr>
          <p:cNvPr id="15" name="Slide Number Placeholder 14">
            <a:extLst>
              <a:ext uri="{FF2B5EF4-FFF2-40B4-BE49-F238E27FC236}">
                <a16:creationId xmlns:a16="http://schemas.microsoft.com/office/drawing/2014/main" id="{30A05065-88BA-3141-AE3A-77E0C0C3EF54}"/>
              </a:ext>
            </a:extLst>
          </p:cNvPr>
          <p:cNvSpPr>
            <a:spLocks noGrp="1"/>
          </p:cNvSpPr>
          <p:nvPr>
            <p:ph type="sldNum" sz="quarter" idx="12"/>
          </p:nvPr>
        </p:nvSpPr>
        <p:spPr/>
        <p:txBody>
          <a:bodyPr/>
          <a:lstStyle/>
          <a:p>
            <a:fld id="{FB881E7D-5A17-EB4A-B013-04381A7C357D}" type="slidenum">
              <a:rPr lang="en-US" smtClean="0"/>
              <a:t>5</a:t>
            </a:fld>
            <a:endParaRPr lang="en-US"/>
          </a:p>
        </p:txBody>
      </p:sp>
      <p:sp>
        <p:nvSpPr>
          <p:cNvPr id="2" name="Footer Placeholder 1">
            <a:extLst>
              <a:ext uri="{FF2B5EF4-FFF2-40B4-BE49-F238E27FC236}">
                <a16:creationId xmlns:a16="http://schemas.microsoft.com/office/drawing/2014/main" id="{EF688A06-7811-8848-9E75-13D837EDC1F6}"/>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423948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B1E0D-774C-6049-A617-15F5F224169F}"/>
              </a:ext>
            </a:extLst>
          </p:cNvPr>
          <p:cNvSpPr>
            <a:spLocks noGrp="1"/>
          </p:cNvSpPr>
          <p:nvPr>
            <p:ph type="title"/>
          </p:nvPr>
        </p:nvSpPr>
        <p:spPr/>
        <p:txBody>
          <a:bodyPr>
            <a:normAutofit/>
          </a:bodyPr>
          <a:lstStyle/>
          <a:p>
            <a:r>
              <a:rPr lang="en-US" dirty="0"/>
              <a:t>Snowmass Advisory Group (</a:t>
            </a:r>
            <a:r>
              <a:rPr lang="en-US" dirty="0">
                <a:solidFill>
                  <a:srgbClr val="0432FF"/>
                </a:solidFill>
              </a:rPr>
              <a:t>Steering Group</a:t>
            </a:r>
            <a:r>
              <a:rPr lang="en-US" dirty="0"/>
              <a:t>)</a:t>
            </a:r>
          </a:p>
        </p:txBody>
      </p:sp>
      <p:sp>
        <p:nvSpPr>
          <p:cNvPr id="3" name="Content Placeholder 2">
            <a:extLst>
              <a:ext uri="{FF2B5EF4-FFF2-40B4-BE49-F238E27FC236}">
                <a16:creationId xmlns:a16="http://schemas.microsoft.com/office/drawing/2014/main" id="{D60B3C97-2820-BD40-B5B7-607564DF8EAF}"/>
              </a:ext>
            </a:extLst>
          </p:cNvPr>
          <p:cNvSpPr>
            <a:spLocks noGrp="1"/>
          </p:cNvSpPr>
          <p:nvPr>
            <p:ph sz="half" idx="1"/>
          </p:nvPr>
        </p:nvSpPr>
        <p:spPr/>
        <p:txBody>
          <a:bodyPr>
            <a:normAutofit fontScale="62500" lnSpcReduction="20000"/>
          </a:bodyPr>
          <a:lstStyle/>
          <a:p>
            <a:r>
              <a:rPr lang="en-US" dirty="0"/>
              <a:t>DPF Executive Committee</a:t>
            </a:r>
          </a:p>
          <a:p>
            <a:pPr lvl="1"/>
            <a:r>
              <a:rPr lang="en-US" dirty="0">
                <a:solidFill>
                  <a:srgbClr val="0432FF"/>
                </a:solidFill>
              </a:rPr>
              <a:t>Chair: Young-</a:t>
            </a:r>
            <a:r>
              <a:rPr lang="en-US" dirty="0" err="1">
                <a:solidFill>
                  <a:srgbClr val="0432FF"/>
                </a:solidFill>
              </a:rPr>
              <a:t>Kee</a:t>
            </a:r>
            <a:r>
              <a:rPr lang="en-US" dirty="0">
                <a:solidFill>
                  <a:srgbClr val="0432FF"/>
                </a:solidFill>
              </a:rPr>
              <a:t> Kim</a:t>
            </a:r>
          </a:p>
          <a:p>
            <a:pPr lvl="1"/>
            <a:r>
              <a:rPr lang="en-US" dirty="0">
                <a:solidFill>
                  <a:srgbClr val="0432FF"/>
                </a:solidFill>
              </a:rPr>
              <a:t>Chair-Elect: Tao Han</a:t>
            </a:r>
          </a:p>
          <a:p>
            <a:pPr lvl="1"/>
            <a:r>
              <a:rPr lang="en-US" dirty="0">
                <a:solidFill>
                  <a:srgbClr val="0432FF"/>
                </a:solidFill>
              </a:rPr>
              <a:t>Vice Chair: Joel Butler</a:t>
            </a:r>
          </a:p>
          <a:p>
            <a:pPr lvl="1"/>
            <a:r>
              <a:rPr lang="en-US" dirty="0">
                <a:solidFill>
                  <a:srgbClr val="0432FF"/>
                </a:solidFill>
              </a:rPr>
              <a:t>Past Chair: Prisca Cushman</a:t>
            </a:r>
          </a:p>
          <a:p>
            <a:pPr lvl="1"/>
            <a:r>
              <a:rPr lang="en-US" dirty="0"/>
              <a:t>Secretary/Treasurer: </a:t>
            </a:r>
            <a:r>
              <a:rPr lang="en-US" dirty="0" err="1"/>
              <a:t>Mirjam</a:t>
            </a:r>
            <a:r>
              <a:rPr lang="en-US" dirty="0"/>
              <a:t> </a:t>
            </a:r>
            <a:r>
              <a:rPr lang="en-US" dirty="0" err="1"/>
              <a:t>Cvetic</a:t>
            </a:r>
            <a:endParaRPr lang="en-US" dirty="0"/>
          </a:p>
          <a:p>
            <a:pPr lvl="1"/>
            <a:r>
              <a:rPr lang="en-US" dirty="0"/>
              <a:t>Councilor: Elizabeth Simmons</a:t>
            </a:r>
          </a:p>
          <a:p>
            <a:pPr lvl="1"/>
            <a:r>
              <a:rPr lang="en-US" dirty="0"/>
              <a:t>Member-at-Large: Rick Van </a:t>
            </a:r>
            <a:r>
              <a:rPr lang="en-US" dirty="0" err="1"/>
              <a:t>Kooten</a:t>
            </a:r>
            <a:endParaRPr lang="en-US" dirty="0"/>
          </a:p>
          <a:p>
            <a:pPr lvl="1"/>
            <a:r>
              <a:rPr lang="en-US" dirty="0"/>
              <a:t>Member-at-Large: Elizabeth Worcester</a:t>
            </a:r>
          </a:p>
          <a:p>
            <a:pPr lvl="1"/>
            <a:r>
              <a:rPr lang="en-US" dirty="0"/>
              <a:t>Member-at-Large: Natalia Toro</a:t>
            </a:r>
          </a:p>
          <a:p>
            <a:pPr lvl="1"/>
            <a:r>
              <a:rPr lang="en-US" dirty="0"/>
              <a:t>Member-at-Large: Andre de </a:t>
            </a:r>
            <a:r>
              <a:rPr lang="en-US" dirty="0" err="1"/>
              <a:t>Gouvea</a:t>
            </a:r>
            <a:endParaRPr lang="en-US" dirty="0"/>
          </a:p>
          <a:p>
            <a:pPr lvl="1"/>
            <a:r>
              <a:rPr lang="en-US" dirty="0"/>
              <a:t>Member-at-Large: Mary </a:t>
            </a:r>
            <a:r>
              <a:rPr lang="en-US" dirty="0" err="1"/>
              <a:t>Bishai</a:t>
            </a:r>
            <a:endParaRPr lang="en-US" dirty="0"/>
          </a:p>
          <a:p>
            <a:pPr lvl="1"/>
            <a:r>
              <a:rPr lang="en-US" dirty="0"/>
              <a:t>Member-at-Large: Lauren Tompkins</a:t>
            </a:r>
          </a:p>
          <a:p>
            <a:pPr lvl="1"/>
            <a:r>
              <a:rPr lang="en-US" dirty="0"/>
              <a:t>Early Career Member-at-Large: Sara Simon</a:t>
            </a:r>
          </a:p>
          <a:p>
            <a:pPr lvl="1"/>
            <a:endParaRPr lang="en-US" dirty="0"/>
          </a:p>
          <a:p>
            <a:pPr marL="457200" lvl="1" indent="0">
              <a:buNone/>
            </a:pPr>
            <a:endParaRPr lang="en-US" dirty="0"/>
          </a:p>
        </p:txBody>
      </p:sp>
      <p:sp>
        <p:nvSpPr>
          <p:cNvPr id="4" name="Content Placeholder 3">
            <a:extLst>
              <a:ext uri="{FF2B5EF4-FFF2-40B4-BE49-F238E27FC236}">
                <a16:creationId xmlns:a16="http://schemas.microsoft.com/office/drawing/2014/main" id="{0591DA08-7E99-714F-A15D-83B1DD7E5E20}"/>
              </a:ext>
            </a:extLst>
          </p:cNvPr>
          <p:cNvSpPr>
            <a:spLocks noGrp="1"/>
          </p:cNvSpPr>
          <p:nvPr>
            <p:ph sz="half" idx="2"/>
          </p:nvPr>
        </p:nvSpPr>
        <p:spPr/>
        <p:txBody>
          <a:bodyPr>
            <a:normAutofit fontScale="62500" lnSpcReduction="20000"/>
          </a:bodyPr>
          <a:lstStyle/>
          <a:p>
            <a:r>
              <a:rPr lang="en-US" dirty="0"/>
              <a:t>Representatives from other Divisions</a:t>
            </a:r>
          </a:p>
          <a:p>
            <a:pPr lvl="1"/>
            <a:r>
              <a:rPr lang="en-US" dirty="0">
                <a:solidFill>
                  <a:srgbClr val="0432FF"/>
                </a:solidFill>
              </a:rPr>
              <a:t>DPB: Sergei </a:t>
            </a:r>
            <a:r>
              <a:rPr lang="en-US" dirty="0" err="1">
                <a:solidFill>
                  <a:srgbClr val="0432FF"/>
                </a:solidFill>
              </a:rPr>
              <a:t>Nagaitsev</a:t>
            </a:r>
            <a:r>
              <a:rPr lang="en-US" dirty="0">
                <a:solidFill>
                  <a:srgbClr val="0432FF"/>
                </a:solidFill>
              </a:rPr>
              <a:t>, Chair of DPB</a:t>
            </a:r>
          </a:p>
          <a:p>
            <a:pPr lvl="1"/>
            <a:r>
              <a:rPr lang="en-US" dirty="0">
                <a:solidFill>
                  <a:srgbClr val="0432FF"/>
                </a:solidFill>
              </a:rPr>
              <a:t>DNP: </a:t>
            </a:r>
            <a:r>
              <a:rPr lang="en-US" dirty="0" err="1">
                <a:solidFill>
                  <a:srgbClr val="0432FF"/>
                </a:solidFill>
              </a:rPr>
              <a:t>Yury</a:t>
            </a:r>
            <a:r>
              <a:rPr lang="en-US" dirty="0">
                <a:solidFill>
                  <a:srgbClr val="0432FF"/>
                </a:solidFill>
              </a:rPr>
              <a:t> </a:t>
            </a:r>
            <a:r>
              <a:rPr lang="en-US" dirty="0" err="1">
                <a:solidFill>
                  <a:srgbClr val="0432FF"/>
                </a:solidFill>
              </a:rPr>
              <a:t>Kolomensky</a:t>
            </a:r>
            <a:endParaRPr lang="en-US" dirty="0">
              <a:solidFill>
                <a:srgbClr val="0432FF"/>
              </a:solidFill>
            </a:endParaRPr>
          </a:p>
          <a:p>
            <a:pPr lvl="1"/>
            <a:r>
              <a:rPr lang="en-US" dirty="0">
                <a:solidFill>
                  <a:srgbClr val="0432FF"/>
                </a:solidFill>
              </a:rPr>
              <a:t>DAP: </a:t>
            </a:r>
            <a:r>
              <a:rPr lang="en-US" dirty="0" err="1">
                <a:solidFill>
                  <a:srgbClr val="0432FF"/>
                </a:solidFill>
              </a:rPr>
              <a:t>Glennys</a:t>
            </a:r>
            <a:r>
              <a:rPr lang="en-US" dirty="0">
                <a:solidFill>
                  <a:srgbClr val="0432FF"/>
                </a:solidFill>
              </a:rPr>
              <a:t> Farrar, Chair-Elect of DAP</a:t>
            </a:r>
          </a:p>
          <a:p>
            <a:pPr lvl="1"/>
            <a:r>
              <a:rPr lang="en-US" dirty="0">
                <a:solidFill>
                  <a:srgbClr val="0432FF"/>
                </a:solidFill>
              </a:rPr>
              <a:t>DGRAV: Gabriela Gonzales, Vice-Chair of DGRAV </a:t>
            </a:r>
          </a:p>
          <a:p>
            <a:pPr lvl="1"/>
            <a:endParaRPr lang="en-US" dirty="0"/>
          </a:p>
          <a:p>
            <a:r>
              <a:rPr lang="en-US" dirty="0"/>
              <a:t>Representatives from the International Community</a:t>
            </a:r>
          </a:p>
          <a:p>
            <a:pPr lvl="1"/>
            <a:r>
              <a:rPr lang="en-US" dirty="0"/>
              <a:t>2 from Americas</a:t>
            </a:r>
          </a:p>
          <a:p>
            <a:pPr lvl="2"/>
            <a:r>
              <a:rPr lang="en-US" dirty="0"/>
              <a:t>1 from Canada</a:t>
            </a:r>
          </a:p>
          <a:p>
            <a:pPr lvl="2"/>
            <a:r>
              <a:rPr lang="en-US" dirty="0"/>
              <a:t>1 from Latin America</a:t>
            </a:r>
          </a:p>
          <a:p>
            <a:pPr lvl="1"/>
            <a:r>
              <a:rPr lang="en-US" dirty="0"/>
              <a:t>2 from Europe</a:t>
            </a:r>
          </a:p>
          <a:p>
            <a:pPr lvl="1"/>
            <a:r>
              <a:rPr lang="en-US" dirty="0"/>
              <a:t>2 from Asia</a:t>
            </a:r>
          </a:p>
          <a:p>
            <a:pPr lvl="1"/>
            <a:endParaRPr lang="en-US" dirty="0"/>
          </a:p>
          <a:p>
            <a:r>
              <a:rPr lang="en-US" dirty="0"/>
              <a:t>Under discussion</a:t>
            </a:r>
          </a:p>
          <a:p>
            <a:pPr lvl="1"/>
            <a:r>
              <a:rPr lang="en-US" dirty="0"/>
              <a:t>Editors</a:t>
            </a:r>
          </a:p>
          <a:p>
            <a:pPr lvl="1"/>
            <a:r>
              <a:rPr lang="en-US" dirty="0"/>
              <a:t>Secretary </a:t>
            </a:r>
          </a:p>
          <a:p>
            <a:endParaRPr lang="en-US" dirty="0"/>
          </a:p>
        </p:txBody>
      </p:sp>
      <p:sp>
        <p:nvSpPr>
          <p:cNvPr id="5" name="Date Placeholder 4">
            <a:extLst>
              <a:ext uri="{FF2B5EF4-FFF2-40B4-BE49-F238E27FC236}">
                <a16:creationId xmlns:a16="http://schemas.microsoft.com/office/drawing/2014/main" id="{1968CF7B-E7A1-624A-A1FB-63E02D446DF9}"/>
              </a:ext>
            </a:extLst>
          </p:cNvPr>
          <p:cNvSpPr>
            <a:spLocks noGrp="1"/>
          </p:cNvSpPr>
          <p:nvPr>
            <p:ph type="dt" sz="half" idx="10"/>
          </p:nvPr>
        </p:nvSpPr>
        <p:spPr/>
        <p:txBody>
          <a:bodyPr/>
          <a:lstStyle/>
          <a:p>
            <a:r>
              <a:rPr lang="en-US"/>
              <a:t>2/13/20</a:t>
            </a:r>
          </a:p>
        </p:txBody>
      </p:sp>
      <p:sp>
        <p:nvSpPr>
          <p:cNvPr id="6" name="Slide Number Placeholder 5">
            <a:extLst>
              <a:ext uri="{FF2B5EF4-FFF2-40B4-BE49-F238E27FC236}">
                <a16:creationId xmlns:a16="http://schemas.microsoft.com/office/drawing/2014/main" id="{29C8D51E-857B-694F-84FE-87C5F098D213}"/>
              </a:ext>
            </a:extLst>
          </p:cNvPr>
          <p:cNvSpPr>
            <a:spLocks noGrp="1"/>
          </p:cNvSpPr>
          <p:nvPr>
            <p:ph type="sldNum" sz="quarter" idx="12"/>
          </p:nvPr>
        </p:nvSpPr>
        <p:spPr/>
        <p:txBody>
          <a:bodyPr/>
          <a:lstStyle/>
          <a:p>
            <a:fld id="{FB881E7D-5A17-EB4A-B013-04381A7C357D}" type="slidenum">
              <a:rPr lang="en-US" smtClean="0"/>
              <a:t>6</a:t>
            </a:fld>
            <a:endParaRPr lang="en-US"/>
          </a:p>
        </p:txBody>
      </p:sp>
      <p:sp>
        <p:nvSpPr>
          <p:cNvPr id="7" name="Footer Placeholder 6">
            <a:extLst>
              <a:ext uri="{FF2B5EF4-FFF2-40B4-BE49-F238E27FC236}">
                <a16:creationId xmlns:a16="http://schemas.microsoft.com/office/drawing/2014/main" id="{BED8BF3B-5F24-C44C-8DDE-FE3B7F5B112A}"/>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391570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10704-ED81-DD42-BEE6-4A9FFC458704}"/>
              </a:ext>
            </a:extLst>
          </p:cNvPr>
          <p:cNvSpPr>
            <a:spLocks noGrp="1"/>
          </p:cNvSpPr>
          <p:nvPr>
            <p:ph type="title"/>
          </p:nvPr>
        </p:nvSpPr>
        <p:spPr/>
        <p:txBody>
          <a:bodyPr/>
          <a:lstStyle/>
          <a:p>
            <a:r>
              <a:rPr lang="en-US" dirty="0"/>
              <a:t>Timeline</a:t>
            </a:r>
          </a:p>
        </p:txBody>
      </p:sp>
      <p:sp>
        <p:nvSpPr>
          <p:cNvPr id="4" name="Date Placeholder 3">
            <a:extLst>
              <a:ext uri="{FF2B5EF4-FFF2-40B4-BE49-F238E27FC236}">
                <a16:creationId xmlns:a16="http://schemas.microsoft.com/office/drawing/2014/main" id="{D5C5F5B3-6196-5B4F-BA33-3F0C8E2A4329}"/>
              </a:ext>
            </a:extLst>
          </p:cNvPr>
          <p:cNvSpPr>
            <a:spLocks noGrp="1"/>
          </p:cNvSpPr>
          <p:nvPr>
            <p:ph type="dt" sz="half" idx="10"/>
          </p:nvPr>
        </p:nvSpPr>
        <p:spPr/>
        <p:txBody>
          <a:bodyPr/>
          <a:lstStyle/>
          <a:p>
            <a:r>
              <a:rPr lang="en-US"/>
              <a:t>2/13/20</a:t>
            </a:r>
          </a:p>
        </p:txBody>
      </p:sp>
      <p:sp>
        <p:nvSpPr>
          <p:cNvPr id="5" name="Slide Number Placeholder 4">
            <a:extLst>
              <a:ext uri="{FF2B5EF4-FFF2-40B4-BE49-F238E27FC236}">
                <a16:creationId xmlns:a16="http://schemas.microsoft.com/office/drawing/2014/main" id="{80FE5B8C-1048-B543-B54D-26ED1A91DBF1}"/>
              </a:ext>
            </a:extLst>
          </p:cNvPr>
          <p:cNvSpPr>
            <a:spLocks noGrp="1"/>
          </p:cNvSpPr>
          <p:nvPr>
            <p:ph type="sldNum" sz="quarter" idx="12"/>
          </p:nvPr>
        </p:nvSpPr>
        <p:spPr/>
        <p:txBody>
          <a:bodyPr/>
          <a:lstStyle/>
          <a:p>
            <a:fld id="{FB881E7D-5A17-EB4A-B013-04381A7C357D}" type="slidenum">
              <a:rPr lang="en-US" smtClean="0"/>
              <a:t>7</a:t>
            </a:fld>
            <a:endParaRPr lang="en-US"/>
          </a:p>
        </p:txBody>
      </p:sp>
      <p:grpSp>
        <p:nvGrpSpPr>
          <p:cNvPr id="6" name="Group 5">
            <a:extLst>
              <a:ext uri="{FF2B5EF4-FFF2-40B4-BE49-F238E27FC236}">
                <a16:creationId xmlns:a16="http://schemas.microsoft.com/office/drawing/2014/main" id="{D55690EE-00DD-964D-95A1-69B2BFFD55A4}"/>
              </a:ext>
            </a:extLst>
          </p:cNvPr>
          <p:cNvGrpSpPr/>
          <p:nvPr/>
        </p:nvGrpSpPr>
        <p:grpSpPr>
          <a:xfrm>
            <a:off x="1786708" y="1000868"/>
            <a:ext cx="5570583" cy="4516529"/>
            <a:chOff x="1169429" y="1404514"/>
            <a:chExt cx="6805142" cy="4337609"/>
          </a:xfrm>
        </p:grpSpPr>
        <p:pic>
          <p:nvPicPr>
            <p:cNvPr id="7" name="Picture 6">
              <a:extLst>
                <a:ext uri="{FF2B5EF4-FFF2-40B4-BE49-F238E27FC236}">
                  <a16:creationId xmlns:a16="http://schemas.microsoft.com/office/drawing/2014/main" id="{D24265F0-1757-074A-A800-BF7292CD7167}"/>
                </a:ext>
              </a:extLst>
            </p:cNvPr>
            <p:cNvPicPr>
              <a:picLocks noChangeAspect="1"/>
            </p:cNvPicPr>
            <p:nvPr/>
          </p:nvPicPr>
          <p:blipFill rotWithShape="1">
            <a:blip r:embed="rId2"/>
            <a:srcRect b="41358"/>
            <a:stretch/>
          </p:blipFill>
          <p:spPr>
            <a:xfrm>
              <a:off x="1169429" y="1404514"/>
              <a:ext cx="6805142" cy="2220637"/>
            </a:xfrm>
            <a:prstGeom prst="rect">
              <a:avLst/>
            </a:prstGeom>
          </p:spPr>
        </p:pic>
        <p:pic>
          <p:nvPicPr>
            <p:cNvPr id="8" name="Picture 7">
              <a:extLst>
                <a:ext uri="{FF2B5EF4-FFF2-40B4-BE49-F238E27FC236}">
                  <a16:creationId xmlns:a16="http://schemas.microsoft.com/office/drawing/2014/main" id="{446621FE-02B0-624F-A1D1-C94D0BAF9784}"/>
                </a:ext>
              </a:extLst>
            </p:cNvPr>
            <p:cNvPicPr>
              <a:picLocks noChangeAspect="1"/>
            </p:cNvPicPr>
            <p:nvPr/>
          </p:nvPicPr>
          <p:blipFill rotWithShape="1">
            <a:blip r:embed="rId2"/>
            <a:srcRect t="58216"/>
            <a:stretch/>
          </p:blipFill>
          <p:spPr>
            <a:xfrm>
              <a:off x="1169429" y="3595608"/>
              <a:ext cx="6805142" cy="2146515"/>
            </a:xfrm>
            <a:prstGeom prst="rect">
              <a:avLst/>
            </a:prstGeom>
          </p:spPr>
        </p:pic>
      </p:grpSp>
      <p:sp>
        <p:nvSpPr>
          <p:cNvPr id="10" name="TextBox 9">
            <a:extLst>
              <a:ext uri="{FF2B5EF4-FFF2-40B4-BE49-F238E27FC236}">
                <a16:creationId xmlns:a16="http://schemas.microsoft.com/office/drawing/2014/main" id="{F4DE7488-BDD5-E749-BED8-4CDD23E15FFA}"/>
              </a:ext>
            </a:extLst>
          </p:cNvPr>
          <p:cNvSpPr txBox="1"/>
          <p:nvPr/>
        </p:nvSpPr>
        <p:spPr>
          <a:xfrm>
            <a:off x="1" y="5674405"/>
            <a:ext cx="9144000" cy="646331"/>
          </a:xfrm>
          <a:prstGeom prst="rect">
            <a:avLst/>
          </a:prstGeom>
          <a:noFill/>
        </p:spPr>
        <p:txBody>
          <a:bodyPr wrap="square" rtlCol="0">
            <a:spAutoFit/>
          </a:bodyPr>
          <a:lstStyle/>
          <a:p>
            <a:pPr algn="ctr"/>
            <a:r>
              <a:rPr lang="en-US" dirty="0">
                <a:solidFill>
                  <a:srgbClr val="0432FF"/>
                </a:solidFill>
              </a:rPr>
              <a:t>Snowmass Final Report: Fall 2021</a:t>
            </a:r>
          </a:p>
          <a:p>
            <a:pPr algn="ctr"/>
            <a:r>
              <a:rPr lang="en-US" dirty="0">
                <a:solidFill>
                  <a:srgbClr val="0432FF"/>
                </a:solidFill>
              </a:rPr>
              <a:t>NAS (National Academy of Sciences) Decadal Survey Report: end 2020 or very early 2022</a:t>
            </a:r>
          </a:p>
        </p:txBody>
      </p:sp>
      <p:sp>
        <p:nvSpPr>
          <p:cNvPr id="11" name="Footer Placeholder 10">
            <a:extLst>
              <a:ext uri="{FF2B5EF4-FFF2-40B4-BE49-F238E27FC236}">
                <a16:creationId xmlns:a16="http://schemas.microsoft.com/office/drawing/2014/main" id="{50FA5C6E-1079-9B46-92D7-622B6C70355C}"/>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1869003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89916B-0422-3344-85B8-F5679FDF02E8}"/>
              </a:ext>
            </a:extLst>
          </p:cNvPr>
          <p:cNvSpPr>
            <a:spLocks noGrp="1"/>
          </p:cNvSpPr>
          <p:nvPr>
            <p:ph type="title"/>
          </p:nvPr>
        </p:nvSpPr>
        <p:spPr/>
        <p:txBody>
          <a:bodyPr>
            <a:normAutofit fontScale="90000"/>
          </a:bodyPr>
          <a:lstStyle/>
          <a:p>
            <a:r>
              <a:rPr lang="en-US" dirty="0"/>
              <a:t>Snowmass 2012-2013: Timeline (e.g. Cosmic Frontier)</a:t>
            </a:r>
          </a:p>
        </p:txBody>
      </p:sp>
      <p:pic>
        <p:nvPicPr>
          <p:cNvPr id="6" name="Picture 5">
            <a:extLst>
              <a:ext uri="{FF2B5EF4-FFF2-40B4-BE49-F238E27FC236}">
                <a16:creationId xmlns:a16="http://schemas.microsoft.com/office/drawing/2014/main" id="{43C0BECA-EA16-C043-8901-BCDB37C57094}"/>
              </a:ext>
            </a:extLst>
          </p:cNvPr>
          <p:cNvPicPr>
            <a:picLocks noChangeAspect="1"/>
          </p:cNvPicPr>
          <p:nvPr/>
        </p:nvPicPr>
        <p:blipFill rotWithShape="1">
          <a:blip r:embed="rId2"/>
          <a:srcRect l="5351" t="19694" r="3531" b="3663"/>
          <a:stretch/>
        </p:blipFill>
        <p:spPr>
          <a:xfrm>
            <a:off x="1080405" y="1093323"/>
            <a:ext cx="7072393" cy="4202969"/>
          </a:xfrm>
          <a:prstGeom prst="rect">
            <a:avLst/>
          </a:prstGeom>
        </p:spPr>
      </p:pic>
      <p:sp>
        <p:nvSpPr>
          <p:cNvPr id="2" name="Date Placeholder 1">
            <a:extLst>
              <a:ext uri="{FF2B5EF4-FFF2-40B4-BE49-F238E27FC236}">
                <a16:creationId xmlns:a16="http://schemas.microsoft.com/office/drawing/2014/main" id="{D8E46855-E247-6849-969D-6ABD8E3E267A}"/>
              </a:ext>
            </a:extLst>
          </p:cNvPr>
          <p:cNvSpPr>
            <a:spLocks noGrp="1"/>
          </p:cNvSpPr>
          <p:nvPr>
            <p:ph type="dt" sz="half" idx="10"/>
          </p:nvPr>
        </p:nvSpPr>
        <p:spPr/>
        <p:txBody>
          <a:bodyPr/>
          <a:lstStyle/>
          <a:p>
            <a:r>
              <a:rPr lang="en-US"/>
              <a:t>2/13/20</a:t>
            </a:r>
          </a:p>
        </p:txBody>
      </p:sp>
      <p:sp>
        <p:nvSpPr>
          <p:cNvPr id="3" name="Slide Number Placeholder 2">
            <a:extLst>
              <a:ext uri="{FF2B5EF4-FFF2-40B4-BE49-F238E27FC236}">
                <a16:creationId xmlns:a16="http://schemas.microsoft.com/office/drawing/2014/main" id="{6DFB4BC8-91C1-2744-8B19-51712FD7B73C}"/>
              </a:ext>
            </a:extLst>
          </p:cNvPr>
          <p:cNvSpPr>
            <a:spLocks noGrp="1"/>
          </p:cNvSpPr>
          <p:nvPr>
            <p:ph type="sldNum" sz="quarter" idx="12"/>
          </p:nvPr>
        </p:nvSpPr>
        <p:spPr/>
        <p:txBody>
          <a:bodyPr/>
          <a:lstStyle/>
          <a:p>
            <a:fld id="{FB881E7D-5A17-EB4A-B013-04381A7C357D}" type="slidenum">
              <a:rPr lang="en-US" smtClean="0"/>
              <a:t>8</a:t>
            </a:fld>
            <a:endParaRPr lang="en-US"/>
          </a:p>
        </p:txBody>
      </p:sp>
      <p:sp>
        <p:nvSpPr>
          <p:cNvPr id="8" name="TextBox 7">
            <a:extLst>
              <a:ext uri="{FF2B5EF4-FFF2-40B4-BE49-F238E27FC236}">
                <a16:creationId xmlns:a16="http://schemas.microsoft.com/office/drawing/2014/main" id="{7FD0630A-3EBF-A541-85B2-A1EA6EF0CAB4}"/>
              </a:ext>
            </a:extLst>
          </p:cNvPr>
          <p:cNvSpPr txBox="1"/>
          <p:nvPr/>
        </p:nvSpPr>
        <p:spPr>
          <a:xfrm>
            <a:off x="1887619" y="5503155"/>
            <a:ext cx="5111912" cy="707886"/>
          </a:xfrm>
          <a:prstGeom prst="rect">
            <a:avLst/>
          </a:prstGeom>
          <a:noFill/>
        </p:spPr>
        <p:txBody>
          <a:bodyPr wrap="none" rtlCol="0">
            <a:spAutoFit/>
          </a:bodyPr>
          <a:lstStyle/>
          <a:p>
            <a:pPr algn="ctr"/>
            <a:r>
              <a:rPr lang="en-US" sz="2000" dirty="0"/>
              <a:t>Snowmass 2012-2013 workshops and meetings</a:t>
            </a:r>
          </a:p>
          <a:p>
            <a:pPr algn="ctr"/>
            <a:r>
              <a:rPr lang="en-US" sz="2000" dirty="0">
                <a:hlinkClick r:id="rId3"/>
              </a:rPr>
              <a:t>Google spreadsheet (working in progress)</a:t>
            </a:r>
            <a:endParaRPr lang="en-US" sz="2000" dirty="0"/>
          </a:p>
        </p:txBody>
      </p:sp>
      <p:sp>
        <p:nvSpPr>
          <p:cNvPr id="5" name="Footer Placeholder 4">
            <a:extLst>
              <a:ext uri="{FF2B5EF4-FFF2-40B4-BE49-F238E27FC236}">
                <a16:creationId xmlns:a16="http://schemas.microsoft.com/office/drawing/2014/main" id="{B5039A8C-EF01-AE47-983D-19BE9A8D37C7}"/>
              </a:ext>
            </a:extLst>
          </p:cNvPr>
          <p:cNvSpPr>
            <a:spLocks noGrp="1"/>
          </p:cNvSpPr>
          <p:nvPr>
            <p:ph type="ftr" sz="quarter" idx="11"/>
          </p:nvPr>
        </p:nvSpPr>
        <p:spPr/>
        <p:txBody>
          <a:bodyPr/>
          <a:lstStyle/>
          <a:p>
            <a:r>
              <a:rPr lang="en-US"/>
              <a:t>Snowmass all conveners meeting </a:t>
            </a:r>
          </a:p>
        </p:txBody>
      </p:sp>
    </p:spTree>
    <p:extLst>
      <p:ext uri="{BB962C8B-B14F-4D97-AF65-F5344CB8AC3E}">
        <p14:creationId xmlns:p14="http://schemas.microsoft.com/office/powerpoint/2010/main" val="4258102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CD21A-4CEC-3E49-9F14-95E156C1356D}"/>
              </a:ext>
            </a:extLst>
          </p:cNvPr>
          <p:cNvSpPr>
            <a:spLocks noGrp="1"/>
          </p:cNvSpPr>
          <p:nvPr>
            <p:ph type="title"/>
          </p:nvPr>
        </p:nvSpPr>
        <p:spPr/>
        <p:txBody>
          <a:bodyPr/>
          <a:lstStyle/>
          <a:p>
            <a:r>
              <a:rPr lang="en-US" dirty="0"/>
              <a:t>Snowmass workshops (2012-2013)</a:t>
            </a:r>
          </a:p>
        </p:txBody>
      </p:sp>
      <p:sp>
        <p:nvSpPr>
          <p:cNvPr id="3" name="Date Placeholder 2">
            <a:extLst>
              <a:ext uri="{FF2B5EF4-FFF2-40B4-BE49-F238E27FC236}">
                <a16:creationId xmlns:a16="http://schemas.microsoft.com/office/drawing/2014/main" id="{3D8C37BC-53CD-BA4F-AC80-BCBFB09B9B13}"/>
              </a:ext>
            </a:extLst>
          </p:cNvPr>
          <p:cNvSpPr>
            <a:spLocks noGrp="1"/>
          </p:cNvSpPr>
          <p:nvPr>
            <p:ph type="dt" sz="half" idx="10"/>
          </p:nvPr>
        </p:nvSpPr>
        <p:spPr/>
        <p:txBody>
          <a:bodyPr/>
          <a:lstStyle/>
          <a:p>
            <a:r>
              <a:rPr lang="en-US"/>
              <a:t>2/13/20</a:t>
            </a:r>
          </a:p>
        </p:txBody>
      </p:sp>
      <p:sp>
        <p:nvSpPr>
          <p:cNvPr id="4" name="Footer Placeholder 3">
            <a:extLst>
              <a:ext uri="{FF2B5EF4-FFF2-40B4-BE49-F238E27FC236}">
                <a16:creationId xmlns:a16="http://schemas.microsoft.com/office/drawing/2014/main" id="{A5ABA3E3-B266-2F4D-BDA4-25253C074C02}"/>
              </a:ext>
            </a:extLst>
          </p:cNvPr>
          <p:cNvSpPr>
            <a:spLocks noGrp="1"/>
          </p:cNvSpPr>
          <p:nvPr>
            <p:ph type="ftr" sz="quarter" idx="11"/>
          </p:nvPr>
        </p:nvSpPr>
        <p:spPr/>
        <p:txBody>
          <a:bodyPr/>
          <a:lstStyle/>
          <a:p>
            <a:r>
              <a:rPr lang="en-US"/>
              <a:t>Snowmass all conveners meeting </a:t>
            </a:r>
          </a:p>
        </p:txBody>
      </p:sp>
      <p:sp>
        <p:nvSpPr>
          <p:cNvPr id="5" name="Slide Number Placeholder 4">
            <a:extLst>
              <a:ext uri="{FF2B5EF4-FFF2-40B4-BE49-F238E27FC236}">
                <a16:creationId xmlns:a16="http://schemas.microsoft.com/office/drawing/2014/main" id="{8CFB2874-926D-1E4C-9D39-55D15233AC85}"/>
              </a:ext>
            </a:extLst>
          </p:cNvPr>
          <p:cNvSpPr>
            <a:spLocks noGrp="1"/>
          </p:cNvSpPr>
          <p:nvPr>
            <p:ph type="sldNum" sz="quarter" idx="12"/>
          </p:nvPr>
        </p:nvSpPr>
        <p:spPr/>
        <p:txBody>
          <a:bodyPr/>
          <a:lstStyle/>
          <a:p>
            <a:fld id="{FB881E7D-5A17-EB4A-B013-04381A7C357D}" type="slidenum">
              <a:rPr lang="en-US" smtClean="0"/>
              <a:t>9</a:t>
            </a:fld>
            <a:endParaRPr lang="en-US"/>
          </a:p>
        </p:txBody>
      </p:sp>
      <p:graphicFrame>
        <p:nvGraphicFramePr>
          <p:cNvPr id="8" name="Table 7">
            <a:extLst>
              <a:ext uri="{FF2B5EF4-FFF2-40B4-BE49-F238E27FC236}">
                <a16:creationId xmlns:a16="http://schemas.microsoft.com/office/drawing/2014/main" id="{42976EA6-2598-2C45-88F8-F08D03F1EF91}"/>
              </a:ext>
            </a:extLst>
          </p:cNvPr>
          <p:cNvGraphicFramePr>
            <a:graphicFrameLocks noGrp="1"/>
          </p:cNvGraphicFramePr>
          <p:nvPr>
            <p:extLst>
              <p:ext uri="{D42A27DB-BD31-4B8C-83A1-F6EECF244321}">
                <p14:modId xmlns:p14="http://schemas.microsoft.com/office/powerpoint/2010/main" val="3563507526"/>
              </p:ext>
            </p:extLst>
          </p:nvPr>
        </p:nvGraphicFramePr>
        <p:xfrm>
          <a:off x="247972" y="2384218"/>
          <a:ext cx="8648055" cy="3357439"/>
        </p:xfrm>
        <a:graphic>
          <a:graphicData uri="http://schemas.openxmlformats.org/drawingml/2006/table">
            <a:tbl>
              <a:tblPr/>
              <a:tblGrid>
                <a:gridCol w="2603715">
                  <a:extLst>
                    <a:ext uri="{9D8B030D-6E8A-4147-A177-3AD203B41FA5}">
                      <a16:colId xmlns:a16="http://schemas.microsoft.com/office/drawing/2014/main" val="219208661"/>
                    </a:ext>
                  </a:extLst>
                </a:gridCol>
                <a:gridCol w="1506955">
                  <a:extLst>
                    <a:ext uri="{9D8B030D-6E8A-4147-A177-3AD203B41FA5}">
                      <a16:colId xmlns:a16="http://schemas.microsoft.com/office/drawing/2014/main" val="4058096278"/>
                    </a:ext>
                  </a:extLst>
                </a:gridCol>
                <a:gridCol w="2135147">
                  <a:extLst>
                    <a:ext uri="{9D8B030D-6E8A-4147-A177-3AD203B41FA5}">
                      <a16:colId xmlns:a16="http://schemas.microsoft.com/office/drawing/2014/main" val="3730808201"/>
                    </a:ext>
                  </a:extLst>
                </a:gridCol>
                <a:gridCol w="1093650">
                  <a:extLst>
                    <a:ext uri="{9D8B030D-6E8A-4147-A177-3AD203B41FA5}">
                      <a16:colId xmlns:a16="http://schemas.microsoft.com/office/drawing/2014/main" val="1719043363"/>
                    </a:ext>
                  </a:extLst>
                </a:gridCol>
                <a:gridCol w="1308588">
                  <a:extLst>
                    <a:ext uri="{9D8B030D-6E8A-4147-A177-3AD203B41FA5}">
                      <a16:colId xmlns:a16="http://schemas.microsoft.com/office/drawing/2014/main" val="3949803735"/>
                    </a:ext>
                  </a:extLst>
                </a:gridCol>
              </a:tblGrid>
              <a:tr h="467268">
                <a:tc>
                  <a:txBody>
                    <a:bodyPr/>
                    <a:lstStyle/>
                    <a:p>
                      <a:pPr rtl="0" fontAlgn="b"/>
                      <a:r>
                        <a:rPr lang="en-US" sz="1600" b="1" dirty="0">
                          <a:solidFill>
                            <a:srgbClr val="000000"/>
                          </a:solidFill>
                          <a:effectLst/>
                          <a:latin typeface="+mn-lt"/>
                        </a:rPr>
                        <a:t>Community-wide</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1" dirty="0">
                          <a:solidFill>
                            <a:srgbClr val="000000"/>
                          </a:solidFill>
                          <a:effectLst/>
                          <a:latin typeface="+mn-lt"/>
                        </a:rPr>
                        <a:t>Frontier </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1" dirty="0">
                          <a:solidFill>
                            <a:srgbClr val="000000"/>
                          </a:solidFill>
                          <a:effectLst/>
                          <a:latin typeface="+mn-lt"/>
                        </a:rPr>
                        <a:t>Dates</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1" dirty="0">
                          <a:solidFill>
                            <a:srgbClr val="000000"/>
                          </a:solidFill>
                          <a:effectLst/>
                          <a:latin typeface="+mn-lt"/>
                        </a:rPr>
                        <a:t># participants</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1" dirty="0">
                          <a:solidFill>
                            <a:srgbClr val="000000"/>
                          </a:solidFill>
                          <a:effectLst/>
                          <a:latin typeface="+mn-lt"/>
                        </a:rPr>
                        <a:t>Location</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298090007"/>
                  </a:ext>
                </a:extLst>
              </a:tr>
              <a:tr h="409009">
                <a:tc>
                  <a:txBody>
                    <a:bodyPr/>
                    <a:lstStyle/>
                    <a:p>
                      <a:pPr rtl="0" fontAlgn="b"/>
                      <a:r>
                        <a:rPr lang="en-US" sz="1600" b="0" dirty="0">
                          <a:solidFill>
                            <a:srgbClr val="000000"/>
                          </a:solidFill>
                          <a:effectLst/>
                          <a:latin typeface="+mn-lt"/>
                        </a:rPr>
                        <a:t>Community Planning Meeting</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600" dirty="0">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October 11-13, 2012</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450</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Fermilab</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980176500"/>
                  </a:ext>
                </a:extLst>
              </a:tr>
              <a:tr h="371960">
                <a:tc>
                  <a:txBody>
                    <a:bodyPr/>
                    <a:lstStyle/>
                    <a:p>
                      <a:pPr rtl="0" fontAlgn="b"/>
                      <a:endParaRPr lang="en-US" sz="1600">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Cosmic Frontier</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March 6-8, 2013</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338</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SLAC</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229753763"/>
                  </a:ext>
                </a:extLst>
              </a:tr>
              <a:tr h="402956">
                <a:tc>
                  <a:txBody>
                    <a:bodyPr/>
                    <a:lstStyle/>
                    <a:p>
                      <a:pPr rtl="0" fontAlgn="b"/>
                      <a:endParaRPr lang="en-US" sz="1600">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Energy Frontier</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April 3-6, 2013</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171</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Brookhaven</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766113762"/>
                  </a:ext>
                </a:extLst>
              </a:tr>
              <a:tr h="418454">
                <a:tc>
                  <a:txBody>
                    <a:bodyPr/>
                    <a:lstStyle/>
                    <a:p>
                      <a:pPr rtl="0" fontAlgn="b"/>
                      <a:endParaRPr lang="en-US" sz="1600">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Intensity Frontier</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dirty="0">
                          <a:solidFill>
                            <a:srgbClr val="000000"/>
                          </a:solidFill>
                          <a:effectLst/>
                          <a:latin typeface="+mn-lt"/>
                        </a:rPr>
                        <a:t>April 25-27, 2013</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309</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Argonne</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584257481"/>
                  </a:ext>
                </a:extLst>
              </a:tr>
              <a:tr h="418454">
                <a:tc>
                  <a:txBody>
                    <a:bodyPr/>
                    <a:lstStyle/>
                    <a:p>
                      <a:pPr rtl="0" fontAlgn="b"/>
                      <a:endParaRPr lang="en-US" sz="1600" b="0">
                        <a:solidFill>
                          <a:srgbClr val="000000"/>
                        </a:solidFill>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Theory</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May 29-31, 2013</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600">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Santa Barbara</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669147718"/>
                  </a:ext>
                </a:extLst>
              </a:tr>
              <a:tr h="401150">
                <a:tc>
                  <a:txBody>
                    <a:bodyPr/>
                    <a:lstStyle/>
                    <a:p>
                      <a:pPr rtl="0" fontAlgn="b"/>
                      <a:endParaRPr lang="en-US" sz="1600">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Energy Frontier</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a:solidFill>
                            <a:srgbClr val="000000"/>
                          </a:solidFill>
                          <a:effectLst/>
                          <a:latin typeface="+mn-lt"/>
                        </a:rPr>
                        <a:t>June 30-July 3, 2013</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600">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a:solidFill>
                            <a:srgbClr val="000000"/>
                          </a:solidFill>
                          <a:effectLst/>
                          <a:latin typeface="+mn-lt"/>
                        </a:rPr>
                        <a:t>Seattle</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303103332"/>
                  </a:ext>
                </a:extLst>
              </a:tr>
              <a:tr h="412046">
                <a:tc>
                  <a:txBody>
                    <a:bodyPr/>
                    <a:lstStyle/>
                    <a:p>
                      <a:pPr rtl="0" fontAlgn="b"/>
                      <a:r>
                        <a:rPr lang="en-US" sz="1600" b="0" dirty="0">
                          <a:solidFill>
                            <a:srgbClr val="000000"/>
                          </a:solidFill>
                          <a:effectLst/>
                          <a:latin typeface="+mn-lt"/>
                        </a:rPr>
                        <a:t>Community Summer Study</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600" dirty="0">
                        <a:effectLst/>
                        <a:latin typeface="+mn-lt"/>
                      </a:endParaRP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dirty="0">
                          <a:solidFill>
                            <a:srgbClr val="000000"/>
                          </a:solidFill>
                          <a:effectLst/>
                          <a:latin typeface="+mn-lt"/>
                        </a:rPr>
                        <a:t>July 29 - August 6, 2013</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en-US" sz="1600" b="0" dirty="0">
                          <a:solidFill>
                            <a:srgbClr val="000000"/>
                          </a:solidFill>
                          <a:effectLst/>
                          <a:latin typeface="+mn-lt"/>
                        </a:rPr>
                        <a:t>600</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600" b="0" dirty="0">
                          <a:solidFill>
                            <a:srgbClr val="000000"/>
                          </a:solidFill>
                          <a:effectLst/>
                          <a:latin typeface="+mn-lt"/>
                        </a:rPr>
                        <a:t>Minnesota</a:t>
                      </a:r>
                    </a:p>
                  </a:txBody>
                  <a:tcPr marL="26797" marR="26797" marT="17865" marB="1786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771452005"/>
                  </a:ext>
                </a:extLst>
              </a:tr>
            </a:tbl>
          </a:graphicData>
        </a:graphic>
      </p:graphicFrame>
      <p:sp>
        <p:nvSpPr>
          <p:cNvPr id="9" name="TextBox 8">
            <a:extLst>
              <a:ext uri="{FF2B5EF4-FFF2-40B4-BE49-F238E27FC236}">
                <a16:creationId xmlns:a16="http://schemas.microsoft.com/office/drawing/2014/main" id="{C4C6A725-754A-C643-BBE4-AD2410659F52}"/>
              </a:ext>
            </a:extLst>
          </p:cNvPr>
          <p:cNvSpPr txBox="1"/>
          <p:nvPr/>
        </p:nvSpPr>
        <p:spPr>
          <a:xfrm>
            <a:off x="0" y="1363850"/>
            <a:ext cx="9144000" cy="461665"/>
          </a:xfrm>
          <a:prstGeom prst="rect">
            <a:avLst/>
          </a:prstGeom>
          <a:noFill/>
        </p:spPr>
        <p:txBody>
          <a:bodyPr wrap="square" rtlCol="0">
            <a:spAutoFit/>
          </a:bodyPr>
          <a:lstStyle/>
          <a:p>
            <a:pPr algn="ctr"/>
            <a:r>
              <a:rPr lang="en-US" sz="2400" dirty="0">
                <a:hlinkClick r:id="rId2"/>
              </a:rPr>
              <a:t>Google spreadsheet (working in progress)</a:t>
            </a:r>
            <a:endParaRPr lang="en-US" sz="2400" dirty="0"/>
          </a:p>
        </p:txBody>
      </p:sp>
      <p:sp>
        <p:nvSpPr>
          <p:cNvPr id="10" name="TextBox 9">
            <a:extLst>
              <a:ext uri="{FF2B5EF4-FFF2-40B4-BE49-F238E27FC236}">
                <a16:creationId xmlns:a16="http://schemas.microsoft.com/office/drawing/2014/main" id="{4AD6BE4D-4955-D54D-853C-EB1E9326954E}"/>
              </a:ext>
            </a:extLst>
          </p:cNvPr>
          <p:cNvSpPr txBox="1"/>
          <p:nvPr/>
        </p:nvSpPr>
        <p:spPr>
          <a:xfrm>
            <a:off x="3559447" y="1922553"/>
            <a:ext cx="2025106" cy="461665"/>
          </a:xfrm>
          <a:prstGeom prst="rect">
            <a:avLst/>
          </a:prstGeom>
          <a:noFill/>
        </p:spPr>
        <p:txBody>
          <a:bodyPr wrap="none" rtlCol="0">
            <a:spAutoFit/>
          </a:bodyPr>
          <a:lstStyle/>
          <a:p>
            <a:pPr algn="ctr"/>
            <a:r>
              <a:rPr lang="en-US" sz="2400" dirty="0"/>
              <a:t>Incomplete list</a:t>
            </a:r>
          </a:p>
        </p:txBody>
      </p:sp>
    </p:spTree>
    <p:extLst>
      <p:ext uri="{BB962C8B-B14F-4D97-AF65-F5344CB8AC3E}">
        <p14:creationId xmlns:p14="http://schemas.microsoft.com/office/powerpoint/2010/main" val="20928887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148362</TotalTime>
  <Words>2457</Words>
  <Application>Microsoft Macintosh PowerPoint</Application>
  <PresentationFormat>On-screen Show (4:3)</PresentationFormat>
  <Paragraphs>448</Paragraphs>
  <Slides>19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Times New Roman</vt:lpstr>
      <vt:lpstr>Wingdings</vt:lpstr>
      <vt:lpstr>Office Theme</vt:lpstr>
      <vt:lpstr>Custom Design</vt:lpstr>
      <vt:lpstr>Snowmass All Frontier Conveners Meeting #1</vt:lpstr>
      <vt:lpstr>Snowmass Co-Conveners</vt:lpstr>
      <vt:lpstr>Roles of Frontier Co-Conveners</vt:lpstr>
      <vt:lpstr>Snowmass Steering Committee (2019)</vt:lpstr>
      <vt:lpstr>Snowmass Advisory Group (2020-2021)</vt:lpstr>
      <vt:lpstr>Snowmass Advisory Group (Steering Group)</vt:lpstr>
      <vt:lpstr>Timeline</vt:lpstr>
      <vt:lpstr>Snowmass 2012-2013: Timeline (e.g. Cosmic Frontier)</vt:lpstr>
      <vt:lpstr>Snowmass workshops (2012-2013)</vt:lpstr>
      <vt:lpstr>Snowmass 2020-2021: Tentative Timeline</vt:lpstr>
      <vt:lpstr>Frontier Workshops</vt:lpstr>
      <vt:lpstr>Timeline: January 2020 – April 2020</vt:lpstr>
      <vt:lpstr>Involvement of the International Community</vt:lpstr>
      <vt:lpstr>Questions concerning frontier / topical conveners</vt:lpstr>
      <vt:lpstr>Involvement of Early Careers (input from them)</vt:lpstr>
      <vt:lpstr>Communication</vt:lpstr>
      <vt:lpstr>Message from Michael Peskin</vt:lpstr>
      <vt:lpstr>Charge </vt:lpstr>
      <vt:lpstr>PowerPoint Presentation</vt:lpstr>
    </vt:vector>
  </TitlesOfParts>
  <Company>The University of Chicago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Highlights</dc:title>
  <dc:creator>Young-Kee Kim</dc:creator>
  <cp:lastModifiedBy>Microsoft Office User</cp:lastModifiedBy>
  <cp:revision>3218</cp:revision>
  <cp:lastPrinted>2020-01-14T16:25:24Z</cp:lastPrinted>
  <dcterms:created xsi:type="dcterms:W3CDTF">2014-06-24T05:51:31Z</dcterms:created>
  <dcterms:modified xsi:type="dcterms:W3CDTF">2020-02-19T13:31:15Z</dcterms:modified>
</cp:coreProperties>
</file>