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5" r:id="rId3"/>
    <p:sldId id="272" r:id="rId4"/>
    <p:sldId id="273" r:id="rId5"/>
    <p:sldId id="274" r:id="rId6"/>
    <p:sldId id="276"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18" autoAdjust="0"/>
    <p:restoredTop sz="94660"/>
  </p:normalViewPr>
  <p:slideViewPr>
    <p:cSldViewPr snapToGrid="0" showGuides="1">
      <p:cViewPr varScale="1">
        <p:scale>
          <a:sx n="74" d="100"/>
          <a:sy n="74" d="100"/>
        </p:scale>
        <p:origin x="224" y="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E21195E-641F-4E42-9859-044B97FBD25F}" type="datetimeFigureOut">
              <a:rPr lang="en-GB" smtClean="0"/>
              <a:t>03/04/2020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FCB218-0379-47CA-A200-D7ECAF6D7460}" type="slidenum">
              <a:rPr lang="en-GB" smtClean="0"/>
              <a:t>‹#›</a:t>
            </a:fld>
            <a:endParaRPr lang="en-GB"/>
          </a:p>
        </p:txBody>
      </p:sp>
    </p:spTree>
    <p:extLst>
      <p:ext uri="{BB962C8B-B14F-4D97-AF65-F5344CB8AC3E}">
        <p14:creationId xmlns:p14="http://schemas.microsoft.com/office/powerpoint/2010/main" val="22349262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E21195E-641F-4E42-9859-044B97FBD25F}" type="datetimeFigureOut">
              <a:rPr lang="en-GB" smtClean="0"/>
              <a:t>03/04/2020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FCB218-0379-47CA-A200-D7ECAF6D7460}" type="slidenum">
              <a:rPr lang="en-GB" smtClean="0"/>
              <a:t>‹#›</a:t>
            </a:fld>
            <a:endParaRPr lang="en-GB"/>
          </a:p>
        </p:txBody>
      </p:sp>
    </p:spTree>
    <p:extLst>
      <p:ext uri="{BB962C8B-B14F-4D97-AF65-F5344CB8AC3E}">
        <p14:creationId xmlns:p14="http://schemas.microsoft.com/office/powerpoint/2010/main" val="31423769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E21195E-641F-4E42-9859-044B97FBD25F}" type="datetimeFigureOut">
              <a:rPr lang="en-GB" smtClean="0"/>
              <a:t>03/04/2020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FCB218-0379-47CA-A200-D7ECAF6D7460}" type="slidenum">
              <a:rPr lang="en-GB" smtClean="0"/>
              <a:t>‹#›</a:t>
            </a:fld>
            <a:endParaRPr lang="en-GB"/>
          </a:p>
        </p:txBody>
      </p:sp>
    </p:spTree>
    <p:extLst>
      <p:ext uri="{BB962C8B-B14F-4D97-AF65-F5344CB8AC3E}">
        <p14:creationId xmlns:p14="http://schemas.microsoft.com/office/powerpoint/2010/main" val="14400810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E21195E-641F-4E42-9859-044B97FBD25F}" type="datetimeFigureOut">
              <a:rPr lang="en-GB" smtClean="0"/>
              <a:t>03/04/2020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FCB218-0379-47CA-A200-D7ECAF6D7460}" type="slidenum">
              <a:rPr lang="en-GB" smtClean="0"/>
              <a:t>‹#›</a:t>
            </a:fld>
            <a:endParaRPr lang="en-GB"/>
          </a:p>
        </p:txBody>
      </p:sp>
    </p:spTree>
    <p:extLst>
      <p:ext uri="{BB962C8B-B14F-4D97-AF65-F5344CB8AC3E}">
        <p14:creationId xmlns:p14="http://schemas.microsoft.com/office/powerpoint/2010/main" val="2828559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BE21195E-641F-4E42-9859-044B97FBD25F}" type="datetimeFigureOut">
              <a:rPr lang="en-GB" smtClean="0"/>
              <a:t>03/04/2020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DFCB218-0379-47CA-A200-D7ECAF6D7460}" type="slidenum">
              <a:rPr lang="en-GB" smtClean="0"/>
              <a:t>‹#›</a:t>
            </a:fld>
            <a:endParaRPr lang="en-GB"/>
          </a:p>
        </p:txBody>
      </p:sp>
    </p:spTree>
    <p:extLst>
      <p:ext uri="{BB962C8B-B14F-4D97-AF65-F5344CB8AC3E}">
        <p14:creationId xmlns:p14="http://schemas.microsoft.com/office/powerpoint/2010/main" val="2397482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E21195E-641F-4E42-9859-044B97FBD25F}" type="datetimeFigureOut">
              <a:rPr lang="en-GB" smtClean="0"/>
              <a:t>03/04/2020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FCB218-0379-47CA-A200-D7ECAF6D7460}" type="slidenum">
              <a:rPr lang="en-GB" smtClean="0"/>
              <a:t>‹#›</a:t>
            </a:fld>
            <a:endParaRPr lang="en-GB"/>
          </a:p>
        </p:txBody>
      </p:sp>
    </p:spTree>
    <p:extLst>
      <p:ext uri="{BB962C8B-B14F-4D97-AF65-F5344CB8AC3E}">
        <p14:creationId xmlns:p14="http://schemas.microsoft.com/office/powerpoint/2010/main" val="2730739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E21195E-641F-4E42-9859-044B97FBD25F}" type="datetimeFigureOut">
              <a:rPr lang="en-GB" smtClean="0"/>
              <a:t>03/04/2020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DFCB218-0379-47CA-A200-D7ECAF6D7460}" type="slidenum">
              <a:rPr lang="en-GB" smtClean="0"/>
              <a:t>‹#›</a:t>
            </a:fld>
            <a:endParaRPr lang="en-GB"/>
          </a:p>
        </p:txBody>
      </p:sp>
    </p:spTree>
    <p:extLst>
      <p:ext uri="{BB962C8B-B14F-4D97-AF65-F5344CB8AC3E}">
        <p14:creationId xmlns:p14="http://schemas.microsoft.com/office/powerpoint/2010/main" val="2185335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E21195E-641F-4E42-9859-044B97FBD25F}" type="datetimeFigureOut">
              <a:rPr lang="en-GB" smtClean="0"/>
              <a:t>03/04/2020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DFCB218-0379-47CA-A200-D7ECAF6D7460}" type="slidenum">
              <a:rPr lang="en-GB" smtClean="0"/>
              <a:t>‹#›</a:t>
            </a:fld>
            <a:endParaRPr lang="en-GB"/>
          </a:p>
        </p:txBody>
      </p:sp>
    </p:spTree>
    <p:extLst>
      <p:ext uri="{BB962C8B-B14F-4D97-AF65-F5344CB8AC3E}">
        <p14:creationId xmlns:p14="http://schemas.microsoft.com/office/powerpoint/2010/main" val="81135287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E21195E-641F-4E42-9859-044B97FBD25F}" type="datetimeFigureOut">
              <a:rPr lang="en-GB" smtClean="0"/>
              <a:t>03/04/2020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DFCB218-0379-47CA-A200-D7ECAF6D7460}" type="slidenum">
              <a:rPr lang="en-GB" smtClean="0"/>
              <a:t>‹#›</a:t>
            </a:fld>
            <a:endParaRPr lang="en-GB"/>
          </a:p>
        </p:txBody>
      </p:sp>
    </p:spTree>
    <p:extLst>
      <p:ext uri="{BB962C8B-B14F-4D97-AF65-F5344CB8AC3E}">
        <p14:creationId xmlns:p14="http://schemas.microsoft.com/office/powerpoint/2010/main" val="39101553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E21195E-641F-4E42-9859-044B97FBD25F}" type="datetimeFigureOut">
              <a:rPr lang="en-GB" smtClean="0"/>
              <a:t>03/04/2020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FCB218-0379-47CA-A200-D7ECAF6D7460}" type="slidenum">
              <a:rPr lang="en-GB" smtClean="0"/>
              <a:t>‹#›</a:t>
            </a:fld>
            <a:endParaRPr lang="en-GB"/>
          </a:p>
        </p:txBody>
      </p:sp>
    </p:spTree>
    <p:extLst>
      <p:ext uri="{BB962C8B-B14F-4D97-AF65-F5344CB8AC3E}">
        <p14:creationId xmlns:p14="http://schemas.microsoft.com/office/powerpoint/2010/main" val="19147926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BE21195E-641F-4E42-9859-044B97FBD25F}" type="datetimeFigureOut">
              <a:rPr lang="en-GB" smtClean="0"/>
              <a:t>03/04/2020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DFCB218-0379-47CA-A200-D7ECAF6D7460}" type="slidenum">
              <a:rPr lang="en-GB" smtClean="0"/>
              <a:t>‹#›</a:t>
            </a:fld>
            <a:endParaRPr lang="en-GB"/>
          </a:p>
        </p:txBody>
      </p:sp>
    </p:spTree>
    <p:extLst>
      <p:ext uri="{BB962C8B-B14F-4D97-AF65-F5344CB8AC3E}">
        <p14:creationId xmlns:p14="http://schemas.microsoft.com/office/powerpoint/2010/main" val="29930198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21195E-641F-4E42-9859-044B97FBD25F}" type="datetimeFigureOut">
              <a:rPr lang="en-GB" smtClean="0"/>
              <a:t>03/04/2020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FCB218-0379-47CA-A200-D7ECAF6D7460}" type="slidenum">
              <a:rPr lang="en-GB" smtClean="0"/>
              <a:t>‹#›</a:t>
            </a:fld>
            <a:endParaRPr lang="en-GB"/>
          </a:p>
        </p:txBody>
      </p:sp>
    </p:spTree>
    <p:extLst>
      <p:ext uri="{BB962C8B-B14F-4D97-AF65-F5344CB8AC3E}">
        <p14:creationId xmlns:p14="http://schemas.microsoft.com/office/powerpoint/2010/main" val="41208367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New MKB generators capacitors</a:t>
            </a:r>
            <a:endParaRPr lang="en-GB" dirty="0"/>
          </a:p>
        </p:txBody>
      </p:sp>
      <p:sp>
        <p:nvSpPr>
          <p:cNvPr id="3" name="Subtitle 2"/>
          <p:cNvSpPr>
            <a:spLocks noGrp="1"/>
          </p:cNvSpPr>
          <p:nvPr>
            <p:ph type="subTitle" idx="1"/>
          </p:nvPr>
        </p:nvSpPr>
        <p:spPr/>
        <p:txBody>
          <a:bodyPr/>
          <a:lstStyle/>
          <a:p>
            <a:r>
              <a:rPr lang="en-GB" dirty="0" smtClean="0"/>
              <a:t>Viliam Senaj et al, Machine </a:t>
            </a:r>
            <a:r>
              <a:rPr lang="en-GB" dirty="0"/>
              <a:t>P</a:t>
            </a:r>
            <a:r>
              <a:rPr lang="en-GB" dirty="0" smtClean="0"/>
              <a:t>rotection Panel meeting, April 3</a:t>
            </a:r>
            <a:r>
              <a:rPr lang="en-GB" baseline="30000" dirty="0" smtClean="0"/>
              <a:t>rd</a:t>
            </a:r>
            <a:r>
              <a:rPr lang="en-GB" dirty="0" smtClean="0"/>
              <a:t> 2020</a:t>
            </a:r>
            <a:endParaRPr lang="en-GB" dirty="0"/>
          </a:p>
        </p:txBody>
      </p:sp>
    </p:spTree>
    <p:extLst>
      <p:ext uri="{BB962C8B-B14F-4D97-AF65-F5344CB8AC3E}">
        <p14:creationId xmlns:p14="http://schemas.microsoft.com/office/powerpoint/2010/main" val="1959095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055" y="249383"/>
            <a:ext cx="10882745" cy="849744"/>
          </a:xfrm>
        </p:spPr>
        <p:txBody>
          <a:bodyPr>
            <a:normAutofit/>
          </a:bodyPr>
          <a:lstStyle/>
          <a:p>
            <a:r>
              <a:rPr lang="en-GB" sz="3600" dirty="0"/>
              <a:t>MKBV/B2 flashover on 14/07/2018/03:00:23.365</a:t>
            </a:r>
            <a:endParaRPr lang="en-US" sz="3600" dirty="0"/>
          </a:p>
        </p:txBody>
      </p:sp>
      <p:pic>
        <p:nvPicPr>
          <p:cNvPr id="5" name="Content Placeholder 4"/>
          <p:cNvPicPr>
            <a:picLocks noGrp="1" noChangeAspect="1"/>
          </p:cNvPicPr>
          <p:nvPr>
            <p:ph sz="half" idx="1"/>
          </p:nvPr>
        </p:nvPicPr>
        <p:blipFill>
          <a:blip r:embed="rId2"/>
          <a:stretch>
            <a:fillRect/>
          </a:stretch>
        </p:blipFill>
        <p:spPr>
          <a:xfrm>
            <a:off x="0" y="2394746"/>
            <a:ext cx="12192000" cy="4463254"/>
          </a:xfrm>
          <a:prstGeom prst="rect">
            <a:avLst/>
          </a:prstGeom>
        </p:spPr>
      </p:pic>
      <p:sp>
        <p:nvSpPr>
          <p:cNvPr id="6" name="TextBox 5"/>
          <p:cNvSpPr txBox="1"/>
          <p:nvPr/>
        </p:nvSpPr>
        <p:spPr>
          <a:xfrm>
            <a:off x="301752" y="1340593"/>
            <a:ext cx="11052048" cy="830997"/>
          </a:xfrm>
          <a:prstGeom prst="rect">
            <a:avLst/>
          </a:prstGeom>
          <a:noFill/>
        </p:spPr>
        <p:txBody>
          <a:bodyPr wrap="square" rtlCol="0">
            <a:spAutoFit/>
          </a:bodyPr>
          <a:lstStyle/>
          <a:p>
            <a:r>
              <a:rPr lang="en-GB" sz="2400" dirty="0" smtClean="0"/>
              <a:t>Strong flashover during programmed dump at 6.5 </a:t>
            </a:r>
            <a:r>
              <a:rPr lang="en-GB" sz="2400" dirty="0" err="1" smtClean="0"/>
              <a:t>TeV</a:t>
            </a:r>
            <a:r>
              <a:rPr lang="en-GB" sz="2400" dirty="0" smtClean="0"/>
              <a:t> with 2556 bunches starting in MKBV C and propagating ~ 10 us later to MKBV D; (the same vacuum tank)</a:t>
            </a:r>
            <a:endParaRPr lang="en-GB" sz="2400" dirty="0"/>
          </a:p>
        </p:txBody>
      </p:sp>
    </p:spTree>
    <p:extLst>
      <p:ext uri="{BB962C8B-B14F-4D97-AF65-F5344CB8AC3E}">
        <p14:creationId xmlns:p14="http://schemas.microsoft.com/office/powerpoint/2010/main" val="14400326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38328" y="249383"/>
            <a:ext cx="11015472" cy="866186"/>
          </a:xfrm>
        </p:spPr>
        <p:txBody>
          <a:bodyPr>
            <a:normAutofit/>
          </a:bodyPr>
          <a:lstStyle/>
          <a:p>
            <a:r>
              <a:rPr lang="en-US" sz="3600" dirty="0" smtClean="0"/>
              <a:t>Investigation after flashover</a:t>
            </a:r>
            <a:endParaRPr lang="en-US" sz="3600" dirty="0"/>
          </a:p>
        </p:txBody>
      </p:sp>
      <p:sp>
        <p:nvSpPr>
          <p:cNvPr id="6" name="Content Placeholder 5"/>
          <p:cNvSpPr>
            <a:spLocks noGrp="1"/>
          </p:cNvSpPr>
          <p:nvPr>
            <p:ph idx="1"/>
          </p:nvPr>
        </p:nvSpPr>
        <p:spPr>
          <a:xfrm>
            <a:off x="338328" y="1115568"/>
            <a:ext cx="11466576" cy="5539231"/>
          </a:xfrm>
        </p:spPr>
        <p:txBody>
          <a:bodyPr>
            <a:normAutofit lnSpcReduction="10000"/>
          </a:bodyPr>
          <a:lstStyle/>
          <a:p>
            <a:r>
              <a:rPr lang="en-US" sz="2400" dirty="0" smtClean="0"/>
              <a:t>Potential source of flashover: </a:t>
            </a:r>
          </a:p>
          <a:p>
            <a:pPr lvl="1"/>
            <a:r>
              <a:rPr lang="en-US" sz="2200" dirty="0"/>
              <a:t>B</a:t>
            </a:r>
            <a:r>
              <a:rPr lang="en-US" sz="2200" dirty="0" smtClean="0"/>
              <a:t>eam losses  - not confirmed by BLM</a:t>
            </a:r>
          </a:p>
          <a:p>
            <a:pPr lvl="1"/>
            <a:r>
              <a:rPr lang="en-US" sz="2200" dirty="0"/>
              <a:t>V</a:t>
            </a:r>
            <a:r>
              <a:rPr lang="en-US" sz="2200" dirty="0" smtClean="0"/>
              <a:t>acuum pump flashover (up to &gt; 2e-6 </a:t>
            </a:r>
            <a:r>
              <a:rPr lang="en-US" sz="2200" dirty="0" err="1" smtClean="0"/>
              <a:t>mBar</a:t>
            </a:r>
            <a:r>
              <a:rPr lang="en-US" sz="2200" dirty="0" smtClean="0"/>
              <a:t> observed in the past) - excluded by VSC experts </a:t>
            </a:r>
          </a:p>
          <a:p>
            <a:pPr lvl="1"/>
            <a:r>
              <a:rPr lang="en-US" sz="2200" dirty="0" smtClean="0"/>
              <a:t>Outgassing during dump – usually insufficient amplitude (~1e-7 </a:t>
            </a:r>
            <a:r>
              <a:rPr lang="en-US" sz="2200" dirty="0" err="1" smtClean="0"/>
              <a:t>mBar</a:t>
            </a:r>
            <a:r>
              <a:rPr lang="en-US" sz="2200" dirty="0" smtClean="0"/>
              <a:t>)</a:t>
            </a:r>
          </a:p>
          <a:p>
            <a:pPr lvl="1"/>
            <a:r>
              <a:rPr lang="en-US" sz="2200" dirty="0" smtClean="0"/>
              <a:t>Bad contact of magnet - not confirmed during inspection</a:t>
            </a:r>
          </a:p>
          <a:p>
            <a:pPr lvl="1"/>
            <a:r>
              <a:rPr lang="en-US" sz="2200" dirty="0" smtClean="0"/>
              <a:t>Foreign object (dust, metal stripe.. </a:t>
            </a:r>
            <a:r>
              <a:rPr lang="en-US" sz="2200" dirty="0"/>
              <a:t>c</a:t>
            </a:r>
            <a:r>
              <a:rPr lang="en-US" sz="2200" dirty="0" smtClean="0"/>
              <a:t>reating local field enhancement) – not confirmed</a:t>
            </a:r>
          </a:p>
          <a:p>
            <a:r>
              <a:rPr lang="en-US" sz="2400" dirty="0" smtClean="0"/>
              <a:t>Static vacuum level in tank with MKBV C+D – historically at the </a:t>
            </a:r>
            <a:r>
              <a:rPr lang="en-US" sz="2400" dirty="0"/>
              <a:t>b</a:t>
            </a:r>
            <a:r>
              <a:rPr lang="en-US" sz="2400" dirty="0" smtClean="0"/>
              <a:t>est level (~3e-8 </a:t>
            </a:r>
            <a:r>
              <a:rPr lang="en-US" sz="2400" dirty="0" err="1" smtClean="0"/>
              <a:t>mBar</a:t>
            </a:r>
            <a:r>
              <a:rPr lang="en-US" sz="2400" dirty="0" smtClean="0"/>
              <a:t>)</a:t>
            </a:r>
            <a:endParaRPr lang="en-US" sz="2400" dirty="0"/>
          </a:p>
          <a:p>
            <a:r>
              <a:rPr lang="en-US" sz="2400" dirty="0" smtClean="0"/>
              <a:t>Visual inspection of the tank and magnets not concluding – some graphite and silver dust found; signs of breakdown near feedthrough without expected localized damage (up to 40 kA in plasma arc lasting 10’s of us!) </a:t>
            </a:r>
          </a:p>
          <a:p>
            <a:r>
              <a:rPr lang="en-US" sz="2400" dirty="0" smtClean="0"/>
              <a:t>Improvement possible and under preparation but not feasible for LS2 – preparation of complete set high current conductors to be installed in situ with necessary venting of magnets (YETS or LS3):</a:t>
            </a:r>
          </a:p>
          <a:p>
            <a:pPr lvl="1"/>
            <a:r>
              <a:rPr lang="en-US" sz="2200" dirty="0" smtClean="0"/>
              <a:t>Insulation of HV conductor (now naked)</a:t>
            </a:r>
          </a:p>
          <a:p>
            <a:pPr lvl="1"/>
            <a:r>
              <a:rPr lang="en-US" sz="2200" dirty="0" smtClean="0"/>
              <a:t>Increasing of distances between HV bus bar and ground</a:t>
            </a:r>
          </a:p>
          <a:p>
            <a:pPr lvl="1"/>
            <a:r>
              <a:rPr lang="en-US" sz="2200" dirty="0" smtClean="0"/>
              <a:t>Increasing radiuses of the conductor connection setup</a:t>
            </a:r>
            <a:endParaRPr lang="en-US" sz="2200" dirty="0"/>
          </a:p>
        </p:txBody>
      </p:sp>
    </p:spTree>
    <p:extLst>
      <p:ext uri="{BB962C8B-B14F-4D97-AF65-F5344CB8AC3E}">
        <p14:creationId xmlns:p14="http://schemas.microsoft.com/office/powerpoint/2010/main" val="41886355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6080" y="291973"/>
            <a:ext cx="10967720" cy="823595"/>
          </a:xfrm>
        </p:spPr>
        <p:txBody>
          <a:bodyPr>
            <a:normAutofit/>
          </a:bodyPr>
          <a:lstStyle/>
          <a:p>
            <a:r>
              <a:rPr lang="en-US" sz="3600" dirty="0" smtClean="0"/>
              <a:t>Modifications proposed</a:t>
            </a:r>
            <a:endParaRPr lang="en-US" sz="3600" dirty="0"/>
          </a:p>
        </p:txBody>
      </p:sp>
      <p:sp>
        <p:nvSpPr>
          <p:cNvPr id="6" name="Content Placeholder 5"/>
          <p:cNvSpPr>
            <a:spLocks noGrp="1"/>
          </p:cNvSpPr>
          <p:nvPr>
            <p:ph idx="1"/>
          </p:nvPr>
        </p:nvSpPr>
        <p:spPr>
          <a:xfrm>
            <a:off x="386080" y="1330960"/>
            <a:ext cx="11450320" cy="5323839"/>
          </a:xfrm>
        </p:spPr>
        <p:txBody>
          <a:bodyPr>
            <a:noAutofit/>
          </a:bodyPr>
          <a:lstStyle/>
          <a:p>
            <a:r>
              <a:rPr lang="en-US" sz="2400" dirty="0" smtClean="0"/>
              <a:t>MKBV C+D tank after breakdown was replaced by a spare one but without modifications</a:t>
            </a:r>
          </a:p>
          <a:p>
            <a:r>
              <a:rPr lang="en-US" sz="2400" dirty="0"/>
              <a:t>MKBV </a:t>
            </a:r>
            <a:r>
              <a:rPr lang="en-US" sz="2400" dirty="0" smtClean="0"/>
              <a:t>and MKBH generate sine waves of ~ 24 kA peak @ 7TeV, but since MKBV magnet has higher inductance (larger aperture and 2 loops coil) it requires higher voltage</a:t>
            </a:r>
          </a:p>
          <a:p>
            <a:r>
              <a:rPr lang="en-US" sz="2400" dirty="0" smtClean="0"/>
              <a:t>Historically, </a:t>
            </a:r>
            <a:r>
              <a:rPr lang="en-US" sz="2400" dirty="0"/>
              <a:t>the frequency of MKBV magnet </a:t>
            </a:r>
            <a:r>
              <a:rPr lang="en-US" sz="2400" dirty="0" smtClean="0"/>
              <a:t>was slightly </a:t>
            </a:r>
            <a:r>
              <a:rPr lang="en-US" sz="2400" dirty="0"/>
              <a:t>higher than MKBH (13.9 kHz vs 13.1 kHz) resulting in further increased voltage stress to MKBV </a:t>
            </a:r>
            <a:r>
              <a:rPr lang="en-US" sz="2400" dirty="0" smtClean="0"/>
              <a:t>magnet</a:t>
            </a:r>
            <a:endParaRPr lang="en-US" sz="2400" dirty="0"/>
          </a:p>
          <a:p>
            <a:r>
              <a:rPr lang="en-US" sz="2400" dirty="0" smtClean="0"/>
              <a:t>Presently the only way to reduce magnet breakdown probability is reduction of the voltage applied to magnet MKBV (and preferably to MKBH as well)</a:t>
            </a:r>
          </a:p>
          <a:p>
            <a:r>
              <a:rPr lang="en-US" sz="2400" dirty="0" smtClean="0"/>
              <a:t>Proposed solution: increasing of internal capacitor value of MKBV and MKBH generators and fitting the oscillation frequencies of both systems</a:t>
            </a:r>
          </a:p>
          <a:p>
            <a:r>
              <a:rPr lang="en-US" sz="2400" dirty="0" smtClean="0"/>
              <a:t>Cost effective solution: re-using of MKBH capacitors (now 23.5 </a:t>
            </a:r>
            <a:r>
              <a:rPr lang="en-US" sz="2400" dirty="0" err="1" smtClean="0"/>
              <a:t>uF</a:t>
            </a:r>
            <a:r>
              <a:rPr lang="en-US" sz="2400" dirty="0" smtClean="0"/>
              <a:t>) in MKBV generators (20 </a:t>
            </a:r>
            <a:r>
              <a:rPr lang="en-US" sz="2400" dirty="0" err="1" smtClean="0"/>
              <a:t>uF</a:t>
            </a:r>
            <a:r>
              <a:rPr lang="en-US" sz="2400" dirty="0" smtClean="0"/>
              <a:t>) and purchase of new capacitors for MKBH with a value that match the new oscillation frequency of MKBV (25 </a:t>
            </a:r>
            <a:r>
              <a:rPr lang="en-US" sz="2400" dirty="0" err="1" smtClean="0"/>
              <a:t>uF</a:t>
            </a:r>
            <a:r>
              <a:rPr lang="en-US" sz="2400" dirty="0" smtClean="0"/>
              <a:t>); new frequency ~ 12.7 kHz; new </a:t>
            </a:r>
            <a:r>
              <a:rPr lang="en-US" sz="2400" dirty="0" err="1" smtClean="0"/>
              <a:t>T_period</a:t>
            </a:r>
            <a:r>
              <a:rPr lang="en-US" sz="2400" dirty="0" smtClean="0"/>
              <a:t> </a:t>
            </a:r>
            <a:r>
              <a:rPr lang="en-US" sz="2400" smtClean="0"/>
              <a:t>~ 78.6 </a:t>
            </a:r>
            <a:r>
              <a:rPr lang="en-US" sz="2400" dirty="0" smtClean="0"/>
              <a:t>us</a:t>
            </a:r>
          </a:p>
          <a:p>
            <a:r>
              <a:rPr lang="en-US" sz="2400" dirty="0" smtClean="0"/>
              <a:t>Price offer received (46 </a:t>
            </a:r>
            <a:r>
              <a:rPr lang="en-US" sz="2400" dirty="0" err="1" smtClean="0"/>
              <a:t>kEuro</a:t>
            </a:r>
            <a:r>
              <a:rPr lang="en-US" sz="2400" dirty="0" smtClean="0"/>
              <a:t>, 20 w lead time) - feasible before RRR </a:t>
            </a:r>
          </a:p>
        </p:txBody>
      </p:sp>
    </p:spTree>
    <p:extLst>
      <p:ext uri="{BB962C8B-B14F-4D97-AF65-F5344CB8AC3E}">
        <p14:creationId xmlns:p14="http://schemas.microsoft.com/office/powerpoint/2010/main" val="41766583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6080" y="265178"/>
            <a:ext cx="10982960" cy="841248"/>
          </a:xfrm>
        </p:spPr>
        <p:txBody>
          <a:bodyPr>
            <a:normAutofit/>
          </a:bodyPr>
          <a:lstStyle/>
          <a:p>
            <a:r>
              <a:rPr lang="en-US" sz="3600" dirty="0" smtClean="0"/>
              <a:t>Conclusion</a:t>
            </a:r>
            <a:endParaRPr lang="en-US" sz="3600" dirty="0"/>
          </a:p>
        </p:txBody>
      </p:sp>
      <p:sp>
        <p:nvSpPr>
          <p:cNvPr id="6" name="Content Placeholder 5"/>
          <p:cNvSpPr>
            <a:spLocks noGrp="1"/>
          </p:cNvSpPr>
          <p:nvPr>
            <p:ph idx="1"/>
          </p:nvPr>
        </p:nvSpPr>
        <p:spPr>
          <a:xfrm>
            <a:off x="386080" y="1106426"/>
            <a:ext cx="11450320" cy="5548374"/>
          </a:xfrm>
        </p:spPr>
        <p:txBody>
          <a:bodyPr>
            <a:noAutofit/>
          </a:bodyPr>
          <a:lstStyle/>
          <a:p>
            <a:r>
              <a:rPr lang="en-US" sz="2400" dirty="0" smtClean="0"/>
              <a:t>Reason for the MKBV breakdown not fully understood yet</a:t>
            </a:r>
          </a:p>
          <a:p>
            <a:r>
              <a:rPr lang="en-US" sz="2400" dirty="0" smtClean="0"/>
              <a:t>Due to plasma propagation from the first magnet flashover to the second magnet in the tank, the later one experienced breakdown as well with some current already built up</a:t>
            </a:r>
          </a:p>
          <a:p>
            <a:r>
              <a:rPr lang="en-US" sz="2400" dirty="0" smtClean="0"/>
              <a:t>Due to current freewheel in the low resistance plasma discharge (between naked power bus bars of the second magnet), slowly decaying field in the second magnet appeared in the antiphase with magnetic field of the residual magnets </a:t>
            </a:r>
            <a:r>
              <a:rPr lang="en-US" sz="2400" dirty="0"/>
              <a:t>towards the end of dump </a:t>
            </a:r>
            <a:r>
              <a:rPr lang="en-US" sz="2400" dirty="0" smtClean="0"/>
              <a:t>resulting in more than just proportional loss the dilution kick (~-2.6/6)</a:t>
            </a:r>
            <a:r>
              <a:rPr lang="en-US" sz="2400" dirty="0" smtClean="0">
                <a:solidFill>
                  <a:srgbClr val="FF0000"/>
                </a:solidFill>
              </a:rPr>
              <a:t> </a:t>
            </a:r>
          </a:p>
          <a:p>
            <a:r>
              <a:rPr lang="en-US" sz="2400" dirty="0" smtClean="0">
                <a:solidFill>
                  <a:srgbClr val="FF0000"/>
                </a:solidFill>
              </a:rPr>
              <a:t>The same phenomenon is possible in MKBH tank as well!</a:t>
            </a:r>
          </a:p>
          <a:p>
            <a:r>
              <a:rPr lang="en-US" sz="2400" dirty="0" smtClean="0"/>
              <a:t>Proposed solution (increasing of MKB capacitors value) will lead to 8.4 % and 3.1 % reduction in the voltage applied to the MKBV and MKBH magnets respectively </a:t>
            </a:r>
          </a:p>
          <a:p>
            <a:r>
              <a:rPr lang="en-US" sz="2400" dirty="0" smtClean="0"/>
              <a:t>Modifications will be validated by pulsing up to 7.5 </a:t>
            </a:r>
            <a:r>
              <a:rPr lang="en-US" sz="2400" dirty="0" err="1" smtClean="0"/>
              <a:t>TeV</a:t>
            </a:r>
            <a:endParaRPr lang="en-US" sz="2400" dirty="0" smtClean="0"/>
          </a:p>
          <a:p>
            <a:r>
              <a:rPr lang="en-US" sz="2400" dirty="0" smtClean="0"/>
              <a:t>Cost of modifications: 46 </a:t>
            </a:r>
            <a:r>
              <a:rPr lang="en-US" sz="2400" dirty="0" err="1" smtClean="0"/>
              <a:t>kEuro</a:t>
            </a:r>
            <a:r>
              <a:rPr lang="en-US" sz="2400" dirty="0" smtClean="0"/>
              <a:t> (capacitors) + ~ 10 </a:t>
            </a:r>
            <a:r>
              <a:rPr lang="en-US" sz="2400" dirty="0" err="1" smtClean="0"/>
              <a:t>kEuro</a:t>
            </a:r>
            <a:r>
              <a:rPr lang="en-US" sz="2400" dirty="0" smtClean="0"/>
              <a:t> (manpower)</a:t>
            </a:r>
          </a:p>
          <a:p>
            <a:r>
              <a:rPr lang="en-US" sz="2400" dirty="0" smtClean="0"/>
              <a:t>Magnet modifications are under preparation for potential deployment during YETS or LS3</a:t>
            </a:r>
          </a:p>
        </p:txBody>
      </p:sp>
    </p:spTree>
    <p:extLst>
      <p:ext uri="{BB962C8B-B14F-4D97-AF65-F5344CB8AC3E}">
        <p14:creationId xmlns:p14="http://schemas.microsoft.com/office/powerpoint/2010/main" val="13386357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1075748"/>
          </a:xfrm>
        </p:spPr>
        <p:txBody>
          <a:bodyPr/>
          <a:lstStyle/>
          <a:p>
            <a:r>
              <a:rPr lang="en-US" dirty="0" smtClean="0"/>
              <a:t>MKBV tank setup</a:t>
            </a:r>
            <a:endParaRPr lang="en-US" dirty="0"/>
          </a:p>
        </p:txBody>
      </p:sp>
      <p:pic>
        <p:nvPicPr>
          <p:cNvPr id="4" name="Picture 3"/>
          <p:cNvPicPr>
            <a:picLocks noChangeAspect="1"/>
          </p:cNvPicPr>
          <p:nvPr/>
        </p:nvPicPr>
        <p:blipFill>
          <a:blip r:embed="rId2"/>
          <a:stretch>
            <a:fillRect/>
          </a:stretch>
        </p:blipFill>
        <p:spPr>
          <a:xfrm>
            <a:off x="4768816" y="1616797"/>
            <a:ext cx="7423184" cy="4477543"/>
          </a:xfrm>
          <a:prstGeom prst="rect">
            <a:avLst/>
          </a:prstGeom>
        </p:spPr>
      </p:pic>
      <p:pic>
        <p:nvPicPr>
          <p:cNvPr id="5" name="Picture 4"/>
          <p:cNvPicPr>
            <a:picLocks noChangeAspect="1"/>
          </p:cNvPicPr>
          <p:nvPr/>
        </p:nvPicPr>
        <p:blipFill>
          <a:blip r:embed="rId3"/>
          <a:stretch>
            <a:fillRect/>
          </a:stretch>
        </p:blipFill>
        <p:spPr>
          <a:xfrm>
            <a:off x="0" y="1773815"/>
            <a:ext cx="4819733" cy="4848224"/>
          </a:xfrm>
          <a:prstGeom prst="rect">
            <a:avLst/>
          </a:prstGeom>
        </p:spPr>
      </p:pic>
    </p:spTree>
    <p:extLst>
      <p:ext uri="{BB962C8B-B14F-4D97-AF65-F5344CB8AC3E}">
        <p14:creationId xmlns:p14="http://schemas.microsoft.com/office/powerpoint/2010/main" val="360546752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10849</TotalTime>
  <Words>607</Words>
  <Application>Microsoft Office PowerPoint</Application>
  <PresentationFormat>Widescreen</PresentationFormat>
  <Paragraphs>35</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Calibri</vt:lpstr>
      <vt:lpstr>Calibri Light</vt:lpstr>
      <vt:lpstr>Office Theme</vt:lpstr>
      <vt:lpstr>New MKB generators capacitors</vt:lpstr>
      <vt:lpstr>MKBV/B2 flashover on 14/07/2018/03:00:23.365</vt:lpstr>
      <vt:lpstr>Investigation after flashover</vt:lpstr>
      <vt:lpstr>Modifications proposed</vt:lpstr>
      <vt:lpstr>Conclusion</vt:lpstr>
      <vt:lpstr>MKBV tank setup</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MKBV C+D/B2 flashover investigation</dc:title>
  <dc:creator>Viliam Senaj</dc:creator>
  <cp:lastModifiedBy>Viliam Senaj</cp:lastModifiedBy>
  <cp:revision>113</cp:revision>
  <dcterms:created xsi:type="dcterms:W3CDTF">2018-07-16T08:58:06Z</dcterms:created>
  <dcterms:modified xsi:type="dcterms:W3CDTF">2020-04-03T07:36:40Z</dcterms:modified>
</cp:coreProperties>
</file>