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418" r:id="rId5"/>
    <p:sldId id="745" r:id="rId6"/>
    <p:sldId id="746" r:id="rId7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7A1FB5-7F72-49C7-A341-DC289DFDA632}">
          <p14:sldIdLst>
            <p14:sldId id="418"/>
          </p14:sldIdLst>
        </p14:section>
        <p14:section name="Introduction" id="{F76065CD-E29F-49CA-99D3-B6E1D0F246DD}">
          <p14:sldIdLst>
            <p14:sldId id="745"/>
            <p14:sldId id="746"/>
          </p14:sldIdLst>
        </p14:section>
        <p14:section name="Appendix Slides" id="{7EEEC2F7-76EF-47D1-9A6A-E25C86DCDDB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Alexander Berkowitz Zamora" initials="DABZ" lastIdx="2" clrIdx="0">
    <p:extLst>
      <p:ext uri="{19B8F6BF-5375-455C-9EA6-DF929625EA0E}">
        <p15:presenceInfo xmlns:p15="http://schemas.microsoft.com/office/powerpoint/2012/main" userId="S-1-5-21-1526224874-1540688658-1361462980-11742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8000"/>
    <a:srgbClr val="ED7D31"/>
    <a:srgbClr val="0000FF"/>
    <a:srgbClr val="E6E6E6"/>
    <a:srgbClr val="00B050"/>
    <a:srgbClr val="99FF66"/>
    <a:srgbClr val="E65346"/>
    <a:srgbClr val="FFC000"/>
    <a:srgbClr val="E14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7" autoAdjust="0"/>
    <p:restoredTop sz="93852" autoAdjust="0"/>
  </p:normalViewPr>
  <p:slideViewPr>
    <p:cSldViewPr snapToObjects="1" showGuides="1">
      <p:cViewPr varScale="1">
        <p:scale>
          <a:sx n="125" d="100"/>
          <a:sy n="125" d="100"/>
        </p:scale>
        <p:origin x="7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26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4453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846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39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392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324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Daniel Berkowitz (TE-CRG) - Heat Load Working Group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3608" y="2909887"/>
            <a:ext cx="7527992" cy="1800000"/>
          </a:xfrm>
        </p:spPr>
        <p:txBody>
          <a:bodyPr/>
          <a:lstStyle/>
          <a:p>
            <a:r>
              <a:rPr lang="de-DE" dirty="0" smtClean="0">
                <a:solidFill>
                  <a:srgbClr val="64BCD9"/>
                </a:solidFill>
              </a:rPr>
              <a:t>Crab Cavities - current status</a:t>
            </a:r>
            <a:endParaRPr lang="en-GB" sz="1400" b="0" i="1" dirty="0">
              <a:solidFill>
                <a:srgbClr val="64BCD9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4886672"/>
            <a:ext cx="7088832" cy="1206624"/>
          </a:xfrm>
        </p:spPr>
        <p:txBody>
          <a:bodyPr>
            <a:normAutofit/>
          </a:bodyPr>
          <a:lstStyle/>
          <a:p>
            <a:r>
              <a:rPr lang="en-GB" dirty="0" smtClean="0"/>
              <a:t>Marco Spitoni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HL-LHC </a:t>
            </a:r>
            <a:r>
              <a:rPr lang="en-GB" dirty="0">
                <a:solidFill>
                  <a:srgbClr val="7030A0"/>
                </a:solidFill>
              </a:rPr>
              <a:t>/ Work Package 9 / Heat Load Working </a:t>
            </a:r>
            <a:r>
              <a:rPr lang="en-GB" dirty="0" smtClean="0">
                <a:solidFill>
                  <a:srgbClr val="7030A0"/>
                </a:solidFill>
              </a:rPr>
              <a:t>Group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4352528" cy="626194"/>
          </a:xfrm>
        </p:spPr>
        <p:txBody>
          <a:bodyPr>
            <a:normAutofit/>
          </a:bodyPr>
          <a:lstStyle/>
          <a:p>
            <a:r>
              <a:rPr lang="de-DE" dirty="0" smtClean="0"/>
              <a:t>CERN, </a:t>
            </a:r>
            <a:r>
              <a:rPr lang="de-DE" dirty="0" smtClean="0"/>
              <a:t>05/May/2020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97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6016" y="-29170"/>
            <a:ext cx="7920000" cy="720000"/>
          </a:xfrm>
        </p:spPr>
        <p:txBody>
          <a:bodyPr/>
          <a:lstStyle/>
          <a:p>
            <a:r>
              <a:rPr lang="en-US" dirty="0" smtClean="0"/>
              <a:t>Process Flow Diagra</a:t>
            </a:r>
            <a:r>
              <a:rPr lang="en-US" dirty="0"/>
              <a:t>m</a:t>
            </a:r>
            <a:endParaRPr lang="en-GB" dirty="0"/>
          </a:p>
        </p:txBody>
      </p:sp>
      <p:sp>
        <p:nvSpPr>
          <p:cNvPr id="22" name="Footer Placeholder 2"/>
          <p:cNvSpPr txBox="1">
            <a:spLocks/>
          </p:cNvSpPr>
          <p:nvPr/>
        </p:nvSpPr>
        <p:spPr>
          <a:xfrm>
            <a:off x="1259632" y="6344446"/>
            <a:ext cx="252028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M. Spitoni (TE-CRG) – </a:t>
            </a:r>
            <a:r>
              <a:rPr lang="en-GB" dirty="0" smtClean="0"/>
              <a:t>05/May/2020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98622" y="1217539"/>
            <a:ext cx="3181290" cy="936104"/>
          </a:xfrm>
          <a:prstGeom prst="rect">
            <a:avLst/>
          </a:prstGeom>
          <a:noFill/>
          <a:ln w="28575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Thermal shield</a:t>
            </a:r>
            <a:r>
              <a:rPr lang="en-GB" sz="1400" b="1" dirty="0">
                <a:solidFill>
                  <a:schemeClr val="tx1"/>
                </a:solidFill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</a:rPr>
              <a:t>(60-80 K)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Instrumentation plate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Cold to Warm Transitions </a:t>
            </a:r>
            <a:r>
              <a:rPr lang="en-US" sz="1200" dirty="0" err="1" smtClean="0">
                <a:solidFill>
                  <a:schemeClr val="tx1"/>
                </a:solidFill>
              </a:rPr>
              <a:t>thermalization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3850" y="2369667"/>
            <a:ext cx="3168352" cy="129614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Beam screen </a:t>
            </a:r>
            <a:r>
              <a:rPr lang="en-GB" sz="1400" b="1" dirty="0" smtClean="0">
                <a:solidFill>
                  <a:schemeClr val="tx1"/>
                </a:solidFill>
              </a:rPr>
              <a:t>(4.5-20 K)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Fundamental Power Coupler </a:t>
            </a:r>
            <a:r>
              <a:rPr lang="en-US" sz="1200" dirty="0" err="1" smtClean="0">
                <a:solidFill>
                  <a:schemeClr val="tx1"/>
                </a:solidFill>
              </a:rPr>
              <a:t>thermalisation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Cold to Warm Transition </a:t>
            </a:r>
            <a:r>
              <a:rPr lang="en-US" sz="1200" dirty="0" err="1" smtClean="0">
                <a:solidFill>
                  <a:schemeClr val="tx1"/>
                </a:solidFill>
              </a:rPr>
              <a:t>thermalization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Dedicated circuit for each cavity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7072" y="3882877"/>
            <a:ext cx="3181290" cy="936104"/>
          </a:xfrm>
          <a:prstGeom prst="rect">
            <a:avLst/>
          </a:prstGeom>
          <a:noFill/>
          <a:ln w="28575">
            <a:solidFill>
              <a:srgbClr val="008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Warm-up line </a:t>
            </a:r>
            <a:r>
              <a:rPr lang="en-GB" sz="1400" b="1" dirty="0" smtClean="0">
                <a:solidFill>
                  <a:schemeClr val="tx1"/>
                </a:solidFill>
              </a:rPr>
              <a:t>(60 K)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1 g/s for warm-up to 60 K in 1-2 h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First proposal for valve size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Kv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 = 0.05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3850" y="5036047"/>
            <a:ext cx="3181290" cy="1184756"/>
          </a:xfrm>
          <a:prstGeom prst="rect">
            <a:avLst/>
          </a:prstGeom>
          <a:noFill/>
          <a:ln w="28575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chemeClr val="tx1"/>
                </a:solidFill>
              </a:rPr>
              <a:t>Protection system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CV to header D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recommended </a:t>
            </a:r>
            <a:r>
              <a:rPr lang="en-US" sz="12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Kv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 = 1.5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SV to air  recommended ID 10 mm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BD to air  100 mm for ~ 1 kg/s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716016" y="1172032"/>
            <a:ext cx="4104456" cy="4549778"/>
            <a:chOff x="4716016" y="1172032"/>
            <a:chExt cx="4104456" cy="454977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1" t="5006" r="42927" b="10101"/>
            <a:stretch/>
          </p:blipFill>
          <p:spPr>
            <a:xfrm>
              <a:off x="4816343" y="1172032"/>
              <a:ext cx="3887992" cy="454977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716016" y="3980819"/>
              <a:ext cx="864096" cy="1701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956376" y="2125241"/>
              <a:ext cx="864096" cy="9645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256833" y="3357156"/>
              <a:ext cx="720080" cy="720080"/>
            </a:xfrm>
            <a:prstGeom prst="ellipse">
              <a:avLst/>
            </a:prstGeom>
            <a:noFill/>
            <a:ln w="285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804248" y="3758550"/>
              <a:ext cx="360409" cy="31868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7667975" y="3758550"/>
              <a:ext cx="360409" cy="31868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6083430" y="4457899"/>
              <a:ext cx="360409" cy="31868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7956376" y="4470474"/>
              <a:ext cx="360409" cy="31868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828855" y="4350929"/>
              <a:ext cx="252213" cy="777205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8298691" y="4350929"/>
              <a:ext cx="252213" cy="777205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7578425" y="2951543"/>
              <a:ext cx="252213" cy="1079751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6776443" y="2186875"/>
              <a:ext cx="360409" cy="830864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968146" y="5879290"/>
            <a:ext cx="2377002" cy="358022"/>
          </a:xfrm>
          <a:prstGeom prst="rect">
            <a:avLst/>
          </a:prstGeom>
          <a:noFill/>
          <a:ln w="28575">
            <a:solidFill>
              <a:srgbClr val="00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He II bath at 2 K ; 30 mbar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23479" y="820483"/>
            <a:ext cx="1873718" cy="30777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EDMS 2013776 v.3.1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6321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1239" y="0"/>
            <a:ext cx="7920000" cy="720000"/>
          </a:xfrm>
        </p:spPr>
        <p:txBody>
          <a:bodyPr/>
          <a:lstStyle/>
          <a:p>
            <a:r>
              <a:rPr lang="en-US" dirty="0" smtClean="0"/>
              <a:t>Jumper cross-section</a:t>
            </a:r>
            <a:endParaRPr lang="en-GB" dirty="0"/>
          </a:p>
        </p:txBody>
      </p:sp>
      <p:sp>
        <p:nvSpPr>
          <p:cNvPr id="22" name="Footer Placeholder 2"/>
          <p:cNvSpPr txBox="1">
            <a:spLocks/>
          </p:cNvSpPr>
          <p:nvPr/>
        </p:nvSpPr>
        <p:spPr>
          <a:xfrm>
            <a:off x="1259632" y="6344446"/>
            <a:ext cx="252028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M. Spitoni (TE-CRG) – </a:t>
            </a:r>
            <a:r>
              <a:rPr lang="en-GB" dirty="0" smtClean="0"/>
              <a:t>05/May/2020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052736"/>
            <a:ext cx="4614074" cy="3851372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403767"/>
              </p:ext>
            </p:extLst>
          </p:nvPr>
        </p:nvGraphicFramePr>
        <p:xfrm>
          <a:off x="221685" y="1844824"/>
          <a:ext cx="3918268" cy="187220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37248">
                  <a:extLst>
                    <a:ext uri="{9D8B030D-6E8A-4147-A177-3AD203B41FA5}">
                      <a16:colId xmlns:a16="http://schemas.microsoft.com/office/drawing/2014/main" val="1767413410"/>
                    </a:ext>
                  </a:extLst>
                </a:gridCol>
                <a:gridCol w="1578610">
                  <a:extLst>
                    <a:ext uri="{9D8B030D-6E8A-4147-A177-3AD203B41FA5}">
                      <a16:colId xmlns:a16="http://schemas.microsoft.com/office/drawing/2014/main" val="1311486665"/>
                    </a:ext>
                  </a:extLst>
                </a:gridCol>
                <a:gridCol w="1502410">
                  <a:extLst>
                    <a:ext uri="{9D8B030D-6E8A-4147-A177-3AD203B41FA5}">
                      <a16:colId xmlns:a16="http://schemas.microsoft.com/office/drawing/2014/main" val="654030662"/>
                    </a:ext>
                  </a:extLst>
                </a:gridCol>
              </a:tblGrid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Pipe name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Chosen ID (OD) [mm]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Remarks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770167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E</a:t>
                      </a:r>
                      <a:r>
                        <a:rPr lang="en-GB" sz="1100" kern="1400" baseline="-25000" dirty="0">
                          <a:effectLst/>
                        </a:rPr>
                        <a:t>H</a:t>
                      </a:r>
                      <a:r>
                        <a:rPr lang="en-GB" sz="1100" kern="1400" dirty="0">
                          <a:effectLst/>
                        </a:rPr>
                        <a:t>E’</a:t>
                      </a:r>
                      <a:r>
                        <a:rPr lang="en-GB" sz="1100" kern="1400" baseline="-25000" dirty="0">
                          <a:effectLst/>
                        </a:rPr>
                        <a:t>H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14 (17.2)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CH" sz="1100" kern="1400" dirty="0">
                          <a:effectLst/>
                        </a:rPr>
                        <a:t>T.S. circuit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25084994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E’</a:t>
                      </a:r>
                      <a:r>
                        <a:rPr lang="en-GB" sz="1100" kern="1400" baseline="-25000" dirty="0">
                          <a:effectLst/>
                        </a:rPr>
                        <a:t>H</a:t>
                      </a:r>
                      <a:r>
                        <a:rPr lang="en-GB" sz="1100" kern="1400" dirty="0">
                          <a:effectLst/>
                        </a:rPr>
                        <a:t>F</a:t>
                      </a:r>
                      <a:r>
                        <a:rPr lang="en-GB" sz="1100" kern="1400" baseline="-25000" dirty="0">
                          <a:effectLst/>
                        </a:rPr>
                        <a:t>H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14 (17.2)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CH" sz="1100" kern="1400" dirty="0">
                          <a:effectLst/>
                        </a:rPr>
                        <a:t>T.S. circuit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687034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CC’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8.2 (10.2)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CH" sz="1100" kern="1400">
                          <a:effectLst/>
                        </a:rPr>
                        <a:t>B.S. circuit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51178188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KD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8.2 (10.2)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CH" sz="1100" kern="1400" dirty="0">
                          <a:effectLst/>
                        </a:rPr>
                        <a:t>B.S. circuit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94888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CS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18.1 (21.3)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Cool down/warm-up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837268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CY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10.3 (13.5)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Driven by HEX size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40615400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60 (63)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Pumping line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87182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6472" y="5445563"/>
            <a:ext cx="7009533" cy="369332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Hydraulic calculations showed no issues with proposed diameters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82891" y="1052736"/>
            <a:ext cx="3595856" cy="369332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Latest cross-section and pipes 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6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>
          <a:solidFill>
            <a:schemeClr val="tx1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rgbClr val="7030A0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105475</TotalTime>
  <Words>225</Words>
  <Application>Microsoft Office PowerPoint</Application>
  <PresentationFormat>On-screen Show (4:3)</PresentationFormat>
  <Paragraphs>55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Thème Office</vt:lpstr>
      <vt:lpstr>Crab Cavities - current status</vt:lpstr>
      <vt:lpstr>Process Flow Diagram</vt:lpstr>
      <vt:lpstr>Jumper cross-section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Spitoni</cp:lastModifiedBy>
  <cp:revision>3040</cp:revision>
  <cp:lastPrinted>2019-11-15T16:20:04Z</cp:lastPrinted>
  <dcterms:created xsi:type="dcterms:W3CDTF">2016-01-11T14:38:10Z</dcterms:created>
  <dcterms:modified xsi:type="dcterms:W3CDTF">2020-05-05T08:57:31Z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