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 autoCompressPictures="0" bookmarkIdSeed="2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280" r:id="rId3"/>
    <p:sldId id="300" r:id="rId4"/>
    <p:sldId id="301" r:id="rId5"/>
    <p:sldId id="302" r:id="rId6"/>
    <p:sldId id="303" r:id="rId7"/>
    <p:sldId id="304" r:id="rId8"/>
    <p:sldId id="275" r:id="rId9"/>
    <p:sldId id="279" r:id="rId10"/>
    <p:sldId id="258" r:id="rId11"/>
    <p:sldId id="282" r:id="rId12"/>
    <p:sldId id="286" r:id="rId13"/>
    <p:sldId id="278" r:id="rId14"/>
    <p:sldId id="281" r:id="rId15"/>
    <p:sldId id="283" r:id="rId16"/>
    <p:sldId id="285" r:id="rId17"/>
    <p:sldId id="294" r:id="rId18"/>
    <p:sldId id="295" r:id="rId19"/>
    <p:sldId id="296" r:id="rId20"/>
    <p:sldId id="276" r:id="rId21"/>
    <p:sldId id="284" r:id="rId22"/>
    <p:sldId id="287" r:id="rId23"/>
    <p:sldId id="277" r:id="rId24"/>
    <p:sldId id="297" r:id="rId25"/>
    <p:sldId id="299" r:id="rId26"/>
    <p:sldId id="266" r:id="rId27"/>
  </p:sldIdLst>
  <p:sldSz cx="9144000" cy="6858000" type="screen4x3"/>
  <p:notesSz cx="6797675" cy="9928225"/>
  <p:embeddedFontLst>
    <p:embeddedFont>
      <p:font typeface="Franklin Gothic Demi" panose="020B0703020102020204" pitchFamily="34" charset="0"/>
      <p:regular r:id="rId30"/>
      <p:italic r:id="rId31"/>
    </p:embeddedFon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 showGuides="1">
      <p:cViewPr varScale="1">
        <p:scale>
          <a:sx n="88" d="100"/>
          <a:sy n="88" d="100"/>
        </p:scale>
        <p:origin x="1306" y="6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1204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331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5791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63442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1357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240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6534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488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3002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27655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0794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EDMS </a:t>
            </a:r>
            <a:r>
              <a:rPr lang="fr-FR" dirty="0" err="1"/>
              <a:t>xxxxx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EDMS </a:t>
            </a:r>
            <a:r>
              <a:rPr lang="fr-FR" dirty="0" err="1"/>
              <a:t>xxxx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EDMS </a:t>
            </a:r>
            <a:r>
              <a:rPr lang="fr-FR" dirty="0" err="1"/>
              <a:t>xxxxx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dirty="0"/>
              <a:t>EDMS </a:t>
            </a:r>
            <a:r>
              <a:rPr lang="fr-FR" dirty="0" err="1"/>
              <a:t>xxxxx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dirty="0"/>
              <a:t>EDMS </a:t>
            </a:r>
            <a:r>
              <a:rPr lang="fr-FR" dirty="0" err="1"/>
              <a:t>xxxxx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EDMS 1906224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dirty="0"/>
              <a:t>EDMS </a:t>
            </a:r>
            <a:r>
              <a:rPr lang="fr-FR" dirty="0" err="1"/>
              <a:t>xxxxx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EDMS </a:t>
            </a:r>
            <a:r>
              <a:rPr lang="fr-FR" dirty="0" err="1"/>
              <a:t>xxxx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4.jpe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66800" y="2867945"/>
            <a:ext cx="7200000" cy="864326"/>
          </a:xfrm>
        </p:spPr>
        <p:txBody>
          <a:bodyPr/>
          <a:lstStyle/>
          <a:p>
            <a:r>
              <a:rPr lang="fr-CH" dirty="0" smtClean="0"/>
              <a:t>RFD </a:t>
            </a:r>
            <a:r>
              <a:rPr lang="fr-CH" dirty="0"/>
              <a:t>– </a:t>
            </a:r>
            <a:r>
              <a:rPr lang="fr-CH" dirty="0" err="1"/>
              <a:t>Cryogenic</a:t>
            </a:r>
            <a:r>
              <a:rPr lang="fr-CH" dirty="0"/>
              <a:t> </a:t>
            </a:r>
            <a:r>
              <a:rPr lang="fr-CH" dirty="0" smtClean="0"/>
              <a:t>Instrumentation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066800" y="3534246"/>
            <a:ext cx="7200000" cy="77422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b="0" i="1" dirty="0" smtClean="0"/>
              <a:t>CRG WP9 </a:t>
            </a:r>
            <a:r>
              <a:rPr lang="fr-CH" sz="1600" b="0" i="1" dirty="0" err="1" smtClean="0"/>
              <a:t>working</a:t>
            </a:r>
            <a:r>
              <a:rPr lang="fr-CH" sz="1600" b="0" i="1" dirty="0" smtClean="0"/>
              <a:t> </a:t>
            </a:r>
            <a:r>
              <a:rPr lang="fr-CH" sz="1600" b="0" i="1" dirty="0" err="1" smtClean="0"/>
              <a:t>review</a:t>
            </a:r>
            <a:r>
              <a:rPr lang="fr-CH" sz="1600" b="0" i="1" dirty="0" smtClean="0"/>
              <a:t> #2</a:t>
            </a:r>
          </a:p>
          <a:p>
            <a:endParaRPr lang="en-GB" sz="1600" b="0" i="1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613954" y="4884669"/>
            <a:ext cx="7200000" cy="77422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b="0" i="1" dirty="0" smtClean="0"/>
              <a:t>K. Brodzinski</a:t>
            </a:r>
          </a:p>
          <a:p>
            <a:r>
              <a:rPr lang="fr-CH" sz="1800" b="0" i="1" dirty="0" err="1"/>
              <a:t>w</a:t>
            </a:r>
            <a:r>
              <a:rPr lang="fr-CH" sz="1800" b="0" i="1" dirty="0" err="1" smtClean="0"/>
              <a:t>ith</a:t>
            </a:r>
            <a:r>
              <a:rPr lang="fr-CH" sz="1800" b="0" i="1" dirty="0" smtClean="0"/>
              <a:t> contribution from CERN Design Office: O. Capatina and T. Capelli</a:t>
            </a:r>
          </a:p>
          <a:p>
            <a:endParaRPr lang="en-GB" sz="1800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656C0CE-11F2-4F9F-B390-E3412910CD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035" y="1894120"/>
            <a:ext cx="1460395" cy="25479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4D91DB-34D1-4978-9056-4775188EB7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656" y="1704305"/>
            <a:ext cx="5626684" cy="300160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Cryomodule </a:t>
            </a:r>
            <a:r>
              <a:rPr lang="fr-CH" dirty="0" err="1"/>
              <a:t>internal</a:t>
            </a:r>
            <a:r>
              <a:rPr lang="fr-CH" dirty="0"/>
              <a:t> dimensions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cxnSp>
        <p:nvCxnSpPr>
          <p:cNvPr id="61" name="Straight Connector 60"/>
          <p:cNvCxnSpPr/>
          <p:nvPr/>
        </p:nvCxnSpPr>
        <p:spPr>
          <a:xfrm>
            <a:off x="4031779" y="3653257"/>
            <a:ext cx="0" cy="121171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cxnSpLocks/>
          </p:cNvCxnSpPr>
          <p:nvPr/>
        </p:nvCxnSpPr>
        <p:spPr>
          <a:xfrm>
            <a:off x="2269679" y="3446054"/>
            <a:ext cx="0" cy="1475399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cxnSpLocks/>
          </p:cNvCxnSpPr>
          <p:nvPr/>
        </p:nvCxnSpPr>
        <p:spPr>
          <a:xfrm flipV="1">
            <a:off x="2268390" y="4801238"/>
            <a:ext cx="1763389" cy="479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697895" y="4524239"/>
            <a:ext cx="8801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1180 mm</a:t>
            </a:r>
            <a:endParaRPr lang="en-GB" sz="12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5158720" y="3731805"/>
            <a:ext cx="0" cy="113316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177971" y="4525998"/>
            <a:ext cx="88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760 mm</a:t>
            </a:r>
            <a:endParaRPr lang="en-GB" sz="1200" dirty="0"/>
          </a:p>
        </p:txBody>
      </p:sp>
      <p:cxnSp>
        <p:nvCxnSpPr>
          <p:cNvPr id="80" name="Straight Arrow Connector 79"/>
          <p:cNvCxnSpPr>
            <a:cxnSpLocks/>
          </p:cNvCxnSpPr>
          <p:nvPr/>
        </p:nvCxnSpPr>
        <p:spPr>
          <a:xfrm>
            <a:off x="4031779" y="4801238"/>
            <a:ext cx="1126941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5080863" y="2728737"/>
            <a:ext cx="956925" cy="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cxnSpLocks/>
          </p:cNvCxnSpPr>
          <p:nvPr/>
        </p:nvCxnSpPr>
        <p:spPr>
          <a:xfrm flipH="1">
            <a:off x="4215530" y="3545431"/>
            <a:ext cx="1822258" cy="832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cxnSpLocks/>
          </p:cNvCxnSpPr>
          <p:nvPr/>
        </p:nvCxnSpPr>
        <p:spPr>
          <a:xfrm>
            <a:off x="5939121" y="2728737"/>
            <a:ext cx="0" cy="827126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 rot="16200000">
            <a:off x="5685656" y="2916325"/>
            <a:ext cx="88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565 mm</a:t>
            </a:r>
            <a:endParaRPr lang="en-GB" sz="1200" dirty="0"/>
          </a:p>
        </p:txBody>
      </p:sp>
      <p:sp>
        <p:nvSpPr>
          <p:cNvPr id="87" name="Content Placeholder 3"/>
          <p:cNvSpPr>
            <a:spLocks noGrp="1"/>
          </p:cNvSpPr>
          <p:nvPr>
            <p:ph sz="half" idx="2"/>
          </p:nvPr>
        </p:nvSpPr>
        <p:spPr>
          <a:xfrm>
            <a:off x="499638" y="1162509"/>
            <a:ext cx="4581225" cy="496427"/>
          </a:xfrm>
        </p:spPr>
        <p:txBody>
          <a:bodyPr>
            <a:normAutofit/>
          </a:bodyPr>
          <a:lstStyle/>
          <a:p>
            <a:r>
              <a:rPr lang="fr-CH" sz="1600" dirty="0"/>
              <a:t>Distances  in the cryomodule for informations</a:t>
            </a:r>
            <a:endParaRPr lang="en-GB" sz="1600" dirty="0"/>
          </a:p>
        </p:txBody>
      </p:sp>
      <p:cxnSp>
        <p:nvCxnSpPr>
          <p:cNvPr id="93" name="Straight Arrow Connector 92"/>
          <p:cNvCxnSpPr>
            <a:cxnSpLocks/>
          </p:cNvCxnSpPr>
          <p:nvPr/>
        </p:nvCxnSpPr>
        <p:spPr>
          <a:xfrm>
            <a:off x="7123634" y="4806037"/>
            <a:ext cx="1230458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cxnSpLocks/>
          </p:cNvCxnSpPr>
          <p:nvPr/>
        </p:nvCxnSpPr>
        <p:spPr>
          <a:xfrm>
            <a:off x="8354092" y="2676669"/>
            <a:ext cx="0" cy="224478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cxnSpLocks/>
          </p:cNvCxnSpPr>
          <p:nvPr/>
        </p:nvCxnSpPr>
        <p:spPr>
          <a:xfrm>
            <a:off x="7123634" y="2728737"/>
            <a:ext cx="6506" cy="2192716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342029" y="4491863"/>
            <a:ext cx="88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880 mm</a:t>
            </a:r>
            <a:endParaRPr lang="en-GB" sz="12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CF4BAA8-415B-4460-A3D4-19A461616765}"/>
              </a:ext>
            </a:extLst>
          </p:cNvPr>
          <p:cNvCxnSpPr>
            <a:cxnSpLocks/>
          </p:cNvCxnSpPr>
          <p:nvPr/>
        </p:nvCxnSpPr>
        <p:spPr>
          <a:xfrm flipV="1">
            <a:off x="4875719" y="1894120"/>
            <a:ext cx="336361" cy="58632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73AA609-F946-4C3A-BA64-4EA9A63848BC}"/>
              </a:ext>
            </a:extLst>
          </p:cNvPr>
          <p:cNvSpPr txBox="1"/>
          <p:nvPr/>
        </p:nvSpPr>
        <p:spPr>
          <a:xfrm>
            <a:off x="5208924" y="1658936"/>
            <a:ext cx="1460394" cy="507831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Position of instrumentation feedthrough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04" y="-171400"/>
            <a:ext cx="7920000" cy="720000"/>
          </a:xfrm>
        </p:spPr>
        <p:txBody>
          <a:bodyPr/>
          <a:lstStyle/>
          <a:p>
            <a:r>
              <a:rPr lang="fr-CH" dirty="0"/>
              <a:t>Table of instrumentation Page 1/2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F436CBD-99E5-423A-8968-8C88A1C265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117770"/>
              </p:ext>
            </p:extLst>
          </p:nvPr>
        </p:nvGraphicFramePr>
        <p:xfrm>
          <a:off x="152400" y="377151"/>
          <a:ext cx="8894400" cy="6483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364">
                  <a:extLst>
                    <a:ext uri="{9D8B030D-6E8A-4147-A177-3AD203B41FA5}">
                      <a16:colId xmlns:a16="http://schemas.microsoft.com/office/drawing/2014/main" val="3943714156"/>
                    </a:ext>
                  </a:extLst>
                </a:gridCol>
                <a:gridCol w="498763">
                  <a:extLst>
                    <a:ext uri="{9D8B030D-6E8A-4147-A177-3AD203B41FA5}">
                      <a16:colId xmlns:a16="http://schemas.microsoft.com/office/drawing/2014/main" val="2879782101"/>
                    </a:ext>
                  </a:extLst>
                </a:gridCol>
                <a:gridCol w="2403134">
                  <a:extLst>
                    <a:ext uri="{9D8B030D-6E8A-4147-A177-3AD203B41FA5}">
                      <a16:colId xmlns:a16="http://schemas.microsoft.com/office/drawing/2014/main" val="2915208248"/>
                    </a:ext>
                  </a:extLst>
                </a:gridCol>
                <a:gridCol w="657461">
                  <a:extLst>
                    <a:ext uri="{9D8B030D-6E8A-4147-A177-3AD203B41FA5}">
                      <a16:colId xmlns:a16="http://schemas.microsoft.com/office/drawing/2014/main" val="3179806663"/>
                    </a:ext>
                  </a:extLst>
                </a:gridCol>
                <a:gridCol w="528992">
                  <a:extLst>
                    <a:ext uri="{9D8B030D-6E8A-4147-A177-3AD203B41FA5}">
                      <a16:colId xmlns:a16="http://schemas.microsoft.com/office/drawing/2014/main" val="2265096062"/>
                    </a:ext>
                  </a:extLst>
                </a:gridCol>
                <a:gridCol w="2025283">
                  <a:extLst>
                    <a:ext uri="{9D8B030D-6E8A-4147-A177-3AD203B41FA5}">
                      <a16:colId xmlns:a16="http://schemas.microsoft.com/office/drawing/2014/main" val="3038860576"/>
                    </a:ext>
                  </a:extLst>
                </a:gridCol>
                <a:gridCol w="2434403">
                  <a:extLst>
                    <a:ext uri="{9D8B030D-6E8A-4147-A177-3AD203B41FA5}">
                      <a16:colId xmlns:a16="http://schemas.microsoft.com/office/drawing/2014/main" val="52185741"/>
                    </a:ext>
                  </a:extLst>
                </a:gridCol>
              </a:tblGrid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 ref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Type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Location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Temp (K)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Range of Measurment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Connexion </a:t>
                      </a:r>
                      <a:endParaRPr lang="en-GB" sz="7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Time of assembly</a:t>
                      </a:r>
                      <a:endParaRPr lang="en-GB" sz="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extLst>
                  <a:ext uri="{0D108BD9-81ED-4DB2-BD59-A6C34878D82A}">
                    <a16:rowId xmlns:a16="http://schemas.microsoft.com/office/drawing/2014/main" val="2259030529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#010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1- bottom in liquid He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Inside liquid He glued on level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Operation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700" b="0" i="0" u="none" strike="noStrike" baseline="0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temperature (calibrated, </a:t>
                      </a:r>
                      <a:r>
                        <a:rPr lang="en-US" sz="700" b="0" i="0" u="none" strike="noStrike" baseline="0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. 5 </a:t>
                      </a:r>
                      <a:r>
                        <a:rPr lang="en-US" sz="700" b="0" i="0" u="none" strike="noStrike" baseline="0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mK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at cold)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332828727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#020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cernox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Helium tank 1-middle height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Bolted with copper support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Cool down speed regulation,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. 2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K at warm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469760907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#030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cernox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Helium tank 1 top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Bolted with copper support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Cool down speed regulation,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, 2 K at warm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906659841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#040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2 – bottom in liquid He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Inside liquid He glued on level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Operation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temperature (calibrated,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5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mK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at cold)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215848029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#050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2 – middle height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Bolted with copper support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Cool down speed regulation,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. 2 K at warm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41290751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err="1">
                          <a:effectLst/>
                        </a:rPr>
                        <a:t>cernox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Helium tank 2 – top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Bolted with copper support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Cool down speed regulation,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. 2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K at warm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470444744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#070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 PT100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H-HOM cavity 1 coaxial line “warm”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150 K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300 – 100 K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Glued on Ø41mm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880033688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#080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H-HOM cavity 1 coaxial line “</a:t>
                      </a:r>
                      <a:r>
                        <a:rPr lang="en-GB" sz="700" u="none" strike="noStrike" dirty="0" err="1">
                          <a:effectLst/>
                        </a:rPr>
                        <a:t>thermalisation</a:t>
                      </a:r>
                      <a:r>
                        <a:rPr lang="en-GB" sz="700" u="none" strike="noStrike" dirty="0">
                          <a:effectLst/>
                        </a:rPr>
                        <a:t> 50K”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70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40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  <a:highlight>
                            <a:srgbClr val="FF0000"/>
                          </a:highlight>
                        </a:rPr>
                        <a:t>Glued on Ø41mm</a:t>
                      </a:r>
                      <a:endParaRPr lang="en-GB" sz="700" b="0" i="0" u="none" strike="noStrike">
                        <a:solidFill>
                          <a:srgbClr val="9C0006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88039245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#090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H-HOM cavity 1 coaxial line “Thermalisation 20K”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30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300 – 10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Glued on Ø41mm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786339968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H-HOM CF35 "Feedthrough" on HOM FT flange Cav 1  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~4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3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CF40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914427250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#110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H-HOM CF100 "cavity" on cavity 1 HOM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CF100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641663671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#120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H-HOM CF35 "Feedthrough" on HOM FT flange Cav 2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~4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3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CF40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586947253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#130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H-HOM CF100 "cavity" on cavity 2 HOM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CF100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534558713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#140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PT100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V-HOM cavity 1 coaxial line “warm”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150 </a:t>
                      </a:r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K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300 – </a:t>
                      </a:r>
                      <a:r>
                        <a:rPr lang="en-GB" sz="70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100 </a:t>
                      </a:r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K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Glued on Ø41mm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871877629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#150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V-HOM cavity 1 coaxial line “</a:t>
                      </a:r>
                      <a:r>
                        <a:rPr lang="en-GB" sz="700" u="none" strike="noStrike" dirty="0" err="1">
                          <a:effectLst/>
                        </a:rPr>
                        <a:t>thermalisation</a:t>
                      </a:r>
                      <a:r>
                        <a:rPr lang="en-GB" sz="700" u="none" strike="noStrike" dirty="0">
                          <a:effectLst/>
                        </a:rPr>
                        <a:t> 50K”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Glued on Ø41mm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231927162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V-HOM cavity 1 coaxial line “thermalisation 20K”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2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Glued on Ø41mm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907713393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#170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VHOMS CF40 "cavity" on cavity 1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 FLANGE (same that therm)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433662541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#180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VHOMS CF40 "cavity" on cavity 2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1.5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 FLANGE (same that therm)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690180137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#190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Pick up antenna cav. 1 - Antenna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300 – 3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CF40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727846978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Pick up antenna cav. 2 - Antenna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3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CF40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799310345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#210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PT100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FPC "warm" cavity 1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300 K external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300 – 220 K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– EH regulation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513151074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#220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FPC "Thermalization 50K" cavity 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70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300 – 40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–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interested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595115119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#230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FPC "Thermalization 20K" cavity 1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50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30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–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interested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137106100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#240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FPC "cavity" cavity 1 (Flange of FPC pipe))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4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CF63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–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interested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777103346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#250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PT100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FPC "warm" cavity 2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300 K external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300 – 220 K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highlight>
                            <a:srgbClr val="FF0000"/>
                          </a:highlight>
                        </a:rPr>
                        <a:t>Glued on pipe 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– EH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regulation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395524327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FPC "Thermalization 50K" cavity 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40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Glued on pipe 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–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interested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622650273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#270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FPC "Thermalization 20K" cavity 2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50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300 – 30 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0000"/>
                          </a:highlight>
                        </a:rPr>
                        <a:t>Glued on pipe 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00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–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interested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328184213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#280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FPC "cavity" cavity 2 (Flange of FPC pipe))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4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300 – 2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Collar monted on CF63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– monitoring – </a:t>
                      </a:r>
                      <a:r>
                        <a:rPr lang="en-US" sz="7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interested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863205434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#290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PT100 flex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CW cavity 1 crab line "</a:t>
                      </a:r>
                      <a:r>
                        <a:rPr lang="en-GB" sz="700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Thermalisation</a:t>
                      </a:r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50K"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70K</a:t>
                      </a:r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Bolted on screen ? To be checked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029573068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#300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CW cavity 1 crab line "C COLD" - on chamber flange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10K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592689022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#310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CW cavity 1 beam screen "BS COLD" - on chamber flange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20K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BS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 regulation (calibrated, </a:t>
                      </a:r>
                      <a:r>
                        <a:rPr lang="en-US" sz="700" b="0" i="0" u="none" strike="noStrike" baseline="0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. 0.1 K at cold)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298303641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#320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PT100 flex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CW cavity 2 crab line "</a:t>
                      </a:r>
                      <a:r>
                        <a:rPr lang="en-GB" sz="700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Thermalisation</a:t>
                      </a:r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 50K"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70K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</a:rPr>
                        <a:t>Bolted on screen ? To be checked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893880707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#330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CW cavity 2 crab line "COLD" - on chamber flange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10K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BS regulation (calibrated, </a:t>
                      </a:r>
                      <a:r>
                        <a:rPr lang="en-US" sz="700" b="0" i="0" u="none" strike="noStrike" dirty="0" err="1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tol</a:t>
                      </a:r>
                      <a:r>
                        <a:rPr lang="en-US" sz="7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</a:rPr>
                        <a:t>. 0.1 K at cold)</a:t>
                      </a:r>
                      <a:endParaRPr lang="en-GB" sz="700" b="0" i="0" u="none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37140492"/>
                  </a:ext>
                </a:extLst>
              </a:tr>
              <a:tr h="181120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#340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cernox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CW cavity 2 beam screen "BS COLD" - on chamber flange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20K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Collar to be designed</a:t>
                      </a:r>
                      <a:endParaRPr lang="en-GB" sz="700" b="0" i="0" u="none" strike="noStrike" dirty="0">
                        <a:solidFill>
                          <a:srgbClr val="9C0006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requested - monitoring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4587173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73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18400"/>
          </a:xfrm>
        </p:spPr>
        <p:txBody>
          <a:bodyPr/>
          <a:lstStyle/>
          <a:p>
            <a:r>
              <a:rPr lang="fr-CH" dirty="0"/>
              <a:t>Table of instrumentation Page 2/2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38D8448-8D11-415A-AC5E-9BFD2E486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398914"/>
              </p:ext>
            </p:extLst>
          </p:nvPr>
        </p:nvGraphicFramePr>
        <p:xfrm>
          <a:off x="323215" y="934085"/>
          <a:ext cx="8546465" cy="5520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7327">
                  <a:extLst>
                    <a:ext uri="{9D8B030D-6E8A-4147-A177-3AD203B41FA5}">
                      <a16:colId xmlns:a16="http://schemas.microsoft.com/office/drawing/2014/main" val="94135748"/>
                    </a:ext>
                  </a:extLst>
                </a:gridCol>
                <a:gridCol w="1151011">
                  <a:extLst>
                    <a:ext uri="{9D8B030D-6E8A-4147-A177-3AD203B41FA5}">
                      <a16:colId xmlns:a16="http://schemas.microsoft.com/office/drawing/2014/main" val="801416340"/>
                    </a:ext>
                  </a:extLst>
                </a:gridCol>
                <a:gridCol w="2276817">
                  <a:extLst>
                    <a:ext uri="{9D8B030D-6E8A-4147-A177-3AD203B41FA5}">
                      <a16:colId xmlns:a16="http://schemas.microsoft.com/office/drawing/2014/main" val="2659515180"/>
                    </a:ext>
                  </a:extLst>
                </a:gridCol>
                <a:gridCol w="850656">
                  <a:extLst>
                    <a:ext uri="{9D8B030D-6E8A-4147-A177-3AD203B41FA5}">
                      <a16:colId xmlns:a16="http://schemas.microsoft.com/office/drawing/2014/main" val="971141301"/>
                    </a:ext>
                  </a:extLst>
                </a:gridCol>
                <a:gridCol w="915768">
                  <a:extLst>
                    <a:ext uri="{9D8B030D-6E8A-4147-A177-3AD203B41FA5}">
                      <a16:colId xmlns:a16="http://schemas.microsoft.com/office/drawing/2014/main" val="2183502555"/>
                    </a:ext>
                  </a:extLst>
                </a:gridCol>
                <a:gridCol w="1923952">
                  <a:extLst>
                    <a:ext uri="{9D8B030D-6E8A-4147-A177-3AD203B41FA5}">
                      <a16:colId xmlns:a16="http://schemas.microsoft.com/office/drawing/2014/main" val="2381037049"/>
                    </a:ext>
                  </a:extLst>
                </a:gridCol>
                <a:gridCol w="730934">
                  <a:extLst>
                    <a:ext uri="{9D8B030D-6E8A-4147-A177-3AD203B41FA5}">
                      <a16:colId xmlns:a16="http://schemas.microsoft.com/office/drawing/2014/main" val="2748675177"/>
                    </a:ext>
                  </a:extLst>
                </a:gridCol>
              </a:tblGrid>
              <a:tr h="331085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# ref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Type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Location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Temp (K)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Range of </a:t>
                      </a:r>
                      <a:r>
                        <a:rPr lang="en-GB" sz="800" u="none" strike="noStrike" dirty="0" err="1">
                          <a:effectLst/>
                        </a:rPr>
                        <a:t>Measurment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Connexion 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Time of assembly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93967271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#350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Pressure trans.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Safety port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30 mbara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bara – 10 mbara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Installed in Helium guard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673879570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#360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Level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 (30 mbara)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0 – 100%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RFD L= ??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9228530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#370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Level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2 K (30 mbara)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0 – 100%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RFD L= ??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627805537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#380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Resistive glued printed foil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4.5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100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Max 160x250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541360510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#390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Resistive glued printed foil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Helium tank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4.5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100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Max 160x250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309259644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FPC flange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427785209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FPC flange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648685734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Level port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603885254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Level port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168836847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TUNER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282348073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TUNER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248196517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left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473820806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right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306689229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left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150833846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#490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right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305454904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Crab line CW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648769751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Second line CW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568218726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Crab line CW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931041163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Second line CW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882246036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Safety port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419348533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 feedthrough coax H-HOM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331384390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 feedthrough coax V-HOM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686163591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 feedthrough coax Antenna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347672035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#590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 feedthrough coax H-HOM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964532125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 feedthrough coax V-HOM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689583250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x2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RF feedthrough coax Antenna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~250-300 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75 W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Diam 6.5 mm, length 23 mm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15574859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Cartridge rotfil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>
                          <a:effectLst/>
                        </a:rPr>
                        <a:t>Beam screen cooling circuit entre FPC et BS</a:t>
                      </a:r>
                      <a:endParaRPr lang="fr-F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5-60K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See drawing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084856825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#630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Thermocouple J 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Inside heating cartrige #460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 in cartridge</a:t>
                      </a:r>
                      <a:endParaRPr lang="en-GB" sz="6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717458269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#640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Strain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left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Glued on blade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276913427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#650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Strain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right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Glued on blade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07000482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#660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Strain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left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Glued on blade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3318733063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#670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Strain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Blade right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Glued on blade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1184289944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#680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Strain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FPC outer pipe cavity 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Glued on blade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449603630"/>
                  </a:ext>
                </a:extLst>
              </a:tr>
              <a:tr h="1526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#690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Strain gauge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FPC outer pipe cavity 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Glued on blade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40" marR="5840" marT="5840" marB="0" anchor="b"/>
                </a:tc>
                <a:extLst>
                  <a:ext uri="{0D108BD9-81ED-4DB2-BD59-A6C34878D82A}">
                    <a16:rowId xmlns:a16="http://schemas.microsoft.com/office/drawing/2014/main" val="2719892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759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02438AA-3BCB-425D-B1CB-2DC9A33A6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089" y="4533169"/>
            <a:ext cx="3622380" cy="17240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B2EFCEE-0EB2-4AAF-B374-DB205D58E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108" y="2089439"/>
            <a:ext cx="3215992" cy="186585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2D0BD63-EF75-46D7-80C6-3E18279A15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1987" y="1154397"/>
            <a:ext cx="4101021" cy="3329225"/>
          </a:xfrm>
          <a:prstGeom prst="rect">
            <a:avLst/>
          </a:prstGeom>
        </p:spPr>
      </p:pic>
      <p:cxnSp>
        <p:nvCxnSpPr>
          <p:cNvPr id="31" name="Straight Connector 30"/>
          <p:cNvCxnSpPr>
            <a:cxnSpLocks/>
          </p:cNvCxnSpPr>
          <p:nvPr/>
        </p:nvCxnSpPr>
        <p:spPr>
          <a:xfrm>
            <a:off x="6768920" y="5472475"/>
            <a:ext cx="57126" cy="95497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223921" y="5356443"/>
            <a:ext cx="221108" cy="1071006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cxnSpLocks/>
          </p:cNvCxnSpPr>
          <p:nvPr/>
        </p:nvCxnSpPr>
        <p:spPr>
          <a:xfrm>
            <a:off x="5465339" y="5472475"/>
            <a:ext cx="1" cy="95497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>
          <a:xfrm>
            <a:off x="6826046" y="6328362"/>
            <a:ext cx="581225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>
          <a:xfrm>
            <a:off x="5443700" y="6328362"/>
            <a:ext cx="1372662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3958153" y="4934835"/>
            <a:ext cx="95871" cy="92068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572054" y="5985545"/>
            <a:ext cx="8801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1180 mm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6906699" y="6003153"/>
            <a:ext cx="7817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460 mm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258803" y="5229522"/>
            <a:ext cx="7398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880 mm</a:t>
            </a:r>
            <a:endParaRPr lang="en-GB" sz="12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1/7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2634250" y="1867381"/>
            <a:ext cx="2556207" cy="328090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23597"/>
              <a:gd name="adj6" fmla="val 195691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Heating</a:t>
            </a: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cartridge</a:t>
            </a: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(x4/FPC – 8 in total)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6880225" y="2353373"/>
            <a:ext cx="290537" cy="132026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382570" y="1086360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fr-CH" dirty="0"/>
              <a:t>FPC HEATERS (8x – 4/FPC)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fr-CH" altLang="en-US" sz="1500" b="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fr-CH" altLang="en-US" sz="1500" b="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500" b="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500" b="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500" b="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12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382570" y="1757588"/>
            <a:ext cx="4040188" cy="3951288"/>
          </a:xfrm>
        </p:spPr>
        <p:txBody>
          <a:bodyPr>
            <a:normAutofit/>
          </a:bodyPr>
          <a:lstStyle/>
          <a:p>
            <a:r>
              <a:rPr lang="fr-CH" sz="1600" dirty="0"/>
              <a:t>Location</a:t>
            </a:r>
            <a:endParaRPr lang="en-GB" sz="1600" dirty="0"/>
          </a:p>
        </p:txBody>
      </p:sp>
      <p:sp>
        <p:nvSpPr>
          <p:cNvPr id="21" name="Content Placeholder 3"/>
          <p:cNvSpPr>
            <a:spLocks noGrp="1"/>
          </p:cNvSpPr>
          <p:nvPr>
            <p:ph sz="half" idx="2"/>
          </p:nvPr>
        </p:nvSpPr>
        <p:spPr>
          <a:xfrm>
            <a:off x="254116" y="4430337"/>
            <a:ext cx="4040188" cy="3951288"/>
          </a:xfrm>
        </p:spPr>
        <p:txBody>
          <a:bodyPr/>
          <a:lstStyle/>
          <a:p>
            <a:r>
              <a:rPr lang="fr-CH" sz="1800" dirty="0"/>
              <a:t>Labels : #400 &amp; #410</a:t>
            </a:r>
          </a:p>
          <a:p>
            <a:r>
              <a:rPr lang="fr-CH" sz="1800" dirty="0"/>
              <a:t>Distance on the top plate :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22" name="Oval 21"/>
          <p:cNvSpPr/>
          <p:nvPr/>
        </p:nvSpPr>
        <p:spPr>
          <a:xfrm>
            <a:off x="1107377" y="2429577"/>
            <a:ext cx="360040" cy="216024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2274210" y="2716690"/>
            <a:ext cx="360040" cy="216024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239108" y="3693094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1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6" name="Straight Arrow Connector 25"/>
          <p:cNvCxnSpPr>
            <a:cxnSpLocks/>
            <a:endCxn id="22" idx="7"/>
          </p:cNvCxnSpPr>
          <p:nvPr/>
        </p:nvCxnSpPr>
        <p:spPr>
          <a:xfrm flipH="1">
            <a:off x="1414690" y="2161767"/>
            <a:ext cx="168978" cy="299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cxnSpLocks/>
            <a:endCxn id="23" idx="1"/>
          </p:cNvCxnSpPr>
          <p:nvPr/>
        </p:nvCxnSpPr>
        <p:spPr>
          <a:xfrm>
            <a:off x="2192224" y="2308618"/>
            <a:ext cx="134713" cy="4397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EE5C08CA-F05A-41DE-A28D-546404C1C46A}"/>
              </a:ext>
            </a:extLst>
          </p:cNvPr>
          <p:cNvSpPr txBox="1"/>
          <p:nvPr/>
        </p:nvSpPr>
        <p:spPr>
          <a:xfrm>
            <a:off x="1373690" y="1933861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Cavity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1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55D54CF-9166-4AED-831F-E751002C1052}"/>
              </a:ext>
            </a:extLst>
          </p:cNvPr>
          <p:cNvSpPr txBox="1"/>
          <p:nvPr/>
        </p:nvSpPr>
        <p:spPr>
          <a:xfrm>
            <a:off x="2052093" y="2074957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Cavity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2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8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CC09181-F7BE-40DA-8484-EA7C63AD6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600" y="4357347"/>
            <a:ext cx="1188389" cy="16435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33D3C3-DCFA-421E-BDFC-EBC92E1B2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760" y="4176683"/>
            <a:ext cx="3380060" cy="16435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6B34D55-103B-423C-BF42-B864C05FF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935" y="1791232"/>
            <a:ext cx="3971851" cy="156037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652208" y="6408837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2/7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-236535" y="1964571"/>
            <a:ext cx="2556207" cy="391662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32958"/>
              <a:gd name="adj6" fmla="val 22867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Resistive</a:t>
            </a:r>
            <a:r>
              <a:rPr lang="fr-CH" altLang="en-US" sz="105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glued</a:t>
            </a:r>
            <a:r>
              <a:rPr lang="fr-CH" altLang="en-US" sz="105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printed</a:t>
            </a:r>
            <a:r>
              <a:rPr lang="fr-CH" altLang="en-US" sz="105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foil</a:t>
            </a:r>
            <a:endParaRPr kumimoji="0" lang="fr-CH" altLang="en-US" sz="105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100W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946663" y="2104424"/>
            <a:ext cx="1441831" cy="78528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538742" y="1268409"/>
            <a:ext cx="4733257" cy="639762"/>
          </a:xfrm>
        </p:spPr>
        <p:txBody>
          <a:bodyPr/>
          <a:lstStyle/>
          <a:p>
            <a:r>
              <a:rPr lang="fr-CH" dirty="0" err="1"/>
              <a:t>Helium</a:t>
            </a:r>
            <a:r>
              <a:rPr lang="fr-CH" dirty="0"/>
              <a:t> tank HEATERS (2x – 1/</a:t>
            </a:r>
            <a:r>
              <a:rPr lang="fr-CH" dirty="0" err="1"/>
              <a:t>Cavity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464113" y="1588290"/>
            <a:ext cx="4040188" cy="3951288"/>
          </a:xfrm>
        </p:spPr>
        <p:txBody>
          <a:bodyPr>
            <a:normAutofit/>
          </a:bodyPr>
          <a:lstStyle/>
          <a:p>
            <a:r>
              <a:rPr lang="fr-CH" sz="1600" dirty="0"/>
              <a:t>Location</a:t>
            </a:r>
            <a:endParaRPr lang="en-GB" sz="1600" dirty="0"/>
          </a:p>
        </p:txBody>
      </p:sp>
      <p:sp>
        <p:nvSpPr>
          <p:cNvPr id="21" name="Content Placeholder 3"/>
          <p:cNvSpPr>
            <a:spLocks noGrp="1"/>
          </p:cNvSpPr>
          <p:nvPr>
            <p:ph sz="half" idx="2"/>
          </p:nvPr>
        </p:nvSpPr>
        <p:spPr>
          <a:xfrm>
            <a:off x="449553" y="3703258"/>
            <a:ext cx="4581225" cy="3951288"/>
          </a:xfrm>
        </p:spPr>
        <p:txBody>
          <a:bodyPr>
            <a:normAutofit/>
          </a:bodyPr>
          <a:lstStyle/>
          <a:p>
            <a:r>
              <a:rPr lang="fr-CH" sz="1600" dirty="0"/>
              <a:t>Labels : #380 &amp; #390</a:t>
            </a:r>
          </a:p>
          <a:p>
            <a:r>
              <a:rPr lang="fr-CH" sz="1600" dirty="0"/>
              <a:t>Distances  in the cryomodule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429407" y="3460551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872161" y="5299669"/>
            <a:ext cx="0" cy="107741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851150" y="5292854"/>
            <a:ext cx="1" cy="1135829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5829511" y="6329596"/>
            <a:ext cx="1042650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6200000">
            <a:off x="5811513" y="5722268"/>
            <a:ext cx="8801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1180 mm</a:t>
            </a:r>
            <a:endParaRPr lang="en-GB" sz="1200" dirty="0"/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7341679" y="4654665"/>
            <a:ext cx="0" cy="175417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6648249" y="5693665"/>
            <a:ext cx="88010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435 mm</a:t>
            </a:r>
            <a:endParaRPr lang="en-GB" sz="1200" dirty="0"/>
          </a:p>
        </p:txBody>
      </p:sp>
      <p:cxnSp>
        <p:nvCxnSpPr>
          <p:cNvPr id="43" name="Straight Arrow Connector 42"/>
          <p:cNvCxnSpPr>
            <a:cxnSpLocks/>
          </p:cNvCxnSpPr>
          <p:nvPr/>
        </p:nvCxnSpPr>
        <p:spPr>
          <a:xfrm>
            <a:off x="6872161" y="6329596"/>
            <a:ext cx="469518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</p:cNvCxnSpPr>
          <p:nvPr/>
        </p:nvCxnSpPr>
        <p:spPr>
          <a:xfrm>
            <a:off x="2010966" y="5560985"/>
            <a:ext cx="0" cy="102785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2474227" y="4725637"/>
            <a:ext cx="0" cy="181060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6200000">
            <a:off x="1895673" y="5897580"/>
            <a:ext cx="88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450 mm</a:t>
            </a:r>
            <a:endParaRPr lang="en-GB" sz="1200" dirty="0"/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2010966" y="6428683"/>
            <a:ext cx="463261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2474227" y="4905746"/>
            <a:ext cx="839823" cy="1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cxnSpLocks/>
          </p:cNvCxnSpPr>
          <p:nvPr/>
        </p:nvCxnSpPr>
        <p:spPr>
          <a:xfrm flipH="1" flipV="1">
            <a:off x="2010966" y="5554448"/>
            <a:ext cx="1303085" cy="336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119579" y="4886954"/>
            <a:ext cx="0" cy="674031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3062466" y="5078719"/>
            <a:ext cx="88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750 mm</a:t>
            </a:r>
            <a:endParaRPr lang="en-GB" sz="12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9C3785-FDF7-4A99-81D1-F9DEFC6D4524}"/>
              </a:ext>
            </a:extLst>
          </p:cNvPr>
          <p:cNvSpPr txBox="1"/>
          <p:nvPr/>
        </p:nvSpPr>
        <p:spPr>
          <a:xfrm>
            <a:off x="3942575" y="2963751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#380</a:t>
            </a:r>
            <a:endParaRPr lang="en-GB" sz="10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C7E6949-DC4B-4D7D-88D0-CC97937D359E}"/>
              </a:ext>
            </a:extLst>
          </p:cNvPr>
          <p:cNvSpPr txBox="1"/>
          <p:nvPr/>
        </p:nvSpPr>
        <p:spPr>
          <a:xfrm>
            <a:off x="5459227" y="2951154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#390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13442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FDAF3C95-8417-48EC-9AD1-9146FDEC5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264" y="1786836"/>
            <a:ext cx="6707092" cy="3192145"/>
          </a:xfrm>
          <a:prstGeom prst="rect">
            <a:avLst/>
          </a:prstGeom>
        </p:spPr>
      </p:pic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382570" y="1344450"/>
            <a:ext cx="4040188" cy="3951288"/>
          </a:xfrm>
        </p:spPr>
        <p:txBody>
          <a:bodyPr/>
          <a:lstStyle/>
          <a:p>
            <a:r>
              <a:rPr lang="fr-CH" dirty="0"/>
              <a:t>Location and distances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3/7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612000" y="1743091"/>
            <a:ext cx="2556207" cy="535905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89250"/>
              <a:gd name="adj6" fmla="val 205975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Heating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cartridge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(x1/Tuner – 2 in total)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H="1">
            <a:off x="3611061" y="2124546"/>
            <a:ext cx="286846" cy="1193131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57199" y="1024569"/>
            <a:ext cx="4733257" cy="639762"/>
          </a:xfrm>
        </p:spPr>
        <p:txBody>
          <a:bodyPr/>
          <a:lstStyle/>
          <a:p>
            <a:r>
              <a:rPr lang="fr-CH" dirty="0"/>
              <a:t>Tuner HEATERS (2x – 1/Tuner)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39108" y="5309307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371744" y="5623111"/>
            <a:ext cx="4040188" cy="463271"/>
          </a:xfrm>
        </p:spPr>
        <p:txBody>
          <a:bodyPr/>
          <a:lstStyle/>
          <a:p>
            <a:r>
              <a:rPr lang="fr-CH" dirty="0"/>
              <a:t>Labels : #440 &amp; #450</a:t>
            </a:r>
            <a:endParaRPr lang="en-GB" dirty="0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3542599" y="3497436"/>
            <a:ext cx="0" cy="166130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907970" y="3407620"/>
            <a:ext cx="72008" cy="172974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7487712" y="3429000"/>
            <a:ext cx="216024" cy="172974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 flipV="1">
            <a:off x="3542599" y="5042763"/>
            <a:ext cx="2437379" cy="1540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>
            <a:off x="5943974" y="5042763"/>
            <a:ext cx="1759762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1244923" y="2551167"/>
            <a:ext cx="281613" cy="162176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232281" y="4744800"/>
            <a:ext cx="101873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1180 mm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252004" y="4745727"/>
            <a:ext cx="7920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760 mm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12000" y="320303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880 mm</a:t>
            </a:r>
            <a:endParaRPr lang="en-GB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DB308C-E64C-4675-9F56-AFC6F24C0E26}"/>
              </a:ext>
            </a:extLst>
          </p:cNvPr>
          <p:cNvSpPr txBox="1"/>
          <p:nvPr/>
        </p:nvSpPr>
        <p:spPr>
          <a:xfrm>
            <a:off x="2956818" y="3251215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#440</a:t>
            </a:r>
            <a:endParaRPr lang="en-GB" sz="10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1C2C48E-D488-46B0-A198-1F2FA6295E88}"/>
              </a:ext>
            </a:extLst>
          </p:cNvPr>
          <p:cNvSpPr txBox="1"/>
          <p:nvPr/>
        </p:nvSpPr>
        <p:spPr>
          <a:xfrm>
            <a:off x="5979978" y="3218423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#450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34298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0FBB3BA4-6E74-4A08-A1BB-95F06B5F5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636" y="1713167"/>
            <a:ext cx="7083167" cy="3371132"/>
          </a:xfrm>
          <a:prstGeom prst="rect">
            <a:avLst/>
          </a:prstGeom>
        </p:spPr>
      </p:pic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382570" y="1344450"/>
            <a:ext cx="4040188" cy="3951288"/>
          </a:xfrm>
        </p:spPr>
        <p:txBody>
          <a:bodyPr/>
          <a:lstStyle/>
          <a:p>
            <a:r>
              <a:rPr lang="fr-CH" dirty="0"/>
              <a:t>Location and distances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4/7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427494" y="1743091"/>
            <a:ext cx="2740714" cy="535905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30952"/>
              <a:gd name="adj6" fmla="val 184919"/>
            </a:avLst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Heating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cartridge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(x1/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blades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– 4 in total)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H="1">
            <a:off x="3086269" y="1974005"/>
            <a:ext cx="712005" cy="104051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57199" y="1024569"/>
            <a:ext cx="4733257" cy="639762"/>
          </a:xfrm>
        </p:spPr>
        <p:txBody>
          <a:bodyPr/>
          <a:lstStyle/>
          <a:p>
            <a:r>
              <a:rPr lang="fr-CH" dirty="0" err="1"/>
              <a:t>Blade</a:t>
            </a:r>
            <a:r>
              <a:rPr lang="fr-CH" dirty="0"/>
              <a:t> HEATERS (4x – 1/</a:t>
            </a:r>
            <a:r>
              <a:rPr lang="fr-CH" dirty="0" err="1"/>
              <a:t>Blade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39108" y="5309307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371744" y="5623111"/>
            <a:ext cx="4040188" cy="463271"/>
          </a:xfrm>
        </p:spPr>
        <p:txBody>
          <a:bodyPr>
            <a:normAutofit fontScale="77500" lnSpcReduction="20000"/>
          </a:bodyPr>
          <a:lstStyle/>
          <a:p>
            <a:r>
              <a:rPr lang="fr-CH" dirty="0"/>
              <a:t>Labels : #460, #470, #480 &amp; #490</a:t>
            </a:r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850049" y="3572131"/>
            <a:ext cx="0" cy="151216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5374531" y="3639476"/>
            <a:ext cx="46689" cy="151216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7350721" y="3429000"/>
            <a:ext cx="254039" cy="1722644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2850049" y="5081931"/>
            <a:ext cx="2547826" cy="1593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 flipV="1">
            <a:off x="5421220" y="5084299"/>
            <a:ext cx="2183540" cy="1357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30793" y="2536694"/>
            <a:ext cx="281613" cy="192884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739590" y="4793731"/>
            <a:ext cx="94076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1180 mm</a:t>
            </a:r>
            <a:endParaRPr lang="en-GB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6326137" y="4741396"/>
            <a:ext cx="9257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dirty="0"/>
              <a:t>960 mm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320318" y="3220437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880 mm</a:t>
            </a:r>
            <a:endParaRPr lang="en-GB" sz="1200" dirty="0"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 flipH="1">
            <a:off x="2857500" y="1960436"/>
            <a:ext cx="940774" cy="164460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>
            <a:off x="4695192" y="2489395"/>
            <a:ext cx="587136" cy="1074729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28B203E-963A-4C6E-8A09-9F8288197A37}"/>
              </a:ext>
            </a:extLst>
          </p:cNvPr>
          <p:cNvSpPr txBox="1"/>
          <p:nvPr/>
        </p:nvSpPr>
        <p:spPr>
          <a:xfrm>
            <a:off x="2581332" y="2796216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#470</a:t>
            </a:r>
            <a:endParaRPr lang="en-GB" sz="10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46F93C-3654-4664-9E1E-5206442F8926}"/>
              </a:ext>
            </a:extLst>
          </p:cNvPr>
          <p:cNvSpPr txBox="1"/>
          <p:nvPr/>
        </p:nvSpPr>
        <p:spPr>
          <a:xfrm>
            <a:off x="2313561" y="3435426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#460</a:t>
            </a:r>
            <a:endParaRPr lang="en-GB" sz="10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3741BDE-0739-4766-A5F6-70EC63DD2D4E}"/>
              </a:ext>
            </a:extLst>
          </p:cNvPr>
          <p:cNvSpPr txBox="1"/>
          <p:nvPr/>
        </p:nvSpPr>
        <p:spPr>
          <a:xfrm>
            <a:off x="5421220" y="3441013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#480</a:t>
            </a:r>
            <a:endParaRPr lang="en-GB" sz="10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29F616-28EE-4DDC-89E0-CFCF6BCF6262}"/>
              </a:ext>
            </a:extLst>
          </p:cNvPr>
          <p:cNvSpPr txBox="1"/>
          <p:nvPr/>
        </p:nvSpPr>
        <p:spPr>
          <a:xfrm>
            <a:off x="5589384" y="2765070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#490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43036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13929967-F36C-4B48-9879-7A6FD47B80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137" y="4690630"/>
            <a:ext cx="3877117" cy="179492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FBB3BA4-6E74-4A08-A1BB-95F06B5F53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637" y="1713167"/>
            <a:ext cx="5274760" cy="2510447"/>
          </a:xfrm>
          <a:prstGeom prst="rect">
            <a:avLst/>
          </a:prstGeom>
        </p:spPr>
      </p:pic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395585" y="1270146"/>
            <a:ext cx="4040188" cy="3951288"/>
          </a:xfrm>
        </p:spPr>
        <p:txBody>
          <a:bodyPr>
            <a:normAutofit/>
          </a:bodyPr>
          <a:lstStyle/>
          <a:p>
            <a:r>
              <a:rPr lang="fr-CH" sz="2000" dirty="0"/>
              <a:t>Location and distances</a:t>
            </a:r>
            <a:endParaRPr lang="en-GB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5/7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420062" y="1602741"/>
            <a:ext cx="2740714" cy="535905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86071"/>
              <a:gd name="adj6" fmla="val 185860"/>
            </a:avLst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Heating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cartridge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(x1/FT – 6 in total)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H="1">
            <a:off x="2210881" y="1838838"/>
            <a:ext cx="1527602" cy="1455089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53565" y="1002383"/>
            <a:ext cx="6468141" cy="639762"/>
          </a:xfrm>
        </p:spPr>
        <p:txBody>
          <a:bodyPr>
            <a:normAutofit/>
          </a:bodyPr>
          <a:lstStyle/>
          <a:p>
            <a:r>
              <a:rPr lang="fr-CH" sz="1800" dirty="0"/>
              <a:t>RF coaxial </a:t>
            </a:r>
            <a:r>
              <a:rPr lang="fr-CH" sz="1800" dirty="0" err="1"/>
              <a:t>feedthrough</a:t>
            </a:r>
            <a:r>
              <a:rPr lang="fr-CH" sz="1800" dirty="0"/>
              <a:t> HEATERS (6x – 1/line)</a:t>
            </a:r>
            <a:endParaRPr lang="en-GB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211088" y="4536719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116091" y="4980533"/>
            <a:ext cx="3808210" cy="463271"/>
          </a:xfrm>
        </p:spPr>
        <p:txBody>
          <a:bodyPr>
            <a:normAutofit/>
          </a:bodyPr>
          <a:lstStyle/>
          <a:p>
            <a:r>
              <a:rPr lang="fr-CH" dirty="0"/>
              <a:t>Labels : xx</a:t>
            </a:r>
            <a:endParaRPr lang="en-GB" dirty="0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2230374" y="3303182"/>
            <a:ext cx="0" cy="116236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992029" y="2324690"/>
            <a:ext cx="140806" cy="1310913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573925" y="4063027"/>
            <a:ext cx="94076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/>
              <a:t>890 mm</a:t>
            </a:r>
            <a:endParaRPr lang="en-GB" sz="1050" dirty="0"/>
          </a:p>
        </p:txBody>
      </p:sp>
      <p:sp>
        <p:nvSpPr>
          <p:cNvPr id="36" name="TextBox 35"/>
          <p:cNvSpPr txBox="1"/>
          <p:nvPr/>
        </p:nvSpPr>
        <p:spPr>
          <a:xfrm>
            <a:off x="4435773" y="4067986"/>
            <a:ext cx="9257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/>
              <a:t>890 mm</a:t>
            </a:r>
            <a:endParaRPr lang="en-GB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00763" y="2750741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880 mm</a:t>
            </a:r>
            <a:endParaRPr lang="en-GB" sz="1200" dirty="0"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 flipH="1">
            <a:off x="3664441" y="1838838"/>
            <a:ext cx="75134" cy="1268779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H="1">
            <a:off x="4099215" y="2518854"/>
            <a:ext cx="563799" cy="797546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FA42163-5718-4E75-9984-E5A23B810E16}"/>
              </a:ext>
            </a:extLst>
          </p:cNvPr>
          <p:cNvCxnSpPr>
            <a:cxnSpLocks/>
          </p:cNvCxnSpPr>
          <p:nvPr/>
        </p:nvCxnSpPr>
        <p:spPr>
          <a:xfrm>
            <a:off x="5510339" y="3130914"/>
            <a:ext cx="46689" cy="151216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3644945" y="3107617"/>
            <a:ext cx="42691" cy="162425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2210881" y="4332622"/>
            <a:ext cx="1457262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>
            <a:off x="4132369" y="4339407"/>
            <a:ext cx="1405166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3B1098FE-499E-4B63-BE94-729C8C9BF676}"/>
              </a:ext>
            </a:extLst>
          </p:cNvPr>
          <p:cNvSpPr txBox="1"/>
          <p:nvPr/>
        </p:nvSpPr>
        <p:spPr>
          <a:xfrm rot="18619909">
            <a:off x="5218513" y="4334737"/>
            <a:ext cx="9257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/>
              <a:t>165 mm</a:t>
            </a:r>
            <a:endParaRPr lang="en-GB" sz="1050" dirty="0"/>
          </a:p>
        </p:txBody>
      </p: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5745468" y="3076476"/>
            <a:ext cx="172190" cy="1434026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F8596D4-84E2-4DE8-9D09-BF987424CA59}"/>
              </a:ext>
            </a:extLst>
          </p:cNvPr>
          <p:cNvCxnSpPr>
            <a:cxnSpLocks/>
          </p:cNvCxnSpPr>
          <p:nvPr/>
        </p:nvCxnSpPr>
        <p:spPr>
          <a:xfrm flipV="1">
            <a:off x="5521233" y="4332622"/>
            <a:ext cx="396425" cy="123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8E84EAD-BFC6-4994-8340-6A1748F5C5AB}"/>
              </a:ext>
            </a:extLst>
          </p:cNvPr>
          <p:cNvSpPr txBox="1"/>
          <p:nvPr/>
        </p:nvSpPr>
        <p:spPr>
          <a:xfrm rot="18619909">
            <a:off x="3388325" y="4369738"/>
            <a:ext cx="9257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/>
              <a:t>290 mm</a:t>
            </a:r>
            <a:endParaRPr lang="en-GB" sz="105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725D15D-FFF0-4B1E-9107-D097F3B63C69}"/>
              </a:ext>
            </a:extLst>
          </p:cNvPr>
          <p:cNvCxnSpPr>
            <a:cxnSpLocks/>
          </p:cNvCxnSpPr>
          <p:nvPr/>
        </p:nvCxnSpPr>
        <p:spPr>
          <a:xfrm flipV="1">
            <a:off x="3668143" y="4339198"/>
            <a:ext cx="459435" cy="82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B43ED03-D570-43BC-A85E-B4150C79576D}"/>
              </a:ext>
            </a:extLst>
          </p:cNvPr>
          <p:cNvCxnSpPr>
            <a:cxnSpLocks/>
          </p:cNvCxnSpPr>
          <p:nvPr/>
        </p:nvCxnSpPr>
        <p:spPr>
          <a:xfrm>
            <a:off x="4099215" y="3293927"/>
            <a:ext cx="33154" cy="1216575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5A2AA4A-EF3B-4DFA-A226-E8DD75B1EE78}"/>
              </a:ext>
            </a:extLst>
          </p:cNvPr>
          <p:cNvCxnSpPr>
            <a:cxnSpLocks/>
          </p:cNvCxnSpPr>
          <p:nvPr/>
        </p:nvCxnSpPr>
        <p:spPr>
          <a:xfrm>
            <a:off x="4533299" y="5695640"/>
            <a:ext cx="0" cy="960341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2493007-2FA6-4A90-9B85-BE2BFEACCEDC}"/>
              </a:ext>
            </a:extLst>
          </p:cNvPr>
          <p:cNvCxnSpPr>
            <a:cxnSpLocks/>
          </p:cNvCxnSpPr>
          <p:nvPr/>
        </p:nvCxnSpPr>
        <p:spPr>
          <a:xfrm>
            <a:off x="5917658" y="5637013"/>
            <a:ext cx="0" cy="101896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AB9800FD-D276-491E-A6DF-2B562264D3C7}"/>
              </a:ext>
            </a:extLst>
          </p:cNvPr>
          <p:cNvCxnSpPr>
            <a:cxnSpLocks/>
          </p:cNvCxnSpPr>
          <p:nvPr/>
        </p:nvCxnSpPr>
        <p:spPr>
          <a:xfrm flipH="1">
            <a:off x="7506586" y="5637013"/>
            <a:ext cx="83928" cy="1018968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B6775BC2-B455-4EE9-9CF0-9BB33589EFF2}"/>
              </a:ext>
            </a:extLst>
          </p:cNvPr>
          <p:cNvSpPr txBox="1"/>
          <p:nvPr/>
        </p:nvSpPr>
        <p:spPr>
          <a:xfrm>
            <a:off x="4893723" y="6309484"/>
            <a:ext cx="94076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/>
              <a:t>1180 mm</a:t>
            </a:r>
            <a:endParaRPr lang="en-GB" sz="1050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D9361F5-3CA8-4E11-894A-3BBC3F3232E7}"/>
              </a:ext>
            </a:extLst>
          </p:cNvPr>
          <p:cNvCxnSpPr>
            <a:cxnSpLocks/>
          </p:cNvCxnSpPr>
          <p:nvPr/>
        </p:nvCxnSpPr>
        <p:spPr>
          <a:xfrm>
            <a:off x="4530679" y="6579079"/>
            <a:ext cx="1367858" cy="7986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54B0CF54-1B85-45FE-B5A0-E703CC51FA47}"/>
              </a:ext>
            </a:extLst>
          </p:cNvPr>
          <p:cNvSpPr txBox="1"/>
          <p:nvPr/>
        </p:nvSpPr>
        <p:spPr>
          <a:xfrm>
            <a:off x="6261581" y="6309484"/>
            <a:ext cx="94076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dirty="0"/>
              <a:t>1450 mm</a:t>
            </a:r>
            <a:endParaRPr lang="en-GB" sz="1050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A5FF9BBF-7FB7-4B04-B37D-6DBAD32684DF}"/>
              </a:ext>
            </a:extLst>
          </p:cNvPr>
          <p:cNvCxnSpPr>
            <a:cxnSpLocks/>
          </p:cNvCxnSpPr>
          <p:nvPr/>
        </p:nvCxnSpPr>
        <p:spPr>
          <a:xfrm>
            <a:off x="5898537" y="6579079"/>
            <a:ext cx="1604866" cy="7986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9C56F20F-0EA3-4AF8-BE7F-2E72FAD07477}"/>
              </a:ext>
            </a:extLst>
          </p:cNvPr>
          <p:cNvCxnSpPr>
            <a:cxnSpLocks/>
          </p:cNvCxnSpPr>
          <p:nvPr/>
        </p:nvCxnSpPr>
        <p:spPr>
          <a:xfrm flipH="1">
            <a:off x="3757089" y="5684686"/>
            <a:ext cx="734985" cy="20878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EA7134D-9E4F-4E9B-85BA-31C656007594}"/>
              </a:ext>
            </a:extLst>
          </p:cNvPr>
          <p:cNvCxnSpPr>
            <a:cxnSpLocks/>
          </p:cNvCxnSpPr>
          <p:nvPr/>
        </p:nvCxnSpPr>
        <p:spPr>
          <a:xfrm flipH="1">
            <a:off x="5913928" y="4597103"/>
            <a:ext cx="347653" cy="1051153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7C3C8863-6898-48D0-A22A-F7F64B192AF9}"/>
              </a:ext>
            </a:extLst>
          </p:cNvPr>
          <p:cNvSpPr txBox="1"/>
          <p:nvPr/>
        </p:nvSpPr>
        <p:spPr>
          <a:xfrm>
            <a:off x="1522911" y="3070179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#570</a:t>
            </a:r>
            <a:endParaRPr lang="en-GB" sz="1000" b="1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39B3F2F-D3CB-4A8C-A52A-CEDD8268528F}"/>
              </a:ext>
            </a:extLst>
          </p:cNvPr>
          <p:cNvSpPr txBox="1"/>
          <p:nvPr/>
        </p:nvSpPr>
        <p:spPr>
          <a:xfrm>
            <a:off x="3115804" y="2830255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#560</a:t>
            </a:r>
            <a:endParaRPr lang="en-GB" sz="1000" b="1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C684088-2E6C-4C24-9F2B-9D64F2D7D68A}"/>
              </a:ext>
            </a:extLst>
          </p:cNvPr>
          <p:cNvSpPr txBox="1"/>
          <p:nvPr/>
        </p:nvSpPr>
        <p:spPr>
          <a:xfrm>
            <a:off x="4189873" y="3141201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#600</a:t>
            </a:r>
            <a:endParaRPr lang="en-GB" sz="1000" b="1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B30727B-B51B-4B5B-B7B5-CAAB864C6084}"/>
              </a:ext>
            </a:extLst>
          </p:cNvPr>
          <p:cNvSpPr txBox="1"/>
          <p:nvPr/>
        </p:nvSpPr>
        <p:spPr>
          <a:xfrm>
            <a:off x="5510339" y="2799151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#590</a:t>
            </a:r>
            <a:endParaRPr lang="en-GB" sz="1000" b="1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B96B47E-FE2C-41F8-8B66-68D5571C891F}"/>
              </a:ext>
            </a:extLst>
          </p:cNvPr>
          <p:cNvSpPr txBox="1"/>
          <p:nvPr/>
        </p:nvSpPr>
        <p:spPr>
          <a:xfrm>
            <a:off x="4053077" y="5420039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#580</a:t>
            </a:r>
            <a:endParaRPr lang="en-GB" sz="1000" b="1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44CC6020-1975-4B9B-A159-818AFE88478E}"/>
              </a:ext>
            </a:extLst>
          </p:cNvPr>
          <p:cNvSpPr txBox="1"/>
          <p:nvPr/>
        </p:nvSpPr>
        <p:spPr>
          <a:xfrm>
            <a:off x="5981695" y="5553949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#610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415752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40FBEC-7E8A-484C-B5B9-65CCB6552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3930" y="1552191"/>
            <a:ext cx="2208506" cy="4236886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1B6BA13-FF94-479E-B0C2-36BEA3BA2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710" y="2303373"/>
            <a:ext cx="2601758" cy="3629525"/>
          </a:xfrm>
          <a:prstGeom prst="rect">
            <a:avLst/>
          </a:prstGeom>
        </p:spPr>
      </p:pic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395585" y="1270146"/>
            <a:ext cx="4040188" cy="3951288"/>
          </a:xfrm>
        </p:spPr>
        <p:txBody>
          <a:bodyPr>
            <a:normAutofit/>
          </a:bodyPr>
          <a:lstStyle/>
          <a:p>
            <a:r>
              <a:rPr lang="fr-CH" sz="2000" dirty="0"/>
              <a:t>Location and distances</a:t>
            </a:r>
            <a:endParaRPr lang="en-GB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6/7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-69509" y="2061053"/>
            <a:ext cx="2740714" cy="535905"/>
          </a:xfrm>
          <a:prstGeom prst="accentCallout2">
            <a:avLst>
              <a:gd name="adj1" fmla="val 10875"/>
              <a:gd name="adj2" fmla="val 102102"/>
              <a:gd name="adj3" fmla="val 14430"/>
              <a:gd name="adj4" fmla="val 105850"/>
              <a:gd name="adj5" fmla="val 359536"/>
              <a:gd name="adj6" fmla="val 113341"/>
            </a:avLst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Heating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cartridge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(x2/flange – 6 in total)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2831327" y="2133600"/>
            <a:ext cx="360253" cy="2055841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53565" y="1002383"/>
            <a:ext cx="6468141" cy="639762"/>
          </a:xfrm>
        </p:spPr>
        <p:txBody>
          <a:bodyPr>
            <a:normAutofit/>
          </a:bodyPr>
          <a:lstStyle/>
          <a:p>
            <a:r>
              <a:rPr lang="fr-CH" sz="1800" dirty="0"/>
              <a:t>Cold warm transition HEATERS (8x – 2/line)</a:t>
            </a:r>
            <a:endParaRPr lang="en-GB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395585" y="5908295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5268888" y="1519575"/>
            <a:ext cx="4040188" cy="463271"/>
          </a:xfrm>
        </p:spPr>
        <p:txBody>
          <a:bodyPr/>
          <a:lstStyle/>
          <a:p>
            <a:r>
              <a:rPr lang="fr-CH" dirty="0"/>
              <a:t>Labels :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endParaRPr lang="en-GB" dirty="0"/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2208965" y="2864722"/>
            <a:ext cx="0" cy="130494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427640" y="3451357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565 mm</a:t>
            </a:r>
            <a:endParaRPr lang="en-GB" sz="1200" dirty="0"/>
          </a:p>
        </p:txBody>
      </p:sp>
      <p:cxnSp>
        <p:nvCxnSpPr>
          <p:cNvPr id="26" name="Straight Connector 25"/>
          <p:cNvCxnSpPr>
            <a:cxnSpLocks/>
          </p:cNvCxnSpPr>
          <p:nvPr/>
        </p:nvCxnSpPr>
        <p:spPr>
          <a:xfrm>
            <a:off x="2821739" y="2133600"/>
            <a:ext cx="3589650" cy="2036066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>
            <a:off x="2831327" y="2133600"/>
            <a:ext cx="3759973" cy="1885312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F62AD793-5C19-491C-8AF4-82810B41EB81}"/>
              </a:ext>
            </a:extLst>
          </p:cNvPr>
          <p:cNvSpPr txBox="1"/>
          <p:nvPr/>
        </p:nvSpPr>
        <p:spPr>
          <a:xfrm>
            <a:off x="3215138" y="3935314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#500</a:t>
            </a:r>
            <a:endParaRPr lang="en-GB" sz="10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AFE5272-68E1-4D85-AE00-05DCA1E9A396}"/>
              </a:ext>
            </a:extLst>
          </p:cNvPr>
          <p:cNvSpPr txBox="1"/>
          <p:nvPr/>
        </p:nvSpPr>
        <p:spPr>
          <a:xfrm>
            <a:off x="2483500" y="3784526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#510</a:t>
            </a:r>
            <a:endParaRPr lang="en-GB" sz="10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1A6F38D-E44D-4A7F-BDAF-35908E052E91}"/>
              </a:ext>
            </a:extLst>
          </p:cNvPr>
          <p:cNvSpPr txBox="1"/>
          <p:nvPr/>
        </p:nvSpPr>
        <p:spPr>
          <a:xfrm>
            <a:off x="5813478" y="4188685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#520</a:t>
            </a:r>
            <a:endParaRPr lang="en-GB" sz="10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9DAA95F-54AE-4486-A173-B69A3B77D72C}"/>
              </a:ext>
            </a:extLst>
          </p:cNvPr>
          <p:cNvSpPr txBox="1"/>
          <p:nvPr/>
        </p:nvSpPr>
        <p:spPr>
          <a:xfrm>
            <a:off x="6509517" y="3655498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#530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172117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0FBB3BA4-6E74-4A08-A1BB-95F06B5F53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569" y="1697679"/>
            <a:ext cx="7326491" cy="3486939"/>
          </a:xfrm>
          <a:prstGeom prst="rect">
            <a:avLst/>
          </a:prstGeom>
        </p:spPr>
      </p:pic>
      <p:sp>
        <p:nvSpPr>
          <p:cNvPr id="19" name="Content Placeholder 3"/>
          <p:cNvSpPr>
            <a:spLocks noGrp="1"/>
          </p:cNvSpPr>
          <p:nvPr>
            <p:ph sz="half" idx="2"/>
          </p:nvPr>
        </p:nvSpPr>
        <p:spPr>
          <a:xfrm>
            <a:off x="395585" y="1270146"/>
            <a:ext cx="4040188" cy="3951288"/>
          </a:xfrm>
        </p:spPr>
        <p:txBody>
          <a:bodyPr>
            <a:normAutofit/>
          </a:bodyPr>
          <a:lstStyle/>
          <a:p>
            <a:r>
              <a:rPr lang="fr-CH" sz="2000" dirty="0"/>
              <a:t>Location and distances</a:t>
            </a:r>
            <a:endParaRPr lang="en-GB" sz="2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/>
              <a:t>HEATERS 7/7</a:t>
            </a:r>
            <a:endParaRPr lang="en-GB" dirty="0"/>
          </a:p>
        </p:txBody>
      </p:sp>
      <p:sp>
        <p:nvSpPr>
          <p:cNvPr id="11" name="AutoShape 5"/>
          <p:cNvSpPr>
            <a:spLocks/>
          </p:cNvSpPr>
          <p:nvPr/>
        </p:nvSpPr>
        <p:spPr bwMode="auto">
          <a:xfrm>
            <a:off x="87992" y="1602741"/>
            <a:ext cx="3072784" cy="535905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86538"/>
              <a:gd name="adj6" fmla="val 184855"/>
            </a:avLst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Heating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cartridge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level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gauges port -1/port)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H="1">
            <a:off x="3160776" y="1722523"/>
            <a:ext cx="507367" cy="875032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"/>
          <p:cNvSpPr>
            <a:spLocks noGrp="1"/>
          </p:cNvSpPr>
          <p:nvPr>
            <p:ph type="body" idx="1"/>
          </p:nvPr>
        </p:nvSpPr>
        <p:spPr>
          <a:xfrm>
            <a:off x="453565" y="1002383"/>
            <a:ext cx="6468141" cy="639762"/>
          </a:xfrm>
        </p:spPr>
        <p:txBody>
          <a:bodyPr>
            <a:normAutofit/>
          </a:bodyPr>
          <a:lstStyle/>
          <a:p>
            <a:r>
              <a:rPr lang="fr-CH" sz="1800" dirty="0"/>
              <a:t>Cryo ports HEATERS (4x)</a:t>
            </a:r>
            <a:endParaRPr lang="en-GB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177383" y="5422650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211088" y="5731507"/>
            <a:ext cx="4040188" cy="463271"/>
          </a:xfrm>
        </p:spPr>
        <p:txBody>
          <a:bodyPr/>
          <a:lstStyle/>
          <a:p>
            <a:r>
              <a:rPr lang="fr-CH" dirty="0"/>
              <a:t>Labels :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defined</a:t>
            </a:r>
            <a:endParaRPr lang="en-GB" dirty="0"/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 flipH="1">
            <a:off x="3097064" y="2750741"/>
            <a:ext cx="63712" cy="2699432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</p:cNvCxnSpPr>
          <p:nvPr/>
        </p:nvCxnSpPr>
        <p:spPr>
          <a:xfrm flipV="1">
            <a:off x="920679" y="2579064"/>
            <a:ext cx="219600" cy="169949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92047" y="5078187"/>
            <a:ext cx="9407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/>
              <a:t>900 mm</a:t>
            </a:r>
            <a:endParaRPr lang="en-GB" sz="1050" dirty="0"/>
          </a:p>
        </p:txBody>
      </p:sp>
      <p:sp>
        <p:nvSpPr>
          <p:cNvPr id="36" name="TextBox 35"/>
          <p:cNvSpPr txBox="1"/>
          <p:nvPr/>
        </p:nvSpPr>
        <p:spPr>
          <a:xfrm rot="18273326">
            <a:off x="4954115" y="5378158"/>
            <a:ext cx="9257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/>
              <a:t>280 mm</a:t>
            </a:r>
            <a:endParaRPr lang="en-GB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238391" y="3107290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880 mm</a:t>
            </a:r>
            <a:endParaRPr lang="en-GB" sz="1200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FA42163-5718-4E75-9984-E5A23B810E16}"/>
              </a:ext>
            </a:extLst>
          </p:cNvPr>
          <p:cNvCxnSpPr>
            <a:cxnSpLocks/>
          </p:cNvCxnSpPr>
          <p:nvPr/>
        </p:nvCxnSpPr>
        <p:spPr>
          <a:xfrm flipH="1">
            <a:off x="5720536" y="2750741"/>
            <a:ext cx="11179" cy="2718346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 flipH="1">
            <a:off x="5117561" y="2433663"/>
            <a:ext cx="42366" cy="3016510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cxnSpLocks/>
          </p:cNvCxnSpPr>
          <p:nvPr/>
        </p:nvCxnSpPr>
        <p:spPr>
          <a:xfrm>
            <a:off x="3077571" y="5317253"/>
            <a:ext cx="2039990" cy="1238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</p:cNvCxnSpPr>
          <p:nvPr/>
        </p:nvCxnSpPr>
        <p:spPr>
          <a:xfrm>
            <a:off x="5138744" y="5318491"/>
            <a:ext cx="581792" cy="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/>
          </p:cNvCxnSpPr>
          <p:nvPr/>
        </p:nvCxnSpPr>
        <p:spPr>
          <a:xfrm>
            <a:off x="7606190" y="3618591"/>
            <a:ext cx="172190" cy="1759567"/>
          </a:xfrm>
          <a:prstGeom prst="lin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F8596D4-84E2-4DE8-9D09-BF987424CA59}"/>
              </a:ext>
            </a:extLst>
          </p:cNvPr>
          <p:cNvCxnSpPr>
            <a:cxnSpLocks/>
          </p:cNvCxnSpPr>
          <p:nvPr/>
        </p:nvCxnSpPr>
        <p:spPr>
          <a:xfrm>
            <a:off x="5720536" y="5318491"/>
            <a:ext cx="2057844" cy="15359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AutoShape 2">
            <a:extLst>
              <a:ext uri="{FF2B5EF4-FFF2-40B4-BE49-F238E27FC236}">
                <a16:creationId xmlns:a16="http://schemas.microsoft.com/office/drawing/2014/main" id="{D0BDE7EB-BDD9-437E-A967-0C09CFE1613C}"/>
              </a:ext>
            </a:extLst>
          </p:cNvPr>
          <p:cNvSpPr>
            <a:spLocks/>
          </p:cNvSpPr>
          <p:nvPr/>
        </p:nvSpPr>
        <p:spPr bwMode="auto">
          <a:xfrm>
            <a:off x="6253802" y="1413210"/>
            <a:ext cx="2802206" cy="443154"/>
          </a:xfrm>
          <a:prstGeom prst="accentCallout2">
            <a:avLst>
              <a:gd name="adj1" fmla="val 50056"/>
              <a:gd name="adj2" fmla="val -638"/>
              <a:gd name="adj3" fmla="val 143791"/>
              <a:gd name="adj4" fmla="val -22016"/>
              <a:gd name="adj5" fmla="val 195882"/>
              <a:gd name="adj6" fmla="val -33337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Heating</a:t>
            </a:r>
            <a:r>
              <a:rPr lang="fr-CH" altLang="en-US" sz="105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cartridge</a:t>
            </a:r>
            <a:r>
              <a:rPr lang="fr-CH" altLang="en-US" sz="105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(</a:t>
            </a:r>
            <a:r>
              <a:rPr lang="fr-CH" altLang="en-US" sz="105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safety</a:t>
            </a:r>
            <a:r>
              <a:rPr lang="fr-CH" altLang="en-US" sz="105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port - 2/port)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Ø6.5mm – L25mm – 75W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Installed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ouside</a:t>
            </a:r>
            <a:r>
              <a:rPr lang="fr-CH" altLang="en-US" sz="100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of the cryomodule</a:t>
            </a:r>
            <a:endParaRPr lang="en-US" altLang="en-US" sz="800" dirty="0">
              <a:latin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819530B-E7B7-4405-AA1F-9B931F0391B3}"/>
              </a:ext>
            </a:extLst>
          </p:cNvPr>
          <p:cNvSpPr txBox="1"/>
          <p:nvPr/>
        </p:nvSpPr>
        <p:spPr>
          <a:xfrm>
            <a:off x="6244749" y="5078187"/>
            <a:ext cx="9257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/>
              <a:t>860 mm</a:t>
            </a:r>
            <a:endParaRPr lang="en-GB" sz="1050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3D8F258-108C-4CE3-B195-A9576E103D3E}"/>
              </a:ext>
            </a:extLst>
          </p:cNvPr>
          <p:cNvSpPr txBox="1"/>
          <p:nvPr/>
        </p:nvSpPr>
        <p:spPr>
          <a:xfrm>
            <a:off x="2538965" y="2673105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#420</a:t>
            </a:r>
            <a:endParaRPr lang="en-GB" sz="10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33EEF2F-08E1-4389-8CA9-D2DD1A47B9A5}"/>
              </a:ext>
            </a:extLst>
          </p:cNvPr>
          <p:cNvSpPr txBox="1"/>
          <p:nvPr/>
        </p:nvSpPr>
        <p:spPr>
          <a:xfrm>
            <a:off x="5869477" y="2597555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#430</a:t>
            </a:r>
            <a:endParaRPr lang="en-GB" sz="10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C54CB31-A52B-4004-90D6-700C40832AEE}"/>
              </a:ext>
            </a:extLst>
          </p:cNvPr>
          <p:cNvSpPr txBox="1"/>
          <p:nvPr/>
        </p:nvSpPr>
        <p:spPr>
          <a:xfrm>
            <a:off x="4941162" y="1907333"/>
            <a:ext cx="48022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1000" b="1" dirty="0"/>
              <a:t>#550</a:t>
            </a:r>
            <a:endParaRPr lang="en-GB" sz="1000" b="1" dirty="0"/>
          </a:p>
        </p:txBody>
      </p:sp>
    </p:spTree>
    <p:extLst>
      <p:ext uri="{BB962C8B-B14F-4D97-AF65-F5344CB8AC3E}">
        <p14:creationId xmlns:p14="http://schemas.microsoft.com/office/powerpoint/2010/main" val="316405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information – production strategy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6030" y="1135402"/>
            <a:ext cx="84976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Reminder: we will have 5 DQW+5 RFD modules fabricated for LHC (8 operational and 1+1 spares).</a:t>
            </a:r>
          </a:p>
          <a:p>
            <a:endParaRPr lang="en-GB" dirty="0" smtClean="0"/>
          </a:p>
          <a:p>
            <a:r>
              <a:rPr lang="en-GB" dirty="0" smtClean="0"/>
              <a:t>Apart of above before series production for LHC there are 2 prototypes of CC: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DQW (already in SPS) – CERN fabrication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 RFD (production starting) – Daresbury UK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6030" y="3200401"/>
            <a:ext cx="84976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Series production and instrumentation strategy:</a:t>
            </a:r>
          </a:p>
          <a:p>
            <a:endParaRPr lang="en-GB" dirty="0" smtClean="0"/>
          </a:p>
          <a:p>
            <a:r>
              <a:rPr lang="en-GB" dirty="0" smtClean="0"/>
              <a:t>5 RFD to be produced by TRIUMF Canada</a:t>
            </a:r>
          </a:p>
          <a:p>
            <a:r>
              <a:rPr lang="en-US" dirty="0" smtClean="0"/>
              <a:t>4 DQW to be produced by Daresbury UK</a:t>
            </a:r>
          </a:p>
          <a:p>
            <a:r>
              <a:rPr lang="en-US" dirty="0" smtClean="0"/>
              <a:t>1 DQW </a:t>
            </a:r>
            <a:r>
              <a:rPr lang="en-US" dirty="0"/>
              <a:t>t</a:t>
            </a:r>
            <a:r>
              <a:rPr lang="en-US" dirty="0" smtClean="0"/>
              <a:t>o be produced by CERN</a:t>
            </a:r>
          </a:p>
          <a:p>
            <a:endParaRPr lang="en-US" dirty="0"/>
          </a:p>
          <a:p>
            <a:r>
              <a:rPr lang="en-US" dirty="0" smtClean="0"/>
              <a:t>Instrumentation strategy: 2 prototypes and 3 series modules (one module from each producer) will be fully equipped with instrumentation.</a:t>
            </a:r>
          </a:p>
          <a:p>
            <a:r>
              <a:rPr lang="en-US" dirty="0" smtClean="0"/>
              <a:t>Remaining 7 series modules will be equipped with reduced instrumentation.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019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068AE1E-45F8-4365-8CF1-746E72A828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0603" y="1903926"/>
            <a:ext cx="7500600" cy="424138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701" y="60991"/>
            <a:ext cx="7920000" cy="720000"/>
          </a:xfrm>
        </p:spPr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/>
              <a:t>Temperature</a:t>
            </a:r>
            <a:r>
              <a:rPr lang="fr-CH" dirty="0"/>
              <a:t> </a:t>
            </a:r>
            <a:r>
              <a:rPr lang="fr-CH" dirty="0" err="1"/>
              <a:t>sensors</a:t>
            </a:r>
            <a:r>
              <a:rPr lang="fr-CH" dirty="0"/>
              <a:t> 1/4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3" name="TextBox 42"/>
          <p:cNvSpPr txBox="1"/>
          <p:nvPr/>
        </p:nvSpPr>
        <p:spPr>
          <a:xfrm>
            <a:off x="2094618" y="2165588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#240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95815" y="1882192"/>
            <a:ext cx="474594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#230</a:t>
            </a:r>
            <a:endParaRPr lang="fr-CH" altLang="en-US" sz="9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03119" y="1603120"/>
            <a:ext cx="467289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#220</a:t>
            </a:r>
            <a:endParaRPr lang="fr-CH" altLang="en-US" sz="9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87685" y="1590494"/>
            <a:ext cx="584307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#110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22" name="Straight Arrow Connector 21"/>
          <p:cNvCxnSpPr>
            <a:cxnSpLocks/>
            <a:stCxn id="43" idx="3"/>
            <a:endCxn id="58" idx="0"/>
          </p:cNvCxnSpPr>
          <p:nvPr/>
        </p:nvCxnSpPr>
        <p:spPr>
          <a:xfrm>
            <a:off x="2570408" y="2281004"/>
            <a:ext cx="801978" cy="1725180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cxnSpLocks/>
            <a:stCxn id="183" idx="3"/>
            <a:endCxn id="67" idx="3"/>
          </p:cNvCxnSpPr>
          <p:nvPr/>
        </p:nvCxnSpPr>
        <p:spPr>
          <a:xfrm flipV="1">
            <a:off x="2380790" y="4019582"/>
            <a:ext cx="741365" cy="136703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cxnSpLocks/>
            <a:stCxn id="48" idx="1"/>
            <a:endCxn id="82" idx="0"/>
          </p:cNvCxnSpPr>
          <p:nvPr/>
        </p:nvCxnSpPr>
        <p:spPr>
          <a:xfrm flipH="1">
            <a:off x="3764121" y="1705910"/>
            <a:ext cx="723564" cy="2220638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cxnSpLocks/>
            <a:stCxn id="188" idx="3"/>
            <a:endCxn id="68" idx="0"/>
          </p:cNvCxnSpPr>
          <p:nvPr/>
        </p:nvCxnSpPr>
        <p:spPr>
          <a:xfrm flipV="1">
            <a:off x="4920905" y="4291038"/>
            <a:ext cx="752235" cy="1587844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cxnSpLocks/>
            <a:stCxn id="197" idx="3"/>
            <a:endCxn id="10" idx="2"/>
          </p:cNvCxnSpPr>
          <p:nvPr/>
        </p:nvCxnSpPr>
        <p:spPr>
          <a:xfrm>
            <a:off x="1820506" y="2701955"/>
            <a:ext cx="796114" cy="1195981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cxnSpLocks/>
            <a:stCxn id="189" idx="3"/>
            <a:endCxn id="56" idx="2"/>
          </p:cNvCxnSpPr>
          <p:nvPr/>
        </p:nvCxnSpPr>
        <p:spPr>
          <a:xfrm flipV="1">
            <a:off x="5185114" y="4852067"/>
            <a:ext cx="415583" cy="1375843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cxnSpLocks/>
            <a:stCxn id="184" idx="3"/>
            <a:endCxn id="55" idx="0"/>
          </p:cNvCxnSpPr>
          <p:nvPr/>
        </p:nvCxnSpPr>
        <p:spPr>
          <a:xfrm flipV="1">
            <a:off x="2771077" y="4453964"/>
            <a:ext cx="359179" cy="1202604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533287" y="3850536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 rot="5400000">
            <a:off x="3023223" y="4430264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1320AB3A-93E6-4825-926C-7D5EC106F0DF}"/>
              </a:ext>
            </a:extLst>
          </p:cNvPr>
          <p:cNvSpPr/>
          <p:nvPr/>
        </p:nvSpPr>
        <p:spPr>
          <a:xfrm rot="5400000">
            <a:off x="5541064" y="4828367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86442D-ECBD-47D1-8FD0-CB17513586BA}"/>
              </a:ext>
            </a:extLst>
          </p:cNvPr>
          <p:cNvSpPr/>
          <p:nvPr/>
        </p:nvSpPr>
        <p:spPr>
          <a:xfrm>
            <a:off x="3289053" y="4006184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5471951E-C4B1-42E7-A377-96E05AE0D9E9}"/>
              </a:ext>
            </a:extLst>
          </p:cNvPr>
          <p:cNvSpPr/>
          <p:nvPr/>
        </p:nvSpPr>
        <p:spPr>
          <a:xfrm>
            <a:off x="3372386" y="3878881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AE641AF4-6CA0-489A-992A-8464CE5F357E}"/>
              </a:ext>
            </a:extLst>
          </p:cNvPr>
          <p:cNvSpPr/>
          <p:nvPr/>
        </p:nvSpPr>
        <p:spPr>
          <a:xfrm>
            <a:off x="3430075" y="3439450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BB386F0-F6C7-4862-9251-83485C2FC978}"/>
              </a:ext>
            </a:extLst>
          </p:cNvPr>
          <p:cNvSpPr/>
          <p:nvPr/>
        </p:nvSpPr>
        <p:spPr>
          <a:xfrm>
            <a:off x="3398215" y="3577665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F7468CB-587E-4F44-9B0F-933799D62E17}"/>
              </a:ext>
            </a:extLst>
          </p:cNvPr>
          <p:cNvSpPr/>
          <p:nvPr/>
        </p:nvSpPr>
        <p:spPr>
          <a:xfrm rot="9797249">
            <a:off x="3118635" y="3971918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6B96385D-F616-44D1-A0AC-91A5E966B825}"/>
              </a:ext>
            </a:extLst>
          </p:cNvPr>
          <p:cNvSpPr/>
          <p:nvPr/>
        </p:nvSpPr>
        <p:spPr>
          <a:xfrm rot="9797249">
            <a:off x="5582992" y="4244639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698B1D84-DD89-433C-ACA5-5DF176A96FC7}"/>
              </a:ext>
            </a:extLst>
          </p:cNvPr>
          <p:cNvSpPr/>
          <p:nvPr/>
        </p:nvSpPr>
        <p:spPr>
          <a:xfrm>
            <a:off x="6069579" y="4346931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E03EA351-0384-4BC3-B7AA-1E5C26C46F2E}"/>
              </a:ext>
            </a:extLst>
          </p:cNvPr>
          <p:cNvSpPr/>
          <p:nvPr/>
        </p:nvSpPr>
        <p:spPr>
          <a:xfrm>
            <a:off x="6030507" y="4181382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DB12E77-E314-48BE-9678-F328ED79A297}"/>
              </a:ext>
            </a:extLst>
          </p:cNvPr>
          <p:cNvSpPr/>
          <p:nvPr/>
        </p:nvSpPr>
        <p:spPr>
          <a:xfrm>
            <a:off x="5992862" y="3678443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15CCDFEC-91D8-4808-9E35-6E23B487E232}"/>
              </a:ext>
            </a:extLst>
          </p:cNvPr>
          <p:cNvSpPr/>
          <p:nvPr/>
        </p:nvSpPr>
        <p:spPr>
          <a:xfrm>
            <a:off x="6013381" y="3815372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F4AB7D1-30D5-4579-A6B4-A15F421E9D38}"/>
              </a:ext>
            </a:extLst>
          </p:cNvPr>
          <p:cNvSpPr/>
          <p:nvPr/>
        </p:nvSpPr>
        <p:spPr>
          <a:xfrm>
            <a:off x="4709324" y="4133142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F74104B-D050-472D-87D5-5DEDCBB433A9}"/>
              </a:ext>
            </a:extLst>
          </p:cNvPr>
          <p:cNvSpPr/>
          <p:nvPr/>
        </p:nvSpPr>
        <p:spPr>
          <a:xfrm>
            <a:off x="3680788" y="3926548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36E6057-9BC8-46CD-826E-B74135914F05}"/>
              </a:ext>
            </a:extLst>
          </p:cNvPr>
          <p:cNvSpPr/>
          <p:nvPr/>
        </p:nvSpPr>
        <p:spPr>
          <a:xfrm>
            <a:off x="3737764" y="3486850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95436A9-2426-4645-AC1F-08A5B408D68B}"/>
              </a:ext>
            </a:extLst>
          </p:cNvPr>
          <p:cNvSpPr/>
          <p:nvPr/>
        </p:nvSpPr>
        <p:spPr>
          <a:xfrm>
            <a:off x="6307095" y="4245200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81A81B45-E593-47C2-8606-073C2EAAC9BB}"/>
              </a:ext>
            </a:extLst>
          </p:cNvPr>
          <p:cNvSpPr/>
          <p:nvPr/>
        </p:nvSpPr>
        <p:spPr>
          <a:xfrm>
            <a:off x="6280738" y="3805502"/>
            <a:ext cx="166666" cy="4740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B8C76E51-F23A-44BC-9940-53A06FE023BE}"/>
              </a:ext>
            </a:extLst>
          </p:cNvPr>
          <p:cNvCxnSpPr>
            <a:cxnSpLocks/>
            <a:stCxn id="194" idx="3"/>
            <a:endCxn id="79" idx="2"/>
          </p:cNvCxnSpPr>
          <p:nvPr/>
        </p:nvCxnSpPr>
        <p:spPr>
          <a:xfrm flipV="1">
            <a:off x="4168392" y="4180542"/>
            <a:ext cx="624265" cy="120607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cxnSpLocks/>
            <a:stCxn id="46" idx="3"/>
            <a:endCxn id="66" idx="0"/>
          </p:cNvCxnSpPr>
          <p:nvPr/>
        </p:nvCxnSpPr>
        <p:spPr>
          <a:xfrm>
            <a:off x="2570408" y="1718536"/>
            <a:ext cx="911140" cy="185912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cxnSpLocks/>
            <a:stCxn id="44" idx="3"/>
            <a:endCxn id="59" idx="0"/>
          </p:cNvCxnSpPr>
          <p:nvPr/>
        </p:nvCxnSpPr>
        <p:spPr>
          <a:xfrm>
            <a:off x="2570409" y="1997608"/>
            <a:ext cx="885310" cy="1881273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2808F473-6408-44E3-8F47-92E7D40567FD}"/>
              </a:ext>
            </a:extLst>
          </p:cNvPr>
          <p:cNvSpPr txBox="1"/>
          <p:nvPr/>
        </p:nvSpPr>
        <p:spPr>
          <a:xfrm>
            <a:off x="2103120" y="1299367"/>
            <a:ext cx="467289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#210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67056AD-679D-457E-84C4-626B7736BA4C}"/>
              </a:ext>
            </a:extLst>
          </p:cNvPr>
          <p:cNvCxnSpPr>
            <a:cxnSpLocks/>
            <a:stCxn id="105" idx="3"/>
            <a:endCxn id="60" idx="0"/>
          </p:cNvCxnSpPr>
          <p:nvPr/>
        </p:nvCxnSpPr>
        <p:spPr>
          <a:xfrm>
            <a:off x="2570409" y="1414783"/>
            <a:ext cx="942999" cy="2024667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4FE087CB-E8C5-4F82-BC93-AF4EA127694F}"/>
              </a:ext>
            </a:extLst>
          </p:cNvPr>
          <p:cNvSpPr txBox="1"/>
          <p:nvPr/>
        </p:nvSpPr>
        <p:spPr>
          <a:xfrm>
            <a:off x="4451854" y="1270815"/>
            <a:ext cx="473033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#100 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C2187D67-D060-4212-80F2-3F5271F34AAD}"/>
              </a:ext>
            </a:extLst>
          </p:cNvPr>
          <p:cNvCxnSpPr>
            <a:cxnSpLocks/>
            <a:stCxn id="119" idx="1"/>
            <a:endCxn id="83" idx="0"/>
          </p:cNvCxnSpPr>
          <p:nvPr/>
        </p:nvCxnSpPr>
        <p:spPr>
          <a:xfrm flipH="1">
            <a:off x="3821097" y="1386231"/>
            <a:ext cx="630757" cy="210061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E04F6ECC-60A8-4F60-B2F1-377FEF4AA1F6}"/>
              </a:ext>
            </a:extLst>
          </p:cNvPr>
          <p:cNvSpPr txBox="1"/>
          <p:nvPr/>
        </p:nvSpPr>
        <p:spPr>
          <a:xfrm>
            <a:off x="7048186" y="2471123"/>
            <a:ext cx="473033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#280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E9E0199-BF99-4AB1-9A07-99D2A926E48F}"/>
              </a:ext>
            </a:extLst>
          </p:cNvPr>
          <p:cNvSpPr txBox="1"/>
          <p:nvPr/>
        </p:nvSpPr>
        <p:spPr>
          <a:xfrm>
            <a:off x="7049383" y="2187727"/>
            <a:ext cx="473802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#270</a:t>
            </a:r>
            <a:endParaRPr lang="fr-CH" altLang="en-US" sz="9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687F2ED5-9017-4499-BCFD-A7BA508AE743}"/>
              </a:ext>
            </a:extLst>
          </p:cNvPr>
          <p:cNvSpPr txBox="1"/>
          <p:nvPr/>
        </p:nvSpPr>
        <p:spPr>
          <a:xfrm>
            <a:off x="7056687" y="1908655"/>
            <a:ext cx="473033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#260</a:t>
            </a:r>
            <a:endParaRPr lang="fr-CH" altLang="en-US" sz="900" b="1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FA0D75B9-E0AD-48C1-A726-71F26157FC25}"/>
              </a:ext>
            </a:extLst>
          </p:cNvPr>
          <p:cNvCxnSpPr>
            <a:cxnSpLocks/>
            <a:stCxn id="139" idx="1"/>
            <a:endCxn id="73" idx="0"/>
          </p:cNvCxnSpPr>
          <p:nvPr/>
        </p:nvCxnSpPr>
        <p:spPr>
          <a:xfrm flipH="1">
            <a:off x="6152912" y="2586539"/>
            <a:ext cx="895274" cy="1760392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119296D5-9872-413F-8BE3-6E6D3C6B41EF}"/>
              </a:ext>
            </a:extLst>
          </p:cNvPr>
          <p:cNvCxnSpPr>
            <a:cxnSpLocks/>
            <a:stCxn id="141" idx="1"/>
            <a:endCxn id="78" idx="3"/>
          </p:cNvCxnSpPr>
          <p:nvPr/>
        </p:nvCxnSpPr>
        <p:spPr>
          <a:xfrm flipH="1">
            <a:off x="6180047" y="2024071"/>
            <a:ext cx="876640" cy="1815001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E3C67E6A-00A7-4F74-ADF7-BD65487B5834}"/>
              </a:ext>
            </a:extLst>
          </p:cNvPr>
          <p:cNvCxnSpPr>
            <a:cxnSpLocks/>
            <a:stCxn id="140" idx="1"/>
            <a:endCxn id="74" idx="0"/>
          </p:cNvCxnSpPr>
          <p:nvPr/>
        </p:nvCxnSpPr>
        <p:spPr>
          <a:xfrm flipH="1">
            <a:off x="6113840" y="2303143"/>
            <a:ext cx="935543" cy="187823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CEA6A61D-3958-4B8D-A59B-D0E98674492D}"/>
              </a:ext>
            </a:extLst>
          </p:cNvPr>
          <p:cNvSpPr txBox="1"/>
          <p:nvPr/>
        </p:nvSpPr>
        <p:spPr>
          <a:xfrm>
            <a:off x="7056688" y="1604902"/>
            <a:ext cx="473032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#250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DA8B3DE0-BC86-482D-8C42-96019E03E01E}"/>
              </a:ext>
            </a:extLst>
          </p:cNvPr>
          <p:cNvCxnSpPr>
            <a:cxnSpLocks/>
            <a:stCxn id="145" idx="1"/>
            <a:endCxn id="75" idx="3"/>
          </p:cNvCxnSpPr>
          <p:nvPr/>
        </p:nvCxnSpPr>
        <p:spPr>
          <a:xfrm flipH="1">
            <a:off x="6159528" y="1720318"/>
            <a:ext cx="897160" cy="1981825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Box 163">
            <a:extLst>
              <a:ext uri="{FF2B5EF4-FFF2-40B4-BE49-F238E27FC236}">
                <a16:creationId xmlns:a16="http://schemas.microsoft.com/office/drawing/2014/main" id="{096DCBB5-499E-4A92-979D-0168EA760876}"/>
              </a:ext>
            </a:extLst>
          </p:cNvPr>
          <p:cNvSpPr txBox="1"/>
          <p:nvPr/>
        </p:nvSpPr>
        <p:spPr>
          <a:xfrm>
            <a:off x="7050151" y="2840458"/>
            <a:ext cx="473033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#120 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65" name="Straight Arrow Connector 164">
            <a:extLst>
              <a:ext uri="{FF2B5EF4-FFF2-40B4-BE49-F238E27FC236}">
                <a16:creationId xmlns:a16="http://schemas.microsoft.com/office/drawing/2014/main" id="{7BB22BE7-7AB4-401D-AF73-954CE48061F9}"/>
              </a:ext>
            </a:extLst>
          </p:cNvPr>
          <p:cNvCxnSpPr>
            <a:cxnSpLocks/>
            <a:stCxn id="164" idx="1"/>
            <a:endCxn id="94" idx="3"/>
          </p:cNvCxnSpPr>
          <p:nvPr/>
        </p:nvCxnSpPr>
        <p:spPr>
          <a:xfrm flipH="1">
            <a:off x="6447404" y="2955874"/>
            <a:ext cx="602747" cy="873328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7" name="TextBox 166">
            <a:extLst>
              <a:ext uri="{FF2B5EF4-FFF2-40B4-BE49-F238E27FC236}">
                <a16:creationId xmlns:a16="http://schemas.microsoft.com/office/drawing/2014/main" id="{489BC2C1-C470-4504-80A9-8DFC142027FF}"/>
              </a:ext>
            </a:extLst>
          </p:cNvPr>
          <p:cNvSpPr txBox="1"/>
          <p:nvPr/>
        </p:nvSpPr>
        <p:spPr>
          <a:xfrm>
            <a:off x="7041827" y="3160063"/>
            <a:ext cx="473033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#130 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16343A77-ED84-48B1-B4E2-F4B5138001C8}"/>
              </a:ext>
            </a:extLst>
          </p:cNvPr>
          <p:cNvCxnSpPr>
            <a:cxnSpLocks/>
            <a:stCxn id="167" idx="1"/>
          </p:cNvCxnSpPr>
          <p:nvPr/>
        </p:nvCxnSpPr>
        <p:spPr>
          <a:xfrm flipH="1">
            <a:off x="6215423" y="3275479"/>
            <a:ext cx="826404" cy="1123647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TextBox 182">
            <a:extLst>
              <a:ext uri="{FF2B5EF4-FFF2-40B4-BE49-F238E27FC236}">
                <a16:creationId xmlns:a16="http://schemas.microsoft.com/office/drawing/2014/main" id="{2B8C142B-4DFD-4B8B-B630-CAA9E8C99724}"/>
              </a:ext>
            </a:extLst>
          </p:cNvPr>
          <p:cNvSpPr txBox="1"/>
          <p:nvPr/>
        </p:nvSpPr>
        <p:spPr>
          <a:xfrm>
            <a:off x="1905000" y="5271205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#030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17934ADA-1870-4DC5-935D-CE130735A4D8}"/>
              </a:ext>
            </a:extLst>
          </p:cNvPr>
          <p:cNvSpPr txBox="1"/>
          <p:nvPr/>
        </p:nvSpPr>
        <p:spPr>
          <a:xfrm>
            <a:off x="2295287" y="5541152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#020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F641A3D2-61BA-4799-933B-F9D94F0941EA}"/>
              </a:ext>
            </a:extLst>
          </p:cNvPr>
          <p:cNvSpPr txBox="1"/>
          <p:nvPr/>
        </p:nvSpPr>
        <p:spPr>
          <a:xfrm>
            <a:off x="4445115" y="5763466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#060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D76CBBA1-53AA-46F8-8841-91C4649A7ED9}"/>
              </a:ext>
            </a:extLst>
          </p:cNvPr>
          <p:cNvSpPr txBox="1"/>
          <p:nvPr/>
        </p:nvSpPr>
        <p:spPr>
          <a:xfrm>
            <a:off x="4709324" y="6112494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#050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A0C6B85B-F7D9-44F9-9F42-BB05C24E6957}"/>
              </a:ext>
            </a:extLst>
          </p:cNvPr>
          <p:cNvSpPr txBox="1"/>
          <p:nvPr/>
        </p:nvSpPr>
        <p:spPr>
          <a:xfrm>
            <a:off x="3692602" y="5271205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#180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863F0DD5-C0BF-4020-8427-1838F30E7E54}"/>
              </a:ext>
            </a:extLst>
          </p:cNvPr>
          <p:cNvSpPr txBox="1"/>
          <p:nvPr/>
        </p:nvSpPr>
        <p:spPr>
          <a:xfrm>
            <a:off x="1344716" y="2586539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#170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81D8F55B-E8BF-49ED-B1B5-F45D211399F8}"/>
              </a:ext>
            </a:extLst>
          </p:cNvPr>
          <p:cNvSpPr txBox="1"/>
          <p:nvPr/>
        </p:nvSpPr>
        <p:spPr>
          <a:xfrm>
            <a:off x="123219" y="5901928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2FDDEA-2015-4F26-BEDC-50C70A709D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4384" y="1660359"/>
            <a:ext cx="7048500" cy="301331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0636" y="283130"/>
            <a:ext cx="7920000" cy="720000"/>
          </a:xfrm>
        </p:spPr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/>
              <a:t>Temperature</a:t>
            </a:r>
            <a:r>
              <a:rPr lang="fr-CH" dirty="0"/>
              <a:t> </a:t>
            </a:r>
            <a:r>
              <a:rPr lang="fr-CH" dirty="0" err="1"/>
              <a:t>sensors</a:t>
            </a:r>
            <a:r>
              <a:rPr lang="fr-CH" dirty="0"/>
              <a:t> 2/4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cxnSp>
        <p:nvCxnSpPr>
          <p:cNvPr id="51" name="Straight Arrow Connector 50"/>
          <p:cNvCxnSpPr>
            <a:cxnSpLocks/>
            <a:stCxn id="42" idx="3"/>
            <a:endCxn id="19" idx="0"/>
          </p:cNvCxnSpPr>
          <p:nvPr/>
        </p:nvCxnSpPr>
        <p:spPr>
          <a:xfrm>
            <a:off x="2391975" y="1749941"/>
            <a:ext cx="468788" cy="1893208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cxnSpLocks/>
            <a:stCxn id="49" idx="1"/>
          </p:cNvCxnSpPr>
          <p:nvPr/>
        </p:nvCxnSpPr>
        <p:spPr>
          <a:xfrm flipH="1" flipV="1">
            <a:off x="3345454" y="4102337"/>
            <a:ext cx="222710" cy="250588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cxnSpLocks/>
            <a:stCxn id="54" idx="3"/>
          </p:cNvCxnSpPr>
          <p:nvPr/>
        </p:nvCxnSpPr>
        <p:spPr>
          <a:xfrm flipV="1">
            <a:off x="5255905" y="4069799"/>
            <a:ext cx="241719" cy="283126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cxnSpLocks/>
            <a:stCxn id="44" idx="3"/>
            <a:endCxn id="18" idx="0"/>
          </p:cNvCxnSpPr>
          <p:nvPr/>
        </p:nvCxnSpPr>
        <p:spPr>
          <a:xfrm>
            <a:off x="4438634" y="1749941"/>
            <a:ext cx="733944" cy="1893210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 rot="41968">
            <a:off x="5088966" y="3643149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2777430" y="3643149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1D24CF4-511D-44B5-98B4-9E148A0A04DC}"/>
              </a:ext>
            </a:extLst>
          </p:cNvPr>
          <p:cNvSpPr txBox="1"/>
          <p:nvPr/>
        </p:nvSpPr>
        <p:spPr>
          <a:xfrm>
            <a:off x="1916185" y="1634525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#190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4662643-143C-42EE-952B-8DED9983D422}"/>
              </a:ext>
            </a:extLst>
          </p:cNvPr>
          <p:cNvSpPr txBox="1"/>
          <p:nvPr/>
        </p:nvSpPr>
        <p:spPr>
          <a:xfrm>
            <a:off x="3962844" y="1634525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#200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71AEAF-D66A-4B15-94DF-E7315FD55A0B}"/>
              </a:ext>
            </a:extLst>
          </p:cNvPr>
          <p:cNvSpPr txBox="1"/>
          <p:nvPr/>
        </p:nvSpPr>
        <p:spPr>
          <a:xfrm>
            <a:off x="3568164" y="4237509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#010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246B1FC-69CE-496C-834A-45E09A783B66}"/>
              </a:ext>
            </a:extLst>
          </p:cNvPr>
          <p:cNvSpPr txBox="1"/>
          <p:nvPr/>
        </p:nvSpPr>
        <p:spPr>
          <a:xfrm>
            <a:off x="4780115" y="4237509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#040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03BE75AB-6D72-4387-947F-66F4D77E6460}"/>
              </a:ext>
            </a:extLst>
          </p:cNvPr>
          <p:cNvSpPr/>
          <p:nvPr/>
        </p:nvSpPr>
        <p:spPr>
          <a:xfrm rot="16200000">
            <a:off x="2520177" y="3259992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F6034916-5308-4F99-9DB8-823DDA735B77}"/>
              </a:ext>
            </a:extLst>
          </p:cNvPr>
          <p:cNvSpPr/>
          <p:nvPr/>
        </p:nvSpPr>
        <p:spPr>
          <a:xfrm rot="16200000">
            <a:off x="2474458" y="3586625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01EC29E-659D-4B97-813E-36A26AED1846}"/>
              </a:ext>
            </a:extLst>
          </p:cNvPr>
          <p:cNvSpPr/>
          <p:nvPr/>
        </p:nvSpPr>
        <p:spPr>
          <a:xfrm rot="16200000">
            <a:off x="6566015" y="3559589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438C78C5-5657-4A5A-AB41-76EA8645A73D}"/>
              </a:ext>
            </a:extLst>
          </p:cNvPr>
          <p:cNvSpPr/>
          <p:nvPr/>
        </p:nvSpPr>
        <p:spPr>
          <a:xfrm rot="16200000">
            <a:off x="6606643" y="3181882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07F372-E2E2-4CEE-A9FF-B8F2AA07BDBF}"/>
              </a:ext>
            </a:extLst>
          </p:cNvPr>
          <p:cNvSpPr txBox="1"/>
          <p:nvPr/>
        </p:nvSpPr>
        <p:spPr>
          <a:xfrm>
            <a:off x="6016399" y="4155308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#330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CC4C251-93B2-4DE6-B742-7975B8FE9752}"/>
              </a:ext>
            </a:extLst>
          </p:cNvPr>
          <p:cNvCxnSpPr>
            <a:cxnSpLocks/>
            <a:stCxn id="64" idx="0"/>
            <a:endCxn id="63" idx="0"/>
          </p:cNvCxnSpPr>
          <p:nvPr/>
        </p:nvCxnSpPr>
        <p:spPr>
          <a:xfrm flipV="1">
            <a:off x="6254294" y="3204742"/>
            <a:ext cx="412823" cy="950566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758CCFF0-54E2-4DE1-B4FC-BB2FCAB492D4}"/>
              </a:ext>
            </a:extLst>
          </p:cNvPr>
          <p:cNvSpPr txBox="1"/>
          <p:nvPr/>
        </p:nvSpPr>
        <p:spPr>
          <a:xfrm>
            <a:off x="6640073" y="4155308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#340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B0478AC-D030-49B2-86C0-B1DF1BE84809}"/>
              </a:ext>
            </a:extLst>
          </p:cNvPr>
          <p:cNvCxnSpPr>
            <a:cxnSpLocks/>
            <a:stCxn id="66" idx="0"/>
            <a:endCxn id="62" idx="2"/>
          </p:cNvCxnSpPr>
          <p:nvPr/>
        </p:nvCxnSpPr>
        <p:spPr>
          <a:xfrm flipH="1" flipV="1">
            <a:off x="6672208" y="3582449"/>
            <a:ext cx="205760" cy="57285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23088700-D31D-436E-8E36-B76EEF53EF10}"/>
              </a:ext>
            </a:extLst>
          </p:cNvPr>
          <p:cNvSpPr txBox="1"/>
          <p:nvPr/>
        </p:nvSpPr>
        <p:spPr>
          <a:xfrm>
            <a:off x="1938826" y="4191128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#300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9D758F1-B22D-4BCF-9E76-5A64B50EDFA9}"/>
              </a:ext>
            </a:extLst>
          </p:cNvPr>
          <p:cNvCxnSpPr>
            <a:cxnSpLocks/>
            <a:stCxn id="68" idx="0"/>
          </p:cNvCxnSpPr>
          <p:nvPr/>
        </p:nvCxnSpPr>
        <p:spPr>
          <a:xfrm flipV="1">
            <a:off x="2176721" y="3240562"/>
            <a:ext cx="412823" cy="950566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2F9C5ABC-9D7E-4B0A-9BD2-E863244661E5}"/>
              </a:ext>
            </a:extLst>
          </p:cNvPr>
          <p:cNvSpPr txBox="1"/>
          <p:nvPr/>
        </p:nvSpPr>
        <p:spPr>
          <a:xfrm>
            <a:off x="2562500" y="4191128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#310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52F339CF-A094-4F46-9D1F-0D69529A6543}"/>
              </a:ext>
            </a:extLst>
          </p:cNvPr>
          <p:cNvCxnSpPr>
            <a:cxnSpLocks/>
            <a:stCxn id="70" idx="0"/>
          </p:cNvCxnSpPr>
          <p:nvPr/>
        </p:nvCxnSpPr>
        <p:spPr>
          <a:xfrm flipH="1" flipV="1">
            <a:off x="2594635" y="3618270"/>
            <a:ext cx="205760" cy="572858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B7AEFCB8-0B59-4A6D-8D84-D968D2B48E53}"/>
              </a:ext>
            </a:extLst>
          </p:cNvPr>
          <p:cNvSpPr txBox="1"/>
          <p:nvPr/>
        </p:nvSpPr>
        <p:spPr>
          <a:xfrm>
            <a:off x="177383" y="5422650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38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21F710A4-CF98-4936-8E3F-717E7FFC7D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736" y="4084051"/>
            <a:ext cx="2386770" cy="21091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6B854A-E98D-4A37-BB6D-364EB8419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320" y="1314966"/>
            <a:ext cx="3237266" cy="19515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1560" y="107783"/>
            <a:ext cx="7920000" cy="720000"/>
          </a:xfrm>
        </p:spPr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/>
              <a:t>Temperature</a:t>
            </a:r>
            <a:r>
              <a:rPr lang="fr-CH" dirty="0"/>
              <a:t> </a:t>
            </a:r>
            <a:r>
              <a:rPr lang="fr-CH" dirty="0" err="1"/>
              <a:t>sensors</a:t>
            </a:r>
            <a:r>
              <a:rPr lang="fr-CH" dirty="0"/>
              <a:t> 3/4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938841" y="1187388"/>
            <a:ext cx="3662257" cy="257140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93C420-D409-44E9-84B2-1EBD07A4A7E4}"/>
              </a:ext>
            </a:extLst>
          </p:cNvPr>
          <p:cNvSpPr txBox="1"/>
          <p:nvPr/>
        </p:nvSpPr>
        <p:spPr>
          <a:xfrm>
            <a:off x="4861560" y="1224552"/>
            <a:ext cx="2765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H-HOMS coaxial line </a:t>
            </a:r>
            <a:r>
              <a:rPr lang="fr-CH" altLang="en-US" sz="10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cavity</a:t>
            </a: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 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Line to </a:t>
            </a:r>
            <a:r>
              <a:rPr lang="fr-CH" altLang="en-US" sz="10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be</a:t>
            </a: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reviewed</a:t>
            </a: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 !!!!! Just for illustration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069B89A-5A48-4D00-A8A8-94D77279A4CB}"/>
              </a:ext>
            </a:extLst>
          </p:cNvPr>
          <p:cNvCxnSpPr>
            <a:cxnSpLocks/>
            <a:stCxn id="21" idx="3"/>
            <a:endCxn id="22" idx="1"/>
          </p:cNvCxnSpPr>
          <p:nvPr/>
        </p:nvCxnSpPr>
        <p:spPr>
          <a:xfrm flipV="1">
            <a:off x="5633007" y="2363717"/>
            <a:ext cx="284438" cy="1216403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AB88664-0C58-43BF-94EB-57588B1BB03B}"/>
              </a:ext>
            </a:extLst>
          </p:cNvPr>
          <p:cNvSpPr txBox="1"/>
          <p:nvPr/>
        </p:nvSpPr>
        <p:spPr>
          <a:xfrm>
            <a:off x="5157217" y="3464704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#090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3F12EE-4607-439A-87A3-60522C7B919A}"/>
              </a:ext>
            </a:extLst>
          </p:cNvPr>
          <p:cNvSpPr/>
          <p:nvPr/>
        </p:nvSpPr>
        <p:spPr>
          <a:xfrm rot="16947831">
            <a:off x="5852097" y="2259488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D3F3B00-5BE1-49D4-840B-F9ACEDA97576}"/>
              </a:ext>
            </a:extLst>
          </p:cNvPr>
          <p:cNvSpPr/>
          <p:nvPr/>
        </p:nvSpPr>
        <p:spPr>
          <a:xfrm rot="16947831">
            <a:off x="6917211" y="2489124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A2FF16-058B-4CEA-8C13-0597F374EE25}"/>
              </a:ext>
            </a:extLst>
          </p:cNvPr>
          <p:cNvSpPr/>
          <p:nvPr/>
        </p:nvSpPr>
        <p:spPr>
          <a:xfrm rot="16947831">
            <a:off x="7480691" y="2617485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30D8113-C268-49A0-AC9B-2609989FC612}"/>
              </a:ext>
            </a:extLst>
          </p:cNvPr>
          <p:cNvCxnSpPr>
            <a:cxnSpLocks/>
            <a:stCxn id="32" idx="3"/>
            <a:endCxn id="24" idx="1"/>
          </p:cNvCxnSpPr>
          <p:nvPr/>
        </p:nvCxnSpPr>
        <p:spPr>
          <a:xfrm flipV="1">
            <a:off x="6321763" y="2593353"/>
            <a:ext cx="660796" cy="982008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A755382-3DC9-4A40-8F1A-9BBE2DBA3EF8}"/>
              </a:ext>
            </a:extLst>
          </p:cNvPr>
          <p:cNvSpPr txBox="1"/>
          <p:nvPr/>
        </p:nvSpPr>
        <p:spPr>
          <a:xfrm>
            <a:off x="5845973" y="3459945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#080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76C65B7-7165-469E-A7E5-EC52BDBCF724}"/>
              </a:ext>
            </a:extLst>
          </p:cNvPr>
          <p:cNvCxnSpPr>
            <a:cxnSpLocks/>
            <a:stCxn id="35" idx="3"/>
            <a:endCxn id="25" idx="1"/>
          </p:cNvCxnSpPr>
          <p:nvPr/>
        </p:nvCxnSpPr>
        <p:spPr>
          <a:xfrm flipV="1">
            <a:off x="6952704" y="2721714"/>
            <a:ext cx="593335" cy="846635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6DA2AD8-3B48-45A2-9186-3CB883678C5D}"/>
              </a:ext>
            </a:extLst>
          </p:cNvPr>
          <p:cNvSpPr txBox="1"/>
          <p:nvPr/>
        </p:nvSpPr>
        <p:spPr>
          <a:xfrm>
            <a:off x="6476914" y="3452933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#070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4EBDE5-1BD4-4ED8-A429-4BB87FA067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598" y="1314966"/>
            <a:ext cx="3988774" cy="2918405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64DDCB6-2E94-436A-BB70-888D1386A7C5}"/>
              </a:ext>
            </a:extLst>
          </p:cNvPr>
          <p:cNvCxnSpPr>
            <a:cxnSpLocks/>
            <a:stCxn id="34" idx="1"/>
          </p:cNvCxnSpPr>
          <p:nvPr/>
        </p:nvCxnSpPr>
        <p:spPr>
          <a:xfrm flipH="1">
            <a:off x="2651760" y="2473092"/>
            <a:ext cx="2287081" cy="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475A0FA2-8228-4838-8CBD-0E1B02809B50}"/>
              </a:ext>
            </a:extLst>
          </p:cNvPr>
          <p:cNvSpPr/>
          <p:nvPr/>
        </p:nvSpPr>
        <p:spPr>
          <a:xfrm>
            <a:off x="4938841" y="3888168"/>
            <a:ext cx="3662257" cy="257140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AFB577-34DF-4C38-94C4-9DA08DDF2E69}"/>
              </a:ext>
            </a:extLst>
          </p:cNvPr>
          <p:cNvSpPr txBox="1"/>
          <p:nvPr/>
        </p:nvSpPr>
        <p:spPr>
          <a:xfrm>
            <a:off x="4938841" y="3925332"/>
            <a:ext cx="2765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V-HOMS coaxial line </a:t>
            </a:r>
            <a:r>
              <a:rPr lang="fr-CH" altLang="en-US" sz="10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cavity</a:t>
            </a: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 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Line to </a:t>
            </a:r>
            <a:r>
              <a:rPr lang="fr-CH" altLang="en-US" sz="10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be</a:t>
            </a: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reviewed</a:t>
            </a:r>
            <a:r>
              <a:rPr lang="fr-CH" altLang="en-US" sz="1000" dirty="0">
                <a:solidFill>
                  <a:srgbClr val="FF0000"/>
                </a:solidFill>
                <a:latin typeface="Franklin Gothic Demi" panose="020B0703020102020204" pitchFamily="34" charset="0"/>
              </a:rPr>
              <a:t> !!!!! Just for illustration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CC52D76-89AE-4C7E-94C3-1F4DD700426E}"/>
              </a:ext>
            </a:extLst>
          </p:cNvPr>
          <p:cNvCxnSpPr>
            <a:cxnSpLocks/>
            <a:stCxn id="41" idx="3"/>
            <a:endCxn id="42" idx="0"/>
          </p:cNvCxnSpPr>
          <p:nvPr/>
        </p:nvCxnSpPr>
        <p:spPr>
          <a:xfrm>
            <a:off x="6419827" y="5204341"/>
            <a:ext cx="400431" cy="472494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561D5D9-50A0-49F8-A299-9ACDB0CD07FF}"/>
              </a:ext>
            </a:extLst>
          </p:cNvPr>
          <p:cNvSpPr txBox="1"/>
          <p:nvPr/>
        </p:nvSpPr>
        <p:spPr>
          <a:xfrm>
            <a:off x="5944037" y="5088925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#160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EA657D4-DB08-406E-98AA-5CDA1F062A37}"/>
              </a:ext>
            </a:extLst>
          </p:cNvPr>
          <p:cNvSpPr/>
          <p:nvPr/>
        </p:nvSpPr>
        <p:spPr>
          <a:xfrm rot="16947831">
            <a:off x="6759246" y="5658909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7931CFF-9A7F-46AF-9BC2-129FFD9CE4CB}"/>
              </a:ext>
            </a:extLst>
          </p:cNvPr>
          <p:cNvSpPr/>
          <p:nvPr/>
        </p:nvSpPr>
        <p:spPr>
          <a:xfrm>
            <a:off x="7581005" y="5359569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E232E1D-9ADB-4389-9F26-AF750CE06663}"/>
              </a:ext>
            </a:extLst>
          </p:cNvPr>
          <p:cNvSpPr/>
          <p:nvPr/>
        </p:nvSpPr>
        <p:spPr>
          <a:xfrm rot="258469">
            <a:off x="7605812" y="4873964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A68112B-9640-4FB6-A258-27D379C070C7}"/>
              </a:ext>
            </a:extLst>
          </p:cNvPr>
          <p:cNvCxnSpPr>
            <a:cxnSpLocks/>
            <a:stCxn id="47" idx="3"/>
            <a:endCxn id="43" idx="1"/>
          </p:cNvCxnSpPr>
          <p:nvPr/>
        </p:nvCxnSpPr>
        <p:spPr>
          <a:xfrm>
            <a:off x="7176719" y="5180380"/>
            <a:ext cx="404286" cy="20204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831472C-B630-4FAE-AC01-8310BAD44095}"/>
              </a:ext>
            </a:extLst>
          </p:cNvPr>
          <p:cNvSpPr txBox="1"/>
          <p:nvPr/>
        </p:nvSpPr>
        <p:spPr>
          <a:xfrm>
            <a:off x="6700929" y="5064964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#150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315AE30-2440-480E-8C51-EA33CB46D872}"/>
              </a:ext>
            </a:extLst>
          </p:cNvPr>
          <p:cNvCxnSpPr>
            <a:cxnSpLocks/>
            <a:stCxn id="49" idx="3"/>
            <a:endCxn id="44" idx="1"/>
          </p:cNvCxnSpPr>
          <p:nvPr/>
        </p:nvCxnSpPr>
        <p:spPr>
          <a:xfrm>
            <a:off x="7176719" y="4790829"/>
            <a:ext cx="429328" cy="99735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7E09E82E-2C7E-46AE-9FC2-70D5E298A0BD}"/>
              </a:ext>
            </a:extLst>
          </p:cNvPr>
          <p:cNvSpPr txBox="1"/>
          <p:nvPr/>
        </p:nvSpPr>
        <p:spPr>
          <a:xfrm>
            <a:off x="6700929" y="4675413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#140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ECD052B-87DD-4631-B168-B753C63EC295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1692056" y="2770890"/>
            <a:ext cx="3246785" cy="240298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F32D2E42-FC81-4226-91F4-7B246B8816FA}"/>
              </a:ext>
            </a:extLst>
          </p:cNvPr>
          <p:cNvSpPr txBox="1"/>
          <p:nvPr/>
        </p:nvSpPr>
        <p:spPr>
          <a:xfrm>
            <a:off x="177383" y="5422650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4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39E7EF-601A-410E-B019-AD66F90F5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0958" y="1212742"/>
            <a:ext cx="3172972" cy="41515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08910D-DEFA-42DF-830B-19AC72FBE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7348" y="1131017"/>
            <a:ext cx="3172972" cy="3896321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175" y="110011"/>
            <a:ext cx="7920000" cy="720000"/>
          </a:xfrm>
        </p:spPr>
        <p:txBody>
          <a:bodyPr/>
          <a:lstStyle/>
          <a:p>
            <a:r>
              <a:rPr lang="fr-CH" dirty="0"/>
              <a:t>Instrumentation </a:t>
            </a:r>
            <a:r>
              <a:rPr lang="fr-CH" dirty="0" err="1"/>
              <a:t>layout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/>
              <a:t>Temperature</a:t>
            </a:r>
            <a:r>
              <a:rPr lang="fr-CH" dirty="0"/>
              <a:t> </a:t>
            </a:r>
            <a:r>
              <a:rPr lang="fr-CH" dirty="0" err="1"/>
              <a:t>sensors</a:t>
            </a:r>
            <a:r>
              <a:rPr lang="fr-CH" dirty="0"/>
              <a:t> 4/4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A27F6A8-6D7C-4AD4-B1DF-E3BB7504BCE0}"/>
              </a:ext>
            </a:extLst>
          </p:cNvPr>
          <p:cNvCxnSpPr>
            <a:cxnSpLocks/>
            <a:stCxn id="20" idx="3"/>
            <a:endCxn id="21" idx="3"/>
          </p:cNvCxnSpPr>
          <p:nvPr/>
        </p:nvCxnSpPr>
        <p:spPr>
          <a:xfrm flipV="1">
            <a:off x="2784398" y="3282510"/>
            <a:ext cx="228627" cy="1860244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9437CC1-2230-4E2A-A348-1DDE5660E92A}"/>
              </a:ext>
            </a:extLst>
          </p:cNvPr>
          <p:cNvSpPr txBox="1"/>
          <p:nvPr/>
        </p:nvSpPr>
        <p:spPr>
          <a:xfrm>
            <a:off x="2308608" y="5027338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#290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A2ECA0-C3B2-4590-A9D3-66F3E926B531}"/>
              </a:ext>
            </a:extLst>
          </p:cNvPr>
          <p:cNvSpPr/>
          <p:nvPr/>
        </p:nvSpPr>
        <p:spPr>
          <a:xfrm rot="2096169">
            <a:off x="2861377" y="3211928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393F1A2-9C16-478D-ABFB-B043D452733F}"/>
              </a:ext>
            </a:extLst>
          </p:cNvPr>
          <p:cNvCxnSpPr>
            <a:cxnSpLocks/>
            <a:stCxn id="25" idx="1"/>
            <a:endCxn id="26" idx="3"/>
          </p:cNvCxnSpPr>
          <p:nvPr/>
        </p:nvCxnSpPr>
        <p:spPr>
          <a:xfrm flipH="1" flipV="1">
            <a:off x="6286696" y="3236086"/>
            <a:ext cx="178281" cy="1600879"/>
          </a:xfrm>
          <a:prstGeom prst="straightConnector1">
            <a:avLst/>
          </a:prstGeom>
          <a:ln w="9525">
            <a:solidFill>
              <a:schemeClr val="bg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20DF2DF-127F-4825-A7AB-E3B8FFF99831}"/>
              </a:ext>
            </a:extLst>
          </p:cNvPr>
          <p:cNvSpPr txBox="1"/>
          <p:nvPr/>
        </p:nvSpPr>
        <p:spPr>
          <a:xfrm>
            <a:off x="6464977" y="4721549"/>
            <a:ext cx="475790" cy="23083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#320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DF724EB-3568-415B-8176-9089CFEEA188}"/>
              </a:ext>
            </a:extLst>
          </p:cNvPr>
          <p:cNvSpPr/>
          <p:nvPr/>
        </p:nvSpPr>
        <p:spPr>
          <a:xfrm rot="19568673">
            <a:off x="6134159" y="3259651"/>
            <a:ext cx="166666" cy="4571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90671EA-C304-4B39-9A60-1925FC2D07D2}"/>
              </a:ext>
            </a:extLst>
          </p:cNvPr>
          <p:cNvSpPr txBox="1"/>
          <p:nvPr/>
        </p:nvSpPr>
        <p:spPr>
          <a:xfrm>
            <a:off x="177383" y="5642831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47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D87EF-F306-4AB0-9943-67B929007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Level</a:t>
            </a:r>
            <a:r>
              <a:rPr lang="fr-CH" dirty="0"/>
              <a:t> gauges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20DCD1-856A-40D6-971E-5BA88AC4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7800" y="641384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F63530-8C2B-4B46-9DDC-A952F20CD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880" y="2034354"/>
            <a:ext cx="6873240" cy="4753456"/>
          </a:xfrm>
          <a:prstGeom prst="rect">
            <a:avLst/>
          </a:prstGeom>
        </p:spPr>
      </p:pic>
      <p:sp>
        <p:nvSpPr>
          <p:cNvPr id="10" name="AutoShape 5">
            <a:extLst>
              <a:ext uri="{FF2B5EF4-FFF2-40B4-BE49-F238E27FC236}">
                <a16:creationId xmlns:a16="http://schemas.microsoft.com/office/drawing/2014/main" id="{2F794CA4-8E69-4CC2-970F-98D9587D7B4E}"/>
              </a:ext>
            </a:extLst>
          </p:cNvPr>
          <p:cNvSpPr>
            <a:spLocks/>
          </p:cNvSpPr>
          <p:nvPr/>
        </p:nvSpPr>
        <p:spPr bwMode="auto">
          <a:xfrm>
            <a:off x="124232" y="911107"/>
            <a:ext cx="3072784" cy="1123247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43905"/>
              <a:gd name="adj6" fmla="val 172208"/>
            </a:avLst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Level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 gauges - 1/port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AMI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Helium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Level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Sensor</a:t>
            </a:r>
            <a:endParaRPr lang="fr-CH" altLang="en-US" sz="105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Sensor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Diameter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: 1/4"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Active Length : 30"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Overall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Length : 31"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Supplier : American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Magnetics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Inc.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Reference : HS-1/4-RGD-30/31in-4LdCp-LL6-S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C86FF3-5BDA-433E-9B05-E1A8B2B71657}"/>
              </a:ext>
            </a:extLst>
          </p:cNvPr>
          <p:cNvCxnSpPr>
            <a:cxnSpLocks/>
          </p:cNvCxnSpPr>
          <p:nvPr/>
        </p:nvCxnSpPr>
        <p:spPr>
          <a:xfrm flipH="1">
            <a:off x="3296076" y="1560060"/>
            <a:ext cx="649224" cy="178224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706C606-996E-4CB2-B3C4-FA577B3A433A}"/>
              </a:ext>
            </a:extLst>
          </p:cNvPr>
          <p:cNvSpPr txBox="1"/>
          <p:nvPr/>
        </p:nvSpPr>
        <p:spPr>
          <a:xfrm>
            <a:off x="4929713" y="3755361"/>
            <a:ext cx="475790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#360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117D3-0C52-4694-9142-0B7DB41E1AA5}"/>
              </a:ext>
            </a:extLst>
          </p:cNvPr>
          <p:cNvSpPr txBox="1"/>
          <p:nvPr/>
        </p:nvSpPr>
        <p:spPr>
          <a:xfrm>
            <a:off x="3296076" y="3376593"/>
            <a:ext cx="475790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#370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F03B1C-01EB-47B7-9B93-64A02F3AFD75}"/>
              </a:ext>
            </a:extLst>
          </p:cNvPr>
          <p:cNvSpPr txBox="1"/>
          <p:nvPr/>
        </p:nvSpPr>
        <p:spPr>
          <a:xfrm>
            <a:off x="177383" y="5642831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40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508A4B8-4669-4314-9E7F-5BCE86BD0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56482">
            <a:off x="3396989" y="1195281"/>
            <a:ext cx="4083734" cy="52218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5D87EF-F306-4AB0-9943-67B929007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Pressure </a:t>
            </a:r>
            <a:r>
              <a:rPr lang="fr-CH" dirty="0" err="1"/>
              <a:t>transmitter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20DCD1-856A-40D6-971E-5BA88AC4E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17280" y="642781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0" name="AutoShape 5">
            <a:extLst>
              <a:ext uri="{FF2B5EF4-FFF2-40B4-BE49-F238E27FC236}">
                <a16:creationId xmlns:a16="http://schemas.microsoft.com/office/drawing/2014/main" id="{2F794CA4-8E69-4CC2-970F-98D9587D7B4E}"/>
              </a:ext>
            </a:extLst>
          </p:cNvPr>
          <p:cNvSpPr>
            <a:spLocks/>
          </p:cNvSpPr>
          <p:nvPr/>
        </p:nvSpPr>
        <p:spPr bwMode="auto">
          <a:xfrm>
            <a:off x="612000" y="1088008"/>
            <a:ext cx="3072784" cy="906490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151714"/>
              <a:gd name="adj6" fmla="val 188327"/>
            </a:avLst>
          </a:prstGeom>
          <a:noFill/>
          <a:ln w="1270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Gauge Pressure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Transmitter</a:t>
            </a:r>
            <a:endParaRPr lang="fr-CH" altLang="en-US" sz="1100" dirty="0">
              <a:solidFill>
                <a:schemeClr val="accent1">
                  <a:lumMod val="75000"/>
                </a:schemeClr>
              </a:solidFill>
              <a:latin typeface="Franklin Gothic Demi" panose="020B0703020102020204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266GST (NPT MALE) ABB -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Dismantled</a:t>
            </a:r>
            <a:endParaRPr lang="fr-CH" altLang="en-US" sz="1050" i="1" dirty="0">
              <a:solidFill>
                <a:srgbClr val="7F7F7F"/>
              </a:solidFill>
              <a:latin typeface="Franklin Gothic Demi" panose="020B0703020102020204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Gauge 266GST, version male </a:t>
            </a:r>
            <a:r>
              <a:rPr lang="fr-CH" altLang="en-US" sz="1050" i="1" dirty="0" err="1">
                <a:solidFill>
                  <a:srgbClr val="7F7F7F"/>
                </a:solidFill>
                <a:latin typeface="Franklin Gothic Demi" panose="020B0703020102020204" pitchFamily="34" charset="0"/>
              </a:rPr>
              <a:t>threaded</a:t>
            </a: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 NPT 1/2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Supplier : ABB</a:t>
            </a: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altLang="en-US" sz="1050" i="1" dirty="0">
                <a:solidFill>
                  <a:srgbClr val="7F7F7F"/>
                </a:solidFill>
                <a:latin typeface="Franklin Gothic Demi" panose="020B0703020102020204" pitchFamily="34" charset="0"/>
              </a:rPr>
              <a:t>Reference : 266GST (NPT Male)</a:t>
            </a:r>
            <a:endParaRPr lang="en-US" altLang="en-US" sz="900" dirty="0">
              <a:latin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3117D3-0C52-4694-9142-0B7DB41E1AA5}"/>
              </a:ext>
            </a:extLst>
          </p:cNvPr>
          <p:cNvSpPr txBox="1"/>
          <p:nvPr/>
        </p:nvSpPr>
        <p:spPr>
          <a:xfrm>
            <a:off x="6231878" y="2018184"/>
            <a:ext cx="475790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Franklin Gothic Demi" panose="020B0703020102020204" pitchFamily="34" charset="0"/>
              </a:rPr>
              <a:t>#350</a:t>
            </a:r>
            <a:endParaRPr lang="fr-CH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7D268A-4357-4D24-A10D-A72C14E77556}"/>
              </a:ext>
            </a:extLst>
          </p:cNvPr>
          <p:cNvSpPr txBox="1"/>
          <p:nvPr/>
        </p:nvSpPr>
        <p:spPr>
          <a:xfrm>
            <a:off x="177383" y="5642831"/>
            <a:ext cx="39451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Installed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during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step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xx of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assembly</a:t>
            </a:r>
            <a:r>
              <a:rPr lang="fr-CH" sz="11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CH" sz="1100" i="1" dirty="0" err="1">
                <a:solidFill>
                  <a:schemeClr val="bg1">
                    <a:lumMod val="65000"/>
                  </a:schemeClr>
                </a:solidFill>
              </a:rPr>
              <a:t>sequence</a:t>
            </a:r>
            <a:endParaRPr lang="en-GB" sz="1100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24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Thermometers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r>
              <a:rPr lang="fr-CH" dirty="0" smtClean="0"/>
              <a:t> table – RFD proto.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80133" y="965504"/>
            <a:ext cx="78518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thermometers quantity/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. Table 1 shows proposal for RFD prototype. Table 2 for HL-LHC series cryogenic needs (to be agreed with BE-RF).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51520" y="1606029"/>
            <a:ext cx="1258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Table 1: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252915" y="2699303"/>
            <a:ext cx="1258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Table 2: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841" y="1911456"/>
            <a:ext cx="8462449" cy="6814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841" y="2993203"/>
            <a:ext cx="8462449" cy="6814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7390" y="3801805"/>
            <a:ext cx="86573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Delivery dates:</a:t>
            </a: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First batch for one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cryomodule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will be needed in October 2020. The remaining part shall be available during 2021 (9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cryomodules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to be fabricated 4+1 DQW and 4 RFD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Calibri"/>
              </a:rPr>
              <a:t>with 1 proto as a spare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).</a:t>
            </a:r>
          </a:p>
          <a:p>
            <a:pPr defTabSz="914400"/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Remarks: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Installation definition for specific TTs is under definition (screwed or glued), required cable length will be 4 m.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Detailed specification of instrumentation will be sent in May 2020 at latest. 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In KB opinion a few PT100 are missing to cover </a:t>
            </a:r>
            <a:r>
              <a:rPr lang="en-US" sz="1600" dirty="0" err="1" smtClean="0">
                <a:solidFill>
                  <a:prstClr val="black"/>
                </a:solidFill>
                <a:latin typeface="Calibri"/>
              </a:rPr>
              <a:t>monitoring+interlock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 on tuners and blades (installed in air).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 rot="21340541">
            <a:off x="5094086" y="6202461"/>
            <a:ext cx="373692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K. Brodzinski 28.01.2020_Instrum. review #1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8131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Thermometers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r>
              <a:rPr lang="fr-CH" dirty="0" smtClean="0"/>
              <a:t> table – RFD proto.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4069" y="957939"/>
            <a:ext cx="679993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Full version (per module):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28 </a:t>
            </a:r>
            <a:r>
              <a:rPr lang="en-US" dirty="0" err="1" smtClean="0">
                <a:solidFill>
                  <a:srgbClr val="C00000"/>
                </a:solidFill>
              </a:rPr>
              <a:t>cernox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confirmed (27 channels,1 redundant TT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</a:t>
            </a:r>
            <a:r>
              <a:rPr lang="en-US" dirty="0" smtClean="0"/>
              <a:t> for regulation (7 channels needed, 1 redundant TT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19 for monitoring</a:t>
            </a:r>
          </a:p>
          <a:p>
            <a:r>
              <a:rPr lang="en-US" i="1" dirty="0" smtClean="0"/>
              <a:t>At least 4 </a:t>
            </a:r>
            <a:r>
              <a:rPr lang="en-US" i="1" dirty="0" err="1" smtClean="0"/>
              <a:t>cernox</a:t>
            </a:r>
            <a:r>
              <a:rPr lang="en-US" i="1" dirty="0" smtClean="0"/>
              <a:t> are to be precisely calibrated (</a:t>
            </a:r>
            <a:r>
              <a:rPr lang="en-US" i="1" dirty="0" err="1" smtClean="0"/>
              <a:t>LHe</a:t>
            </a:r>
            <a:r>
              <a:rPr lang="en-US" i="1" dirty="0" smtClean="0"/>
              <a:t> and 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21 PT100 </a:t>
            </a:r>
            <a:r>
              <a:rPr lang="en-US" dirty="0" smtClean="0"/>
              <a:t>is confirmed (19 channels, 4 redundant TTs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16 for regulation (12 channels, 4 redundant TTs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5 for monitoring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84069" y="3842600"/>
            <a:ext cx="679993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Reduced series version (per module):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13 </a:t>
            </a:r>
            <a:r>
              <a:rPr lang="en-US" dirty="0" err="1" smtClean="0">
                <a:solidFill>
                  <a:srgbClr val="C00000"/>
                </a:solidFill>
              </a:rPr>
              <a:t>cernox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is confirmed (12 channels,1 redundant TT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</a:t>
            </a:r>
            <a:r>
              <a:rPr lang="en-US" dirty="0" smtClean="0"/>
              <a:t> for regulation (7 channels needed, 1 redundant TT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</a:t>
            </a:r>
            <a:r>
              <a:rPr lang="en-US" dirty="0" smtClean="0"/>
              <a:t> for monitoring</a:t>
            </a:r>
          </a:p>
          <a:p>
            <a:r>
              <a:rPr lang="en-US" i="1" dirty="0" smtClean="0"/>
              <a:t>At least 4 </a:t>
            </a:r>
            <a:r>
              <a:rPr lang="en-US" i="1" dirty="0" err="1" smtClean="0"/>
              <a:t>cernox</a:t>
            </a:r>
            <a:r>
              <a:rPr lang="en-US" i="1" dirty="0" smtClean="0"/>
              <a:t> are to be precisely calibrated (</a:t>
            </a:r>
            <a:r>
              <a:rPr lang="en-US" i="1" dirty="0" err="1" smtClean="0"/>
              <a:t>LHe</a:t>
            </a:r>
            <a:r>
              <a:rPr lang="en-US" i="1" dirty="0" smtClean="0"/>
              <a:t> and BS)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16 PT100 </a:t>
            </a:r>
            <a:r>
              <a:rPr lang="en-US" dirty="0" smtClean="0"/>
              <a:t>is confirmed (12 channels, 4 redundant TTs included)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16 for regulation (12 channels, 4 redundant TTs included)</a:t>
            </a:r>
          </a:p>
        </p:txBody>
      </p:sp>
    </p:spTree>
    <p:extLst>
      <p:ext uri="{BB962C8B-B14F-4D97-AF65-F5344CB8AC3E}">
        <p14:creationId xmlns:p14="http://schemas.microsoft.com/office/powerpoint/2010/main" val="242867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</a:t>
            </a:r>
            <a:r>
              <a:rPr lang="fr-CH" dirty="0" smtClean="0"/>
              <a:t> </a:t>
            </a:r>
            <a:r>
              <a:rPr lang="fr-CH" dirty="0" err="1" smtClean="0"/>
              <a:t>calculation</a:t>
            </a:r>
            <a:r>
              <a:rPr lang="fr-CH" dirty="0" smtClean="0"/>
              <a:t> for </a:t>
            </a:r>
            <a:r>
              <a:rPr lang="fr-CH" dirty="0" err="1" smtClean="0"/>
              <a:t>TTs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9649" y="1198211"/>
            <a:ext cx="33222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Full version: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28 </a:t>
            </a:r>
            <a:r>
              <a:rPr lang="en-US" dirty="0" err="1" smtClean="0">
                <a:solidFill>
                  <a:srgbClr val="C00000"/>
                </a:solidFill>
              </a:rPr>
              <a:t>cernox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* 4 modules = 112</a:t>
            </a:r>
          </a:p>
          <a:p>
            <a:r>
              <a:rPr lang="en-US" dirty="0" smtClean="0"/>
              <a:t>(16 of 112 precisely calibrated)</a:t>
            </a:r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21 PT100 </a:t>
            </a:r>
            <a:r>
              <a:rPr lang="en-US" dirty="0" smtClean="0"/>
              <a:t>* 4 modules = 84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59649" y="2959178"/>
            <a:ext cx="3097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Reduced series version: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13 </a:t>
            </a:r>
            <a:r>
              <a:rPr lang="en-US" dirty="0" err="1" smtClean="0">
                <a:solidFill>
                  <a:srgbClr val="C00000"/>
                </a:solidFill>
              </a:rPr>
              <a:t>cernox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* 7 modules = 91 </a:t>
            </a:r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16 PT100 </a:t>
            </a:r>
            <a:r>
              <a:rPr lang="en-US" dirty="0" smtClean="0"/>
              <a:t>* 7 modules = 112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86100" y="2820678"/>
            <a:ext cx="34034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Total:</a:t>
            </a:r>
          </a:p>
          <a:p>
            <a:r>
              <a:rPr lang="en-US" dirty="0" err="1" smtClean="0">
                <a:solidFill>
                  <a:srgbClr val="C00000"/>
                </a:solidFill>
              </a:rPr>
              <a:t>Cernox</a:t>
            </a:r>
            <a:r>
              <a:rPr lang="en-US" dirty="0" smtClean="0">
                <a:solidFill>
                  <a:srgbClr val="C00000"/>
                </a:solidFill>
              </a:rPr>
              <a:t>: </a:t>
            </a:r>
            <a:r>
              <a:rPr lang="en-US" dirty="0" smtClean="0"/>
              <a:t>112 + 91 = 203</a:t>
            </a:r>
          </a:p>
          <a:p>
            <a:r>
              <a:rPr lang="en-US" dirty="0" smtClean="0"/>
              <a:t>(16 of 203 precisely calibrated) </a:t>
            </a:r>
            <a:endParaRPr lang="en-US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PT100: </a:t>
            </a:r>
            <a:r>
              <a:rPr lang="en-US" dirty="0" smtClean="0"/>
              <a:t>84 + 112 = 196</a:t>
            </a:r>
          </a:p>
        </p:txBody>
      </p:sp>
      <p:sp>
        <p:nvSpPr>
          <p:cNvPr id="4" name="Rectangle 3"/>
          <p:cNvSpPr/>
          <p:nvPr/>
        </p:nvSpPr>
        <p:spPr>
          <a:xfrm>
            <a:off x="699235" y="4709031"/>
            <a:ext cx="83475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Delivery dates: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First batch for one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cryomodule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will be needed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in October 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2020. The remaining part shall be available during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2021.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36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9235" y="1263680"/>
            <a:ext cx="834756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Definition of installation method with CERN design office (May 2020)</a:t>
            </a: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Preparation of PIDs for full and reduced versions (to be started asap by CRG)</a:t>
            </a: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Filling of request to CI – “big table of Juan” (~June 2020)</a:t>
            </a: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Review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of installation method with CRG-CI (~June 2020) </a:t>
            </a:r>
            <a:endParaRPr lang="en-US" sz="200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Delivery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of first batch to Daresbury in October 2020</a:t>
            </a: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Visit to Daresbury for installation training end of 2020/ beginning of 2021</a:t>
            </a: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Remaining deliveries and trainings in 2021</a:t>
            </a:r>
          </a:p>
          <a:p>
            <a:pPr marL="285750" indent="-285750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SM18 test of RFD proto in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Seprember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2021 (com. channels to be ready)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1186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Back up slides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58" y="2072640"/>
            <a:ext cx="8816242" cy="1927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27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6E268F-CDD8-49D0-8BD8-E29135E92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5731"/>
            <a:ext cx="9144000" cy="538653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175" y="60206"/>
            <a:ext cx="7920000" cy="720000"/>
          </a:xfrm>
        </p:spPr>
        <p:txBody>
          <a:bodyPr/>
          <a:lstStyle/>
          <a:p>
            <a:r>
              <a:rPr lang="fr-CH"/>
              <a:t>Cryomodule preview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23" name="AutoShape 5">
            <a:extLst>
              <a:ext uri="{FF2B5EF4-FFF2-40B4-BE49-F238E27FC236}">
                <a16:creationId xmlns:a16="http://schemas.microsoft.com/office/drawing/2014/main" id="{D1040DFC-84ED-4BA4-8F85-33E3CB90F6C6}"/>
              </a:ext>
            </a:extLst>
          </p:cNvPr>
          <p:cNvSpPr>
            <a:spLocks/>
          </p:cNvSpPr>
          <p:nvPr/>
        </p:nvSpPr>
        <p:spPr bwMode="auto">
          <a:xfrm>
            <a:off x="-1450495" y="5232931"/>
            <a:ext cx="2556207" cy="319837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454418"/>
              <a:gd name="adj6" fmla="val 143679"/>
            </a:avLst>
          </a:prstGeom>
          <a:noFill/>
          <a:ln w="28575" algn="ctr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Cavity</a:t>
            </a:r>
            <a:r>
              <a:rPr kumimoji="0" lang="fr-CH" altLang="en-US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 #1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AutoShape 5">
            <a:extLst>
              <a:ext uri="{FF2B5EF4-FFF2-40B4-BE49-F238E27FC236}">
                <a16:creationId xmlns:a16="http://schemas.microsoft.com/office/drawing/2014/main" id="{5A2714A9-EAB9-491B-AD33-D4DB15BD4634}"/>
              </a:ext>
            </a:extLst>
          </p:cNvPr>
          <p:cNvSpPr>
            <a:spLocks/>
          </p:cNvSpPr>
          <p:nvPr/>
        </p:nvSpPr>
        <p:spPr bwMode="auto">
          <a:xfrm>
            <a:off x="1462312" y="5252307"/>
            <a:ext cx="2556207" cy="319837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-454418"/>
              <a:gd name="adj6" fmla="val 143679"/>
            </a:avLst>
          </a:prstGeom>
          <a:noFill/>
          <a:ln w="28575" algn="ctr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Cavity</a:t>
            </a:r>
            <a:r>
              <a:rPr kumimoji="0" lang="fr-CH" altLang="en-US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 #2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2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CD7863-0770-44D6-934C-AC4DBB67A0E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74"/>
          <a:stretch/>
        </p:blipFill>
        <p:spPr>
          <a:xfrm>
            <a:off x="1978903" y="1224411"/>
            <a:ext cx="5372916" cy="54535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Cavity</a:t>
            </a:r>
            <a:r>
              <a:rPr lang="fr-CH" dirty="0"/>
              <a:t> </a:t>
            </a:r>
            <a:r>
              <a:rPr lang="fr-CH" dirty="0" err="1"/>
              <a:t>Layout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032640" y="6582028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AutoShape 2"/>
          <p:cNvSpPr>
            <a:spLocks/>
          </p:cNvSpPr>
          <p:nvPr/>
        </p:nvSpPr>
        <p:spPr bwMode="auto">
          <a:xfrm>
            <a:off x="6696434" y="2977270"/>
            <a:ext cx="1836244" cy="443154"/>
          </a:xfrm>
          <a:prstGeom prst="accentCallout2">
            <a:avLst>
              <a:gd name="adj1" fmla="val 50056"/>
              <a:gd name="adj2" fmla="val -638"/>
              <a:gd name="adj3" fmla="val 47499"/>
              <a:gd name="adj4" fmla="val -26911"/>
              <a:gd name="adj5" fmla="val 25652"/>
              <a:gd name="adj6" fmla="val -56179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FPC </a:t>
            </a: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outer</a:t>
            </a: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pipe</a:t>
            </a:r>
            <a:endParaRPr kumimoji="0" lang="fr-CH" altLang="en-US" sz="1050" b="0" i="0" u="none" strike="noStrike" cap="none" normalizeH="0" baseline="0" dirty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00" b="0" i="1" u="none" strike="noStrike" cap="none" normalizeH="0" baseline="0" dirty="0" err="1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Fundamental</a:t>
            </a:r>
            <a:r>
              <a:rPr kumimoji="0" lang="fr-CH" altLang="en-US" sz="1000" b="0" i="1" u="none" strike="noStrike" cap="none" normalizeH="0" baseline="0" dirty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 Power Coupler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AutoShape 4"/>
          <p:cNvSpPr>
            <a:spLocks/>
          </p:cNvSpPr>
          <p:nvPr/>
        </p:nvSpPr>
        <p:spPr bwMode="auto">
          <a:xfrm>
            <a:off x="6691661" y="4233121"/>
            <a:ext cx="1660089" cy="433233"/>
          </a:xfrm>
          <a:prstGeom prst="accentCallout2">
            <a:avLst>
              <a:gd name="adj1" fmla="val 11046"/>
              <a:gd name="adj2" fmla="val -1264"/>
              <a:gd name="adj3" fmla="val 12819"/>
              <a:gd name="adj4" fmla="val -7338"/>
              <a:gd name="adj5" fmla="val 40921"/>
              <a:gd name="adj6" fmla="val -84432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Tuner Frame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LHCACFTU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AutoShape 5"/>
          <p:cNvSpPr>
            <a:spLocks/>
          </p:cNvSpPr>
          <p:nvPr/>
        </p:nvSpPr>
        <p:spPr bwMode="auto">
          <a:xfrm>
            <a:off x="488918" y="1037015"/>
            <a:ext cx="2556207" cy="267291"/>
          </a:xfrm>
          <a:prstGeom prst="accentCallout2">
            <a:avLst>
              <a:gd name="adj1" fmla="val 10875"/>
              <a:gd name="adj2" fmla="val 102102"/>
              <a:gd name="adj3" fmla="val 10875"/>
              <a:gd name="adj4" fmla="val 112569"/>
              <a:gd name="adj5" fmla="val 208365"/>
              <a:gd name="adj6" fmla="val 15668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Tuner Actuation</a:t>
            </a:r>
          </a:p>
        </p:txBody>
      </p:sp>
      <p:sp>
        <p:nvSpPr>
          <p:cNvPr id="11" name="AutoShape 7"/>
          <p:cNvSpPr>
            <a:spLocks/>
          </p:cNvSpPr>
          <p:nvPr/>
        </p:nvSpPr>
        <p:spPr bwMode="auto">
          <a:xfrm>
            <a:off x="219773" y="2229484"/>
            <a:ext cx="2200398" cy="506364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37593"/>
              <a:gd name="adj6" fmla="val 130030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HOM extraction </a:t>
            </a:r>
            <a:r>
              <a:rPr kumimoji="0" lang="fr-CH" altLang="en-US" sz="11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lines</a:t>
            </a:r>
            <a:endParaRPr kumimoji="0" lang="fr-CH" altLang="en-US" sz="11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1" u="none" strike="noStrike" cap="none" normalizeH="0" baseline="0" dirty="0">
                <a:ln>
                  <a:noFill/>
                </a:ln>
                <a:solidFill>
                  <a:srgbClr val="7F7F7F"/>
                </a:solidFill>
                <a:effectLst/>
                <a:latin typeface="Franklin Gothic Demi" panose="020B0703020102020204" pitchFamily="34" charset="0"/>
              </a:rPr>
              <a:t>Coaxial line 25 ohms LHCACFRL</a:t>
            </a:r>
            <a:endParaRPr kumimoji="0" lang="en-US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AutoShape 8"/>
          <p:cNvSpPr>
            <a:spLocks/>
          </p:cNvSpPr>
          <p:nvPr/>
        </p:nvSpPr>
        <p:spPr bwMode="auto">
          <a:xfrm>
            <a:off x="4665361" y="5265703"/>
            <a:ext cx="1660089" cy="223842"/>
          </a:xfrm>
          <a:prstGeom prst="accentCallout2">
            <a:avLst>
              <a:gd name="adj1" fmla="val 11213"/>
              <a:gd name="adj2" fmla="val -1264"/>
              <a:gd name="adj3" fmla="val 44157"/>
              <a:gd name="adj4" fmla="val -28908"/>
              <a:gd name="adj5" fmla="val -52810"/>
              <a:gd name="adj6" fmla="val -42459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Pick Up </a:t>
            </a: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Antenna</a:t>
            </a:r>
            <a:endParaRPr kumimoji="0" lang="fr-CH" altLang="en-US" sz="105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Franklin Gothic Demi" panose="020B0703020102020204" pitchFamily="34" charset="0"/>
            </a:endParaRPr>
          </a:p>
        </p:txBody>
      </p:sp>
      <p:sp>
        <p:nvSpPr>
          <p:cNvPr id="14" name="AutoShape 13"/>
          <p:cNvSpPr>
            <a:spLocks/>
          </p:cNvSpPr>
          <p:nvPr/>
        </p:nvSpPr>
        <p:spPr bwMode="auto">
          <a:xfrm>
            <a:off x="6696434" y="3618851"/>
            <a:ext cx="1852191" cy="270082"/>
          </a:xfrm>
          <a:prstGeom prst="accentCallout2">
            <a:avLst>
              <a:gd name="adj1" fmla="val 52775"/>
              <a:gd name="adj2" fmla="val -1709"/>
              <a:gd name="adj3" fmla="val 51516"/>
              <a:gd name="adj4" fmla="val -13119"/>
              <a:gd name="adj5" fmla="val -123168"/>
              <a:gd name="adj6" fmla="val -78268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H-HOM</a:t>
            </a: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Suppressor</a:t>
            </a:r>
            <a:endParaRPr kumimoji="0" lang="fr-CH" altLang="en-US" sz="1050" b="0" i="0" u="none" strike="noStrike" cap="none" normalizeH="0" baseline="0" dirty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</p:txBody>
      </p:sp>
      <p:sp>
        <p:nvSpPr>
          <p:cNvPr id="16" name="AutoShape 2"/>
          <p:cNvSpPr>
            <a:spLocks/>
          </p:cNvSpPr>
          <p:nvPr/>
        </p:nvSpPr>
        <p:spPr bwMode="auto">
          <a:xfrm>
            <a:off x="6696434" y="1304306"/>
            <a:ext cx="1836244" cy="267291"/>
          </a:xfrm>
          <a:prstGeom prst="accentCallout2">
            <a:avLst>
              <a:gd name="adj1" fmla="val 50056"/>
              <a:gd name="adj2" fmla="val -638"/>
              <a:gd name="adj3" fmla="val 85772"/>
              <a:gd name="adj4" fmla="val -26509"/>
              <a:gd name="adj5" fmla="val 352283"/>
              <a:gd name="adj6" fmla="val -35800"/>
            </a:avLst>
          </a:prstGeom>
          <a:noFill/>
          <a:ln w="63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Cavity</a:t>
            </a:r>
            <a:r>
              <a:rPr kumimoji="0" lang="fr-CH" altLang="en-US" sz="105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05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alignment</a:t>
            </a:r>
            <a:endParaRPr kumimoji="0" lang="fr-CH" altLang="en-US" sz="1050" b="0" i="0" u="none" strike="noStrike" cap="none" normalizeH="0" baseline="0" dirty="0">
              <a:ln>
                <a:noFill/>
              </a:ln>
              <a:solidFill>
                <a:srgbClr val="F45511"/>
              </a:solidFill>
              <a:effectLst/>
              <a:latin typeface="Franklin Gothic Demi" panose="020B0703020102020204" pitchFamily="34" charset="0"/>
            </a:endParaRPr>
          </a:p>
        </p:txBody>
      </p:sp>
      <p:sp>
        <p:nvSpPr>
          <p:cNvPr id="17" name="AutoShape 7"/>
          <p:cNvSpPr>
            <a:spLocks/>
          </p:cNvSpPr>
          <p:nvPr/>
        </p:nvSpPr>
        <p:spPr bwMode="auto">
          <a:xfrm>
            <a:off x="488918" y="1514056"/>
            <a:ext cx="2200398" cy="267291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427229"/>
              <a:gd name="adj6" fmla="val 14794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Cryogenic</a:t>
            </a:r>
            <a:r>
              <a:rPr kumimoji="0" lang="fr-CH" altLang="en-US" sz="1100" b="0" i="0" u="none" strike="noStrike" cap="none" normalizeH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biphase line</a:t>
            </a:r>
            <a:endParaRPr kumimoji="0" lang="fr-CH" altLang="en-US" sz="11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</p:txBody>
      </p:sp>
      <p:sp>
        <p:nvSpPr>
          <p:cNvPr id="22" name="AutoShape 7">
            <a:extLst>
              <a:ext uri="{FF2B5EF4-FFF2-40B4-BE49-F238E27FC236}">
                <a16:creationId xmlns:a16="http://schemas.microsoft.com/office/drawing/2014/main" id="{0C0C8DE0-5864-4EA5-9EBC-782088BFCCEF}"/>
              </a:ext>
            </a:extLst>
          </p:cNvPr>
          <p:cNvSpPr>
            <a:spLocks/>
          </p:cNvSpPr>
          <p:nvPr/>
        </p:nvSpPr>
        <p:spPr bwMode="auto">
          <a:xfrm>
            <a:off x="219773" y="3679211"/>
            <a:ext cx="2200398" cy="305476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46489"/>
              <a:gd name="adj6" fmla="val 169910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V-HOM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100" b="0" i="0" u="none" strike="noStrike" cap="none" normalizeH="0" baseline="0" dirty="0" err="1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suppressor</a:t>
            </a:r>
            <a:endParaRPr kumimoji="0" lang="fr-CH" altLang="en-US" sz="11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</p:txBody>
      </p:sp>
      <p:sp>
        <p:nvSpPr>
          <p:cNvPr id="23" name="AutoShape 7">
            <a:extLst>
              <a:ext uri="{FF2B5EF4-FFF2-40B4-BE49-F238E27FC236}">
                <a16:creationId xmlns:a16="http://schemas.microsoft.com/office/drawing/2014/main" id="{23E55686-FA36-4E24-8AAE-7A2C03CA9E8F}"/>
              </a:ext>
            </a:extLst>
          </p:cNvPr>
          <p:cNvSpPr>
            <a:spLocks/>
          </p:cNvSpPr>
          <p:nvPr/>
        </p:nvSpPr>
        <p:spPr bwMode="auto">
          <a:xfrm>
            <a:off x="-861" y="4249654"/>
            <a:ext cx="2200398" cy="506364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60894"/>
              <a:gd name="adj6" fmla="val 117630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Beam screen</a:t>
            </a:r>
          </a:p>
        </p:txBody>
      </p:sp>
      <p:sp>
        <p:nvSpPr>
          <p:cNvPr id="24" name="AutoShape 7">
            <a:extLst>
              <a:ext uri="{FF2B5EF4-FFF2-40B4-BE49-F238E27FC236}">
                <a16:creationId xmlns:a16="http://schemas.microsoft.com/office/drawing/2014/main" id="{40652B48-CD2C-44E8-9A2F-44B142AC6D29}"/>
              </a:ext>
            </a:extLst>
          </p:cNvPr>
          <p:cNvSpPr>
            <a:spLocks/>
          </p:cNvSpPr>
          <p:nvPr/>
        </p:nvSpPr>
        <p:spPr bwMode="auto">
          <a:xfrm>
            <a:off x="219773" y="3286291"/>
            <a:ext cx="2200398" cy="305476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-16275"/>
              <a:gd name="adj6" fmla="val 193704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altLang="en-US" sz="1100" dirty="0" err="1">
                <a:solidFill>
                  <a:srgbClr val="FF0000"/>
                </a:solidFill>
                <a:latin typeface="Franklin Gothic Demi" panose="020B0703020102020204" pitchFamily="34" charset="0"/>
              </a:rPr>
              <a:t>Left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 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suppor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t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blade</a:t>
            </a:r>
            <a:endParaRPr kumimoji="0" lang="fr-CH" altLang="en-US" sz="11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</p:txBody>
      </p:sp>
      <p:sp>
        <p:nvSpPr>
          <p:cNvPr id="25" name="AutoShape 7">
            <a:extLst>
              <a:ext uri="{FF2B5EF4-FFF2-40B4-BE49-F238E27FC236}">
                <a16:creationId xmlns:a16="http://schemas.microsoft.com/office/drawing/2014/main" id="{E4E82B73-C03F-4E92-AB9A-F5532813CAFE}"/>
              </a:ext>
            </a:extLst>
          </p:cNvPr>
          <p:cNvSpPr>
            <a:spLocks/>
          </p:cNvSpPr>
          <p:nvPr/>
        </p:nvSpPr>
        <p:spPr bwMode="auto">
          <a:xfrm>
            <a:off x="222547" y="2848332"/>
            <a:ext cx="2200398" cy="305476"/>
          </a:xfrm>
          <a:prstGeom prst="accentCallout2">
            <a:avLst>
              <a:gd name="adj1" fmla="val 37029"/>
              <a:gd name="adj2" fmla="val 100029"/>
              <a:gd name="adj3" fmla="val 36049"/>
              <a:gd name="adj4" fmla="val 105278"/>
              <a:gd name="adj5" fmla="val 77871"/>
              <a:gd name="adj6" fmla="val 173596"/>
            </a:avLst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4617B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Franklin Gothic Demi" panose="020B0703020102020204" pitchFamily="34" charset="0"/>
              </a:rPr>
              <a:t>Right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Franklin Gothic Demi" panose="020B0703020102020204" pitchFamily="34" charset="0"/>
              </a:rPr>
              <a:t> suppor</a:t>
            </a:r>
            <a:r>
              <a:rPr lang="fr-CH" altLang="en-US" sz="1100" dirty="0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t </a:t>
            </a:r>
            <a:r>
              <a:rPr lang="fr-CH" altLang="en-US" sz="1100" dirty="0" err="1">
                <a:solidFill>
                  <a:schemeClr val="accent1">
                    <a:lumMod val="75000"/>
                  </a:schemeClr>
                </a:solidFill>
                <a:latin typeface="Franklin Gothic Demi" panose="020B0703020102020204" pitchFamily="34" charset="0"/>
              </a:rPr>
              <a:t>blade</a:t>
            </a:r>
            <a:endParaRPr kumimoji="0" lang="fr-CH" altLang="en-US" sz="1100" b="0" i="0" u="none" strike="noStrike" cap="none" normalizeH="0" baseline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87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3048</Words>
  <Application>Microsoft Office PowerPoint</Application>
  <PresentationFormat>On-screen Show (4:3)</PresentationFormat>
  <Paragraphs>751</Paragraphs>
  <Slides>26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Franklin Gothic Demi</vt:lpstr>
      <vt:lpstr>Arial</vt:lpstr>
      <vt:lpstr>Calibri</vt:lpstr>
      <vt:lpstr>Wingdings</vt:lpstr>
      <vt:lpstr>Thème Office</vt:lpstr>
      <vt:lpstr>RFD – Cryogenic Instrumentation</vt:lpstr>
      <vt:lpstr>General information – production strategy</vt:lpstr>
      <vt:lpstr>Thermometers summary table – RFD proto.</vt:lpstr>
      <vt:lpstr>Thermometers summary table – RFD proto.</vt:lpstr>
      <vt:lpstr>Sum calculation for TTs</vt:lpstr>
      <vt:lpstr>Next steps</vt:lpstr>
      <vt:lpstr>Back up slides</vt:lpstr>
      <vt:lpstr>Cryomodule preview</vt:lpstr>
      <vt:lpstr>Cavity Layout</vt:lpstr>
      <vt:lpstr>Instrumentation layout Cryomodule internal dimensions</vt:lpstr>
      <vt:lpstr>Table of instrumentation Page 1/2</vt:lpstr>
      <vt:lpstr>Table of instrumentation Page 2/2</vt:lpstr>
      <vt:lpstr>Instrumentation layout HEATERS 1/7</vt:lpstr>
      <vt:lpstr>Instrumentation layout HEATERS 2/7</vt:lpstr>
      <vt:lpstr>Instrumentation layout HEATERS 3/7</vt:lpstr>
      <vt:lpstr>Instrumentation layout HEATERS 4/7</vt:lpstr>
      <vt:lpstr>Instrumentation layout HEATERS 5/7</vt:lpstr>
      <vt:lpstr>Instrumentation layout HEATERS 6/7</vt:lpstr>
      <vt:lpstr>Instrumentation layout HEATERS 7/7</vt:lpstr>
      <vt:lpstr>Instrumentation layout Temperature sensors 1/4</vt:lpstr>
      <vt:lpstr>Instrumentation layout Temperature sensors 2/4</vt:lpstr>
      <vt:lpstr>Instrumentation layout Temperature sensors 3/4</vt:lpstr>
      <vt:lpstr>Instrumentation layout Temperature sensors 4/4</vt:lpstr>
      <vt:lpstr>Level gauges</vt:lpstr>
      <vt:lpstr>Pressure transmitter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2017-09-28T12:11:09Z</dcterms:created>
  <dcterms:modified xsi:type="dcterms:W3CDTF">2020-05-05T07:32:59Z</dcterms:modified>
</cp:coreProperties>
</file>