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1" r:id="rId1"/>
  </p:sldMasterIdLst>
  <p:notesMasterIdLst>
    <p:notesMasterId r:id="rId19"/>
  </p:notesMasterIdLst>
  <p:handoutMasterIdLst>
    <p:handoutMasterId r:id="rId20"/>
  </p:handoutMasterIdLst>
  <p:sldIdLst>
    <p:sldId id="423" r:id="rId2"/>
    <p:sldId id="722" r:id="rId3"/>
    <p:sldId id="736" r:id="rId4"/>
    <p:sldId id="738" r:id="rId5"/>
    <p:sldId id="737" r:id="rId6"/>
    <p:sldId id="729" r:id="rId7"/>
    <p:sldId id="744" r:id="rId8"/>
    <p:sldId id="679" r:id="rId9"/>
    <p:sldId id="709" r:id="rId10"/>
    <p:sldId id="706" r:id="rId11"/>
    <p:sldId id="682" r:id="rId12"/>
    <p:sldId id="739" r:id="rId13"/>
    <p:sldId id="724" r:id="rId14"/>
    <p:sldId id="735" r:id="rId15"/>
    <p:sldId id="740" r:id="rId16"/>
    <p:sldId id="741" r:id="rId17"/>
    <p:sldId id="742" r:id="rId18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86" autoAdjust="0"/>
    <p:restoredTop sz="85565" autoAdjust="0"/>
  </p:normalViewPr>
  <p:slideViewPr>
    <p:cSldViewPr>
      <p:cViewPr varScale="1">
        <p:scale>
          <a:sx n="127" d="100"/>
          <a:sy n="127" d="100"/>
        </p:scale>
        <p:origin x="192" y="21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73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137" d="100"/>
          <a:sy n="137" d="100"/>
        </p:scale>
        <p:origin x="1622" y="9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5-4-2022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5-4-2022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8" tIns="45859" rIns="91718" bIns="45859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718" tIns="45859" rIns="91718" bIns="4585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099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6901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7865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4676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5382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8053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5409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0338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914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278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229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6061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286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70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7880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7319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12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32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41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71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87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0B8A-84FA-41C6-8A41-CD6B6025AECB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34671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96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12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CA5D93F-3442-4693-93B6-87F31361A5E8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65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57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5-4-2022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00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hyperlink" Target="https://arxiv.org/pdf/2112.13771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s://drupal.star.bnl.gov/STAR/files/ATHIC_Nov_STAR_SBU_ChunjianZhang.pdf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media" Target="../media/media2.mp4"/><Relationship Id="rId7" Type="http://schemas.openxmlformats.org/officeDocument/2006/relationships/image" Target="../media/image3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8.xml"/><Relationship Id="rId11" Type="http://schemas.openxmlformats.org/officeDocument/2006/relationships/hyperlink" Target="http://wilkevanderschee.nl/trajectum" TargetMode="External"/><Relationship Id="rId5" Type="http://schemas.openxmlformats.org/officeDocument/2006/relationships/slideLayout" Target="../slideLayouts/slideLayout2.xml"/><Relationship Id="rId10" Type="http://schemas.openxmlformats.org/officeDocument/2006/relationships/hyperlink" Target="https://sites.google.com/view/govertnijs/trajectum" TargetMode="External"/><Relationship Id="rId4" Type="http://schemas.openxmlformats.org/officeDocument/2006/relationships/video" Target="../media/media2.mp4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4B10B8D-2BF3-436F-BF66-C240C9536C81}"/>
              </a:ext>
            </a:extLst>
          </p:cNvPr>
          <p:cNvSpPr/>
          <p:nvPr/>
        </p:nvSpPr>
        <p:spPr>
          <a:xfrm>
            <a:off x="-216381" y="6264565"/>
            <a:ext cx="5114952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1F9BE62-A27A-431B-A7F6-AFFF8A7A962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15" y="2160770"/>
            <a:ext cx="4739949" cy="46707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521393" y="2004732"/>
            <a:ext cx="10470319" cy="1176338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3400" b="1" dirty="0"/>
              <a:t>Hydrodynamics and Bayesian Inferences in isobar collisions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868710" y="3203629"/>
            <a:ext cx="9037638" cy="4714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2500" spc="-80" dirty="0">
                <a:solidFill>
                  <a:srgbClr val="C00000"/>
                </a:solidFill>
                <a:latin typeface="Tw Cen MT" pitchFamily="34" charset="0"/>
                <a:ea typeface="+mj-ea"/>
                <a:cs typeface="+mj-cs"/>
              </a:rPr>
              <a:t>Latest </a:t>
            </a:r>
            <a:r>
              <a:rPr lang="en-US" sz="2500" i="1" spc="-80" dirty="0" err="1">
                <a:solidFill>
                  <a:srgbClr val="C00000"/>
                </a:solidFill>
                <a:latin typeface="Tw Cen MT" pitchFamily="34" charset="0"/>
                <a:ea typeface="+mj-ea"/>
                <a:cs typeface="+mj-cs"/>
              </a:rPr>
              <a:t>Trajectum</a:t>
            </a:r>
            <a:r>
              <a:rPr lang="en-US" sz="2500" i="1" spc="-80" dirty="0">
                <a:solidFill>
                  <a:srgbClr val="C00000"/>
                </a:solidFill>
                <a:latin typeface="Tw Cen MT" pitchFamily="34" charset="0"/>
                <a:ea typeface="+mj-ea"/>
                <a:cs typeface="+mj-cs"/>
              </a:rPr>
              <a:t> </a:t>
            </a:r>
            <a:r>
              <a:rPr lang="en-US" sz="2500" spc="-80" dirty="0">
                <a:solidFill>
                  <a:srgbClr val="C00000"/>
                </a:solidFill>
                <a:latin typeface="Tw Cen MT" pitchFamily="34" charset="0"/>
                <a:ea typeface="+mj-ea"/>
                <a:cs typeface="+mj-cs"/>
              </a:rPr>
              <a:t>results on Isobar collisions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6960" y="5096719"/>
            <a:ext cx="68762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/>
              <a:t>Wilke van der Schee</a:t>
            </a:r>
            <a:endParaRPr lang="nl-NL" sz="1700" dirty="0"/>
          </a:p>
          <a:p>
            <a:pPr algn="r"/>
            <a:r>
              <a:rPr lang="en-US" sz="1700" dirty="0"/>
              <a:t>QM2022, Krakow</a:t>
            </a:r>
          </a:p>
          <a:p>
            <a:pPr algn="r"/>
            <a:r>
              <a:rPr lang="en-US" sz="1700" dirty="0"/>
              <a:t>6 April 2022</a:t>
            </a:r>
            <a:endParaRPr lang="nl-NL" sz="1700" dirty="0"/>
          </a:p>
        </p:txBody>
      </p:sp>
      <p:pic>
        <p:nvPicPr>
          <p:cNvPr id="15" name="Picture 2" descr="Image result for cern logo">
            <a:extLst>
              <a:ext uri="{FF2B5EF4-FFF2-40B4-BE49-F238E27FC236}">
                <a16:creationId xmlns:a16="http://schemas.microsoft.com/office/drawing/2014/main" id="{B2D6CF3D-6565-4D3C-B247-426A40C889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/>
          <a:stretch/>
        </p:blipFill>
        <p:spPr bwMode="auto">
          <a:xfrm>
            <a:off x="-67235" y="16164"/>
            <a:ext cx="1981200" cy="200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B8A181-1E44-441D-9D0C-60EF415D7F30}"/>
              </a:ext>
            </a:extLst>
          </p:cNvPr>
          <p:cNvGrpSpPr/>
          <p:nvPr/>
        </p:nvGrpSpPr>
        <p:grpSpPr>
          <a:xfrm>
            <a:off x="4495800" y="4967051"/>
            <a:ext cx="3786139" cy="1355488"/>
            <a:chOff x="8815339" y="3893982"/>
            <a:chExt cx="3200400" cy="12098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0C7571-6D12-4694-9A9A-5A4F2C108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5339" y="4035366"/>
              <a:ext cx="3200400" cy="85620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CC32CFF-0B43-4745-BDCA-B35C525F5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FF66"/>
                </a:clrFrom>
                <a:clrTo>
                  <a:srgbClr val="00FF6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88073" y="3893982"/>
              <a:ext cx="437553" cy="1209861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87C2168-096E-4B15-9DAE-F76660BBF0B8}"/>
              </a:ext>
            </a:extLst>
          </p:cNvPr>
          <p:cNvSpPr txBox="1"/>
          <p:nvPr/>
        </p:nvSpPr>
        <p:spPr>
          <a:xfrm>
            <a:off x="2666816" y="3783735"/>
            <a:ext cx="929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Based on </a:t>
            </a:r>
            <a:r>
              <a:rPr lang="nl-NL" sz="1600" dirty="0">
                <a:hlinkClick r:id="rId7"/>
              </a:rPr>
              <a:t>2112.13771</a:t>
            </a:r>
            <a:r>
              <a:rPr lang="nl-NL" sz="1600" i="1" dirty="0"/>
              <a:t> 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with Govert Nijs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2BB71225-9B47-4069-B5B7-18C1FCD19743}"/>
              </a:ext>
            </a:extLst>
          </p:cNvPr>
          <p:cNvSpPr txBox="1">
            <a:spLocks/>
          </p:cNvSpPr>
          <p:nvPr/>
        </p:nvSpPr>
        <p:spPr>
          <a:xfrm>
            <a:off x="2925578" y="4270571"/>
            <a:ext cx="9037638" cy="47148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200" spc="-80" dirty="0">
                <a:solidFill>
                  <a:schemeClr val="accent2"/>
                </a:solidFill>
                <a:latin typeface="Tw Cen MT" pitchFamily="34" charset="0"/>
                <a:ea typeface="+mj-ea"/>
                <a:cs typeface="+mj-cs"/>
              </a:rPr>
              <a:t>Big thanks to STAR for sharing their data at very early stage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7C2219-BE33-4A22-B52E-B6DA1BFF01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29600" y="2505"/>
            <a:ext cx="3965549" cy="22314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DE3B1B8-DC38-48E8-8C31-EF790659B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63FFFE-1DB2-4A0F-B495-35782F1622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2BB9A07-8AB8-4D82-B3BC-B500DDEC7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9B4056F-1959-4627-A683-77F6C0603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0D0BE9-0B3A-4FF5-A18B-8F20619C1E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0817" y="45461"/>
            <a:ext cx="10068806" cy="441507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8D7349B-C9FA-4FCE-A1FF-948F460A3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554906"/>
            <a:ext cx="12188952" cy="230309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 dirty="0">
                <a:solidFill>
                  <a:srgbClr val="FFFFFF"/>
                </a:solidFill>
              </a:rPr>
              <a:t>Experimental observables: </a:t>
            </a:r>
            <a:r>
              <a:rPr lang="en-US" sz="3700" i="1" dirty="0">
                <a:solidFill>
                  <a:srgbClr val="FFFFFF"/>
                </a:solidFill>
              </a:rPr>
              <a:t>a wealth of data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F746F9-E85F-4BED-9D7E-562262E8B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554906"/>
            <a:ext cx="12188952" cy="640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5646586-8E5D-4A2B-BDA9-01CE28AC8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0770" y="5247564"/>
            <a:ext cx="0" cy="873457"/>
          </a:xfrm>
          <a:prstGeom prst="line">
            <a:avLst/>
          </a:prstGeom>
          <a:ln w="158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64301" y="4905300"/>
            <a:ext cx="5899096" cy="1554485"/>
          </a:xfrm>
        </p:spPr>
        <p:txBody>
          <a:bodyPr vert="horz" lIns="0" tIns="45720" rIns="0" bIns="45720" rtlCol="0" anchor="ctr">
            <a:normAutofit/>
          </a:bodyPr>
          <a:lstStyle/>
          <a:p>
            <a:pPr marL="457200" indent="-457200">
              <a:buClr>
                <a:schemeClr val="accent5">
                  <a:lumMod val="40000"/>
                  <a:lumOff val="60000"/>
                </a:schemeClr>
              </a:buClr>
              <a:buFont typeface="Calibri" panose="020F0502020204030204" pitchFamily="34" charset="0"/>
              <a:buAutoNum type="arabicPeriod"/>
            </a:pPr>
            <a:r>
              <a:rPr lang="en-US" sz="1800" dirty="0">
                <a:solidFill>
                  <a:srgbClr val="FFFFFF"/>
                </a:solidFill>
              </a:rPr>
              <a:t>Yields, spectra, identified </a:t>
            </a:r>
            <a:r>
              <a:rPr lang="en-US" sz="1800" dirty="0" err="1">
                <a:solidFill>
                  <a:srgbClr val="FFFFFF"/>
                </a:solidFill>
              </a:rPr>
              <a:t>v</a:t>
            </a:r>
            <a:r>
              <a:rPr lang="en-US" sz="1800" baseline="-25000" dirty="0" err="1">
                <a:solidFill>
                  <a:srgbClr val="FFFFFF"/>
                </a:solidFill>
              </a:rPr>
              <a:t>n</a:t>
            </a:r>
            <a:r>
              <a:rPr lang="en-US" sz="1800" dirty="0">
                <a:solidFill>
                  <a:srgbClr val="FFFFFF"/>
                </a:solidFill>
              </a:rPr>
              <a:t>{2} versus </a:t>
            </a:r>
            <a:r>
              <a:rPr lang="en-US" sz="1800" i="1" dirty="0" err="1">
                <a:solidFill>
                  <a:srgbClr val="FFFFFF"/>
                </a:solidFill>
              </a:rPr>
              <a:t>p</a:t>
            </a:r>
            <a:r>
              <a:rPr lang="en-US" sz="1800" i="1" baseline="-25000" dirty="0" err="1">
                <a:solidFill>
                  <a:srgbClr val="FFFFFF"/>
                </a:solidFill>
              </a:rPr>
              <a:t>T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i="1" dirty="0" err="1">
                <a:solidFill>
                  <a:srgbClr val="FFFFFF"/>
                </a:solidFill>
              </a:rPr>
              <a:t>p</a:t>
            </a:r>
            <a:r>
              <a:rPr lang="en-US" sz="1800" dirty="0" err="1">
                <a:solidFill>
                  <a:srgbClr val="FFFFFF"/>
                </a:solidFill>
              </a:rPr>
              <a:t>Pb</a:t>
            </a:r>
            <a:r>
              <a:rPr lang="en-US" sz="1800" dirty="0">
                <a:solidFill>
                  <a:srgbClr val="FFFFFF"/>
                </a:solidFill>
              </a:rPr>
              <a:t> and </a:t>
            </a:r>
            <a:r>
              <a:rPr lang="en-US" sz="1800" dirty="0" err="1">
                <a:solidFill>
                  <a:srgbClr val="FFFFFF"/>
                </a:solidFill>
              </a:rPr>
              <a:t>PbPb</a:t>
            </a:r>
            <a:r>
              <a:rPr lang="en-US" sz="1800" dirty="0">
                <a:solidFill>
                  <a:srgbClr val="FFFFFF"/>
                </a:solidFill>
              </a:rPr>
              <a:t> (514 datapoints)</a:t>
            </a:r>
          </a:p>
          <a:p>
            <a:pPr marL="457200" indent="-457200">
              <a:buClr>
                <a:schemeClr val="accent5">
                  <a:lumMod val="40000"/>
                  <a:lumOff val="60000"/>
                </a:schemeClr>
              </a:buClr>
              <a:buFont typeface="Calibri" panose="020F0502020204030204" pitchFamily="34" charset="0"/>
              <a:buAutoNum type="arabicPeriod"/>
            </a:pPr>
            <a:r>
              <a:rPr lang="en-US" sz="1800" dirty="0">
                <a:solidFill>
                  <a:srgbClr val="FFFFFF"/>
                </a:solidFill>
              </a:rPr>
              <a:t>First study with a comprehensive analysis including </a:t>
            </a:r>
            <a:br>
              <a:rPr lang="en-US" sz="1800" dirty="0">
                <a:solidFill>
                  <a:srgbClr val="FFFFFF"/>
                </a:solidFill>
              </a:rPr>
            </a:br>
            <a:r>
              <a:rPr lang="en-US" sz="1800" b="1" i="1" dirty="0" err="1">
                <a:solidFill>
                  <a:srgbClr val="FFFF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en-US" sz="1800" b="1" i="1" baseline="-25000" dirty="0" err="1">
                <a:solidFill>
                  <a:srgbClr val="FFFF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US" sz="1800" b="1" dirty="0">
                <a:solidFill>
                  <a:srgbClr val="FFFFFF"/>
                </a:solidFill>
              </a:rPr>
              <a:t>-differential observables</a:t>
            </a:r>
          </a:p>
          <a:p>
            <a:pPr marL="749808" lvl="1" indent="-457200">
              <a:buFont typeface="Calibri" panose="020F0502020204030204" pitchFamily="34" charset="0"/>
              <a:buAutoNum type="arabicPeriod"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3783116-E3E4-40C5-9DF6-875C3D29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/16</a:t>
            </a:r>
          </a:p>
        </p:txBody>
      </p:sp>
      <p:pic>
        <p:nvPicPr>
          <p:cNvPr id="18" name="Picture 17" descr="A picture containing ball&#10;&#10;Description automatically generated">
            <a:extLst>
              <a:ext uri="{FF2B5EF4-FFF2-40B4-BE49-F238E27FC236}">
                <a16:creationId xmlns:a16="http://schemas.microsoft.com/office/drawing/2014/main" id="{90C3AF5E-2D2E-48D3-90F7-3DCE6B2609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761" y="4165385"/>
            <a:ext cx="528288" cy="552942"/>
          </a:xfrm>
          <a:prstGeom prst="rect">
            <a:avLst/>
          </a:prstGeom>
        </p:spPr>
      </p:pic>
      <p:pic>
        <p:nvPicPr>
          <p:cNvPr id="20" name="Picture 19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683AB5C5-6F66-4A18-90F3-9E0B686756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54" y="4090687"/>
            <a:ext cx="690248" cy="7224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BC3B7F-3193-4435-893F-196D0816558A}"/>
              </a:ext>
            </a:extLst>
          </p:cNvPr>
          <p:cNvSpPr txBox="1"/>
          <p:nvPr/>
        </p:nvSpPr>
        <p:spPr>
          <a:xfrm>
            <a:off x="-1" y="0"/>
            <a:ext cx="838201" cy="3447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" tIns="18288" rIns="45720" bIns="18288" rtlCol="0">
            <a:spAutoFit/>
          </a:bodyPr>
          <a:lstStyle/>
          <a:p>
            <a:r>
              <a:rPr lang="en-US" sz="2000" i="1" dirty="0">
                <a:latin typeface="Times" panose="02020603050405020304" pitchFamily="18" charset="0"/>
                <a:cs typeface="Times" panose="02020603050405020304" pitchFamily="18" charset="0"/>
              </a:rPr>
              <a:t>Prior</a:t>
            </a:r>
          </a:p>
        </p:txBody>
      </p:sp>
    </p:spTree>
    <p:extLst>
      <p:ext uri="{BB962C8B-B14F-4D97-AF65-F5344CB8AC3E}">
        <p14:creationId xmlns:p14="http://schemas.microsoft.com/office/powerpoint/2010/main" val="2655753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DE3B1B8-DC38-48E8-8C31-EF790659B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63FFFE-1DB2-4A0F-B495-35782F1622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2BB9A07-8AB8-4D82-B3BC-B500DDEC7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9B4056F-1959-4627-A683-77F6C0603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0D0BE9-0B3A-4FF5-A18B-8F20619C1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817" y="44212"/>
            <a:ext cx="10068806" cy="4430274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8D7349B-C9FA-4FCE-A1FF-948F460A3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554906"/>
            <a:ext cx="12188952" cy="230309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>
                <a:solidFill>
                  <a:srgbClr val="FFFFFF"/>
                </a:solidFill>
              </a:rPr>
              <a:t>Experimental observables: </a:t>
            </a:r>
            <a:r>
              <a:rPr lang="en-US" sz="3700" i="1">
                <a:solidFill>
                  <a:srgbClr val="FFFFFF"/>
                </a:solidFill>
              </a:rPr>
              <a:t>a wealth of data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F746F9-E85F-4BED-9D7E-562262E8B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554906"/>
            <a:ext cx="12188952" cy="640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5646586-8E5D-4A2B-BDA9-01CE28AC8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0770" y="5247564"/>
            <a:ext cx="0" cy="873457"/>
          </a:xfrm>
          <a:prstGeom prst="line">
            <a:avLst/>
          </a:prstGeom>
          <a:ln w="158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64301" y="4905300"/>
            <a:ext cx="5899096" cy="1554485"/>
          </a:xfrm>
        </p:spPr>
        <p:txBody>
          <a:bodyPr vert="horz" lIns="0" tIns="45720" rIns="0" bIns="45720" rtlCol="0" anchor="ctr">
            <a:normAutofit/>
          </a:bodyPr>
          <a:lstStyle/>
          <a:p>
            <a:pPr marL="457200" indent="-457200">
              <a:buClr>
                <a:schemeClr val="accent5">
                  <a:lumMod val="40000"/>
                  <a:lumOff val="60000"/>
                </a:schemeClr>
              </a:buClr>
              <a:buFont typeface="Calibri" panose="020F0502020204030204" pitchFamily="34" charset="0"/>
              <a:buAutoNum type="arabicPeriod"/>
            </a:pPr>
            <a:r>
              <a:rPr lang="en-US" sz="1800" dirty="0">
                <a:solidFill>
                  <a:srgbClr val="FFFFFF"/>
                </a:solidFill>
              </a:rPr>
              <a:t>Yields, spectra, identified </a:t>
            </a:r>
            <a:r>
              <a:rPr lang="en-US" sz="1800" dirty="0" err="1">
                <a:solidFill>
                  <a:srgbClr val="FFFFFF"/>
                </a:solidFill>
              </a:rPr>
              <a:t>v</a:t>
            </a:r>
            <a:r>
              <a:rPr lang="en-US" sz="1800" baseline="-25000" dirty="0" err="1">
                <a:solidFill>
                  <a:srgbClr val="FFFFFF"/>
                </a:solidFill>
              </a:rPr>
              <a:t>n</a:t>
            </a:r>
            <a:r>
              <a:rPr lang="en-US" sz="1800" dirty="0">
                <a:solidFill>
                  <a:srgbClr val="FFFFFF"/>
                </a:solidFill>
              </a:rPr>
              <a:t>{2} versus </a:t>
            </a:r>
            <a:r>
              <a:rPr lang="en-US" sz="1800" i="1" dirty="0" err="1">
                <a:solidFill>
                  <a:srgbClr val="FFFFFF"/>
                </a:solidFill>
              </a:rPr>
              <a:t>p</a:t>
            </a:r>
            <a:r>
              <a:rPr lang="en-US" sz="1800" i="1" baseline="-25000" dirty="0" err="1">
                <a:solidFill>
                  <a:srgbClr val="FFFFFF"/>
                </a:solidFill>
              </a:rPr>
              <a:t>T</a:t>
            </a:r>
            <a:r>
              <a:rPr lang="en-US" sz="1800" dirty="0">
                <a:solidFill>
                  <a:srgbClr val="FFFFFF"/>
                </a:solidFill>
              </a:rPr>
              <a:t>, </a:t>
            </a:r>
            <a:r>
              <a:rPr lang="en-US" sz="1800" i="1" dirty="0" err="1">
                <a:solidFill>
                  <a:srgbClr val="FFFFFF"/>
                </a:solidFill>
              </a:rPr>
              <a:t>p</a:t>
            </a:r>
            <a:r>
              <a:rPr lang="en-US" sz="1800" dirty="0" err="1">
                <a:solidFill>
                  <a:srgbClr val="FFFFFF"/>
                </a:solidFill>
              </a:rPr>
              <a:t>Pb</a:t>
            </a:r>
            <a:r>
              <a:rPr lang="en-US" sz="1800" dirty="0">
                <a:solidFill>
                  <a:srgbClr val="FFFFFF"/>
                </a:solidFill>
              </a:rPr>
              <a:t> and </a:t>
            </a:r>
            <a:r>
              <a:rPr lang="en-US" sz="1800" dirty="0" err="1">
                <a:solidFill>
                  <a:srgbClr val="FFFFFF"/>
                </a:solidFill>
              </a:rPr>
              <a:t>PbPb</a:t>
            </a:r>
            <a:r>
              <a:rPr lang="en-US" sz="1800" dirty="0">
                <a:solidFill>
                  <a:srgbClr val="FFFFFF"/>
                </a:solidFill>
              </a:rPr>
              <a:t> (514 datapoints)</a:t>
            </a:r>
          </a:p>
          <a:p>
            <a:pPr marL="457200" indent="-457200">
              <a:buClr>
                <a:schemeClr val="accent5">
                  <a:lumMod val="40000"/>
                  <a:lumOff val="60000"/>
                </a:schemeClr>
              </a:buClr>
              <a:buFont typeface="Calibri" panose="020F0502020204030204" pitchFamily="34" charset="0"/>
              <a:buAutoNum type="arabicPeriod"/>
            </a:pPr>
            <a:r>
              <a:rPr lang="en-US" sz="1800" dirty="0">
                <a:solidFill>
                  <a:srgbClr val="FFFFFF"/>
                </a:solidFill>
              </a:rPr>
              <a:t>First study with a comprehensive analysis including </a:t>
            </a:r>
            <a:br>
              <a:rPr lang="en-US" sz="1800" dirty="0">
                <a:solidFill>
                  <a:srgbClr val="FFFFFF"/>
                </a:solidFill>
              </a:rPr>
            </a:br>
            <a:r>
              <a:rPr lang="en-US" sz="1800" b="1" i="1" dirty="0" err="1">
                <a:solidFill>
                  <a:srgbClr val="FFFF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en-US" sz="1800" b="1" i="1" baseline="-25000" dirty="0" err="1">
                <a:solidFill>
                  <a:srgbClr val="FFFF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US" sz="1800" b="1" dirty="0">
                <a:solidFill>
                  <a:srgbClr val="FFFFFF"/>
                </a:solidFill>
              </a:rPr>
              <a:t>-differential observables</a:t>
            </a:r>
          </a:p>
          <a:p>
            <a:pPr marL="749808" lvl="1" indent="-457200">
              <a:buFont typeface="Calibri" panose="020F0502020204030204" pitchFamily="34" charset="0"/>
              <a:buAutoNum type="arabicPeriod"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3783116-E3E4-40C5-9DF6-875C3D29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21A58DBF-7C61-4997-9886-539CDC07A380}" type="slidenum">
              <a:rPr lang="en-US" smtClean="0"/>
              <a:pPr defTabSz="914400">
                <a:spcAft>
                  <a:spcPts val="600"/>
                </a:spcAft>
              </a:pPr>
              <a:t>11</a:t>
            </a:fld>
            <a:r>
              <a:rPr lang="en-US" dirty="0"/>
              <a:t>/16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976820-B728-4357-B4B7-944582C12BE5}"/>
              </a:ext>
            </a:extLst>
          </p:cNvPr>
          <p:cNvSpPr/>
          <p:nvPr/>
        </p:nvSpPr>
        <p:spPr>
          <a:xfrm>
            <a:off x="6155220" y="2362200"/>
            <a:ext cx="397980" cy="30479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1E7167-D393-4D01-BA93-144C41946AC4}"/>
              </a:ext>
            </a:extLst>
          </p:cNvPr>
          <p:cNvSpPr/>
          <p:nvPr/>
        </p:nvSpPr>
        <p:spPr>
          <a:xfrm>
            <a:off x="2209800" y="2362200"/>
            <a:ext cx="626580" cy="30479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picture containing ball&#10;&#10;Description automatically generated">
            <a:extLst>
              <a:ext uri="{FF2B5EF4-FFF2-40B4-BE49-F238E27FC236}">
                <a16:creationId xmlns:a16="http://schemas.microsoft.com/office/drawing/2014/main" id="{90C3AF5E-2D2E-48D3-90F7-3DCE6B2609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761" y="4165385"/>
            <a:ext cx="528288" cy="552942"/>
          </a:xfrm>
          <a:prstGeom prst="rect">
            <a:avLst/>
          </a:prstGeom>
        </p:spPr>
      </p:pic>
      <p:pic>
        <p:nvPicPr>
          <p:cNvPr id="20" name="Picture 19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683AB5C5-6F66-4A18-90F3-9E0B686756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54" y="4090687"/>
            <a:ext cx="690248" cy="7224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452B4CF-098A-4B8C-8C6A-7C8C56B8086C}"/>
              </a:ext>
            </a:extLst>
          </p:cNvPr>
          <p:cNvSpPr txBox="1"/>
          <p:nvPr/>
        </p:nvSpPr>
        <p:spPr>
          <a:xfrm>
            <a:off x="-1" y="0"/>
            <a:ext cx="1120817" cy="3447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" tIns="18288" rIns="45720" bIns="18288" rtlCol="0">
            <a:spAutoFit/>
          </a:bodyPr>
          <a:lstStyle/>
          <a:p>
            <a:r>
              <a:rPr lang="en-US" sz="2000" i="1" dirty="0">
                <a:latin typeface="Times" panose="02020603050405020304" pitchFamily="18" charset="0"/>
                <a:cs typeface="Times" panose="02020603050405020304" pitchFamily="18" charset="0"/>
              </a:rPr>
              <a:t>Posterior</a:t>
            </a:r>
          </a:p>
        </p:txBody>
      </p:sp>
    </p:spTree>
    <p:extLst>
      <p:ext uri="{BB962C8B-B14F-4D97-AF65-F5344CB8AC3E}">
        <p14:creationId xmlns:p14="http://schemas.microsoft.com/office/powerpoint/2010/main" val="1687266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5DADB4DC-47FD-4D52-A5BE-48840DEB7AB6}"/>
              </a:ext>
            </a:extLst>
          </p:cNvPr>
          <p:cNvSpPr/>
          <p:nvPr/>
        </p:nvSpPr>
        <p:spPr>
          <a:xfrm>
            <a:off x="8686800" y="869936"/>
            <a:ext cx="3124200" cy="54745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458200" cy="1295082"/>
          </a:xfrm>
        </p:spPr>
        <p:txBody>
          <a:bodyPr>
            <a:normAutofit/>
          </a:bodyPr>
          <a:lstStyle/>
          <a:p>
            <a:r>
              <a:rPr lang="nl-NL" sz="3600" dirty="0"/>
              <a:t>Isobar collisions at STAR - Multiplicity</a:t>
            </a:r>
            <a:br>
              <a:rPr lang="nl-NL" sz="3600" dirty="0"/>
            </a:br>
            <a:endParaRPr lang="nl-NL" sz="2600" i="1" dirty="0">
              <a:solidFill>
                <a:schemeClr val="accent5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1142999" y="1981200"/>
            <a:ext cx="7362825" cy="356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Subtlety in STAR data: “centrality label” is different for Ru and Zr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Especially important for multiplicity (~7% effect)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Hardly significant for other observables (&lt;0.5% for v</a:t>
            </a:r>
            <a:r>
              <a:rPr lang="en-US" b="0" baseline="-25000" dirty="0"/>
              <a:t>2</a:t>
            </a:r>
            <a:r>
              <a:rPr lang="en-US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40FBB26-5702-48DA-96D9-C5D7714947A2}"/>
              </a:ext>
            </a:extLst>
          </p:cNvPr>
          <p:cNvSpPr txBox="1">
            <a:spLocks/>
          </p:cNvSpPr>
          <p:nvPr/>
        </p:nvSpPr>
        <p:spPr>
          <a:xfrm>
            <a:off x="1178555" y="1246251"/>
            <a:ext cx="7315199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5"/>
                </a:solidFill>
              </a:rPr>
              <a:t>Precision and non-conventional definition of centrality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3FD7B1-5DFA-4DCF-B5FD-055783BEB54E}"/>
              </a:ext>
            </a:extLst>
          </p:cNvPr>
          <p:cNvSpPr txBox="1"/>
          <p:nvPr/>
        </p:nvSpPr>
        <p:spPr>
          <a:xfrm>
            <a:off x="-10940" y="6576941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STAR, Search for the Chiral Magnetic Effect with Isobar Collisions at √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</a:t>
            </a:r>
            <a:r>
              <a:rPr kumimoji="0" lang="en-US" sz="1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NN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= 200 GeV by the STAR Collaboration at RHIC (sept 2021)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8BA81A-5521-436A-8D77-8A1F7027A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898" y="3803320"/>
            <a:ext cx="4620050" cy="18813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06D2FD-D50D-40E1-8D6E-F4F4B1905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327" y="3417596"/>
            <a:ext cx="2362200" cy="2848215"/>
          </a:xfrm>
          <a:prstGeom prst="rect">
            <a:avLst/>
          </a:prstGeom>
        </p:spPr>
      </p:pic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683A00F7-461C-4022-9F70-5543ADDE5A0D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8000999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tx2"/>
                </a:solidFill>
              </a:rPr>
              <a:t>For each case we run 0.5M collisions except for case 5 (5M), 14M in total.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A47F6ED-D5EC-4995-B8C6-C1883A1B8D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2637" y="1726548"/>
            <a:ext cx="2816217" cy="22177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C88BFB7-4A21-4C53-BF76-561951A496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3883" y="4071994"/>
            <a:ext cx="2820841" cy="2195109"/>
          </a:xfrm>
          <a:prstGeom prst="rect">
            <a:avLst/>
          </a:prstGeom>
        </p:spPr>
      </p:pic>
      <p:sp>
        <p:nvSpPr>
          <p:cNvPr id="42" name="Content Placeholder 3">
            <a:extLst>
              <a:ext uri="{FF2B5EF4-FFF2-40B4-BE49-F238E27FC236}">
                <a16:creationId xmlns:a16="http://schemas.microsoft.com/office/drawing/2014/main" id="{7C2EFE3D-F20F-4718-85CA-CE49337F48A7}"/>
              </a:ext>
            </a:extLst>
          </p:cNvPr>
          <p:cNvSpPr txBox="1">
            <a:spLocks/>
          </p:cNvSpPr>
          <p:nvPr/>
        </p:nvSpPr>
        <p:spPr>
          <a:xfrm>
            <a:off x="8828869" y="876141"/>
            <a:ext cx="3352799" cy="898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5"/>
                </a:solidFill>
              </a:rPr>
              <a:t>Theory: only change </a:t>
            </a:r>
            <a:br>
              <a:rPr lang="en-US" b="0" dirty="0">
                <a:solidFill>
                  <a:schemeClr val="accent5"/>
                </a:solidFill>
              </a:rPr>
            </a:br>
            <a:r>
              <a:rPr lang="en-US" b="0" dirty="0">
                <a:solidFill>
                  <a:schemeClr val="accent5"/>
                </a:solidFill>
              </a:rPr>
              <a:t>centrality bounds</a:t>
            </a:r>
          </a:p>
        </p:txBody>
      </p:sp>
      <p:pic>
        <p:nvPicPr>
          <p:cNvPr id="43" name="Picture 42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78EBB8D3-5E05-4EB1-BF09-3D99CFFBB1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186" y="5942115"/>
            <a:ext cx="585667" cy="612998"/>
          </a:xfrm>
          <a:prstGeom prst="rect">
            <a:avLst/>
          </a:prstGeom>
        </p:spPr>
      </p:pic>
      <p:pic>
        <p:nvPicPr>
          <p:cNvPr id="44" name="Picture 43" descr="A picture containing ball&#10;&#10;Description automatically generated">
            <a:extLst>
              <a:ext uri="{FF2B5EF4-FFF2-40B4-BE49-F238E27FC236}">
                <a16:creationId xmlns:a16="http://schemas.microsoft.com/office/drawing/2014/main" id="{47C0EE58-7D3F-45BD-A1FE-79617512EAB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484" y="5989313"/>
            <a:ext cx="433031" cy="453240"/>
          </a:xfrm>
          <a:prstGeom prst="rect">
            <a:avLst/>
          </a:prstGeom>
        </p:spPr>
      </p:pic>
      <p:pic>
        <p:nvPicPr>
          <p:cNvPr id="45" name="Picture 44" descr="A picture containing ball&#10;&#10;Description automatically generated">
            <a:extLst>
              <a:ext uri="{FF2B5EF4-FFF2-40B4-BE49-F238E27FC236}">
                <a16:creationId xmlns:a16="http://schemas.microsoft.com/office/drawing/2014/main" id="{C5F63984-6EEB-4D8F-ACBB-F0CAF5C562C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514" y="3568994"/>
            <a:ext cx="433031" cy="453240"/>
          </a:xfrm>
          <a:prstGeom prst="rect">
            <a:avLst/>
          </a:prstGeom>
        </p:spPr>
      </p:pic>
      <p:pic>
        <p:nvPicPr>
          <p:cNvPr id="46" name="Picture 45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92741358-74E9-4F17-94A2-51339EECC6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250" y="3529545"/>
            <a:ext cx="585667" cy="61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396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/>
              <a:t>/16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-365976"/>
            <a:ext cx="8458200" cy="1295400"/>
          </a:xfrm>
        </p:spPr>
        <p:txBody>
          <a:bodyPr>
            <a:normAutofit/>
          </a:bodyPr>
          <a:lstStyle/>
          <a:p>
            <a:r>
              <a:rPr lang="nl-NL" sz="3600" dirty="0"/>
              <a:t>Isobar collisions at STAR - Multiplicity</a:t>
            </a:r>
            <a:endParaRPr lang="nl-NL" sz="2600" i="1" dirty="0">
              <a:solidFill>
                <a:schemeClr val="accent5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4600952" y="1473086"/>
            <a:ext cx="5533647" cy="4116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Better to directly look at (raw) data</a:t>
            </a: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Experimental subtlety: crucial to correct </a:t>
            </a:r>
            <a:br>
              <a:rPr lang="en-US" sz="1800" b="0" dirty="0"/>
            </a:br>
            <a:r>
              <a:rPr lang="en-US" sz="1800" b="0" dirty="0"/>
              <a:t>for detector efficiency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i="1" dirty="0" err="1"/>
              <a:t>Trajectum</a:t>
            </a:r>
            <a:r>
              <a:rPr lang="en-US" sz="1800" b="0" dirty="0"/>
              <a:t> subtlety: norm not fitted to RHIC energy: multiply </a:t>
            </a:r>
            <a:r>
              <a:rPr lang="en-US" sz="1800" b="0" dirty="0" err="1"/>
              <a:t>mult</a:t>
            </a:r>
            <a:r>
              <a:rPr lang="en-US" sz="1800" b="0" dirty="0"/>
              <a:t> by 1.21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Experiment misses (many) very peripheral collisions: multiply P(N) by 1.31 to correct for this (not for ratio)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Ratio experiment: </a:t>
            </a:r>
            <a:r>
              <a:rPr lang="en-US" sz="1800" b="0" dirty="0" err="1"/>
              <a:t>normalise</a:t>
            </a:r>
            <a:r>
              <a:rPr lang="en-US" sz="1800" b="0" dirty="0"/>
              <a:t> both and divide</a:t>
            </a:r>
            <a:br>
              <a:rPr lang="en-US" sz="1800" b="0" dirty="0"/>
            </a:br>
            <a:r>
              <a:rPr lang="en-US" sz="1600" b="0" i="1" dirty="0"/>
              <a:t>Subtle: experiment unreliable for </a:t>
            </a:r>
            <a:r>
              <a:rPr lang="en-US" sz="1600" b="0" i="1" dirty="0" err="1"/>
              <a:t>N</a:t>
            </a:r>
            <a:r>
              <a:rPr lang="en-US" sz="1600" b="0" i="1" baseline="-25000" dirty="0" err="1"/>
              <a:t>trk</a:t>
            </a:r>
            <a:r>
              <a:rPr lang="en-US" sz="1600" b="0" i="1" dirty="0"/>
              <a:t> &lt; 50</a:t>
            </a:r>
            <a:br>
              <a:rPr lang="en-US" sz="1800" b="0" i="1" dirty="0"/>
            </a:br>
            <a:r>
              <a:rPr lang="en-US" sz="1800" b="0" dirty="0"/>
              <a:t>Ratio theory: integrate </a:t>
            </a:r>
            <a:r>
              <a:rPr lang="en-US" sz="1800" dirty="0" err="1"/>
              <a:t>Ru+Zr</a:t>
            </a:r>
            <a:r>
              <a:rPr lang="en-US" sz="1800" dirty="0"/>
              <a:t> experiment and </a:t>
            </a:r>
            <a:r>
              <a:rPr lang="en-US" sz="1800" dirty="0" err="1"/>
              <a:t>Ru+Zr</a:t>
            </a:r>
            <a:r>
              <a:rPr lang="en-US" sz="1800" dirty="0"/>
              <a:t> theory </a:t>
            </a:r>
            <a:r>
              <a:rPr lang="en-US" sz="1800" b="0" dirty="0"/>
              <a:t>for </a:t>
            </a:r>
            <a:r>
              <a:rPr lang="en-US" sz="1800" b="0" dirty="0" err="1"/>
              <a:t>N</a:t>
            </a:r>
            <a:r>
              <a:rPr lang="en-US" sz="1800" b="0" baseline="-25000" dirty="0" err="1"/>
              <a:t>trk</a:t>
            </a:r>
            <a:r>
              <a:rPr lang="en-US" sz="1800" b="0" dirty="0"/>
              <a:t> &gt; 50 and require ratio to match</a:t>
            </a:r>
            <a:br>
              <a:rPr lang="en-US" sz="1800" b="0" dirty="0"/>
            </a:br>
            <a:r>
              <a:rPr lang="en-US" sz="1800" b="0" dirty="0"/>
              <a:t>Exp-theory comparison only depends on </a:t>
            </a:r>
            <a:r>
              <a:rPr lang="en-US" sz="1800" b="0" dirty="0" err="1"/>
              <a:t>N</a:t>
            </a:r>
            <a:r>
              <a:rPr lang="en-US" sz="1800" b="0" baseline="-25000" dirty="0" err="1"/>
              <a:t>trk</a:t>
            </a:r>
            <a:r>
              <a:rPr lang="en-US" sz="1800" b="0" dirty="0"/>
              <a:t> &gt; 50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3FD7B1-5DFA-4DCF-B5FD-055783BEB54E}"/>
              </a:ext>
            </a:extLst>
          </p:cNvPr>
          <p:cNvSpPr txBox="1"/>
          <p:nvPr/>
        </p:nvSpPr>
        <p:spPr>
          <a:xfrm>
            <a:off x="-62462" y="6557354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STAR, Search for the Chiral Magnetic Effect with Isobar Collisions at √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</a:t>
            </a:r>
            <a:r>
              <a:rPr kumimoji="0" lang="en-US" sz="1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NN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= 200 GeV by the STAR Collaboration at RHIC (sept 2021)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5DB21F-5520-4AD2-98EB-E42FE39F2CF1}"/>
              </a:ext>
            </a:extLst>
          </p:cNvPr>
          <p:cNvGrpSpPr/>
          <p:nvPr/>
        </p:nvGrpSpPr>
        <p:grpSpPr>
          <a:xfrm>
            <a:off x="533400" y="1473086"/>
            <a:ext cx="3661605" cy="4610348"/>
            <a:chOff x="429870" y="987434"/>
            <a:chExt cx="3661605" cy="461034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F0A996B-DC67-4C8D-AEE6-12241A2F7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9870" y="987434"/>
              <a:ext cx="3661605" cy="4483860"/>
            </a:xfrm>
            <a:prstGeom prst="rect">
              <a:avLst/>
            </a:prstGeom>
          </p:spPr>
        </p:pic>
        <p:pic>
          <p:nvPicPr>
            <p:cNvPr id="41" name="Picture 40" descr="A picture containing sweet, ball&#10;&#10;Description automatically generated">
              <a:extLst>
                <a:ext uri="{FF2B5EF4-FFF2-40B4-BE49-F238E27FC236}">
                  <a16:creationId xmlns:a16="http://schemas.microsoft.com/office/drawing/2014/main" id="{BA4AD1B3-E4C1-43ED-8AEA-A55672F0A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417" y="4984784"/>
              <a:ext cx="585667" cy="612998"/>
            </a:xfrm>
            <a:prstGeom prst="rect">
              <a:avLst/>
            </a:prstGeom>
          </p:spPr>
        </p:pic>
        <p:pic>
          <p:nvPicPr>
            <p:cNvPr id="40" name="Picture 39" descr="A picture containing ball&#10;&#10;Description automatically generated">
              <a:extLst>
                <a:ext uri="{FF2B5EF4-FFF2-40B4-BE49-F238E27FC236}">
                  <a16:creationId xmlns:a16="http://schemas.microsoft.com/office/drawing/2014/main" id="{F7E1FE3E-3E23-46D6-A5ED-0860B5F0C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0288" y="5065631"/>
              <a:ext cx="433031" cy="453240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F4EEE82-BB7A-4873-A72F-F5EF3A2B7A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5634" y="305441"/>
            <a:ext cx="2422313" cy="182816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DE8D4FC-D717-4985-9047-2E68969A5CF7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7086600" y="1219521"/>
            <a:ext cx="2669034" cy="677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15F6CD0C-5EB5-4B31-A568-5F4CEA7ECD3F}"/>
              </a:ext>
            </a:extLst>
          </p:cNvPr>
          <p:cNvSpPr/>
          <p:nvPr/>
        </p:nvSpPr>
        <p:spPr>
          <a:xfrm>
            <a:off x="1143000" y="1685187"/>
            <a:ext cx="457200" cy="448413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CB63BE9-0F2F-4093-B9E3-A21536AF1736}"/>
              </a:ext>
            </a:extLst>
          </p:cNvPr>
          <p:cNvSpPr/>
          <p:nvPr/>
        </p:nvSpPr>
        <p:spPr>
          <a:xfrm>
            <a:off x="1141708" y="2921279"/>
            <a:ext cx="457200" cy="448413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9892623-D46A-4A92-BD29-AAEDB4F76ED5}"/>
              </a:ext>
            </a:extLst>
          </p:cNvPr>
          <p:cNvCxnSpPr>
            <a:cxnSpLocks/>
            <a:endCxn id="21" idx="5"/>
          </p:cNvCxnSpPr>
          <p:nvPr/>
        </p:nvCxnSpPr>
        <p:spPr>
          <a:xfrm flipH="1" flipV="1">
            <a:off x="1533245" y="2067931"/>
            <a:ext cx="3343555" cy="1233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7F55774-0020-472A-BF11-37B381E6F2A6}"/>
              </a:ext>
            </a:extLst>
          </p:cNvPr>
          <p:cNvCxnSpPr>
            <a:cxnSpLocks/>
          </p:cNvCxnSpPr>
          <p:nvPr/>
        </p:nvCxnSpPr>
        <p:spPr>
          <a:xfrm flipH="1" flipV="1">
            <a:off x="1598910" y="3145486"/>
            <a:ext cx="3277890" cy="155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DA937023-E3CD-4D91-BCA7-F7EFA0A55BCE}"/>
              </a:ext>
            </a:extLst>
          </p:cNvPr>
          <p:cNvSpPr txBox="1">
            <a:spLocks/>
          </p:cNvSpPr>
          <p:nvPr/>
        </p:nvSpPr>
        <p:spPr>
          <a:xfrm>
            <a:off x="4561022" y="5476312"/>
            <a:ext cx="7315199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5"/>
                </a:solidFill>
              </a:rPr>
              <a:t>Only case 3, 4 and 5 match well over entire range (neutron-skin)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EE4302-2A77-4096-ACFF-13BAC91D79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44141" y="2225133"/>
            <a:ext cx="2178955" cy="152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03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825" y="317968"/>
            <a:ext cx="8458200" cy="1295082"/>
          </a:xfrm>
        </p:spPr>
        <p:txBody>
          <a:bodyPr>
            <a:normAutofit/>
          </a:bodyPr>
          <a:lstStyle/>
          <a:p>
            <a:r>
              <a:rPr lang="nl-NL" sz="3600" dirty="0"/>
              <a:t>Posterior </a:t>
            </a:r>
            <a:r>
              <a:rPr lang="nl-NL" sz="3600" dirty="0" err="1"/>
              <a:t>distributions</a:t>
            </a:r>
            <a:endParaRPr lang="nl-NL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719" y="1851338"/>
            <a:ext cx="8531352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Dashed: standard </a:t>
            </a:r>
            <a:r>
              <a:rPr lang="en-US" i="1" dirty="0" err="1"/>
              <a:t>cent</a:t>
            </a:r>
            <a:r>
              <a:rPr lang="en-US" baseline="-25000" dirty="0" err="1"/>
              <a:t>norm</a:t>
            </a:r>
            <a:endParaRPr lang="en-US" baseline="-25000" dirty="0"/>
          </a:p>
          <a:p>
            <a:pPr marL="749808" lvl="1" indent="-457200"/>
            <a:r>
              <a:rPr lang="en-US" sz="1600" dirty="0"/>
              <a:t>Emulation effects for </a:t>
            </a:r>
            <a:r>
              <a:rPr lang="en-US" sz="1600" i="1" dirty="0" err="1"/>
              <a:t>cent</a:t>
            </a:r>
            <a:r>
              <a:rPr lang="en-US" sz="1600" baseline="-25000" dirty="0" err="1"/>
              <a:t>norm</a:t>
            </a:r>
            <a:r>
              <a:rPr lang="en-US" sz="1600" dirty="0"/>
              <a:t> itself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Solid: posterior distributions</a:t>
            </a:r>
          </a:p>
          <a:p>
            <a:pPr marL="749808" lvl="1" indent="-457200"/>
            <a:r>
              <a:rPr lang="en-US" dirty="0"/>
              <a:t>More accurate than previously</a:t>
            </a:r>
          </a:p>
          <a:p>
            <a:pPr marL="749808" lvl="1" indent="-457200"/>
            <a:endParaRPr lang="en-US" dirty="0"/>
          </a:p>
          <a:p>
            <a:pPr marL="0" indent="0">
              <a:buNone/>
            </a:pPr>
            <a:r>
              <a:rPr lang="en-US" dirty="0"/>
              <a:t>Also indicated: 20 randomly drawn points</a:t>
            </a:r>
          </a:p>
          <a:p>
            <a:pPr marL="0" indent="0">
              <a:buNone/>
            </a:pPr>
            <a:r>
              <a:rPr lang="en-US" dirty="0"/>
              <a:t>-&gt; allows for systematic uncertainties</a:t>
            </a:r>
          </a:p>
          <a:p>
            <a:pPr marL="749808" lvl="1" indent="-457200"/>
            <a:endParaRPr lang="en-US" dirty="0"/>
          </a:p>
          <a:p>
            <a:pPr marL="457200" indent="-457200">
              <a:buFont typeface="+mj-lt"/>
              <a:buAutoNum type="arabicPeriod" startAt="3"/>
            </a:pPr>
            <a:r>
              <a:rPr lang="en-US" dirty="0"/>
              <a:t>This work: take MAP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7688BE5E-B9FE-4E5F-B1BC-DA69CC283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/>
              <a:t>/27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BFC404-2A4E-4AB0-BE94-7529CE72511E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383150-76E5-432A-AD8F-2767494F23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355" y="1905000"/>
            <a:ext cx="6952645" cy="42150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497B66-4B56-4184-AF5C-CC126F72481A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Govert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Nijs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WS, Predictions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postdictions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for relativistic lead and oxygen collisions with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Trajectum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(2021)</a:t>
            </a:r>
          </a:p>
        </p:txBody>
      </p:sp>
    </p:spTree>
    <p:extLst>
      <p:ext uri="{BB962C8B-B14F-4D97-AF65-F5344CB8AC3E}">
        <p14:creationId xmlns:p14="http://schemas.microsoft.com/office/powerpoint/2010/main" val="2776319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458200" cy="1295082"/>
          </a:xfrm>
        </p:spPr>
        <p:txBody>
          <a:bodyPr>
            <a:normAutofit/>
          </a:bodyPr>
          <a:lstStyle/>
          <a:p>
            <a:r>
              <a:rPr lang="nl-NL" sz="3600" dirty="0"/>
              <a:t>Effect of </a:t>
            </a:r>
            <a:r>
              <a:rPr lang="nl-NL" sz="3600" dirty="0">
                <a:latin typeface="Symbol" panose="05050102010706020507" pitchFamily="18" charset="2"/>
              </a:rPr>
              <a:t>b</a:t>
            </a:r>
            <a:r>
              <a:rPr lang="nl-NL" sz="3600" baseline="-25000" dirty="0"/>
              <a:t>3</a:t>
            </a:r>
            <a:r>
              <a:rPr lang="nl-NL" sz="3600" dirty="0"/>
              <a:t> on observables</a:t>
            </a:r>
            <a:endParaRPr lang="nl-NL" sz="2600" i="1" dirty="0">
              <a:solidFill>
                <a:schemeClr val="accent5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1142998" y="1981200"/>
            <a:ext cx="9296402" cy="356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Clear effect on v</a:t>
            </a:r>
            <a:r>
              <a:rPr lang="en-US" b="0" baseline="-25000" dirty="0"/>
              <a:t>3</a:t>
            </a:r>
            <a:r>
              <a:rPr lang="en-US" b="0" dirty="0"/>
              <a:t>, but also on v</a:t>
            </a:r>
            <a:r>
              <a:rPr lang="en-US" b="0" baseline="-25000" dirty="0"/>
              <a:t>2</a:t>
            </a:r>
            <a:r>
              <a:rPr lang="en-US" b="0" dirty="0"/>
              <a:t>. Need a (Bayesian) refit of </a:t>
            </a:r>
            <a:r>
              <a:rPr lang="en-US" b="0" dirty="0">
                <a:latin typeface="Symbol" panose="05050102010706020507" pitchFamily="18" charset="2"/>
              </a:rPr>
              <a:t>b</a:t>
            </a:r>
            <a:r>
              <a:rPr lang="en-US" b="0" baseline="-25000" dirty="0"/>
              <a:t>2</a:t>
            </a:r>
            <a:r>
              <a:rPr lang="en-US" b="0" dirty="0"/>
              <a:t> as well to fit v</a:t>
            </a:r>
            <a:r>
              <a:rPr lang="en-US" b="0" baseline="-25000" dirty="0"/>
              <a:t>2</a:t>
            </a:r>
            <a:r>
              <a:rPr lang="en-US" b="0" dirty="0"/>
              <a:t> and v</a:t>
            </a:r>
            <a:r>
              <a:rPr lang="en-US" b="0" baseline="-25000" dirty="0"/>
              <a:t>3</a:t>
            </a:r>
            <a:r>
              <a:rPr lang="en-US" b="0" dirty="0"/>
              <a:t>?</a:t>
            </a:r>
          </a:p>
          <a:p>
            <a:endParaRPr lang="en-US" b="0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15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329C8FE-52DB-4280-8EB0-AF7C74ED7425}"/>
              </a:ext>
            </a:extLst>
          </p:cNvPr>
          <p:cNvGrpSpPr/>
          <p:nvPr/>
        </p:nvGrpSpPr>
        <p:grpSpPr>
          <a:xfrm>
            <a:off x="10058400" y="3581400"/>
            <a:ext cx="1807807" cy="2273900"/>
            <a:chOff x="8382000" y="2718633"/>
            <a:chExt cx="2417407" cy="31482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5AB8C8D-05F1-4B8B-962B-8E0294F8996D}"/>
                </a:ext>
              </a:extLst>
            </p:cNvPr>
            <p:cNvGrpSpPr/>
            <p:nvPr/>
          </p:nvGrpSpPr>
          <p:grpSpPr>
            <a:xfrm>
              <a:off x="8382000" y="2718633"/>
              <a:ext cx="2233784" cy="3148260"/>
              <a:chOff x="8382000" y="2660411"/>
              <a:chExt cx="2233784" cy="3148260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EECD733-0E6D-4D01-9EBF-106EA34F9F27}"/>
                  </a:ext>
                </a:extLst>
              </p:cNvPr>
              <p:cNvGrpSpPr/>
              <p:nvPr/>
            </p:nvGrpSpPr>
            <p:grpSpPr>
              <a:xfrm>
                <a:off x="8506602" y="2660411"/>
                <a:ext cx="2109182" cy="316079"/>
                <a:chOff x="9395012" y="2099922"/>
                <a:chExt cx="2109182" cy="316079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55846590-7A75-4F7B-A52D-D3DC3EDE40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656297" y="2099922"/>
                  <a:ext cx="847897" cy="305637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BC32E5A-FFAE-4174-8077-0783066025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95012" y="2099922"/>
                  <a:ext cx="986029" cy="316079"/>
                </a:xfrm>
                <a:prstGeom prst="rect">
                  <a:avLst/>
                </a:prstGeom>
              </p:spPr>
            </p:pic>
          </p:grp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A5D919B-5AF9-468F-ACF1-FD064148DF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84190" y="4411391"/>
                <a:ext cx="996822" cy="924683"/>
              </a:xfrm>
              <a:prstGeom prst="rect">
                <a:avLst/>
              </a:prstGeom>
            </p:spPr>
          </p:pic>
          <p:sp>
            <p:nvSpPr>
              <p:cNvPr id="30" name="Content Placeholder 3">
                <a:extLst>
                  <a:ext uri="{FF2B5EF4-FFF2-40B4-BE49-F238E27FC236}">
                    <a16:creationId xmlns:a16="http://schemas.microsoft.com/office/drawing/2014/main" id="{7834E0B3-0E52-45FB-9C6B-539FC9E465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27047" y="4035984"/>
                <a:ext cx="1226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b="0" i="1" dirty="0">
                    <a:solidFill>
                      <a:srgbClr val="C00000"/>
                    </a:solidFill>
                  </a:rPr>
                  <a:t>Averaged</a:t>
                </a:r>
              </a:p>
            </p:txBody>
          </p:sp>
          <p:sp>
            <p:nvSpPr>
              <p:cNvPr id="31" name="Content Placeholder 3">
                <a:extLst>
                  <a:ext uri="{FF2B5EF4-FFF2-40B4-BE49-F238E27FC236}">
                    <a16:creationId xmlns:a16="http://schemas.microsoft.com/office/drawing/2014/main" id="{08C21961-4F84-4A7C-BA5B-295CD3E64F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0" y="5344995"/>
                <a:ext cx="1988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b="0" i="1" dirty="0">
                    <a:solidFill>
                      <a:srgbClr val="C00000"/>
                    </a:solidFill>
                  </a:rPr>
                  <a:t>Fluctuating (realistic)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320E3F-41F0-4A05-BBD8-8255A5680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10801" y="4429618"/>
              <a:ext cx="1088606" cy="100467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95E3421-2AB0-4809-8168-DDBA3617C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05825" y="3062288"/>
              <a:ext cx="2242746" cy="1103286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F1C2D41D-6A71-4058-8543-3338D079D9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4912" y="2676394"/>
            <a:ext cx="8610600" cy="352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3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458200" cy="1295082"/>
          </a:xfrm>
        </p:spPr>
        <p:txBody>
          <a:bodyPr>
            <a:normAutofit/>
          </a:bodyPr>
          <a:lstStyle/>
          <a:p>
            <a:r>
              <a:rPr lang="nl-NL" sz="3600" dirty="0"/>
              <a:t>Initial state predictors</a:t>
            </a:r>
            <a:endParaRPr lang="nl-NL" sz="2600" i="1" dirty="0">
              <a:solidFill>
                <a:schemeClr val="accent5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1142998" y="1981199"/>
            <a:ext cx="9296402" cy="41482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With large sample we can verify the relation</a:t>
            </a:r>
          </a:p>
          <a:p>
            <a:endParaRPr lang="en-US" b="0" dirty="0"/>
          </a:p>
          <a:p>
            <a:endParaRPr lang="en-US" b="0" dirty="0"/>
          </a:p>
          <a:p>
            <a:r>
              <a:rPr lang="en-US" b="0" dirty="0"/>
              <a:t>All else being equal this works,</a:t>
            </a:r>
            <a:br>
              <a:rPr lang="en-US" b="0" dirty="0"/>
            </a:br>
            <a:r>
              <a:rPr lang="en-US" b="0" dirty="0"/>
              <a:t>e.g. within Zr as in right plots</a:t>
            </a:r>
          </a:p>
          <a:p>
            <a:endParaRPr lang="en-US" b="0" dirty="0"/>
          </a:p>
          <a:p>
            <a:r>
              <a:rPr lang="en-US" b="0" dirty="0"/>
              <a:t>If also size changes </a:t>
            </a:r>
            <a:r>
              <a:rPr lang="en-US" b="0" dirty="0" err="1"/>
              <a:t>etc</a:t>
            </a:r>
            <a:r>
              <a:rPr lang="en-US" b="0" dirty="0"/>
              <a:t> (Zr vs Ru), it can affect </a:t>
            </a:r>
            <a:r>
              <a:rPr lang="en-US" b="0" dirty="0">
                <a:latin typeface="Symbol" panose="05050102010706020507" pitchFamily="18" charset="2"/>
              </a:rPr>
              <a:t>k</a:t>
            </a:r>
            <a:br>
              <a:rPr lang="en-US" b="0" dirty="0"/>
            </a:br>
            <a:r>
              <a:rPr lang="en-US" b="0" dirty="0"/>
              <a:t>and the initial geometry cannot be used</a:t>
            </a:r>
          </a:p>
          <a:p>
            <a:endParaRPr lang="en-US" b="0" dirty="0"/>
          </a:p>
          <a:p>
            <a:r>
              <a:rPr lang="en-US" b="0" dirty="0"/>
              <a:t>Unfortunate: hydro is expensive…</a:t>
            </a:r>
          </a:p>
          <a:p>
            <a:endParaRPr lang="en-US" b="0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57E6740-B927-4866-A0BC-7966E034AE65}"/>
              </a:ext>
            </a:extLst>
          </p:cNvPr>
          <p:cNvGrpSpPr/>
          <p:nvPr/>
        </p:nvGrpSpPr>
        <p:grpSpPr>
          <a:xfrm>
            <a:off x="6400682" y="1765887"/>
            <a:ext cx="5624685" cy="4239162"/>
            <a:chOff x="6400682" y="1765887"/>
            <a:chExt cx="5624685" cy="423916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E43E70E-BE87-4C91-BECC-8C5FE75F0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00682" y="1890249"/>
              <a:ext cx="5624685" cy="41148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7FE9267-20DD-4803-AE7E-A88B70151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30651" y="1777159"/>
              <a:ext cx="2090896" cy="35392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C798917-4CAE-4EB7-BE3A-E3099A526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53623" y="1765887"/>
              <a:ext cx="1916566" cy="369602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B3139CF4-49EB-4520-87B6-FAD718C926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1169" y="2514600"/>
            <a:ext cx="2462631" cy="442412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31D7A16-C699-486E-A6F8-119AA9033095}"/>
              </a:ext>
            </a:extLst>
          </p:cNvPr>
          <p:cNvCxnSpPr>
            <a:cxnSpLocks/>
          </p:cNvCxnSpPr>
          <p:nvPr/>
        </p:nvCxnSpPr>
        <p:spPr>
          <a:xfrm flipV="1">
            <a:off x="4343400" y="1950688"/>
            <a:ext cx="5387251" cy="1402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E0990FA-F9D3-40AD-ACFF-685B9FB56F45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3124200" y="1950688"/>
            <a:ext cx="3929423" cy="2468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61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458200" cy="1295082"/>
          </a:xfrm>
        </p:spPr>
        <p:txBody>
          <a:bodyPr>
            <a:normAutofit/>
          </a:bodyPr>
          <a:lstStyle/>
          <a:p>
            <a:r>
              <a:rPr lang="nl-NL" sz="3600" dirty="0"/>
              <a:t>Effect of </a:t>
            </a:r>
            <a:r>
              <a:rPr lang="nl-NL" sz="3600" dirty="0" err="1"/>
              <a:t>viscosity</a:t>
            </a:r>
            <a:r>
              <a:rPr lang="nl-NL" sz="3600" dirty="0"/>
              <a:t> on observables</a:t>
            </a:r>
            <a:endParaRPr lang="nl-NL" sz="2600" i="1" dirty="0">
              <a:solidFill>
                <a:schemeClr val="accent5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1142998" y="1981200"/>
            <a:ext cx="9296402" cy="356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Clear effect on v</a:t>
            </a:r>
            <a:r>
              <a:rPr lang="en-US" b="0" baseline="-25000" dirty="0"/>
              <a:t>3</a:t>
            </a:r>
            <a:r>
              <a:rPr lang="en-US" b="0" dirty="0"/>
              <a:t>, but also on v</a:t>
            </a:r>
            <a:r>
              <a:rPr lang="en-US" b="0" baseline="-25000" dirty="0"/>
              <a:t>2</a:t>
            </a:r>
            <a:r>
              <a:rPr lang="en-US" b="0" dirty="0"/>
              <a:t>. Need a (Bayesian) refit of </a:t>
            </a:r>
            <a:r>
              <a:rPr lang="en-US" b="0" dirty="0">
                <a:latin typeface="Symbol" panose="05050102010706020507" pitchFamily="18" charset="2"/>
              </a:rPr>
              <a:t>b</a:t>
            </a:r>
            <a:r>
              <a:rPr lang="en-US" b="0" baseline="-25000" dirty="0"/>
              <a:t>2</a:t>
            </a:r>
            <a:r>
              <a:rPr lang="en-US" b="0" dirty="0"/>
              <a:t> as well to fit v</a:t>
            </a:r>
            <a:r>
              <a:rPr lang="en-US" b="0" baseline="-25000" dirty="0"/>
              <a:t>2</a:t>
            </a:r>
            <a:r>
              <a:rPr lang="en-US" b="0" dirty="0"/>
              <a:t> and v</a:t>
            </a:r>
            <a:r>
              <a:rPr lang="en-US" b="0" baseline="-25000" dirty="0"/>
              <a:t>3</a:t>
            </a:r>
            <a:r>
              <a:rPr lang="en-US" b="0" dirty="0"/>
              <a:t>?</a:t>
            </a:r>
          </a:p>
          <a:p>
            <a:endParaRPr lang="en-US" b="0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17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329C8FE-52DB-4280-8EB0-AF7C74ED7425}"/>
              </a:ext>
            </a:extLst>
          </p:cNvPr>
          <p:cNvGrpSpPr/>
          <p:nvPr/>
        </p:nvGrpSpPr>
        <p:grpSpPr>
          <a:xfrm>
            <a:off x="10058400" y="3581400"/>
            <a:ext cx="1807807" cy="2273900"/>
            <a:chOff x="8382000" y="2718633"/>
            <a:chExt cx="2417407" cy="31482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5AB8C8D-05F1-4B8B-962B-8E0294F8996D}"/>
                </a:ext>
              </a:extLst>
            </p:cNvPr>
            <p:cNvGrpSpPr/>
            <p:nvPr/>
          </p:nvGrpSpPr>
          <p:grpSpPr>
            <a:xfrm>
              <a:off x="8382000" y="2718633"/>
              <a:ext cx="2233784" cy="3148260"/>
              <a:chOff x="8382000" y="2660411"/>
              <a:chExt cx="2233784" cy="3148260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EECD733-0E6D-4D01-9EBF-106EA34F9F27}"/>
                  </a:ext>
                </a:extLst>
              </p:cNvPr>
              <p:cNvGrpSpPr/>
              <p:nvPr/>
            </p:nvGrpSpPr>
            <p:grpSpPr>
              <a:xfrm>
                <a:off x="8506602" y="2660411"/>
                <a:ext cx="2109182" cy="316079"/>
                <a:chOff x="9395012" y="2099922"/>
                <a:chExt cx="2109182" cy="316079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55846590-7A75-4F7B-A52D-D3DC3EDE40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656297" y="2099922"/>
                  <a:ext cx="847897" cy="305637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BC32E5A-FFAE-4174-8077-0783066025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95012" y="2099922"/>
                  <a:ext cx="986029" cy="316079"/>
                </a:xfrm>
                <a:prstGeom prst="rect">
                  <a:avLst/>
                </a:prstGeom>
              </p:spPr>
            </p:pic>
          </p:grp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A5D919B-5AF9-468F-ACF1-FD064148DF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84190" y="4411391"/>
                <a:ext cx="996822" cy="924683"/>
              </a:xfrm>
              <a:prstGeom prst="rect">
                <a:avLst/>
              </a:prstGeom>
            </p:spPr>
          </p:pic>
          <p:sp>
            <p:nvSpPr>
              <p:cNvPr id="30" name="Content Placeholder 3">
                <a:extLst>
                  <a:ext uri="{FF2B5EF4-FFF2-40B4-BE49-F238E27FC236}">
                    <a16:creationId xmlns:a16="http://schemas.microsoft.com/office/drawing/2014/main" id="{7834E0B3-0E52-45FB-9C6B-539FC9E465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27047" y="4035984"/>
                <a:ext cx="1226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b="0" i="1" dirty="0">
                    <a:solidFill>
                      <a:srgbClr val="C00000"/>
                    </a:solidFill>
                  </a:rPr>
                  <a:t>Averaged</a:t>
                </a:r>
              </a:p>
            </p:txBody>
          </p:sp>
          <p:sp>
            <p:nvSpPr>
              <p:cNvPr id="31" name="Content Placeholder 3">
                <a:extLst>
                  <a:ext uri="{FF2B5EF4-FFF2-40B4-BE49-F238E27FC236}">
                    <a16:creationId xmlns:a16="http://schemas.microsoft.com/office/drawing/2014/main" id="{08C21961-4F84-4A7C-BA5B-295CD3E64F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0" y="5344995"/>
                <a:ext cx="1988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b="0" i="1" dirty="0">
                    <a:solidFill>
                      <a:srgbClr val="C00000"/>
                    </a:solidFill>
                  </a:rPr>
                  <a:t>Fluctuating (realistic)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320E3F-41F0-4A05-BBD8-8255A5680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10801" y="4429618"/>
              <a:ext cx="1088606" cy="100467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95E3421-2AB0-4809-8168-DDBA3617C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05825" y="3062288"/>
              <a:ext cx="2242746" cy="1103286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CCA91AF-A11D-4E1E-8F5A-4C31C5CB2C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2618" y="2662024"/>
            <a:ext cx="8077200" cy="328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9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458200" cy="1295082"/>
          </a:xfrm>
        </p:spPr>
        <p:txBody>
          <a:bodyPr>
            <a:normAutofit/>
          </a:bodyPr>
          <a:lstStyle/>
          <a:p>
            <a:r>
              <a:rPr lang="nl-NL" sz="3600" dirty="0" err="1"/>
              <a:t>Isobar</a:t>
            </a:r>
            <a:r>
              <a:rPr lang="nl-NL" sz="3600" dirty="0"/>
              <a:t> </a:t>
            </a:r>
            <a:r>
              <a:rPr lang="nl-NL" sz="3600" dirty="0" err="1"/>
              <a:t>collisions</a:t>
            </a:r>
            <a:r>
              <a:rPr lang="nl-NL" sz="3600" dirty="0"/>
              <a:t> at STAR</a:t>
            </a:r>
            <a:br>
              <a:rPr lang="nl-NL" sz="3600" dirty="0"/>
            </a:br>
            <a:r>
              <a:rPr lang="nl-NL" sz="2600" dirty="0" err="1">
                <a:solidFill>
                  <a:srgbClr val="C00000"/>
                </a:solidFill>
              </a:rPr>
              <a:t>Varying</a:t>
            </a:r>
            <a:r>
              <a:rPr lang="nl-NL" sz="2600" dirty="0">
                <a:solidFill>
                  <a:srgbClr val="C00000"/>
                </a:solidFill>
              </a:rPr>
              <a:t> </a:t>
            </a:r>
            <a:r>
              <a:rPr lang="nl-NL" sz="2600" dirty="0" err="1">
                <a:solidFill>
                  <a:srgbClr val="C00000"/>
                </a:solidFill>
              </a:rPr>
              <a:t>the</a:t>
            </a:r>
            <a:r>
              <a:rPr lang="nl-NL" sz="2600" dirty="0">
                <a:solidFill>
                  <a:srgbClr val="C00000"/>
                </a:solidFill>
              </a:rPr>
              <a:t> </a:t>
            </a:r>
            <a:r>
              <a:rPr lang="nl-NL" sz="2600" dirty="0" err="1">
                <a:solidFill>
                  <a:srgbClr val="C00000"/>
                </a:solidFill>
              </a:rPr>
              <a:t>magnetic</a:t>
            </a:r>
            <a:r>
              <a:rPr lang="nl-NL" sz="2600" dirty="0">
                <a:solidFill>
                  <a:srgbClr val="C00000"/>
                </a:solidFill>
              </a:rPr>
              <a:t> field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1143000" y="1981200"/>
            <a:ext cx="6629400" cy="356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Idea: similar nuclei (same # of baryons), different charge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Ruthenium generates a 10% larger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Ideal set-up to suppress background and detect</a:t>
            </a:r>
            <a:br>
              <a:rPr lang="en-US" b="0" dirty="0"/>
            </a:br>
            <a:r>
              <a:rPr lang="en-US" b="0" dirty="0"/>
              <a:t>Chiral Magnetic Effect (CME)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Very precise blinded analysis by STAR: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40FBB26-5702-48DA-96D9-C5D7714947A2}"/>
              </a:ext>
            </a:extLst>
          </p:cNvPr>
          <p:cNvSpPr txBox="1">
            <a:spLocks/>
          </p:cNvSpPr>
          <p:nvPr/>
        </p:nvSpPr>
        <p:spPr>
          <a:xfrm>
            <a:off x="1295400" y="5867400"/>
            <a:ext cx="4267199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1" dirty="0">
                <a:solidFill>
                  <a:srgbClr val="0070C0"/>
                </a:solidFill>
              </a:rPr>
              <a:t>Unfortunately (?), no CME detected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00BDB6-A130-4CE7-8C3E-A2B386D4A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4114800"/>
            <a:ext cx="4488389" cy="1672974"/>
          </a:xfrm>
          <a:prstGeom prst="rect">
            <a:avLst/>
          </a:prstGeom>
        </p:spPr>
      </p:pic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408DD70-6CA1-431B-8F06-38C1F162A336}"/>
              </a:ext>
            </a:extLst>
          </p:cNvPr>
          <p:cNvSpPr txBox="1">
            <a:spLocks/>
          </p:cNvSpPr>
          <p:nvPr/>
        </p:nvSpPr>
        <p:spPr>
          <a:xfrm>
            <a:off x="5707589" y="4108324"/>
            <a:ext cx="1226611" cy="463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rgbClr val="C00000"/>
                </a:solidFill>
              </a:rPr>
              <a:t>CME-like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2C4E3B0B-EE1C-4EF5-955E-9AF29CCE75B4}"/>
              </a:ext>
            </a:extLst>
          </p:cNvPr>
          <p:cNvSpPr txBox="1">
            <a:spLocks/>
          </p:cNvSpPr>
          <p:nvPr/>
        </p:nvSpPr>
        <p:spPr>
          <a:xfrm>
            <a:off x="5707589" y="4572000"/>
            <a:ext cx="1226611" cy="463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rgbClr val="C00000"/>
                </a:solidFill>
              </a:rPr>
              <a:t>No CME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E83FEBD-13CA-4B1D-98FE-6E9112E0E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02390" y="4625134"/>
            <a:ext cx="1258845" cy="22522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E3FD7B1-5DFA-4DCF-B5FD-055783BEB54E}"/>
              </a:ext>
            </a:extLst>
          </p:cNvPr>
          <p:cNvSpPr txBox="1"/>
          <p:nvPr/>
        </p:nvSpPr>
        <p:spPr>
          <a:xfrm>
            <a:off x="-23813" y="6568319"/>
            <a:ext cx="861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STAR, Search for the Chiral Magnetic Effect with Isobar Collisions at √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</a:t>
            </a:r>
            <a:r>
              <a:rPr kumimoji="0" lang="en-US" sz="11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NN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= 200 GeV by the STAR Collaboration at RHIC (sept 2021)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C691E73-50E1-4476-99C7-EAD973279CD6}"/>
              </a:ext>
            </a:extLst>
          </p:cNvPr>
          <p:cNvGrpSpPr/>
          <p:nvPr/>
        </p:nvGrpSpPr>
        <p:grpSpPr>
          <a:xfrm>
            <a:off x="8382000" y="2152650"/>
            <a:ext cx="2464798" cy="3714243"/>
            <a:chOff x="8382000" y="2152650"/>
            <a:chExt cx="2464798" cy="371424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5AB8C8D-05F1-4B8B-962B-8E0294F8996D}"/>
                </a:ext>
              </a:extLst>
            </p:cNvPr>
            <p:cNvGrpSpPr/>
            <p:nvPr/>
          </p:nvGrpSpPr>
          <p:grpSpPr>
            <a:xfrm>
              <a:off x="8382000" y="2718633"/>
              <a:ext cx="2336210" cy="3148260"/>
              <a:chOff x="8382000" y="2660411"/>
              <a:chExt cx="2336210" cy="3148260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EECD733-0E6D-4D01-9EBF-106EA34F9F27}"/>
                  </a:ext>
                </a:extLst>
              </p:cNvPr>
              <p:cNvGrpSpPr/>
              <p:nvPr/>
            </p:nvGrpSpPr>
            <p:grpSpPr>
              <a:xfrm>
                <a:off x="8484190" y="2660411"/>
                <a:ext cx="2234020" cy="1344698"/>
                <a:chOff x="9372600" y="2099922"/>
                <a:chExt cx="2234020" cy="1344698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810371F9-C809-408B-8E78-15488FC29C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372600" y="2464275"/>
                  <a:ext cx="2234020" cy="980345"/>
                </a:xfrm>
                <a:prstGeom prst="rect">
                  <a:avLst/>
                </a:prstGeom>
              </p:spPr>
            </p:pic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55846590-7A75-4F7B-A52D-D3DC3EDE40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0656297" y="2099922"/>
                  <a:ext cx="847897" cy="305637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BC32E5A-FFAE-4174-8077-0783066025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395012" y="2099922"/>
                  <a:ext cx="986029" cy="316079"/>
                </a:xfrm>
                <a:prstGeom prst="rect">
                  <a:avLst/>
                </a:prstGeom>
              </p:spPr>
            </p:pic>
          </p:grp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A5D919B-5AF9-468F-ACF1-FD064148DF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84190" y="4411391"/>
                <a:ext cx="996822" cy="924683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88AAE71F-7FC4-4A83-95E4-BE23019A06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711004" y="4426836"/>
                <a:ext cx="1007206" cy="924683"/>
              </a:xfrm>
              <a:prstGeom prst="rect">
                <a:avLst/>
              </a:prstGeom>
            </p:spPr>
          </p:pic>
          <p:sp>
            <p:nvSpPr>
              <p:cNvPr id="30" name="Content Placeholder 3">
                <a:extLst>
                  <a:ext uri="{FF2B5EF4-FFF2-40B4-BE49-F238E27FC236}">
                    <a16:creationId xmlns:a16="http://schemas.microsoft.com/office/drawing/2014/main" id="{7834E0B3-0E52-45FB-9C6B-539FC9E465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58200" y="3968387"/>
                <a:ext cx="1226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b="0" i="1" dirty="0">
                    <a:solidFill>
                      <a:srgbClr val="C00000"/>
                    </a:solidFill>
                  </a:rPr>
                  <a:t>Averaged</a:t>
                </a:r>
              </a:p>
            </p:txBody>
          </p:sp>
          <p:sp>
            <p:nvSpPr>
              <p:cNvPr id="31" name="Content Placeholder 3">
                <a:extLst>
                  <a:ext uri="{FF2B5EF4-FFF2-40B4-BE49-F238E27FC236}">
                    <a16:creationId xmlns:a16="http://schemas.microsoft.com/office/drawing/2014/main" id="{08C21961-4F84-4A7C-BA5B-295CD3E64F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0" y="5344995"/>
                <a:ext cx="1988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b="0" i="1" dirty="0">
                    <a:solidFill>
                      <a:srgbClr val="C00000"/>
                    </a:solidFill>
                  </a:rPr>
                  <a:t>Fluctuating (realistic)</a:t>
                </a:r>
              </a:p>
            </p:txBody>
          </p:sp>
        </p:grp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15277178-53BB-454E-8E10-538611E4CF1E}"/>
                </a:ext>
              </a:extLst>
            </p:cNvPr>
            <p:cNvCxnSpPr/>
            <p:nvPr/>
          </p:nvCxnSpPr>
          <p:spPr>
            <a:xfrm flipH="1">
              <a:off x="9305925" y="2152650"/>
              <a:ext cx="457200" cy="4842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4024269-D4FF-4155-9680-78782F1F3DCF}"/>
                </a:ext>
              </a:extLst>
            </p:cNvPr>
            <p:cNvCxnSpPr/>
            <p:nvPr/>
          </p:nvCxnSpPr>
          <p:spPr>
            <a:xfrm flipH="1">
              <a:off x="10389598" y="2173647"/>
              <a:ext cx="457200" cy="4842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8478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271"/>
            <a:ext cx="8458200" cy="1295082"/>
          </a:xfrm>
        </p:spPr>
        <p:txBody>
          <a:bodyPr>
            <a:normAutofit/>
          </a:bodyPr>
          <a:lstStyle/>
          <a:p>
            <a:r>
              <a:rPr lang="nl-NL" sz="3600" dirty="0"/>
              <a:t>Isobar collisions at STAR</a:t>
            </a:r>
            <a:br>
              <a:rPr lang="nl-NL" sz="3600" dirty="0"/>
            </a:br>
            <a:endParaRPr lang="nl-NL" sz="2600" dirty="0">
              <a:solidFill>
                <a:srgbClr val="C0000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1143000" y="2057353"/>
            <a:ext cx="6629400" cy="356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Five different cases simulated: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3FD7B1-5DFA-4DCF-B5FD-055783BEB54E}"/>
              </a:ext>
            </a:extLst>
          </p:cNvPr>
          <p:cNvSpPr txBox="1"/>
          <p:nvPr/>
        </p:nvSpPr>
        <p:spPr>
          <a:xfrm>
            <a:off x="-23814" y="6444333"/>
            <a:ext cx="97774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[1] Hao-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jie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Xua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,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Hanlin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Lib,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Xiaobao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Wanga,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Caiwan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Shena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and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Fuqiang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Wang, Determine the neutron skin type by relativistic isobaric collisions (2021)</a:t>
            </a:r>
          </a:p>
          <a:p>
            <a:pPr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[2]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Chunjian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Zhang and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Jiangyong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Jia, Evidence of quadrupole and octupole deformations in 96Zr+96Zr and 96Ru+96Ru collisions at ultra-relativistic energies (2021)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87D309-EF36-4A68-AD69-2C0686A62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677158"/>
            <a:ext cx="5062078" cy="31137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437DFE-ECA1-4A87-BF6F-83E7EBCF7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400" y="2833"/>
            <a:ext cx="3606351" cy="2753141"/>
          </a:xfrm>
          <a:prstGeom prst="rect">
            <a:avLst/>
          </a:prstGeom>
        </p:spPr>
      </p:pic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9F5D58F-CA01-4B54-B462-A433C084D169}"/>
              </a:ext>
            </a:extLst>
          </p:cNvPr>
          <p:cNvSpPr txBox="1">
            <a:spLocks/>
          </p:cNvSpPr>
          <p:nvPr/>
        </p:nvSpPr>
        <p:spPr>
          <a:xfrm>
            <a:off x="6224451" y="2923717"/>
            <a:ext cx="5715000" cy="2602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en-US" sz="1800" b="0" dirty="0"/>
              <a:t>e-A scattering experiments(STAR case 1)</a:t>
            </a:r>
          </a:p>
          <a:p>
            <a:pPr marL="457200" indent="-457200">
              <a:lnSpc>
                <a:spcPct val="15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en-US" sz="1800" b="0" dirty="0"/>
              <a:t>Theory (finite-range liquid drop model, STAR 2)</a:t>
            </a:r>
          </a:p>
          <a:p>
            <a:pPr marL="457200" indent="-457200">
              <a:lnSpc>
                <a:spcPct val="15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en-US" sz="1800" b="0" dirty="0"/>
              <a:t>DFT with neutron skin (spherical) </a:t>
            </a:r>
            <a:r>
              <a:rPr lang="en-US" sz="1800" b="0" dirty="0">
                <a:solidFill>
                  <a:schemeClr val="accent2"/>
                </a:solidFill>
              </a:rPr>
              <a:t>[1]</a:t>
            </a:r>
          </a:p>
          <a:p>
            <a:pPr marL="457200" indent="-457200">
              <a:lnSpc>
                <a:spcPct val="15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en-US" sz="1800" b="0" dirty="0"/>
              <a:t>DFT with neutron skin (deformed, </a:t>
            </a:r>
            <a:r>
              <a:rPr lang="en-US" sz="1800" b="0" dirty="0">
                <a:latin typeface="Symbol" panose="05050102010706020507" pitchFamily="18" charset="2"/>
              </a:rPr>
              <a:t>b</a:t>
            </a:r>
            <a:r>
              <a:rPr lang="en-US" sz="1800" b="0" baseline="-25000" dirty="0"/>
              <a:t>2</a:t>
            </a:r>
            <a:r>
              <a:rPr lang="en-US" sz="1800" b="0" dirty="0"/>
              <a:t> = 0.16) </a:t>
            </a:r>
            <a:r>
              <a:rPr lang="en-US" sz="1800" b="0" dirty="0">
                <a:solidFill>
                  <a:schemeClr val="accent2"/>
                </a:solidFill>
              </a:rPr>
              <a:t>[1]</a:t>
            </a:r>
            <a:endParaRPr lang="en-US" sz="1800" b="0" dirty="0"/>
          </a:p>
          <a:p>
            <a:pPr marL="457200" indent="-457200">
              <a:lnSpc>
                <a:spcPct val="150000"/>
              </a:lnSpc>
              <a:buClr>
                <a:schemeClr val="accent2"/>
              </a:buClr>
              <a:buFont typeface="+mj-lt"/>
              <a:buAutoNum type="arabicPeriod"/>
            </a:pPr>
            <a:r>
              <a:rPr lang="en-US" sz="1800" b="0" dirty="0"/>
              <a:t>As 4, but with </a:t>
            </a:r>
            <a:r>
              <a:rPr lang="en-US" sz="1800" b="0" dirty="0">
                <a:latin typeface="Symbol" panose="05050102010706020507" pitchFamily="18" charset="2"/>
              </a:rPr>
              <a:t>b</a:t>
            </a:r>
            <a:r>
              <a:rPr lang="en-US" sz="1800" b="0" baseline="-25000" dirty="0"/>
              <a:t>2</a:t>
            </a:r>
            <a:r>
              <a:rPr lang="en-US" sz="1800" b="0" dirty="0"/>
              <a:t> from electric transition probability and </a:t>
            </a:r>
            <a:r>
              <a:rPr lang="en-US" sz="1800" b="0" dirty="0">
                <a:latin typeface="Symbol" panose="05050102010706020507" pitchFamily="18" charset="2"/>
              </a:rPr>
              <a:t>b</a:t>
            </a:r>
            <a:r>
              <a:rPr lang="en-US" sz="1800" b="0" baseline="-25000" dirty="0"/>
              <a:t>3</a:t>
            </a:r>
            <a:r>
              <a:rPr lang="en-US" sz="1800" b="0" dirty="0"/>
              <a:t> from comparing AMPT with STAR </a:t>
            </a:r>
            <a:r>
              <a:rPr lang="en-US" sz="1800" b="0" dirty="0">
                <a:solidFill>
                  <a:schemeClr val="accent2"/>
                </a:solidFill>
              </a:rPr>
              <a:t>[2]</a:t>
            </a:r>
            <a:endParaRPr lang="en-US" sz="1800" b="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078505-8BDD-412B-A08D-6CD3CE4E560F}"/>
              </a:ext>
            </a:extLst>
          </p:cNvPr>
          <p:cNvSpPr/>
          <p:nvPr/>
        </p:nvSpPr>
        <p:spPr>
          <a:xfrm>
            <a:off x="1981200" y="4114799"/>
            <a:ext cx="2443566" cy="1038387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314A949-9C27-4CE8-8A23-CC05E5DE8B31}"/>
              </a:ext>
            </a:extLst>
          </p:cNvPr>
          <p:cNvSpPr/>
          <p:nvPr/>
        </p:nvSpPr>
        <p:spPr>
          <a:xfrm>
            <a:off x="4454471" y="5192452"/>
            <a:ext cx="1078424" cy="534172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5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4</a:t>
            </a:fld>
            <a:r>
              <a:rPr lang="nl-NL" dirty="0"/>
              <a:t>/16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-535508"/>
            <a:ext cx="8458200" cy="1295400"/>
          </a:xfrm>
        </p:spPr>
        <p:txBody>
          <a:bodyPr>
            <a:normAutofit/>
          </a:bodyPr>
          <a:lstStyle/>
          <a:p>
            <a:r>
              <a:rPr lang="nl-NL" sz="3600" dirty="0"/>
              <a:t>Isobar collisions at STAR – Flow and mean </a:t>
            </a:r>
            <a:r>
              <a:rPr lang="nl-NL" sz="3600" i="1" dirty="0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nl-NL" sz="3600" i="1" baseline="-25000" dirty="0"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endParaRPr lang="nl-NL" sz="2600" i="1" baseline="-25000" dirty="0">
              <a:solidFill>
                <a:schemeClr val="accent5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1295400" y="4533744"/>
            <a:ext cx="8234173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Statistics better for best case (5, with 5M collisions)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Excellent fit, especially for v2 ratio, v3 ratio overestimated at central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Note that </a:t>
            </a:r>
            <a:r>
              <a:rPr lang="en-US" b="0" i="1" dirty="0" err="1"/>
              <a:t>Trajectum</a:t>
            </a:r>
            <a:r>
              <a:rPr lang="en-US" b="0" i="1" dirty="0"/>
              <a:t> </a:t>
            </a:r>
            <a:r>
              <a:rPr lang="en-US" b="0" dirty="0"/>
              <a:t>is not fitted to RHIC energies, no absolute agreement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Mean transverse momentum is a prediction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3FD7B1-5DFA-4DCF-B5FD-055783BEB54E}"/>
              </a:ext>
            </a:extLst>
          </p:cNvPr>
          <p:cNvSpPr txBox="1"/>
          <p:nvPr/>
        </p:nvSpPr>
        <p:spPr>
          <a:xfrm>
            <a:off x="-62462" y="6557354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STAR, Search for the Chiral Magnetic Effect with Isobar Collisions at √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</a:t>
            </a:r>
            <a:r>
              <a:rPr kumimoji="0" lang="en-US" sz="1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NN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= 200 GeV by the STAR Collaboration at RHIC (sept 2021)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F2875F-3DA8-40A0-B4EF-6EC53F60B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203" y="1062899"/>
            <a:ext cx="8485299" cy="35099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0B8EF9-E8C3-4C47-B972-DB57C9D61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36" y="2298063"/>
            <a:ext cx="878117" cy="4001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F23752-DFEC-4FB8-B003-A6A8750DE6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011" y="1297188"/>
            <a:ext cx="1010784" cy="3520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26410A-73E1-4FE2-A95A-AFFF0D0990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2870440" y="554944"/>
            <a:ext cx="402144" cy="7098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150C903-92C3-4F82-8542-77F8314814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593043" y="529744"/>
            <a:ext cx="370830" cy="70980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78BA743-69EA-472A-9FAD-673070EF15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8564673" y="500264"/>
            <a:ext cx="349923" cy="83723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F6ACDAC-AB3E-4587-BB51-E7261610B4D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502"/>
          <a:stretch/>
        </p:blipFill>
        <p:spPr>
          <a:xfrm>
            <a:off x="10070365" y="1250783"/>
            <a:ext cx="796637" cy="79687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5E14BFE-9AF0-46E5-A740-F1D313C269E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769"/>
          <a:stretch/>
        </p:blipFill>
        <p:spPr>
          <a:xfrm>
            <a:off x="10043286" y="2316748"/>
            <a:ext cx="792158" cy="79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47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8458200" cy="1295082"/>
          </a:xfrm>
        </p:spPr>
        <p:txBody>
          <a:bodyPr>
            <a:normAutofit/>
          </a:bodyPr>
          <a:lstStyle/>
          <a:p>
            <a:r>
              <a:rPr lang="nl-NL" sz="3600" dirty="0"/>
              <a:t>Extremely ultracentral collisions</a:t>
            </a:r>
            <a:endParaRPr lang="nl-NL" sz="2600" i="1" dirty="0">
              <a:solidFill>
                <a:schemeClr val="accent5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CA035-01B6-47EE-A1C2-463134D9D604}"/>
              </a:ext>
            </a:extLst>
          </p:cNvPr>
          <p:cNvSpPr txBox="1">
            <a:spLocks/>
          </p:cNvSpPr>
          <p:nvPr/>
        </p:nvSpPr>
        <p:spPr>
          <a:xfrm>
            <a:off x="1142999" y="1981200"/>
            <a:ext cx="7362825" cy="356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Going to 0.01% centrality (we sample from 250M Trento events)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Excellent match v2, v3 </a:t>
            </a:r>
            <a:r>
              <a:rPr lang="en-US" b="0" dirty="0" err="1"/>
              <a:t>en</a:t>
            </a:r>
            <a:r>
              <a:rPr lang="en-US" b="0" dirty="0"/>
              <a:t> </a:t>
            </a:r>
            <a:r>
              <a:rPr lang="en-US" b="0" dirty="0" err="1"/>
              <a:t>pt</a:t>
            </a:r>
            <a:r>
              <a:rPr lang="en-US" b="0" dirty="0"/>
              <a:t> </a:t>
            </a:r>
            <a:r>
              <a:rPr lang="en-US" b="0" dirty="0" err="1"/>
              <a:t>fluct</a:t>
            </a:r>
            <a:r>
              <a:rPr lang="en-US" b="0" dirty="0"/>
              <a:t> somewhat overpredicted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Extremely </a:t>
            </a:r>
            <a:r>
              <a:rPr lang="en-US" b="0" dirty="0" err="1"/>
              <a:t>ultracentral</a:t>
            </a:r>
            <a:r>
              <a:rPr lang="en-US" b="0" dirty="0"/>
              <a:t> is ideal regime to probe nuclear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9AAF9157-3704-4406-8B09-39BD4D57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5</a:t>
            </a:fld>
            <a:r>
              <a:rPr lang="nl-NL" dirty="0"/>
              <a:t>/16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64A0E-2AE4-4FC4-89ED-B3BEFE833D5B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3FD7B1-5DFA-4DCF-B5FD-055783BEB54E}"/>
              </a:ext>
            </a:extLst>
          </p:cNvPr>
          <p:cNvSpPr txBox="1"/>
          <p:nvPr/>
        </p:nvSpPr>
        <p:spPr>
          <a:xfrm>
            <a:off x="-65569" y="6639190"/>
            <a:ext cx="861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ATHIC2021 talk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Chunjian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Zhang,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  <a:hlinkClick r:id="rId3"/>
              </a:rPr>
              <a:t>https://drupal.star.bnl.gov/STAR/files/ATHIC_Nov_STAR_SBU_ChunjianZhang.pdf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329C8FE-52DB-4280-8EB0-AF7C74ED7425}"/>
              </a:ext>
            </a:extLst>
          </p:cNvPr>
          <p:cNvGrpSpPr/>
          <p:nvPr/>
        </p:nvGrpSpPr>
        <p:grpSpPr>
          <a:xfrm>
            <a:off x="10058400" y="3581400"/>
            <a:ext cx="1807807" cy="2273900"/>
            <a:chOff x="8382000" y="2718633"/>
            <a:chExt cx="2417407" cy="31482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5AB8C8D-05F1-4B8B-962B-8E0294F8996D}"/>
                </a:ext>
              </a:extLst>
            </p:cNvPr>
            <p:cNvGrpSpPr/>
            <p:nvPr/>
          </p:nvGrpSpPr>
          <p:grpSpPr>
            <a:xfrm>
              <a:off x="8382000" y="2718633"/>
              <a:ext cx="2233784" cy="3148260"/>
              <a:chOff x="8382000" y="2660411"/>
              <a:chExt cx="2233784" cy="3148260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EECD733-0E6D-4D01-9EBF-106EA34F9F27}"/>
                  </a:ext>
                </a:extLst>
              </p:cNvPr>
              <p:cNvGrpSpPr/>
              <p:nvPr/>
            </p:nvGrpSpPr>
            <p:grpSpPr>
              <a:xfrm>
                <a:off x="8506602" y="2660411"/>
                <a:ext cx="2109182" cy="316079"/>
                <a:chOff x="9395012" y="2099922"/>
                <a:chExt cx="2109182" cy="316079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55846590-7A75-4F7B-A52D-D3DC3EDE40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656297" y="2099922"/>
                  <a:ext cx="847897" cy="305637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BC32E5A-FFAE-4174-8077-0783066025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395012" y="2099922"/>
                  <a:ext cx="986029" cy="316079"/>
                </a:xfrm>
                <a:prstGeom prst="rect">
                  <a:avLst/>
                </a:prstGeom>
              </p:spPr>
            </p:pic>
          </p:grp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A5D919B-5AF9-468F-ACF1-FD064148DF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484190" y="4411391"/>
                <a:ext cx="996822" cy="924683"/>
              </a:xfrm>
              <a:prstGeom prst="rect">
                <a:avLst/>
              </a:prstGeom>
            </p:spPr>
          </p:pic>
          <p:sp>
            <p:nvSpPr>
              <p:cNvPr id="30" name="Content Placeholder 3">
                <a:extLst>
                  <a:ext uri="{FF2B5EF4-FFF2-40B4-BE49-F238E27FC236}">
                    <a16:creationId xmlns:a16="http://schemas.microsoft.com/office/drawing/2014/main" id="{7834E0B3-0E52-45FB-9C6B-539FC9E465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27047" y="4035984"/>
                <a:ext cx="1226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b="0" i="1" dirty="0">
                    <a:solidFill>
                      <a:srgbClr val="C00000"/>
                    </a:solidFill>
                  </a:rPr>
                  <a:t>Averaged</a:t>
                </a:r>
              </a:p>
            </p:txBody>
          </p:sp>
          <p:sp>
            <p:nvSpPr>
              <p:cNvPr id="31" name="Content Placeholder 3">
                <a:extLst>
                  <a:ext uri="{FF2B5EF4-FFF2-40B4-BE49-F238E27FC236}">
                    <a16:creationId xmlns:a16="http://schemas.microsoft.com/office/drawing/2014/main" id="{08C21961-4F84-4A7C-BA5B-295CD3E64F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0" y="5344995"/>
                <a:ext cx="1988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b="0" i="1" dirty="0">
                    <a:solidFill>
                      <a:srgbClr val="C00000"/>
                    </a:solidFill>
                  </a:rPr>
                  <a:t>Fluctuating (realistic)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5320E3F-41F0-4A05-BBD8-8255A5680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10801" y="4429618"/>
              <a:ext cx="1088606" cy="100467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95E3421-2AB0-4809-8168-DDBA3617C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05825" y="3062288"/>
              <a:ext cx="2242746" cy="1103286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07FFF24-E30F-4BC9-B6B3-6EB4A2A9C4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2999" y="3405699"/>
            <a:ext cx="8382000" cy="28806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FC8866-58F0-4A33-A520-85FB32A83E97}"/>
              </a:ext>
            </a:extLst>
          </p:cNvPr>
          <p:cNvSpPr txBox="1"/>
          <p:nvPr/>
        </p:nvSpPr>
        <p:spPr>
          <a:xfrm>
            <a:off x="10192370" y="290204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&gt;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-25000" dirty="0"/>
              <a:t>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ABA63CF-B510-4150-B025-0DC3A33F5035}"/>
              </a:ext>
            </a:extLst>
          </p:cNvPr>
          <p:cNvSpPr txBox="1"/>
          <p:nvPr/>
        </p:nvSpPr>
        <p:spPr>
          <a:xfrm>
            <a:off x="11094806" y="292401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&gt;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-25000" dirty="0">
                <a:latin typeface="Symbol" panose="05050102010706020507" pitchFamily="18" charset="2"/>
              </a:rPr>
              <a:t>3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864819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/>
              <a:t>/16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268287"/>
            <a:ext cx="8382000" cy="914400"/>
          </a:xfrm>
        </p:spPr>
        <p:txBody>
          <a:bodyPr>
            <a:normAutofit/>
          </a:bodyPr>
          <a:lstStyle/>
          <a:p>
            <a:r>
              <a:rPr lang="nl-NL" sz="3200" dirty="0"/>
              <a:t>Discussion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1219200" y="1143000"/>
            <a:ext cx="10439400" cy="5053012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r>
              <a:rPr lang="en-US" dirty="0"/>
              <a:t>Isobar collisions: an opportunity at </a:t>
            </a:r>
            <a:r>
              <a:rPr lang="en-US" dirty="0">
                <a:solidFill>
                  <a:schemeClr val="accent1"/>
                </a:solidFill>
              </a:rPr>
              <a:t>unprecedented precision</a:t>
            </a:r>
          </a:p>
          <a:p>
            <a:pPr lvl="1"/>
            <a:r>
              <a:rPr lang="en-US" dirty="0"/>
              <a:t>So many </a:t>
            </a:r>
            <a:r>
              <a:rPr lang="en-US" dirty="0">
                <a:solidFill>
                  <a:schemeClr val="accent1"/>
                </a:solidFill>
              </a:rPr>
              <a:t>systematics cancel</a:t>
            </a:r>
            <a:r>
              <a:rPr lang="en-US" dirty="0"/>
              <a:t>, both experimentally and in theory</a:t>
            </a:r>
          </a:p>
          <a:p>
            <a:pPr lvl="1"/>
            <a:r>
              <a:rPr lang="en-US" dirty="0"/>
              <a:t>Implies a need for statistics… of order 1M events at least to be competitive</a:t>
            </a:r>
          </a:p>
          <a:p>
            <a:endParaRPr lang="en-US" sz="800" dirty="0"/>
          </a:p>
          <a:p>
            <a:r>
              <a:rPr lang="en-US" dirty="0"/>
              <a:t>A Bayesian point of view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So far only performed a scan of several Wood-Saxon parameters (see also [1, 2])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Global analysis would be preferred, but statistically hard to pull off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Initial state predictor would be ideal, but first tests are not encouraging</a:t>
            </a:r>
          </a:p>
          <a:p>
            <a:pPr lvl="1">
              <a:buClr>
                <a:schemeClr val="accent6"/>
              </a:buClr>
            </a:pPr>
            <a:endParaRPr lang="en-US" sz="800" dirty="0">
              <a:solidFill>
                <a:srgbClr val="000000"/>
              </a:solidFill>
            </a:endParaRPr>
          </a:p>
          <a:p>
            <a:r>
              <a:rPr lang="en-US" dirty="0"/>
              <a:t>Towards magnetic effects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First things first: understanding nuclear structure. Interesting in itself (!), see also neutron stars</a:t>
            </a:r>
          </a:p>
          <a:p>
            <a:pPr lvl="1">
              <a:buClr>
                <a:schemeClr val="accent6"/>
              </a:buClr>
            </a:pPr>
            <a:r>
              <a:rPr lang="en-US" dirty="0" err="1">
                <a:solidFill>
                  <a:srgbClr val="000000"/>
                </a:solidFill>
              </a:rPr>
              <a:t>Trajectum</a:t>
            </a:r>
            <a:r>
              <a:rPr lang="en-US" dirty="0">
                <a:solidFill>
                  <a:srgbClr val="000000"/>
                </a:solidFill>
              </a:rPr>
              <a:t> done without 3+1D or baryon number…</a:t>
            </a:r>
          </a:p>
          <a:p>
            <a:pPr lvl="1">
              <a:buClr>
                <a:schemeClr val="accent6"/>
              </a:buClr>
            </a:pPr>
            <a:r>
              <a:rPr lang="en-US" dirty="0">
                <a:solidFill>
                  <a:srgbClr val="000000"/>
                </a:solidFill>
              </a:rPr>
              <a:t>Isobars still ideal setting to probe magnetic effect, but will take time to have theory at required precision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F32F52-D2AE-4CD3-8975-47B95132D2D7}"/>
              </a:ext>
            </a:extLst>
          </p:cNvPr>
          <p:cNvGrpSpPr/>
          <p:nvPr/>
        </p:nvGrpSpPr>
        <p:grpSpPr>
          <a:xfrm>
            <a:off x="8833220" y="76200"/>
            <a:ext cx="1807807" cy="2273900"/>
            <a:chOff x="8382000" y="2718633"/>
            <a:chExt cx="2417407" cy="314826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781C851-E05D-4A8A-8620-318FA82A4971}"/>
                </a:ext>
              </a:extLst>
            </p:cNvPr>
            <p:cNvGrpSpPr/>
            <p:nvPr/>
          </p:nvGrpSpPr>
          <p:grpSpPr>
            <a:xfrm>
              <a:off x="8382000" y="2718633"/>
              <a:ext cx="2233784" cy="3148260"/>
              <a:chOff x="8382000" y="2660411"/>
              <a:chExt cx="2233784" cy="314826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F11CFE21-A979-43B7-BF27-D562D7CD0ADB}"/>
                  </a:ext>
                </a:extLst>
              </p:cNvPr>
              <p:cNvGrpSpPr/>
              <p:nvPr/>
            </p:nvGrpSpPr>
            <p:grpSpPr>
              <a:xfrm>
                <a:off x="8506602" y="2660411"/>
                <a:ext cx="2109182" cy="316079"/>
                <a:chOff x="9395012" y="2099922"/>
                <a:chExt cx="2109182" cy="316079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332D945D-6020-4E45-8E0A-35692DEA19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0656297" y="2099922"/>
                  <a:ext cx="847897" cy="305637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E3CA48BA-5D63-4902-873A-59EDB83794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395012" y="2099922"/>
                  <a:ext cx="986029" cy="316079"/>
                </a:xfrm>
                <a:prstGeom prst="rect">
                  <a:avLst/>
                </a:prstGeom>
              </p:spPr>
            </p:pic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E6F94FC-0491-4342-B14C-A7A19F3A07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84190" y="4411391"/>
                <a:ext cx="996822" cy="924683"/>
              </a:xfrm>
              <a:prstGeom prst="rect">
                <a:avLst/>
              </a:prstGeom>
            </p:spPr>
          </p:pic>
          <p:sp>
            <p:nvSpPr>
              <p:cNvPr id="15" name="Content Placeholder 3">
                <a:extLst>
                  <a:ext uri="{FF2B5EF4-FFF2-40B4-BE49-F238E27FC236}">
                    <a16:creationId xmlns:a16="http://schemas.microsoft.com/office/drawing/2014/main" id="{C1DC3C06-29CB-4B72-B92C-1C4F5B36F7C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0" y="5344995"/>
                <a:ext cx="1988611" cy="4636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Font typeface="Arial" pitchFamily="34" charset="0"/>
                  <a:buNone/>
                  <a:defRPr sz="20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200" b="0" i="1" dirty="0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44E10B9-7530-4DFF-85E7-20130B6C0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10801" y="4429618"/>
              <a:ext cx="1088606" cy="100467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F479CF7-EBC5-48F4-A99A-619484649C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05825" y="3062288"/>
              <a:ext cx="2242746" cy="1103286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869EE76E-9B6B-4555-A038-2E74021182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74574" y="11607"/>
            <a:ext cx="1396014" cy="27315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4880F91-E0B4-4B84-B2D7-A3C213936EE3}"/>
              </a:ext>
            </a:extLst>
          </p:cNvPr>
          <p:cNvSpPr txBox="1"/>
          <p:nvPr/>
        </p:nvSpPr>
        <p:spPr>
          <a:xfrm>
            <a:off x="-23814" y="6444333"/>
            <a:ext cx="97774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[1] Hao-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jie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Xua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,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Hanlin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Lib,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Xiaobao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Wanga,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Caiwan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Shena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and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Fuqiang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Wang, Determine the neutron skin type by relativistic isobaric collisions (2021)</a:t>
            </a:r>
          </a:p>
          <a:p>
            <a:pPr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[2]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Chunjian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Zhang and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Jiangyong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 Jia, Evidence of quadrupole and octupole deformations in 96Zr+96Zr and 96Ru+96Ru collisions at ultra-relativistic energies (2021)</a:t>
            </a:r>
          </a:p>
        </p:txBody>
      </p:sp>
    </p:spTree>
    <p:extLst>
      <p:ext uri="{BB962C8B-B14F-4D97-AF65-F5344CB8AC3E}">
        <p14:creationId xmlns:p14="http://schemas.microsoft.com/office/powerpoint/2010/main" val="2861069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D5D2D-D65F-46CA-A50B-F7C57CB5E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00656-98B3-4A20-852B-BAEEE98554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EFC549-67F8-4695-B7CF-684DAABD0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590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28FF642-F4B2-4A51-A7FC-A453F9D1CE29}"/>
              </a:ext>
            </a:extLst>
          </p:cNvPr>
          <p:cNvSpPr txBox="1">
            <a:spLocks/>
          </p:cNvSpPr>
          <p:nvPr/>
        </p:nvSpPr>
        <p:spPr>
          <a:xfrm>
            <a:off x="8606649" y="2522918"/>
            <a:ext cx="2968753" cy="378637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Shear viscosity (</a:t>
            </a:r>
            <a:r>
              <a:rPr lang="en-US" sz="1500" dirty="0">
                <a:solidFill>
                  <a:srgbClr val="FF0000"/>
                </a:solidFill>
              </a:rPr>
              <a:t>3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Bulk viscosity (</a:t>
            </a:r>
            <a:r>
              <a:rPr lang="en-US" sz="1500" dirty="0">
                <a:solidFill>
                  <a:srgbClr val="FF0000"/>
                </a:solidFill>
              </a:rPr>
              <a:t>3</a:t>
            </a:r>
            <a:r>
              <a:rPr lang="en-US" sz="1500" dirty="0"/>
              <a:t>)</a:t>
            </a:r>
            <a:br>
              <a:rPr lang="en-US" sz="1500" dirty="0"/>
            </a:br>
            <a:endParaRPr lang="en-US" sz="8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Second order transports: </a:t>
            </a:r>
            <a:r>
              <a:rPr lang="en-US" sz="1500" dirty="0">
                <a:solidFill>
                  <a:srgbClr val="FF0000"/>
                </a:solidFill>
              </a:rPr>
              <a:t>3 </a:t>
            </a:r>
            <a:r>
              <a:rPr lang="en-US" sz="1500" dirty="0">
                <a:solidFill>
                  <a:schemeClr val="accent2"/>
                </a:solidFill>
              </a:rPr>
              <a:t>(</a:t>
            </a:r>
            <a:r>
              <a:rPr lang="en-US" sz="1500" b="1" i="1" dirty="0">
                <a:solidFill>
                  <a:schemeClr val="accent2"/>
                </a:solidFill>
              </a:rPr>
              <a:t>new</a:t>
            </a:r>
            <a:r>
              <a:rPr lang="en-US" sz="1500" dirty="0">
                <a:solidFill>
                  <a:schemeClr val="accent2"/>
                </a:solidFill>
              </a:rPr>
              <a:t>)</a:t>
            </a:r>
            <a:br>
              <a:rPr lang="en-US" sz="1500" dirty="0"/>
            </a:b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4905" y="-355153"/>
            <a:ext cx="8458200" cy="1295082"/>
          </a:xfrm>
        </p:spPr>
        <p:txBody>
          <a:bodyPr>
            <a:normAutofit/>
          </a:bodyPr>
          <a:lstStyle/>
          <a:p>
            <a:r>
              <a:rPr lang="en-US" sz="3600" dirty="0"/>
              <a:t>Standard model of heavy ion collisions</a:t>
            </a:r>
            <a:endParaRPr lang="nl-NL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375" y="2549382"/>
            <a:ext cx="2968753" cy="35131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500" dirty="0" err="1"/>
              <a:t>Subnucleonic</a:t>
            </a:r>
            <a:r>
              <a:rPr lang="en-US" sz="1500" dirty="0"/>
              <a:t> structure? (</a:t>
            </a:r>
            <a:r>
              <a:rPr lang="en-US" sz="1500" dirty="0">
                <a:solidFill>
                  <a:srgbClr val="FF0000"/>
                </a:solidFill>
              </a:rPr>
              <a:t>7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Non-thermal flow? (</a:t>
            </a:r>
            <a:r>
              <a:rPr lang="en-US" sz="1500" dirty="0">
                <a:solidFill>
                  <a:srgbClr val="FF0000"/>
                </a:solidFill>
              </a:rPr>
              <a:t>2</a:t>
            </a:r>
            <a:r>
              <a:rPr lang="en-US" sz="1500" dirty="0"/>
              <a:t>)</a:t>
            </a:r>
            <a:br>
              <a:rPr lang="en-US" sz="1500" dirty="0"/>
            </a:br>
            <a:r>
              <a:rPr lang="en-US" sz="1500" dirty="0"/>
              <a:t>with </a:t>
            </a:r>
            <a:r>
              <a:rPr lang="en-US" sz="1500" dirty="0">
                <a:solidFill>
                  <a:schemeClr val="accent2"/>
                </a:solidFill>
              </a:rPr>
              <a:t>varying speed (</a:t>
            </a:r>
            <a:r>
              <a:rPr lang="en-US" sz="1500" b="1" i="1" dirty="0">
                <a:solidFill>
                  <a:schemeClr val="accent2"/>
                </a:solidFill>
              </a:rPr>
              <a:t>new</a:t>
            </a:r>
            <a:r>
              <a:rPr lang="en-US" sz="1500" dirty="0">
                <a:solidFill>
                  <a:schemeClr val="accent2"/>
                </a:solidFill>
              </a:rPr>
              <a:t>)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500" dirty="0"/>
              <a:t>Fluctuations? (</a:t>
            </a:r>
            <a:r>
              <a:rPr lang="en-US" sz="1500" dirty="0">
                <a:solidFill>
                  <a:srgbClr val="FF0000"/>
                </a:solidFill>
              </a:rPr>
              <a:t>1</a:t>
            </a:r>
            <a:r>
              <a:rPr lang="en-US" sz="1500" dirty="0"/>
              <a:t>)</a:t>
            </a:r>
            <a:br>
              <a:rPr lang="en-US" sz="1500" dirty="0"/>
            </a:br>
            <a:endParaRPr lang="en-US" sz="15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388A42-A926-4D84-9E29-E173E5AF64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79" y="967902"/>
            <a:ext cx="3070407" cy="66506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679740D-F286-48D0-9649-39F417BBE9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909"/>
          <a:stretch/>
        </p:blipFill>
        <p:spPr>
          <a:xfrm>
            <a:off x="11245828" y="5333677"/>
            <a:ext cx="946172" cy="10304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2D9092-36C1-48AB-B8E6-28BD55C5D5C0}"/>
              </a:ext>
            </a:extLst>
          </p:cNvPr>
          <p:cNvSpPr txBox="1"/>
          <p:nvPr/>
        </p:nvSpPr>
        <p:spPr>
          <a:xfrm>
            <a:off x="4323205" y="1974726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Initial stage (</a:t>
            </a:r>
            <a:r>
              <a:rPr lang="en-US" sz="2200" dirty="0">
                <a:solidFill>
                  <a:srgbClr val="FF0000"/>
                </a:solidFill>
              </a:rPr>
              <a:t>9</a:t>
            </a:r>
            <a:r>
              <a:rPr lang="en-US" sz="2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C2F2B-DD5A-455A-9422-28625642C72D}"/>
              </a:ext>
            </a:extLst>
          </p:cNvPr>
          <p:cNvSpPr txBox="1"/>
          <p:nvPr/>
        </p:nvSpPr>
        <p:spPr>
          <a:xfrm>
            <a:off x="8262224" y="1979482"/>
            <a:ext cx="34117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Viscous hydrodynamics (</a:t>
            </a:r>
            <a:r>
              <a:rPr lang="en-US" sz="2100" dirty="0">
                <a:solidFill>
                  <a:srgbClr val="FF0000"/>
                </a:solidFill>
              </a:rPr>
              <a:t>9</a:t>
            </a:r>
            <a:r>
              <a:rPr lang="en-US" sz="21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DE3E1D-3800-4AD9-BFF6-C3DF58C471E9}"/>
              </a:ext>
            </a:extLst>
          </p:cNvPr>
          <p:cNvSpPr txBox="1"/>
          <p:nvPr/>
        </p:nvSpPr>
        <p:spPr>
          <a:xfrm>
            <a:off x="8348750" y="5439089"/>
            <a:ext cx="26677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Cascade of hadrons (</a:t>
            </a:r>
            <a:r>
              <a:rPr lang="en-US" sz="2100" dirty="0">
                <a:solidFill>
                  <a:srgbClr val="FF0000"/>
                </a:solidFill>
              </a:rPr>
              <a:t>1</a:t>
            </a:r>
            <a:r>
              <a:rPr lang="en-US" sz="2100" dirty="0"/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0A05FA-4746-4D8F-A4C5-51B53AD69A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5069" y="2866419"/>
            <a:ext cx="2895600" cy="15760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251D26-064F-4689-A0AB-AC0D9F6364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56961" y="2463298"/>
            <a:ext cx="1459865" cy="96775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1F1436-D5C4-4275-B827-DDE96F1FB041}"/>
              </a:ext>
            </a:extLst>
          </p:cNvPr>
          <p:cNvCxnSpPr>
            <a:cxnSpLocks/>
          </p:cNvCxnSpPr>
          <p:nvPr/>
        </p:nvCxnSpPr>
        <p:spPr>
          <a:xfrm>
            <a:off x="4240933" y="1991970"/>
            <a:ext cx="8070" cy="4224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D398ED67-36B8-4A6D-BBFA-267DD6691167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0092" y="3738498"/>
            <a:ext cx="1705310" cy="1073261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5EDD8EB-3257-4C18-957D-A7506B7E8E35}"/>
              </a:ext>
            </a:extLst>
          </p:cNvPr>
          <p:cNvCxnSpPr>
            <a:cxnSpLocks/>
          </p:cNvCxnSpPr>
          <p:nvPr/>
        </p:nvCxnSpPr>
        <p:spPr>
          <a:xfrm>
            <a:off x="8262224" y="1987092"/>
            <a:ext cx="0" cy="42297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4A19FB-EFE1-4616-90AB-DCCDBDB74664}"/>
              </a:ext>
            </a:extLst>
          </p:cNvPr>
          <p:cNvSpPr txBox="1">
            <a:spLocks/>
          </p:cNvSpPr>
          <p:nvPr/>
        </p:nvSpPr>
        <p:spPr>
          <a:xfrm>
            <a:off x="8708471" y="2632649"/>
            <a:ext cx="3212069" cy="378637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5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24442B-97D1-4388-A0B2-7A6ECB32AD29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Jonah Bernhard, Scott Moreland and Steffen Bass, Bayesian estimation of the specific shear and bulk viscosity of quark–gluon plasma (2019)</a:t>
            </a:r>
          </a:p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Govert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Nijs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>
                <a:solidFill>
                  <a:srgbClr val="C00000"/>
                </a:solidFill>
                <a:latin typeface="Tw Cen MT" pitchFamily="34" charset="0"/>
              </a:rPr>
              <a:t>WS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Umut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Gursoy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Raimond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Snellings, A Bayesian analysis of Heavy Ion Collisions with </a:t>
            </a:r>
            <a:r>
              <a:rPr lang="en-US" sz="11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Tw Cen MT" pitchFamily="34" charset="0"/>
              </a:rPr>
              <a:t>Trajectum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(2020)</a:t>
            </a:r>
          </a:p>
        </p:txBody>
      </p: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9331DB6-825F-47E9-81DD-BAC23608C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/>
              <a:t>/16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356E49-FD53-4A5C-952C-9DD790388497}"/>
              </a:ext>
            </a:extLst>
          </p:cNvPr>
          <p:cNvSpPr txBox="1"/>
          <p:nvPr/>
        </p:nvSpPr>
        <p:spPr>
          <a:xfrm>
            <a:off x="9213025" y="6207"/>
            <a:ext cx="199945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650465-9A22-40E2-8616-E4591295AFFF}"/>
              </a:ext>
            </a:extLst>
          </p:cNvPr>
          <p:cNvSpPr txBox="1"/>
          <p:nvPr/>
        </p:nvSpPr>
        <p:spPr>
          <a:xfrm>
            <a:off x="9567041" y="1299508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(</a:t>
            </a:r>
            <a:r>
              <a:rPr lang="en-US" sz="2200" dirty="0">
                <a:solidFill>
                  <a:srgbClr val="FF0000"/>
                </a:solidFill>
              </a:rPr>
              <a:t># parameters</a:t>
            </a:r>
            <a:r>
              <a:rPr lang="en-US" sz="2200" dirty="0"/>
              <a:t>)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D9BC0275-38AE-4299-A52F-918B9F5C8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53" y="4324798"/>
            <a:ext cx="1824147" cy="14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0CC5F67-B4C6-40DC-AF1A-AE764BDA4DB1}"/>
              </a:ext>
            </a:extLst>
          </p:cNvPr>
          <p:cNvSpPr txBox="1"/>
          <p:nvPr/>
        </p:nvSpPr>
        <p:spPr>
          <a:xfrm>
            <a:off x="778781" y="5816364"/>
            <a:ext cx="3579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Roman </a:t>
            </a:r>
            <a:r>
              <a:rPr lang="nl-NL" sz="1400" dirty="0" err="1"/>
              <a:t>excavations</a:t>
            </a:r>
            <a:r>
              <a:rPr lang="nl-NL" sz="1400" dirty="0"/>
              <a:t> in </a:t>
            </a:r>
            <a:r>
              <a:rPr lang="nl-NL" sz="1400" b="1" dirty="0">
                <a:solidFill>
                  <a:srgbClr val="FF0000"/>
                </a:solidFill>
              </a:rPr>
              <a:t>Utrecht</a:t>
            </a:r>
            <a:r>
              <a:rPr lang="nl-NL" sz="1400" dirty="0"/>
              <a:t> in 1929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A0A50A-56C1-4B59-9262-115FB52D1B26}"/>
              </a:ext>
            </a:extLst>
          </p:cNvPr>
          <p:cNvSpPr txBox="1"/>
          <p:nvPr/>
        </p:nvSpPr>
        <p:spPr>
          <a:xfrm>
            <a:off x="778781" y="2059294"/>
            <a:ext cx="357935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Trajectum</a:t>
            </a:r>
            <a:r>
              <a:rPr lang="nl-NL" sz="15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New public heavy ion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Originally Utrecht (now MIT/CERN)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Fast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Precise (all cuts equal to experiment)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500" dirty="0"/>
              <a:t>Scalable</a:t>
            </a:r>
          </a:p>
        </p:txBody>
      </p:sp>
    </p:spTree>
    <p:extLst>
      <p:ext uri="{BB962C8B-B14F-4D97-AF65-F5344CB8AC3E}">
        <p14:creationId xmlns:p14="http://schemas.microsoft.com/office/powerpoint/2010/main" val="748312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i="1" dirty="0" err="1"/>
              <a:t>Trajectum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4044582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Quite straightforward to use </a:t>
            </a:r>
            <a:br>
              <a:rPr lang="en-US" dirty="0"/>
            </a:br>
            <a:r>
              <a:rPr lang="en-US" dirty="0"/>
              <a:t>(see param file, right)</a:t>
            </a:r>
          </a:p>
          <a:p>
            <a:pPr marL="749808" lvl="1" indent="-457200"/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Includes </a:t>
            </a:r>
            <a:r>
              <a:rPr lang="en-US" dirty="0" err="1"/>
              <a:t>analyse</a:t>
            </a:r>
            <a:r>
              <a:rPr lang="en-US" dirty="0"/>
              <a:t> routine</a:t>
            </a:r>
          </a:p>
          <a:p>
            <a:pPr marL="749808" lvl="1" indent="-457200"/>
            <a:r>
              <a:rPr lang="en-US" dirty="0" err="1"/>
              <a:t>Parallelised</a:t>
            </a:r>
            <a:r>
              <a:rPr lang="en-US" dirty="0"/>
              <a:t>: can </a:t>
            </a:r>
            <a:r>
              <a:rPr lang="en-US" dirty="0" err="1"/>
              <a:t>analyse</a:t>
            </a:r>
            <a:r>
              <a:rPr lang="en-US" dirty="0"/>
              <a:t> unlimited number of events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9</a:t>
            </a:fld>
            <a:r>
              <a:rPr lang="nl-NL" dirty="0"/>
              <a:t>/16</a:t>
            </a:r>
          </a:p>
        </p:txBody>
      </p:sp>
      <p:pic>
        <p:nvPicPr>
          <p:cNvPr id="10" name="movie6hq2">
            <a:hlinkClick r:id="" action="ppaction://media"/>
            <a:extLst>
              <a:ext uri="{FF2B5EF4-FFF2-40B4-BE49-F238E27FC236}">
                <a16:creationId xmlns:a16="http://schemas.microsoft.com/office/drawing/2014/main" id="{7A7630A7-F408-4F1C-945D-FD57AE39E97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12088" y="7733"/>
            <a:ext cx="1922830" cy="166866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139BF8-3902-49B7-9290-2965F6ACA2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70634" y="-6207"/>
            <a:ext cx="1639956" cy="6858000"/>
          </a:xfrm>
          <a:prstGeom prst="rect">
            <a:avLst/>
          </a:prstGeom>
        </p:spPr>
      </p:pic>
      <p:pic>
        <p:nvPicPr>
          <p:cNvPr id="18" name="movie6hq3slow">
            <a:hlinkClick r:id="" action="ppaction://media"/>
            <a:extLst>
              <a:ext uri="{FF2B5EF4-FFF2-40B4-BE49-F238E27FC236}">
                <a16:creationId xmlns:a16="http://schemas.microsoft.com/office/drawing/2014/main" id="{BEB7866C-F58F-4E4C-BB59-7F72365EB21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347374" y="1832682"/>
            <a:ext cx="5107760" cy="44334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F7A671-79FC-4595-8E51-B9371E9CA637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http://sites.google.com/view/govertnijs/trajectum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http://wilkevanderschee.nl/trajectum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24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42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1410</Words>
  <Application>Microsoft Office PowerPoint</Application>
  <PresentationFormat>Widescreen</PresentationFormat>
  <Paragraphs>195</Paragraphs>
  <Slides>17</Slides>
  <Notes>16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</vt:lpstr>
      <vt:lpstr>Tw Cen MT</vt:lpstr>
      <vt:lpstr>Retrospect</vt:lpstr>
      <vt:lpstr>Hydrodynamics and Bayesian Inferences in isobar collisions</vt:lpstr>
      <vt:lpstr>Isobar collisions at STAR Varying the magnetic field</vt:lpstr>
      <vt:lpstr>Isobar collisions at STAR </vt:lpstr>
      <vt:lpstr>Isobar collisions at STAR – Flow and mean pT</vt:lpstr>
      <vt:lpstr>Extremely ultracentral collisions</vt:lpstr>
      <vt:lpstr>Discussion</vt:lpstr>
      <vt:lpstr>Back up</vt:lpstr>
      <vt:lpstr>Standard model of heavy ion collisions</vt:lpstr>
      <vt:lpstr>Trajectum</vt:lpstr>
      <vt:lpstr>Experimental observables: a wealth of data</vt:lpstr>
      <vt:lpstr>Experimental observables: a wealth of data</vt:lpstr>
      <vt:lpstr>Isobar collisions at STAR - Multiplicity </vt:lpstr>
      <vt:lpstr>Isobar collisions at STAR - Multiplicity</vt:lpstr>
      <vt:lpstr>Posterior distributions</vt:lpstr>
      <vt:lpstr>Effect of b3 on observables</vt:lpstr>
      <vt:lpstr>Initial state predictors</vt:lpstr>
      <vt:lpstr>Effect of viscosity on observables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Uncovering the inner workings of the QGP</dc:title>
  <dc:creator>Wilke van der Schee</dc:creator>
  <cp:lastModifiedBy>Wilke van der Schee</cp:lastModifiedBy>
  <cp:revision>566</cp:revision>
  <cp:lastPrinted>2020-01-13T13:28:42Z</cp:lastPrinted>
  <dcterms:created xsi:type="dcterms:W3CDTF">2020-01-05T16:58:15Z</dcterms:created>
  <dcterms:modified xsi:type="dcterms:W3CDTF">2022-04-05T12:42:17Z</dcterms:modified>
</cp:coreProperties>
</file>