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312" r:id="rId3"/>
    <p:sldId id="329" r:id="rId4"/>
    <p:sldId id="320" r:id="rId5"/>
    <p:sldId id="321" r:id="rId6"/>
    <p:sldId id="331" r:id="rId7"/>
    <p:sldId id="322" r:id="rId8"/>
    <p:sldId id="323" r:id="rId9"/>
    <p:sldId id="324" r:id="rId10"/>
    <p:sldId id="326" r:id="rId11"/>
    <p:sldId id="327" r:id="rId12"/>
    <p:sldId id="319" r:id="rId13"/>
    <p:sldId id="330" r:id="rId14"/>
    <p:sldId id="333" r:id="rId15"/>
    <p:sldId id="328" r:id="rId16"/>
    <p:sldId id="332" r:id="rId17"/>
    <p:sldId id="301" r:id="rId1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95C6A-EB99-4CE9-9C92-E01DBD297D5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8C094-8D89-45B2-9427-0DD7C5D4F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07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754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19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22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26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22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13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04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91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73958" y="2367496"/>
            <a:ext cx="9600000" cy="1090812"/>
          </a:xfrm>
        </p:spPr>
        <p:txBody>
          <a:bodyPr/>
          <a:lstStyle/>
          <a:p>
            <a:r>
              <a:rPr lang="en-US" dirty="0" smtClean="0"/>
              <a:t>Update MBHA-001</a:t>
            </a:r>
            <a:br>
              <a:rPr lang="en-US" dirty="0" smtClean="0"/>
            </a:br>
            <a:r>
              <a:rPr lang="en-US" dirty="0" smtClean="0"/>
              <a:t>2020-03-06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44296" y="3700628"/>
            <a:ext cx="9600000" cy="269431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TE-MSC-TF </a:t>
            </a:r>
            <a:endParaRPr lang="en-US" dirty="0" smtClean="0"/>
          </a:p>
          <a:p>
            <a:r>
              <a:rPr lang="en-US" dirty="0" smtClean="0"/>
              <a:t>F</a:t>
            </a:r>
            <a:r>
              <a:rPr lang="en-US" dirty="0"/>
              <a:t>. </a:t>
            </a:r>
            <a:r>
              <a:rPr lang="en-US" dirty="0" smtClean="0"/>
              <a:t>Mangiarotti, </a:t>
            </a:r>
            <a:r>
              <a:rPr lang="en-US" dirty="0"/>
              <a:t>G. Willering, </a:t>
            </a:r>
            <a:endParaRPr lang="en-US" dirty="0" smtClean="0"/>
          </a:p>
          <a:p>
            <a:r>
              <a:rPr lang="en-US" dirty="0" smtClean="0"/>
              <a:t>G</a:t>
            </a:r>
            <a:r>
              <a:rPr lang="en-US" dirty="0"/>
              <a:t>. Ninet, V</a:t>
            </a:r>
            <a:r>
              <a:rPr lang="en-US" dirty="0" smtClean="0"/>
              <a:t>. Desbiolles</a:t>
            </a:r>
          </a:p>
          <a:p>
            <a:r>
              <a:rPr lang="nl-NL" dirty="0" smtClean="0"/>
              <a:t>M. Bajko</a:t>
            </a:r>
          </a:p>
          <a:p>
            <a:endParaRPr lang="nl-NL" dirty="0" smtClean="0"/>
          </a:p>
          <a:p>
            <a:r>
              <a:rPr lang="nl-NL" dirty="0" smtClean="0"/>
              <a:t>Acknowledgements to all involved.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144"/>
            <a:ext cx="7737878" cy="59598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9kA discharges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638906" y="439358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434317" y="3974288"/>
            <a:ext cx="1012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 DAQ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8274205" y="1293541"/>
            <a:ext cx="3101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procedure for 9kA discharges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857649" y="5262254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D1U QH delayed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19544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144"/>
            <a:ext cx="7737878" cy="59598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9kA discharges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11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638906" y="439358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434317" y="3974288"/>
            <a:ext cx="1012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 DAQ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8274205" y="1293541"/>
            <a:ext cx="3101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procedure for 9kA discharges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57649" y="5262254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D1U QH delayed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53530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Suspected short voltage vs current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12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255848" y="1282390"/>
            <a:ext cx="3326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Plot idea: Emmanuele Ravaioli</a:t>
            </a:r>
          </a:p>
          <a:p>
            <a:endParaRPr lang="en-US" dirty="0"/>
          </a:p>
          <a:p>
            <a:r>
              <a:rPr lang="en-US" dirty="0" smtClean="0"/>
              <a:t>No clear correlation of current level or voltage level for spikes appearance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0000"/>
            <a:ext cx="7735470" cy="59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6517" y="1282390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D1U QH delayed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356517" y="1651722"/>
            <a:ext cx="568713" cy="377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25229" y="1651722"/>
            <a:ext cx="356839" cy="1258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28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uQDS</a:t>
            </a:r>
            <a:r>
              <a:rPr lang="en-US" dirty="0" smtClean="0"/>
              <a:t> and SM18 DAQ spikes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13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0000"/>
            <a:ext cx="7735469" cy="59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55848" y="1282390"/>
            <a:ext cx="33265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SM18 and </a:t>
            </a:r>
            <a:r>
              <a:rPr lang="en-US" dirty="0" err="1" smtClean="0"/>
              <a:t>uQDS</a:t>
            </a:r>
            <a:r>
              <a:rPr lang="en-US" dirty="0" smtClean="0"/>
              <a:t> data recorded for the 4.5 K discharge at 9 kA</a:t>
            </a:r>
          </a:p>
          <a:p>
            <a:endParaRPr lang="en-US" dirty="0" smtClean="0"/>
          </a:p>
          <a:p>
            <a:r>
              <a:rPr lang="en-US" dirty="0" smtClean="0"/>
              <a:t>SM18 data at 50 </a:t>
            </a:r>
            <a:r>
              <a:rPr lang="en-US" dirty="0" err="1" smtClean="0"/>
              <a:t>kSPS</a:t>
            </a:r>
            <a:r>
              <a:rPr lang="en-US" dirty="0" smtClean="0"/>
              <a:t> + low pass filter (~600 Hz ?) </a:t>
            </a:r>
          </a:p>
          <a:p>
            <a:r>
              <a:rPr lang="en-US" dirty="0" err="1" smtClean="0"/>
              <a:t>uQDS</a:t>
            </a:r>
            <a:r>
              <a:rPr lang="en-US" dirty="0" smtClean="0"/>
              <a:t> data at 205 </a:t>
            </a:r>
            <a:r>
              <a:rPr lang="en-US" dirty="0" err="1" smtClean="0"/>
              <a:t>kSPS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Spikes are identical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100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Bump in voltage and </a:t>
            </a:r>
            <a:r>
              <a:rPr lang="en-US" dirty="0" err="1" smtClean="0"/>
              <a:t>dI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14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7322"/>
            <a:ext cx="7738946" cy="59606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55848" y="1282390"/>
            <a:ext cx="33265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Discharges at nominal current (11.85 kA) for the three MBH magnets</a:t>
            </a:r>
          </a:p>
          <a:p>
            <a:endParaRPr lang="en-US" dirty="0"/>
          </a:p>
          <a:p>
            <a:r>
              <a:rPr lang="en-US" dirty="0" smtClean="0"/>
              <a:t>Bump in voltage is visible in </a:t>
            </a:r>
            <a:r>
              <a:rPr lang="en-US" dirty="0" err="1" smtClean="0"/>
              <a:t>dI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as well</a:t>
            </a:r>
          </a:p>
          <a:p>
            <a:endParaRPr lang="en-US" dirty="0"/>
          </a:p>
          <a:p>
            <a:r>
              <a:rPr lang="en-US" dirty="0" smtClean="0"/>
              <a:t>MBHA-002 has delayed bump and current decay due to external QH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470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5909"/>
            <a:ext cx="7727795" cy="5952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 leads spikes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15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7" t="8703" r="71523" b="55038"/>
          <a:stretch/>
        </p:blipFill>
        <p:spPr>
          <a:xfrm>
            <a:off x="9221957" y="2268648"/>
            <a:ext cx="2154043" cy="4447703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>
            <a:off x="9172755" y="3670907"/>
            <a:ext cx="379142" cy="358168"/>
          </a:xfrm>
          <a:prstGeom prst="leftBrace">
            <a:avLst>
              <a:gd name="adj1" fmla="val 18970"/>
              <a:gd name="adj2" fmla="val 50000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Brace 7"/>
          <p:cNvSpPr/>
          <p:nvPr/>
        </p:nvSpPr>
        <p:spPr>
          <a:xfrm>
            <a:off x="9172755" y="4029075"/>
            <a:ext cx="379142" cy="305751"/>
          </a:xfrm>
          <a:prstGeom prst="leftBrace">
            <a:avLst>
              <a:gd name="adj1" fmla="val 13785"/>
              <a:gd name="adj2" fmla="val 50000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127989" y="3670907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“copper”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244296" y="401150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“splice”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991821" y="889235"/>
            <a:ext cx="3326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observe reaction to the spikes in the trim lead signals</a:t>
            </a:r>
          </a:p>
          <a:p>
            <a:endParaRPr lang="en-US" dirty="0"/>
          </a:p>
          <a:p>
            <a:r>
              <a:rPr lang="en-US" dirty="0" smtClean="0"/>
              <a:t>Amplitude &lt; ~1mV</a:t>
            </a:r>
          </a:p>
          <a:p>
            <a:endParaRPr lang="en-US" dirty="0"/>
          </a:p>
          <a:p>
            <a:r>
              <a:rPr lang="en-US" dirty="0" smtClean="0"/>
              <a:t>We will continue to investigate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824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10.5 kA discharge, standard QH</a:t>
            </a:r>
          </a:p>
          <a:p>
            <a:pPr algn="l"/>
            <a:r>
              <a:rPr lang="en-US" dirty="0" smtClean="0"/>
              <a:t>9 kA discharge, QH with inverse polarity</a:t>
            </a:r>
          </a:p>
          <a:p>
            <a:pPr algn="l"/>
            <a:r>
              <a:rPr lang="en-US" dirty="0" smtClean="0"/>
              <a:t>9 kA discharge, standard QH</a:t>
            </a:r>
          </a:p>
          <a:p>
            <a:pPr algn="l"/>
            <a:r>
              <a:rPr lang="en-US" dirty="0"/>
              <a:t>9 kA discharge, standard </a:t>
            </a:r>
            <a:r>
              <a:rPr lang="en-US" dirty="0" smtClean="0"/>
              <a:t>QH, artificial short</a:t>
            </a:r>
            <a:endParaRPr lang="en-US" dirty="0"/>
          </a:p>
          <a:p>
            <a:pPr algn="l"/>
            <a:r>
              <a:rPr lang="en-US" dirty="0"/>
              <a:t>9 kA discharge, </a:t>
            </a:r>
            <a:r>
              <a:rPr lang="en-US" dirty="0" smtClean="0"/>
              <a:t>QH at lower current ?</a:t>
            </a:r>
          </a:p>
          <a:p>
            <a:pPr algn="l"/>
            <a:r>
              <a:rPr lang="en-US" dirty="0" smtClean="0"/>
              <a:t>Impedance measurements at high current ?</a:t>
            </a:r>
          </a:p>
          <a:p>
            <a:pPr algn="l"/>
            <a:r>
              <a:rPr lang="en-US" dirty="0" smtClean="0"/>
              <a:t>SPA (-120 A/s) ?</a:t>
            </a:r>
            <a:endParaRPr lang="en-US" dirty="0"/>
          </a:p>
          <a:p>
            <a:pPr algn="l"/>
            <a:r>
              <a:rPr lang="en-US" dirty="0" smtClean="0"/>
              <a:t>Magnetic measurements 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815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" t="3581" r="259" b="16664"/>
          <a:stretch/>
        </p:blipFill>
        <p:spPr>
          <a:xfrm>
            <a:off x="736600" y="685800"/>
            <a:ext cx="9787907" cy="54696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1" y="2202873"/>
            <a:ext cx="872836" cy="61514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57601" y="3374967"/>
            <a:ext cx="872836" cy="50707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58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done since last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Reflectometry (Jaromir)</a:t>
            </a:r>
          </a:p>
          <a:p>
            <a:pPr algn="l"/>
            <a:r>
              <a:rPr lang="en-US" dirty="0" smtClean="0"/>
              <a:t>Impedance measurements</a:t>
            </a:r>
            <a:r>
              <a:rPr lang="en-US" dirty="0"/>
              <a:t> (Jaromir</a:t>
            </a:r>
            <a:r>
              <a:rPr lang="en-US" dirty="0" smtClean="0"/>
              <a:t>)</a:t>
            </a:r>
          </a:p>
          <a:p>
            <a:pPr algn="l"/>
            <a:r>
              <a:rPr lang="en-US" dirty="0" smtClean="0"/>
              <a:t>6 </a:t>
            </a:r>
            <a:r>
              <a:rPr lang="en-US" dirty="0"/>
              <a:t>kA discharge with standard </a:t>
            </a:r>
            <a:r>
              <a:rPr lang="en-US" dirty="0" smtClean="0"/>
              <a:t>protection</a:t>
            </a:r>
          </a:p>
          <a:p>
            <a:pPr algn="l"/>
            <a:r>
              <a:rPr lang="en-US" dirty="0" smtClean="0"/>
              <a:t>11.85 kA </a:t>
            </a:r>
            <a:r>
              <a:rPr lang="en-US" dirty="0"/>
              <a:t>discharge with </a:t>
            </a:r>
            <a:r>
              <a:rPr lang="en-US" dirty="0" smtClean="0"/>
              <a:t>standard protection</a:t>
            </a:r>
          </a:p>
          <a:p>
            <a:pPr algn="l"/>
            <a:r>
              <a:rPr lang="en-US" dirty="0" smtClean="0"/>
              <a:t>HV tests: standard + special 200 V QH to QH</a:t>
            </a:r>
          </a:p>
          <a:p>
            <a:pPr algn="l"/>
            <a:r>
              <a:rPr lang="en-US" dirty="0" smtClean="0"/>
              <a:t>6 kA discharge with D1U QH delayed 100 </a:t>
            </a:r>
            <a:r>
              <a:rPr lang="en-US" dirty="0" err="1" smtClean="0"/>
              <a:t>ms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144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HV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 smtClean="0"/>
              <a:t>Each </a:t>
            </a:r>
            <a:r>
              <a:rPr lang="en-GB" dirty="0"/>
              <a:t>QH to each other QH: 200 V</a:t>
            </a:r>
          </a:p>
          <a:p>
            <a:pPr algn="l"/>
            <a:r>
              <a:rPr lang="en-GB" dirty="0" smtClean="0"/>
              <a:t>All </a:t>
            </a:r>
            <a:r>
              <a:rPr lang="en-GB" dirty="0"/>
              <a:t>QH to coil: 300, 640, 1850, 3200 V</a:t>
            </a:r>
          </a:p>
          <a:p>
            <a:pPr algn="l"/>
            <a:r>
              <a:rPr lang="en-GB" dirty="0" smtClean="0"/>
              <a:t>Coil </a:t>
            </a:r>
            <a:r>
              <a:rPr lang="en-GB" dirty="0"/>
              <a:t>to ground: 300, 640, 1850, 3300 V</a:t>
            </a:r>
          </a:p>
          <a:p>
            <a:pPr algn="l"/>
            <a:r>
              <a:rPr lang="en-GB" dirty="0" smtClean="0"/>
              <a:t>All </a:t>
            </a:r>
            <a:r>
              <a:rPr lang="en-GB" dirty="0"/>
              <a:t>QH to ground: 300, 640, 1850, 3300 </a:t>
            </a:r>
            <a:r>
              <a:rPr lang="en-GB" dirty="0" smtClean="0"/>
              <a:t>V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All tests passed OK</a:t>
            </a:r>
          </a:p>
          <a:p>
            <a:pPr marL="609585" lvl="1" indent="0" algn="l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918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" y="915323"/>
            <a:ext cx="7715575" cy="5942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discharges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752246" y="470432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752246" y="3926135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752246" y="370110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163015" y="1410750"/>
            <a:ext cx="3691054" cy="13993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241954" y="2536473"/>
            <a:ext cx="3612113" cy="2955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263376" y="2810107"/>
            <a:ext cx="3590691" cy="25759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854067" y="2602692"/>
            <a:ext cx="290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“Standard” 6 kA: no spikes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1623" y="4485244"/>
            <a:ext cx="863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no DAQ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045502" y="5888344"/>
            <a:ext cx="3330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include the “no DAQ” line to keep track of what was done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766399" y="501204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766398" y="557279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  <p:cxnSp>
        <p:nvCxnSpPr>
          <p:cNvPr id="24" name="Straight Arrow Connector 23"/>
          <p:cNvCxnSpPr>
            <a:stCxn id="26" idx="1"/>
          </p:cNvCxnSpPr>
          <p:nvPr/>
        </p:nvCxnSpPr>
        <p:spPr>
          <a:xfrm flipH="1">
            <a:off x="5284799" y="3339338"/>
            <a:ext cx="3488711" cy="246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773510" y="3154672"/>
            <a:ext cx="3493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kA with delayed QH: no spikes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605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" y="915323"/>
            <a:ext cx="7715575" cy="594267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52246" y="470432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752246" y="3926135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752246" y="370110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491623" y="4485244"/>
            <a:ext cx="863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no DAQ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766399" y="501204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766398" y="557279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discharges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5</a:t>
            </a:fld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241955" y="2810107"/>
            <a:ext cx="3612114" cy="8909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241955" y="2810107"/>
            <a:ext cx="3612112" cy="27626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854067" y="2602692"/>
            <a:ext cx="3256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Nominal current discharges:</a:t>
            </a:r>
          </a:p>
          <a:p>
            <a:r>
              <a:rPr lang="en-US" dirty="0" smtClean="0"/>
              <a:t>Very little spikes ~150-200 </a:t>
            </a:r>
            <a:r>
              <a:rPr lang="en-US" dirty="0" err="1" smtClean="0"/>
              <a:t>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477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" y="915323"/>
            <a:ext cx="7715575" cy="594267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52246" y="470432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752246" y="3926135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752246" y="370110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491623" y="4485244"/>
            <a:ext cx="863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no DAQ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766399" y="501204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766398" y="557279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discharges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6</a:t>
            </a:fld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720899" y="1862715"/>
            <a:ext cx="5731725" cy="31775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452624" y="4717130"/>
            <a:ext cx="333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8.5 kA we see many spikes before the “bump”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596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discharges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274205" y="1293541"/>
            <a:ext cx="3101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Trying to see the “envelope” of the spikes:</a:t>
            </a:r>
          </a:p>
          <a:p>
            <a:r>
              <a:rPr lang="en-US" dirty="0" smtClean="0"/>
              <a:t>Get maximum absolute value every 10 </a:t>
            </a:r>
            <a:r>
              <a:rPr lang="en-US" dirty="0" err="1" smtClean="0"/>
              <a:t>ms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" y="915323"/>
            <a:ext cx="7715575" cy="594267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752246" y="470432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752246" y="3926135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752246" y="370110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491623" y="4485244"/>
            <a:ext cx="863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no DAQ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766399" y="501204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766398" y="557279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78037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discharges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274205" y="1293541"/>
            <a:ext cx="3101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Trying to see the “envelope” of the spikes:</a:t>
            </a:r>
          </a:p>
          <a:p>
            <a:r>
              <a:rPr lang="en-US" dirty="0" smtClean="0"/>
              <a:t>Get maximum absolute value every 10 </a:t>
            </a:r>
            <a:r>
              <a:rPr lang="en-US" dirty="0" err="1" smtClean="0"/>
              <a:t>ms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" y="915323"/>
            <a:ext cx="7715575" cy="594267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3" r="29807"/>
          <a:stretch/>
        </p:blipFill>
        <p:spPr>
          <a:xfrm>
            <a:off x="691376" y="915322"/>
            <a:ext cx="4728117" cy="59426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52246" y="470432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752246" y="3926135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752246" y="370110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491623" y="4485244"/>
            <a:ext cx="863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no DAQ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766399" y="501204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766398" y="557279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90057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" y="915322"/>
            <a:ext cx="7715575" cy="5942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discharges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274205" y="1293541"/>
            <a:ext cx="3101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Trying to see the “envelope” of the spikes:</a:t>
            </a:r>
          </a:p>
          <a:p>
            <a:r>
              <a:rPr lang="en-US" dirty="0" smtClean="0"/>
              <a:t>Get maximum absolute value every 10 </a:t>
            </a:r>
            <a:r>
              <a:rPr lang="en-US" dirty="0" err="1" smtClean="0"/>
              <a:t>ms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752246" y="470432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752246" y="3926135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752246" y="370110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4.5 K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491623" y="4485244"/>
            <a:ext cx="863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no DAQ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766399" y="501204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766398" y="5572793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D1U QH delayed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23760917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5310</TotalTime>
  <Words>588</Words>
  <Application>Microsoft Office PowerPoint</Application>
  <PresentationFormat>Widescreen</PresentationFormat>
  <Paragraphs>137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HiLumi</vt:lpstr>
      <vt:lpstr>Update MBHA-001 2020-03-06</vt:lpstr>
      <vt:lpstr>Tests done since last meeting</vt:lpstr>
      <vt:lpstr>Special HV test</vt:lpstr>
      <vt:lpstr>Summary of discharges so far</vt:lpstr>
      <vt:lpstr>Summary of discharges so far</vt:lpstr>
      <vt:lpstr>Summary of discharges so far</vt:lpstr>
      <vt:lpstr>Summary of discharges so far</vt:lpstr>
      <vt:lpstr>Summary of discharges so far</vt:lpstr>
      <vt:lpstr>Summary of discharges so far</vt:lpstr>
      <vt:lpstr>Summary of 9kA discharges so far</vt:lpstr>
      <vt:lpstr>Summary of 9kA discharges so far</vt:lpstr>
      <vt:lpstr>Suspected short voltage vs current</vt:lpstr>
      <vt:lpstr>uQDS and SM18 DAQ spikes</vt:lpstr>
      <vt:lpstr>Bump in voltage and dI/dt</vt:lpstr>
      <vt:lpstr>Trim leads spikes</vt:lpstr>
      <vt:lpstr>Next steps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Willering</dc:creator>
  <cp:lastModifiedBy>Franco Julio Mangiarotti</cp:lastModifiedBy>
  <cp:revision>151</cp:revision>
  <dcterms:created xsi:type="dcterms:W3CDTF">2019-07-29T13:38:03Z</dcterms:created>
  <dcterms:modified xsi:type="dcterms:W3CDTF">2020-03-06T13:48:28Z</dcterms:modified>
</cp:coreProperties>
</file>