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31"/>
  </p:notesMasterIdLst>
  <p:handoutMasterIdLst>
    <p:handoutMasterId r:id="rId32"/>
  </p:handoutMasterIdLst>
  <p:sldIdLst>
    <p:sldId id="257" r:id="rId2"/>
    <p:sldId id="272" r:id="rId3"/>
    <p:sldId id="259" r:id="rId4"/>
    <p:sldId id="260" r:id="rId5"/>
    <p:sldId id="273" r:id="rId6"/>
    <p:sldId id="268" r:id="rId7"/>
    <p:sldId id="265" r:id="rId8"/>
    <p:sldId id="262" r:id="rId9"/>
    <p:sldId id="261" r:id="rId10"/>
    <p:sldId id="263" r:id="rId11"/>
    <p:sldId id="264" r:id="rId12"/>
    <p:sldId id="278" r:id="rId13"/>
    <p:sldId id="286" r:id="rId14"/>
    <p:sldId id="280" r:id="rId15"/>
    <p:sldId id="282" r:id="rId16"/>
    <p:sldId id="283" r:id="rId17"/>
    <p:sldId id="284" r:id="rId18"/>
    <p:sldId id="281" r:id="rId19"/>
    <p:sldId id="267" r:id="rId20"/>
    <p:sldId id="266" r:id="rId21"/>
    <p:sldId id="271" r:id="rId22"/>
    <p:sldId id="270" r:id="rId23"/>
    <p:sldId id="274" r:id="rId24"/>
    <p:sldId id="293" r:id="rId25"/>
    <p:sldId id="291" r:id="rId26"/>
    <p:sldId id="285" r:id="rId27"/>
    <p:sldId id="287" r:id="rId28"/>
    <p:sldId id="288" r:id="rId29"/>
    <p:sldId id="29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FE"/>
    <a:srgbClr val="E7F1EB"/>
    <a:srgbClr val="EEF6F2"/>
    <a:srgbClr val="40BA86"/>
    <a:srgbClr val="D2E6DB"/>
    <a:srgbClr val="318F67"/>
    <a:srgbClr val="60C99C"/>
    <a:srgbClr val="F284E0"/>
    <a:srgbClr val="CFDBEB"/>
    <a:srgbClr val="FF3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7949" autoAdjust="0"/>
  </p:normalViewPr>
  <p:slideViewPr>
    <p:cSldViewPr snapToGrid="0" snapToObjects="1">
      <p:cViewPr varScale="1">
        <p:scale>
          <a:sx n="87" d="100"/>
          <a:sy n="87" d="100"/>
        </p:scale>
        <p:origin x="1338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CB263-64B9-674B-9E86-D3D1800A445C}" type="datetimeFigureOut">
              <a:rPr lang="en-US" smtClean="0"/>
              <a:t>10/5/2020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B0D76-FE61-754E-994F-B07FB3E10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7482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A8440-EA5D-5145-8130-DBB449910215}" type="datetimeFigureOut">
              <a:rPr lang="en-US" smtClean="0"/>
              <a:t>10/5/2020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693ED-B1D4-0742-A4D1-E8DFFB13D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5128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667" y="1295401"/>
            <a:ext cx="8658188" cy="1771870"/>
          </a:xfrm>
          <a:prstGeom prst="rect">
            <a:avLst/>
          </a:prstGeom>
          <a:ln>
            <a:solidFill>
              <a:srgbClr val="4F81BD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/>
          <a:lstStyle>
            <a:lvl1pPr>
              <a:defRPr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cs typeface="Century Gothic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8667" y="3200400"/>
            <a:ext cx="5757333" cy="850900"/>
          </a:xfrm>
          <a:prstGeom prst="rect">
            <a:avLst/>
          </a:prstGeom>
          <a:ln>
            <a:noFill/>
          </a:ln>
        </p:spPr>
        <p:txBody>
          <a:bodyPr anchor="t"/>
          <a:lstStyle>
            <a:lvl1pPr marL="0" indent="0" algn="l">
              <a:buNone/>
              <a:defRPr sz="1800" u="none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455220" y="3882590"/>
            <a:ext cx="7414454" cy="2786769"/>
          </a:xfrm>
          <a:prstGeom prst="rect">
            <a:avLst/>
          </a:prstGeom>
        </p:spPr>
        <p:txBody>
          <a:bodyPr vert="horz"/>
          <a:lstStyle>
            <a:lvl1pPr>
              <a:buSzPct val="120000"/>
              <a:buFont typeface="Lucida Grande"/>
              <a:buChar char="➙"/>
              <a:defRPr sz="2000" u="none">
                <a:latin typeface="Century Gothic"/>
                <a:cs typeface="Century Gothic"/>
              </a:defRPr>
            </a:lvl1pPr>
            <a:lvl2pPr>
              <a:buSzPct val="120000"/>
              <a:buFont typeface="Lucida Grande"/>
              <a:buChar char="➙"/>
              <a:defRPr sz="1800">
                <a:latin typeface="Century Gothic"/>
                <a:cs typeface="Century Gothic"/>
              </a:defRPr>
            </a:lvl2pPr>
            <a:lvl3pPr>
              <a:buSzPct val="120000"/>
              <a:buFont typeface="Lucida Grande"/>
              <a:buChar char="➙"/>
              <a:defRPr sz="1600">
                <a:latin typeface="Century Gothic"/>
                <a:cs typeface="Century Gothic"/>
              </a:defRPr>
            </a:lvl3pPr>
            <a:lvl4pPr>
              <a:buSzPct val="120000"/>
              <a:buFont typeface="Lucida Grande"/>
              <a:buChar char="➙"/>
              <a:defRPr sz="1400">
                <a:latin typeface="Century Gothic"/>
                <a:cs typeface="Century Gothic"/>
              </a:defRPr>
            </a:lvl4pPr>
            <a:lvl5pPr>
              <a:buSzPct val="120000"/>
              <a:buFont typeface="Lucida Grande"/>
              <a:buChar char="➙"/>
              <a:defRPr sz="1400">
                <a:latin typeface="Century Gothic"/>
                <a:cs typeface="Century Gothic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964153" y="3865179"/>
            <a:ext cx="7905521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821213" y="148244"/>
            <a:ext cx="5174591" cy="1129743"/>
          </a:xfrm>
          <a:prstGeom prst="rect">
            <a:avLst/>
          </a:prstGeom>
        </p:spPr>
        <p:txBody>
          <a:bodyPr vert="horz"/>
          <a:lstStyle>
            <a:lvl1pPr algn="r">
              <a:buNone/>
              <a:defRPr sz="1800" u="none">
                <a:solidFill>
                  <a:srgbClr val="4F81BD"/>
                </a:solidFill>
                <a:effectLst/>
                <a:latin typeface="Century Gothic"/>
                <a:cs typeface="Century Gothic"/>
              </a:defRPr>
            </a:lvl1pPr>
            <a:lvl2pPr>
              <a:buNone/>
              <a:defRPr sz="1600">
                <a:solidFill>
                  <a:srgbClr val="4F81BD"/>
                </a:solidFill>
                <a:latin typeface="Century Gothic"/>
                <a:cs typeface="Century Gothic"/>
              </a:defRPr>
            </a:lvl2pPr>
            <a:lvl3pPr>
              <a:buNone/>
              <a:defRPr sz="1400">
                <a:solidFill>
                  <a:srgbClr val="4F81BD"/>
                </a:solidFill>
                <a:latin typeface="Century Gothic"/>
                <a:cs typeface="Century Gothic"/>
              </a:defRPr>
            </a:lvl3pPr>
            <a:lvl4pPr>
              <a:buNone/>
              <a:defRPr sz="1200">
                <a:solidFill>
                  <a:srgbClr val="4F81BD"/>
                </a:solidFill>
                <a:latin typeface="Century Gothic"/>
                <a:cs typeface="Century Gothic"/>
              </a:defRPr>
            </a:lvl4pPr>
            <a:lvl5pPr>
              <a:buNone/>
              <a:defRPr sz="1200">
                <a:solidFill>
                  <a:srgbClr val="4F81BD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12192000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Rectangle 3"/>
          <p:cNvSpPr/>
          <p:nvPr userDrawn="1"/>
        </p:nvSpPr>
        <p:spPr>
          <a:xfrm>
            <a:off x="0" y="6381328"/>
            <a:ext cx="11664619" cy="2880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3964153" y="3882592"/>
            <a:ext cx="491067" cy="278676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0933" y="959069"/>
            <a:ext cx="10972800" cy="1143000"/>
          </a:xfrm>
          <a:prstGeom prst="rect">
            <a:avLst/>
          </a:prstGeom>
        </p:spPr>
        <p:txBody>
          <a:bodyPr vert="horz" anchor="b"/>
          <a:lstStyle>
            <a:lvl1pPr algn="l">
              <a:defRPr sz="360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cs typeface="Century Gothic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270933" y="2255509"/>
            <a:ext cx="11864640" cy="1588"/>
          </a:xfrm>
          <a:prstGeom prst="line">
            <a:avLst/>
          </a:prstGeom>
          <a:ln w="158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270933" y="2410537"/>
            <a:ext cx="491067" cy="3888663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791200" y="2410537"/>
            <a:ext cx="7958667" cy="3888663"/>
          </a:xfrm>
          <a:prstGeom prst="rect">
            <a:avLst/>
          </a:prstGeom>
        </p:spPr>
        <p:txBody>
          <a:bodyPr vert="horz"/>
          <a:lstStyle>
            <a:lvl1pPr>
              <a:buSzPct val="120000"/>
              <a:buFont typeface="Lucida Grande"/>
              <a:buChar char="➙"/>
              <a:defRPr sz="2400" u="none">
                <a:solidFill>
                  <a:schemeClr val="accent1"/>
                </a:solidFill>
                <a:effectLst/>
                <a:latin typeface="Century Gothic"/>
                <a:cs typeface="Century Gothic"/>
              </a:defRPr>
            </a:lvl1pPr>
            <a:lvl2pPr>
              <a:buSzPct val="120000"/>
              <a:buFont typeface="Lucida Grande"/>
              <a:buChar char="➙"/>
              <a:defRPr sz="2000">
                <a:solidFill>
                  <a:schemeClr val="accent1"/>
                </a:solidFill>
                <a:latin typeface="Century Gothic"/>
                <a:cs typeface="Century Gothic"/>
              </a:defRPr>
            </a:lvl2pPr>
            <a:lvl3pPr>
              <a:buSzPct val="120000"/>
              <a:buFont typeface="Lucida Grande"/>
              <a:buChar char="➙"/>
              <a:defRPr sz="1800">
                <a:solidFill>
                  <a:schemeClr val="accent1"/>
                </a:solidFill>
                <a:latin typeface="Century Gothic"/>
                <a:cs typeface="Century Gothic"/>
              </a:defRPr>
            </a:lvl3pPr>
            <a:lvl4pPr>
              <a:buSzPct val="120000"/>
              <a:buFont typeface="Lucida Grande"/>
              <a:buChar char="➙"/>
              <a:defRPr sz="1600">
                <a:solidFill>
                  <a:schemeClr val="accent1"/>
                </a:solidFill>
                <a:latin typeface="Century Gothic"/>
                <a:cs typeface="Century Gothic"/>
              </a:defRPr>
            </a:lvl4pPr>
            <a:lvl5pPr>
              <a:buSzPct val="120000"/>
              <a:buFont typeface="Lucida Grande"/>
              <a:buChar char="➙"/>
              <a:defRPr sz="1600">
                <a:solidFill>
                  <a:schemeClr val="accent1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08379" y="6371468"/>
            <a:ext cx="927376" cy="425598"/>
          </a:xfrm>
        </p:spPr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2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1444" y="982684"/>
            <a:ext cx="6088439" cy="547949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885" y="980362"/>
            <a:ext cx="5776196" cy="548181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990600"/>
            <a:ext cx="12192000" cy="2667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0" y="3657600"/>
            <a:ext cx="12192000" cy="2819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1444" y="982684"/>
            <a:ext cx="6088439" cy="273841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885" y="980362"/>
            <a:ext cx="5776196" cy="27407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0" y="3733800"/>
            <a:ext cx="6299200" cy="2743200"/>
          </a:xfrm>
        </p:spPr>
        <p:txBody>
          <a:bodyPr/>
          <a:lstStyle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6"/>
          </p:nvPr>
        </p:nvSpPr>
        <p:spPr>
          <a:xfrm>
            <a:off x="6197600" y="3733800"/>
            <a:ext cx="5892800" cy="2743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28084" y="801688"/>
            <a:ext cx="11707283" cy="19288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28085" y="2730501"/>
            <a:ext cx="5750983" cy="37322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79067" y="2730501"/>
            <a:ext cx="5956300" cy="37322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28085" y="939800"/>
            <a:ext cx="4802716" cy="55223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130801" y="939800"/>
            <a:ext cx="6904567" cy="2946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130801" y="3886201"/>
            <a:ext cx="6904567" cy="25765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12725" y="939800"/>
            <a:ext cx="4802716" cy="55223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1446" y="939800"/>
            <a:ext cx="6904567" cy="2946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81446" y="3886201"/>
            <a:ext cx="6904567" cy="25765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445" y="895351"/>
            <a:ext cx="6011921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u="none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1445" y="1552574"/>
            <a:ext cx="6011920" cy="49096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912813"/>
            <a:ext cx="58462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0" u="none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565275"/>
            <a:ext cx="5389033" cy="48969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359" y="60472"/>
            <a:ext cx="10551583" cy="740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360" y="997804"/>
            <a:ext cx="11708395" cy="5373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445" y="6462177"/>
            <a:ext cx="10564048" cy="350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8379" y="6371468"/>
            <a:ext cx="927376" cy="4255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27360" y="801265"/>
            <a:ext cx="11864640" cy="1588"/>
          </a:xfrm>
          <a:prstGeom prst="line">
            <a:avLst/>
          </a:prstGeom>
          <a:ln w="158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6459794"/>
            <a:ext cx="11108379" cy="2382"/>
          </a:xfrm>
          <a:prstGeom prst="line">
            <a:avLst/>
          </a:prstGeom>
          <a:ln w="158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838" y="16928"/>
            <a:ext cx="965561" cy="7843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705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703" r:id="rId10"/>
    <p:sldLayoutId id="2147483706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0" kern="1200">
          <a:solidFill>
            <a:schemeClr val="tx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20000"/>
        <a:buFont typeface="Wingdings" charset="2"/>
        <a:buChar char="§"/>
        <a:defRPr sz="2000" u="sng" kern="1200">
          <a:solidFill>
            <a:schemeClr val="accent1">
              <a:lumMod val="7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  <a:latin typeface="Century Gothic"/>
          <a:ea typeface="+mn-ea"/>
          <a:cs typeface="Century Gothic"/>
        </a:defRPr>
      </a:lvl1pPr>
      <a:lvl2pPr marL="450850" indent="-177800" algn="l" defTabSz="457200" rtl="0" eaLnBrk="1" latinLnBrk="0" hangingPunct="1">
        <a:spcBef>
          <a:spcPct val="20000"/>
        </a:spcBef>
        <a:buSzPct val="110000"/>
        <a:buFont typeface="Arial"/>
        <a:buChar char="•"/>
        <a:defRPr sz="16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627063" indent="-160338" algn="l" defTabSz="457200" rtl="0" eaLnBrk="1" latinLnBrk="0" hangingPunct="1">
        <a:spcBef>
          <a:spcPct val="20000"/>
        </a:spcBef>
        <a:buSzPct val="120000"/>
        <a:buFont typeface="Lucida Grande"/>
        <a:buChar char="-"/>
        <a:defRPr sz="1400" kern="1200">
          <a:solidFill>
            <a:schemeClr val="tx1">
              <a:lumMod val="75000"/>
              <a:lumOff val="25000"/>
            </a:schemeClr>
          </a:solidFill>
          <a:latin typeface="Century Gothic"/>
          <a:ea typeface="+mn-ea"/>
          <a:cs typeface="Century Gothic"/>
        </a:defRPr>
      </a:lvl3pPr>
      <a:lvl4pPr marL="893763" indent="-166688" algn="l" defTabSz="457200" rtl="0" eaLnBrk="1" latinLnBrk="0" hangingPunct="1">
        <a:spcBef>
          <a:spcPct val="20000"/>
        </a:spcBef>
        <a:buSzPct val="120000"/>
        <a:buFont typeface="Lucida Grande"/>
        <a:buChar char="-"/>
        <a:defRPr sz="1200" kern="1200">
          <a:solidFill>
            <a:schemeClr val="tx1">
              <a:lumMod val="75000"/>
              <a:lumOff val="25000"/>
            </a:schemeClr>
          </a:solidFill>
          <a:latin typeface="Century Gothic"/>
          <a:ea typeface="+mn-ea"/>
          <a:cs typeface="Century Gothic"/>
        </a:defRPr>
      </a:lvl4pPr>
      <a:lvl5pPr marL="1077913" indent="-228600" algn="l" defTabSz="457200" rtl="0" eaLnBrk="1" latinLnBrk="0" hangingPunct="1">
        <a:spcBef>
          <a:spcPct val="20000"/>
        </a:spcBef>
        <a:buSzPct val="120000"/>
        <a:buFont typeface="Lucida Grande"/>
        <a:buChar char="-"/>
        <a:defRPr sz="1200" kern="1200">
          <a:solidFill>
            <a:schemeClr val="tx1">
              <a:lumMod val="75000"/>
              <a:lumOff val="25000"/>
            </a:schemeClr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hyperlink" Target="https://indico.cern.ch/event/895924/contributions/3968857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95924/timetable/#20201007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doi.org/10.1093/ptep/ptz10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895924/sessions/364760" TargetMode="External"/><Relationship Id="rId3" Type="http://schemas.openxmlformats.org/officeDocument/2006/relationships/hyperlink" Target="https://indico.cern.ch/event/895924/contributions/3968849/" TargetMode="External"/><Relationship Id="rId7" Type="http://schemas.openxmlformats.org/officeDocument/2006/relationships/hyperlink" Target="https://indico.cern.ch/event/895924/contributions/3988300/" TargetMode="External"/><Relationship Id="rId12" Type="http://schemas.openxmlformats.org/officeDocument/2006/relationships/hyperlink" Target="https://indico.cern.ch/event/895924/contributions/3968868/" TargetMode="External"/><Relationship Id="rId2" Type="http://schemas.openxmlformats.org/officeDocument/2006/relationships/hyperlink" Target="https://indico.cern.ch/event/895924/contributions/3968848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895924/contributions/4018211/" TargetMode="External"/><Relationship Id="rId11" Type="http://schemas.openxmlformats.org/officeDocument/2006/relationships/hyperlink" Target="https://indico.cern.ch/event/895924/contributions/3968860/" TargetMode="External"/><Relationship Id="rId5" Type="http://schemas.openxmlformats.org/officeDocument/2006/relationships/hyperlink" Target="https://indico.cern.ch/event/895924/contributions/3993222/" TargetMode="External"/><Relationship Id="rId10" Type="http://schemas.openxmlformats.org/officeDocument/2006/relationships/hyperlink" Target="https://indico.cern.ch/event/895924/contributions/3968857/" TargetMode="External"/><Relationship Id="rId4" Type="http://schemas.openxmlformats.org/officeDocument/2006/relationships/hyperlink" Target="https://indico.cern.ch/event/895924/contributions/3988295/" TargetMode="External"/><Relationship Id="rId9" Type="http://schemas.openxmlformats.org/officeDocument/2006/relationships/hyperlink" Target="https://indico.cern.ch/event/895924/sessions/36476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5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895924/contributions/4018211/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s://indico.cern.ch/event/895924/contributions/3968848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895924/contributions/3993222/" TargetMode="External"/><Relationship Id="rId5" Type="http://schemas.openxmlformats.org/officeDocument/2006/relationships/hyperlink" Target="https://indico.cern.ch/event/895924/contributions/3988295/" TargetMode="External"/><Relationship Id="rId4" Type="http://schemas.openxmlformats.org/officeDocument/2006/relationships/hyperlink" Target="https://indico.cern.ch/event/895924/contributions/3968849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810687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95924/contributions/3988300/" TargetMode="Externa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667" y="1570826"/>
            <a:ext cx="8658188" cy="1771870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Upgrade of the vertex detector of the Belle II experiment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8667" y="3398170"/>
            <a:ext cx="10468880" cy="8509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Jerome Baudo</a:t>
            </a:r>
            <a:r>
              <a:rPr lang="en-GB" dirty="0" smtClean="0"/>
              <a:t>t,   </a:t>
            </a:r>
            <a:r>
              <a:rPr lang="en-US" dirty="0" smtClean="0"/>
              <a:t>for </a:t>
            </a:r>
            <a:r>
              <a:rPr lang="en-US" dirty="0"/>
              <a:t>the VXD Upgrade R&amp;D Working Group of the Belle II collaboration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542" y="20402"/>
            <a:ext cx="5295441" cy="142457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51" y="4487669"/>
            <a:ext cx="1867749" cy="12949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85" y="5918341"/>
            <a:ext cx="1474379" cy="6413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07" y="5857277"/>
            <a:ext cx="767970" cy="73804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7" y="100507"/>
            <a:ext cx="1622335" cy="1317843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549966" y="3977089"/>
            <a:ext cx="6168281" cy="26182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None/>
              <a:defRPr sz="1800" u="none" kern="120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entury Gothic"/>
                <a:ea typeface="+mn-ea"/>
                <a:cs typeface="Century Gothic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SzPct val="110000"/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entury Gothic"/>
                <a:ea typeface="+mn-ea"/>
                <a:cs typeface="Century Gothic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SzPct val="120000"/>
              <a:buFont typeface="Lucida Grande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SzPct val="120000"/>
              <a:buFont typeface="Lucida Grande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SzPct val="120000"/>
              <a:buFont typeface="Lucida Grande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							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49966" y="4249070"/>
            <a:ext cx="7638189" cy="2274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u="none" dirty="0" smtClean="0"/>
              <a:t>Context of the current VXD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u="none" dirty="0" smtClean="0"/>
              <a:t>Opportunity for a VXD upgrade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u="none" dirty="0" smtClean="0"/>
              <a:t>On-going </a:t>
            </a:r>
            <a:r>
              <a:rPr lang="en-GB" u="none" dirty="0"/>
              <a:t>relevant </a:t>
            </a:r>
            <a:r>
              <a:rPr lang="en-GB" u="none" dirty="0" smtClean="0"/>
              <a:t>R&amp;Ds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u="none" dirty="0" smtClean="0"/>
              <a:t>Full simulations for optimisation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3450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DuTiP</a:t>
            </a:r>
            <a:r>
              <a:rPr lang="en-GB" dirty="0" smtClean="0"/>
              <a:t> - SOI pixel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1" y="997804"/>
            <a:ext cx="6602250" cy="5373664"/>
          </a:xfrm>
        </p:spPr>
        <p:txBody>
          <a:bodyPr/>
          <a:lstStyle/>
          <a:p>
            <a:r>
              <a:rPr lang="en-GB" dirty="0" smtClean="0"/>
              <a:t>Main R&amp;D targets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Low material budget</a:t>
            </a:r>
          </a:p>
          <a:p>
            <a:pPr lvl="2"/>
            <a:r>
              <a:rPr lang="en-GB" dirty="0" err="1" smtClean="0"/>
              <a:t>Monolothic</a:t>
            </a:r>
            <a:r>
              <a:rPr lang="en-GB" dirty="0" smtClean="0"/>
              <a:t> </a:t>
            </a:r>
            <a:r>
              <a:rPr lang="en-GB" dirty="0" err="1" smtClean="0"/>
              <a:t>technolgy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Handling high-rate</a:t>
            </a:r>
          </a:p>
          <a:p>
            <a:pPr lvl="2"/>
            <a:r>
              <a:rPr lang="en-GB" dirty="0" smtClean="0"/>
              <a:t>Time-stamping &lt; 100 ns</a:t>
            </a:r>
          </a:p>
          <a:p>
            <a:pPr lvl="2"/>
            <a:r>
              <a:rPr lang="en-GB" dirty="0" smtClean="0"/>
              <a:t>Global-shutter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5649" y="5880116"/>
            <a:ext cx="7731605" cy="368401"/>
            <a:chOff x="6771979" y="4761511"/>
            <a:chExt cx="7731605" cy="368401"/>
          </a:xfrm>
        </p:grpSpPr>
        <p:sp>
          <p:nvSpPr>
            <p:cNvPr id="7" name="Rounded Rectangle 6"/>
            <p:cNvSpPr/>
            <p:nvPr/>
          </p:nvSpPr>
          <p:spPr>
            <a:xfrm>
              <a:off x="6771979" y="4761511"/>
              <a:ext cx="7623108" cy="368401"/>
            </a:xfrm>
            <a:prstGeom prst="roundRect">
              <a:avLst/>
            </a:prstGeom>
            <a:gradFill>
              <a:gsLst>
                <a:gs pos="0">
                  <a:srgbClr val="B7E06E"/>
                </a:gs>
                <a:gs pos="100000">
                  <a:srgbClr val="ECFFC9"/>
                </a:gs>
              </a:gsLst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71979" y="4822135"/>
              <a:ext cx="77316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  <a:cs typeface="Century Gothic"/>
                  <a:sym typeface="Symbol" panose="05050102010706020507" pitchFamily="18" charset="2"/>
                </a:rPr>
                <a:t> </a:t>
              </a:r>
              <a:r>
                <a:rPr lang="en-GB" sz="1400" dirty="0" err="1" smtClean="0">
                  <a:latin typeface="Century Gothic" panose="020B0502020202020204" pitchFamily="34" charset="0"/>
                </a:rPr>
                <a:t>M.Yamada</a:t>
              </a:r>
              <a:r>
                <a:rPr lang="en-GB" sz="1400" dirty="0" smtClean="0">
                  <a:latin typeface="Century Gothic" panose="020B0502020202020204" pitchFamily="34" charset="0"/>
                </a:rPr>
                <a:t> </a:t>
              </a:r>
              <a:r>
                <a:rPr lang="en-GB" sz="1400" dirty="0" smtClean="0">
                  <a:latin typeface="Century Gothic" panose="020B0502020202020204" pitchFamily="34" charset="0"/>
                  <a:hlinkClick r:id="rId2"/>
                </a:rPr>
                <a:t>R&amp;D status of monolithic SOI pixel sensor for vertex detector</a:t>
              </a:r>
              <a:r>
                <a:rPr lang="en-GB" sz="1400" dirty="0" smtClean="0">
                  <a:latin typeface="Century Gothic" panose="020B0502020202020204" pitchFamily="34" charset="0"/>
                </a:rPr>
                <a:t> talk on Wed. </a:t>
              </a:r>
              <a:endParaRPr lang="en-GB" sz="1400" dirty="0" smtClean="0">
                <a:latin typeface="Century Gothic" panose="020B0502020202020204" pitchFamily="34" charset="0"/>
                <a:cs typeface="Century Gothic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563238" y="865559"/>
            <a:ext cx="845103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/>
                <a:cs typeface="Century Gothic"/>
              </a:rPr>
              <a:t>@</a:t>
            </a:r>
            <a:r>
              <a:rPr lang="en-GB" dirty="0" smtClean="0">
                <a:latin typeface="Century Gothic"/>
                <a:cs typeface="Century Gothic"/>
              </a:rPr>
              <a:t> KEK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791461" y="5585745"/>
            <a:ext cx="3261630" cy="754218"/>
            <a:chOff x="3446939" y="5640960"/>
            <a:chExt cx="3111909" cy="754218"/>
          </a:xfrm>
        </p:grpSpPr>
        <p:sp>
          <p:nvSpPr>
            <p:cNvPr id="11" name="TextBox 10"/>
            <p:cNvSpPr txBox="1"/>
            <p:nvPr/>
          </p:nvSpPr>
          <p:spPr>
            <a:xfrm>
              <a:off x="3446939" y="5748847"/>
              <a:ext cx="2939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entury Gothic"/>
                  <a:cs typeface="Century Gothic"/>
                  <a:sym typeface="Symbol" panose="05050102010706020507" pitchFamily="18" charset="2"/>
                </a:rPr>
                <a:t> </a:t>
              </a:r>
              <a:r>
                <a:rPr lang="en-GB" dirty="0" smtClean="0">
                  <a:latin typeface="Century Gothic"/>
                  <a:cs typeface="Century Gothic"/>
                </a:rPr>
                <a:t>Initial prototype </a:t>
              </a:r>
              <a:r>
                <a:rPr lang="en-GB" dirty="0" err="1" smtClean="0">
                  <a:latin typeface="Century Gothic"/>
                  <a:cs typeface="Century Gothic"/>
                </a:rPr>
                <a:t>DuTIP</a:t>
              </a:r>
              <a:r>
                <a:rPr lang="en-GB" dirty="0" smtClean="0">
                  <a:latin typeface="Century Gothic"/>
                  <a:cs typeface="Century Gothic"/>
                </a:rPr>
                <a:t> 1</a:t>
              </a:r>
              <a:br>
                <a:rPr lang="en-GB" dirty="0" smtClean="0">
                  <a:latin typeface="Century Gothic"/>
                  <a:cs typeface="Century Gothic"/>
                </a:rPr>
              </a:br>
              <a:r>
                <a:rPr lang="en-GB" dirty="0" smtClean="0">
                  <a:latin typeface="Century Gothic"/>
                  <a:cs typeface="Century Gothic"/>
                </a:rPr>
                <a:t>      submission in Nov.2020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446939" y="5640960"/>
              <a:ext cx="3111909" cy="75421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4090451" y="1553378"/>
            <a:ext cx="275422" cy="5618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642052" y="2940823"/>
            <a:ext cx="7869623" cy="2950280"/>
            <a:chOff x="1964076" y="2357901"/>
            <a:chExt cx="8458200" cy="34671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4076" y="2357901"/>
              <a:ext cx="8458200" cy="34671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004193" y="4682169"/>
              <a:ext cx="180927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Century Gothic"/>
                </a:rPr>
                <a:t>Comparison with counter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26946" y="4691348"/>
              <a:ext cx="833950" cy="32552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Century Gothic"/>
                </a:rPr>
                <a:t>2x timers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64076" y="3189395"/>
              <a:ext cx="5906280" cy="230195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96477" y="2996589"/>
              <a:ext cx="873252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+mj-lt"/>
                  <a:cs typeface="Century Gothic"/>
                </a:rPr>
                <a:t>In pixel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19972" y="3798757"/>
              <a:ext cx="704039" cy="3693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latin typeface="+mj-lt"/>
                  <a:cs typeface="Century Gothic"/>
                </a:rPr>
                <a:t>7 </a:t>
              </a:r>
              <a:r>
                <a:rPr lang="en-GB" b="1" dirty="0" smtClean="0">
                  <a:solidFill>
                    <a:schemeClr val="bg1"/>
                  </a:solidFill>
                  <a:latin typeface="+mj-lt"/>
                  <a:cs typeface="Century Gothic"/>
                  <a:sym typeface="Wingdings" panose="05000000000000000000" pitchFamily="2" charset="2"/>
                </a:rPr>
                <a:t> </a:t>
              </a:r>
              <a:r>
                <a:rPr lang="en-GB" b="1" dirty="0" smtClean="0">
                  <a:solidFill>
                    <a:schemeClr val="bg1"/>
                  </a:solidFill>
                  <a:latin typeface="+mj-lt"/>
                  <a:cs typeface="Century Gothic"/>
                </a:rPr>
                <a:t>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24749" y="4543669"/>
              <a:ext cx="75212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Century Gothic"/>
                </a:rPr>
                <a:t>~ ALPIDE</a:t>
              </a:r>
              <a:br>
                <a:rPr lang="en-GB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Century Gothic"/>
                </a:rPr>
              </a:br>
              <a:r>
                <a:rPr lang="en-GB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Century Gothic"/>
                </a:rPr>
                <a:t>FEE</a:t>
              </a:r>
            </a:p>
          </p:txBody>
        </p:sp>
      </p:grpSp>
      <p:sp>
        <p:nvSpPr>
          <p:cNvPr id="21" name="Content Placeholder 5"/>
          <p:cNvSpPr txBox="1">
            <a:spLocks/>
          </p:cNvSpPr>
          <p:nvPr/>
        </p:nvSpPr>
        <p:spPr>
          <a:xfrm>
            <a:off x="4584659" y="1091880"/>
            <a:ext cx="4374368" cy="2138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Dual Timer Pixel concept</a:t>
            </a:r>
          </a:p>
          <a:p>
            <a:pPr lvl="1"/>
            <a:r>
              <a:rPr lang="en-GB" dirty="0" smtClean="0"/>
              <a:t>16 MHz clock for </a:t>
            </a:r>
            <a:r>
              <a:rPr lang="en-GB" dirty="0" smtClean="0">
                <a:solidFill>
                  <a:srgbClr val="FF0000"/>
                </a:solidFill>
              </a:rPr>
              <a:t>TIMER</a:t>
            </a:r>
          </a:p>
          <a:p>
            <a:pPr lvl="1"/>
            <a:r>
              <a:rPr lang="en-GB" dirty="0" smtClean="0"/>
              <a:t>2x 60 ns “integration” window</a:t>
            </a:r>
          </a:p>
          <a:p>
            <a:pPr lvl="1"/>
            <a:r>
              <a:rPr lang="en-GB" dirty="0" smtClean="0"/>
              <a:t>Trigger latency 8 </a:t>
            </a:r>
            <a:r>
              <a:rPr lang="el-GR" dirty="0" smtClean="0"/>
              <a:t>μ</a:t>
            </a:r>
            <a:r>
              <a:rPr lang="en-GB" dirty="0" smtClean="0"/>
              <a:t>s</a:t>
            </a:r>
          </a:p>
          <a:p>
            <a:pPr lvl="1"/>
            <a:r>
              <a:rPr lang="en-GB" dirty="0" smtClean="0"/>
              <a:t>Occupancy &lt;&lt; 0.1 %</a:t>
            </a:r>
            <a:endParaRPr lang="en-GB" dirty="0"/>
          </a:p>
        </p:txBody>
      </p:sp>
      <p:sp>
        <p:nvSpPr>
          <p:cNvPr id="24" name="Right Arrow 23"/>
          <p:cNvSpPr/>
          <p:nvPr/>
        </p:nvSpPr>
        <p:spPr>
          <a:xfrm>
            <a:off x="8359488" y="1548517"/>
            <a:ext cx="275422" cy="5618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ontent Placeholder 5"/>
          <p:cNvSpPr txBox="1">
            <a:spLocks/>
          </p:cNvSpPr>
          <p:nvPr/>
        </p:nvSpPr>
        <p:spPr>
          <a:xfrm>
            <a:off x="8655747" y="1126109"/>
            <a:ext cx="3397343" cy="2138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SOI Implementation</a:t>
            </a:r>
          </a:p>
          <a:p>
            <a:pPr lvl="1"/>
            <a:r>
              <a:rPr lang="en-GB" dirty="0" smtClean="0"/>
              <a:t>0.2 </a:t>
            </a:r>
            <a:r>
              <a:rPr lang="el-GR" dirty="0"/>
              <a:t>μ</a:t>
            </a:r>
            <a:r>
              <a:rPr lang="en-GB" dirty="0" smtClean="0"/>
              <a:t>m LAPIS</a:t>
            </a:r>
          </a:p>
          <a:p>
            <a:pPr lvl="1"/>
            <a:r>
              <a:rPr lang="en-GB" dirty="0" smtClean="0"/>
              <a:t>Full depletion</a:t>
            </a:r>
          </a:p>
          <a:p>
            <a:pPr lvl="1"/>
            <a:r>
              <a:rPr lang="en-GB" dirty="0" smtClean="0"/>
              <a:t>Pixel pitch 45x45 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  <a:r>
              <a:rPr lang="en-GB" baseline="30000" dirty="0" smtClean="0"/>
              <a:t>2</a:t>
            </a:r>
          </a:p>
          <a:p>
            <a:pPr lvl="1"/>
            <a:r>
              <a:rPr lang="en-GB" dirty="0" smtClean="0"/>
              <a:t>Sensitive thickness 50-75 </a:t>
            </a:r>
            <a:r>
              <a:rPr lang="el-GR" dirty="0"/>
              <a:t>μ</a:t>
            </a:r>
            <a:r>
              <a:rPr lang="en-GB" dirty="0" smtClean="0"/>
              <a:t>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162359" y="2682403"/>
            <a:ext cx="1045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+mj-lt"/>
                <a:cs typeface="Century Gothic"/>
              </a:rPr>
              <a:t>Pixel layout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9173457" y="2923634"/>
            <a:ext cx="2735561" cy="2409863"/>
            <a:chOff x="9173457" y="2923634"/>
            <a:chExt cx="2735561" cy="2409863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9411584" y="2923634"/>
              <a:ext cx="0" cy="2399875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89554" y="2923634"/>
              <a:ext cx="2419464" cy="2409863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 rot="16200000">
              <a:off x="9002577" y="3878710"/>
              <a:ext cx="64953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+mj-lt"/>
                  <a:cs typeface="Century Gothic"/>
                </a:rPr>
                <a:t>45 </a:t>
              </a:r>
              <a:r>
                <a:rPr lang="el-GR" sz="1400" dirty="0" smtClean="0">
                  <a:latin typeface="+mj-lt"/>
                  <a:cs typeface="Century Gothic"/>
                </a:rPr>
                <a:t>μ</a:t>
              </a:r>
              <a:r>
                <a:rPr lang="en-GB" sz="1400" dirty="0" smtClean="0">
                  <a:latin typeface="+mj-lt"/>
                  <a:cs typeface="Century Gothic"/>
                </a:rPr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3026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CMOS pixel sensor </a:t>
            </a:r>
            <a:r>
              <a:rPr lang="en-GB" dirty="0" err="1" smtClean="0"/>
              <a:t>optionS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366341"/>
              </p:ext>
            </p:extLst>
          </p:nvPr>
        </p:nvGraphicFramePr>
        <p:xfrm>
          <a:off x="198543" y="1200063"/>
          <a:ext cx="10909835" cy="2291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608">
                  <a:extLst>
                    <a:ext uri="{9D8B030D-6E8A-4147-A177-3AD203B41FA5}">
                      <a16:colId xmlns:a16="http://schemas.microsoft.com/office/drawing/2014/main" val="2149947573"/>
                    </a:ext>
                  </a:extLst>
                </a:gridCol>
                <a:gridCol w="2081853">
                  <a:extLst>
                    <a:ext uri="{9D8B030D-6E8A-4147-A177-3AD203B41FA5}">
                      <a16:colId xmlns:a16="http://schemas.microsoft.com/office/drawing/2014/main" val="2489022576"/>
                    </a:ext>
                  </a:extLst>
                </a:gridCol>
                <a:gridCol w="2340022">
                  <a:extLst>
                    <a:ext uri="{9D8B030D-6E8A-4147-A177-3AD203B41FA5}">
                      <a16:colId xmlns:a16="http://schemas.microsoft.com/office/drawing/2014/main" val="2736305732"/>
                    </a:ext>
                  </a:extLst>
                </a:gridCol>
                <a:gridCol w="2073176">
                  <a:extLst>
                    <a:ext uri="{9D8B030D-6E8A-4147-A177-3AD203B41FA5}">
                      <a16:colId xmlns:a16="http://schemas.microsoft.com/office/drawing/2014/main" val="717234021"/>
                    </a:ext>
                  </a:extLst>
                </a:gridCol>
                <a:gridCol w="2073176">
                  <a:extLst>
                    <a:ext uri="{9D8B030D-6E8A-4147-A177-3AD203B41FA5}">
                      <a16:colId xmlns:a16="http://schemas.microsoft.com/office/drawing/2014/main" val="1627756996"/>
                    </a:ext>
                  </a:extLst>
                </a:gridCol>
              </a:tblGrid>
              <a:tr h="342387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Sensor available 2020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MIMOSIS-1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(CBM-MVD)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Belle II requirements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“First guess”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MONOPIX-2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(ATLAS-ITK)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ATLASPix3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(ATLAS-ITK)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59736"/>
                  </a:ext>
                </a:extLst>
              </a:tr>
              <a:tr h="342387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/>
                        <a:t>Time precision (ns)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5000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smtClean="0">
                          <a:latin typeface="Century Gothic" panose="020B0502020202020204" pitchFamily="34" charset="0"/>
                        </a:rPr>
                        <a:t>to </a:t>
                      </a:r>
                      <a:r>
                        <a:rPr lang="en-US" sz="1600" b="1" dirty="0" smtClean="0"/>
                        <a:t>100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25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9280923"/>
                  </a:ext>
                </a:extLst>
              </a:tr>
              <a:tr h="342387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/>
                        <a:t>Pixel pitch (</a:t>
                      </a:r>
                      <a:r>
                        <a:rPr lang="en-US" sz="1600" b="1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600" b="1" dirty="0" smtClean="0"/>
                        <a:t>m</a:t>
                      </a:r>
                      <a:r>
                        <a:rPr lang="en-US" sz="1600" b="1" baseline="30000" dirty="0" smtClean="0"/>
                        <a:t>2</a:t>
                      </a:r>
                      <a:r>
                        <a:rPr lang="en-US" sz="1600" b="1" dirty="0" smtClean="0"/>
                        <a:t>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30x27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30x30 </a:t>
                      </a:r>
                      <a:r>
                        <a:rPr lang="en-US" sz="1600" b="1" dirty="0" smtClean="0">
                          <a:latin typeface="Century Gothic" panose="020B0502020202020204" pitchFamily="34" charset="0"/>
                        </a:rPr>
                        <a:t>to </a:t>
                      </a:r>
                      <a:r>
                        <a:rPr lang="en-US" sz="1600" b="1" dirty="0" smtClean="0">
                          <a:latin typeface="+mn-lt"/>
                        </a:rPr>
                        <a:t>40x40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33x33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150x50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904750"/>
                  </a:ext>
                </a:extLst>
              </a:tr>
              <a:tr h="342387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/>
                        <a:t>TID (</a:t>
                      </a:r>
                      <a:r>
                        <a:rPr lang="en-US" sz="1600" b="1" dirty="0" err="1" smtClean="0"/>
                        <a:t>Mrad</a:t>
                      </a:r>
                      <a:r>
                        <a:rPr lang="en-US" sz="1600" b="1" dirty="0" smtClean="0"/>
                        <a:t>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</a:t>
                      </a:r>
                      <a:endParaRPr lang="en-GB" sz="16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0319494"/>
                  </a:ext>
                </a:extLst>
              </a:tr>
              <a:tr h="342387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/>
                        <a:t>Power (</a:t>
                      </a:r>
                      <a:r>
                        <a:rPr lang="en-US" sz="1600" b="1" dirty="0" err="1" smtClean="0"/>
                        <a:t>mW</a:t>
                      </a:r>
                      <a:r>
                        <a:rPr lang="en-US" sz="1600" b="1" dirty="0" smtClean="0"/>
                        <a:t>/cm</a:t>
                      </a:r>
                      <a:r>
                        <a:rPr lang="en-US" sz="1600" b="1" baseline="30000" dirty="0" smtClean="0"/>
                        <a:t>2</a:t>
                      </a:r>
                      <a:r>
                        <a:rPr lang="en-US" sz="1600" b="1" dirty="0" smtClean="0"/>
                        <a:t>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~50 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&lt; 100</a:t>
                      </a:r>
                      <a:r>
                        <a:rPr lang="en-US" sz="1600" b="1" baseline="0" dirty="0" smtClean="0"/>
                        <a:t> to </a:t>
                      </a:r>
                      <a:r>
                        <a:rPr lang="en-US" sz="1600" b="1" dirty="0" smtClean="0"/>
                        <a:t>200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~150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?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607596"/>
                  </a:ext>
                </a:extLst>
              </a:tr>
              <a:tr h="342387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/>
                        <a:t>Trigger delay (</a:t>
                      </a:r>
                      <a:r>
                        <a:rPr lang="en-US" sz="1600" b="1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600" b="1" dirty="0" smtClean="0"/>
                        <a:t>s)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trigger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 </a:t>
                      </a:r>
                      <a:r>
                        <a:rPr lang="en-US" sz="1600" b="1" dirty="0" smtClean="0">
                          <a:latin typeface="Century Gothic" panose="020B0502020202020204" pitchFamily="34" charset="0"/>
                        </a:rPr>
                        <a:t>→ </a:t>
                      </a:r>
                      <a:r>
                        <a:rPr lang="en-US" sz="1600" b="1" dirty="0" smtClean="0">
                          <a:latin typeface="+mn-lt"/>
                        </a:rPr>
                        <a:t>10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long</a:t>
                      </a: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837816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90830" y="4346137"/>
            <a:ext cx="330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/>
                <a:cs typeface="Century Gothic"/>
              </a:rPr>
              <a:t>180 nm HR-CMOS process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1445" y="801265"/>
            <a:ext cx="456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  <a:sym typeface="Symbol" panose="05050102010706020507" pitchFamily="18" charset="2"/>
              </a:rPr>
              <a:t>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Various R&amp;D on-going outside Belle II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59725" y="3510714"/>
            <a:ext cx="989681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Century Gothic"/>
                <a:cs typeface="Century Gothic"/>
              </a:rPr>
              <a:t>In test</a:t>
            </a:r>
          </a:p>
          <a:p>
            <a:pPr algn="ctr"/>
            <a:r>
              <a:rPr lang="en-GB" sz="1200" dirty="0" smtClean="0">
                <a:latin typeface="Century Gothic"/>
                <a:cs typeface="Century Gothic"/>
              </a:rPr>
              <a:t>IPHC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54707" y="3477485"/>
            <a:ext cx="1946073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entury Gothic"/>
                <a:cs typeface="Century Gothic"/>
              </a:rPr>
              <a:t>S</a:t>
            </a:r>
            <a:r>
              <a:rPr lang="en-GB" sz="1200" dirty="0" smtClean="0">
                <a:latin typeface="Century Gothic"/>
                <a:cs typeface="Century Gothic"/>
              </a:rPr>
              <a:t>ubmitted</a:t>
            </a:r>
          </a:p>
          <a:p>
            <a:pPr algn="ctr"/>
            <a:r>
              <a:rPr lang="en-GB" sz="1200" dirty="0" smtClean="0">
                <a:latin typeface="Century Gothic"/>
                <a:cs typeface="Century Gothic"/>
              </a:rPr>
              <a:t>Bonn, CERN, CPPM</a:t>
            </a:r>
          </a:p>
        </p:txBody>
      </p:sp>
      <p:sp>
        <p:nvSpPr>
          <p:cNvPr id="13" name="Right Brace 12"/>
          <p:cNvSpPr/>
          <p:nvPr/>
        </p:nvSpPr>
        <p:spPr>
          <a:xfrm rot="5400000">
            <a:off x="5591184" y="1094700"/>
            <a:ext cx="306184" cy="6314705"/>
          </a:xfrm>
          <a:prstGeom prst="rightBrace">
            <a:avLst>
              <a:gd name="adj1" fmla="val 43027"/>
              <a:gd name="adj2" fmla="val 490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960" y="4346137"/>
            <a:ext cx="330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/>
                <a:cs typeface="Century Gothic"/>
              </a:rPr>
              <a:t>180 nm HV-CMOS process</a:t>
            </a:r>
          </a:p>
        </p:txBody>
      </p:sp>
      <p:sp>
        <p:nvSpPr>
          <p:cNvPr id="15" name="Right Brace 14"/>
          <p:cNvSpPr/>
          <p:nvPr/>
        </p:nvSpPr>
        <p:spPr>
          <a:xfrm rot="5400000">
            <a:off x="10312677" y="2774262"/>
            <a:ext cx="306184" cy="2929979"/>
          </a:xfrm>
          <a:prstGeom prst="rightBrace">
            <a:avLst>
              <a:gd name="adj1" fmla="val 43027"/>
              <a:gd name="adj2" fmla="val 490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055867" y="3455451"/>
            <a:ext cx="2844275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Century Gothic"/>
                <a:cs typeface="Century Gothic"/>
              </a:rPr>
              <a:t>Tested</a:t>
            </a:r>
            <a:br>
              <a:rPr lang="en-GB" sz="1200" dirty="0" smtClean="0">
                <a:latin typeface="Century Gothic"/>
                <a:cs typeface="Century Gothic"/>
              </a:rPr>
            </a:br>
            <a:r>
              <a:rPr lang="en-GB" sz="1200" dirty="0" smtClean="0">
                <a:latin typeface="Century Gothic"/>
                <a:cs typeface="Century Gothic"/>
              </a:rPr>
              <a:t>Barcelona, CPPM, Geneva, </a:t>
            </a:r>
            <a:r>
              <a:rPr lang="en-GB" sz="1200" dirty="0">
                <a:latin typeface="Century Gothic"/>
                <a:cs typeface="Century Gothic"/>
              </a:rPr>
              <a:t>Heidelberg</a:t>
            </a:r>
            <a:r>
              <a:rPr lang="en-GB" sz="1200" dirty="0" smtClean="0">
                <a:latin typeface="Century Gothic"/>
                <a:cs typeface="Century Gothic"/>
              </a:rPr>
              <a:t>, KIT, Liverpool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100629" y="727886"/>
            <a:ext cx="3831526" cy="368401"/>
            <a:chOff x="6771979" y="4761511"/>
            <a:chExt cx="7623108" cy="368401"/>
          </a:xfrm>
        </p:grpSpPr>
        <p:sp>
          <p:nvSpPr>
            <p:cNvPr id="18" name="Rounded Rectangle 17"/>
            <p:cNvSpPr/>
            <p:nvPr/>
          </p:nvSpPr>
          <p:spPr>
            <a:xfrm>
              <a:off x="6771979" y="4761511"/>
              <a:ext cx="7623108" cy="368401"/>
            </a:xfrm>
            <a:prstGeom prst="roundRect">
              <a:avLst/>
            </a:prstGeom>
            <a:gradFill>
              <a:gsLst>
                <a:gs pos="0">
                  <a:srgbClr val="B7E06E"/>
                </a:gs>
                <a:gs pos="100000">
                  <a:srgbClr val="ECFFC9"/>
                </a:gs>
              </a:gsLst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99586" y="4789084"/>
              <a:ext cx="56763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  <a:cs typeface="Century Gothic"/>
                  <a:sym typeface="Symbol" panose="05050102010706020507" pitchFamily="18" charset="2"/>
                </a:rPr>
                <a:t> </a:t>
              </a:r>
              <a:r>
                <a:rPr lang="en-GB" sz="1400" dirty="0" smtClean="0">
                  <a:latin typeface="Century Gothic" panose="020B0502020202020204" pitchFamily="34" charset="0"/>
                </a:rPr>
                <a:t> </a:t>
              </a:r>
              <a:r>
                <a:rPr lang="en-GB" sz="1400" dirty="0" smtClean="0">
                  <a:latin typeface="Century Gothic" panose="020B0502020202020204" pitchFamily="34" charset="0"/>
                  <a:hlinkClick r:id="rId2"/>
                </a:rPr>
                <a:t>Monolithic sessions</a:t>
              </a:r>
              <a:r>
                <a:rPr lang="en-GB" sz="1400" dirty="0" smtClean="0">
                  <a:latin typeface="Century Gothic" panose="020B0502020202020204" pitchFamily="34" charset="0"/>
                </a:rPr>
                <a:t> on Wednesday</a:t>
              </a:r>
              <a:endParaRPr lang="en-GB" sz="1400" dirty="0" smtClean="0">
                <a:latin typeface="Century Gothic" panose="020B0502020202020204" pitchFamily="34" charset="0"/>
                <a:cs typeface="Century Gothic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862324" y="4346136"/>
            <a:ext cx="1919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/>
                <a:cs typeface="Century Gothic"/>
              </a:rPr>
              <a:t>~full depletion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3429" y="4705151"/>
            <a:ext cx="5152633" cy="1534113"/>
            <a:chOff x="421902" y="4837355"/>
            <a:chExt cx="5152633" cy="1534113"/>
          </a:xfrm>
        </p:grpSpPr>
        <p:sp>
          <p:nvSpPr>
            <p:cNvPr id="44" name="Rectangle 43"/>
            <p:cNvSpPr/>
            <p:nvPr/>
          </p:nvSpPr>
          <p:spPr>
            <a:xfrm>
              <a:off x="495758" y="5012987"/>
              <a:ext cx="2864387" cy="135848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490510" y="5011149"/>
              <a:ext cx="2084025" cy="1050507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21902" y="5175907"/>
              <a:ext cx="4870938" cy="1195561"/>
              <a:chOff x="1277031" y="1584251"/>
              <a:chExt cx="5163985" cy="1317364"/>
            </a:xfrm>
          </p:grpSpPr>
          <p:sp>
            <p:nvSpPr>
              <p:cNvPr id="25" name="Isosceles Triangle 24"/>
              <p:cNvSpPr/>
              <p:nvPr/>
            </p:nvSpPr>
            <p:spPr>
              <a:xfrm rot="5400000">
                <a:off x="2402958" y="1600200"/>
                <a:ext cx="754912" cy="723014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  <p:sp>
            <p:nvSpPr>
              <p:cNvPr id="26" name="Isosceles Triangle 25"/>
              <p:cNvSpPr/>
              <p:nvPr/>
            </p:nvSpPr>
            <p:spPr>
              <a:xfrm rot="5400000">
                <a:off x="3521231" y="1600200"/>
                <a:ext cx="754912" cy="723014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983202" y="1584251"/>
                <a:ext cx="1457810" cy="7549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418907" y="1786552"/>
                <a:ext cx="571353" cy="305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Century Gothic"/>
                    <a:cs typeface="Century Gothic"/>
                  </a:rPr>
                  <a:t>amp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473382" y="1781281"/>
                <a:ext cx="671620" cy="305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Century Gothic"/>
                    <a:cs typeface="Century Gothic"/>
                  </a:rPr>
                  <a:t>comp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057329" y="1725855"/>
                <a:ext cx="1383687" cy="508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Century Gothic"/>
                    <a:cs typeface="Century Gothic"/>
                  </a:rPr>
                  <a:t>Timing / Trigger</a:t>
                </a:r>
                <a:br>
                  <a:rPr lang="en-GB" sz="1200" dirty="0" smtClean="0">
                    <a:latin typeface="Century Gothic"/>
                    <a:cs typeface="Century Gothic"/>
                  </a:rPr>
                </a:br>
                <a:r>
                  <a:rPr lang="en-GB" sz="1200" dirty="0" smtClean="0">
                    <a:latin typeface="Century Gothic"/>
                    <a:cs typeface="Century Gothic"/>
                  </a:rPr>
                  <a:t>logic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277031" y="2051540"/>
                <a:ext cx="770189" cy="508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Century Gothic"/>
                    <a:cs typeface="Century Gothic"/>
                  </a:rPr>
                  <a:t>sensing</a:t>
                </a:r>
              </a:p>
              <a:p>
                <a:pPr algn="ctr"/>
                <a:r>
                  <a:rPr lang="en-GB" sz="1200" dirty="0" smtClean="0">
                    <a:latin typeface="Century Gothic"/>
                    <a:cs typeface="Century Gothic"/>
                  </a:rPr>
                  <a:t>node</a:t>
                </a: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1871330" y="2419856"/>
                <a:ext cx="290622" cy="88602"/>
                <a:chOff x="1871330" y="2419856"/>
                <a:chExt cx="290622" cy="88602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1871330" y="2419856"/>
                  <a:ext cx="28707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1874873" y="2508458"/>
                  <a:ext cx="28707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>
              <a:xfrm flipV="1">
                <a:off x="3141921" y="1965001"/>
                <a:ext cx="420865" cy="558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4278226" y="1965001"/>
                <a:ext cx="69893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006378" y="1996903"/>
                <a:ext cx="40263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2006378" y="1996902"/>
                <a:ext cx="3543" cy="4208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2006378" y="2508458"/>
                <a:ext cx="3543" cy="23181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5760029" y="2352257"/>
                <a:ext cx="0" cy="549358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Box 50"/>
            <p:cNvSpPr txBox="1"/>
            <p:nvPr/>
          </p:nvSpPr>
          <p:spPr>
            <a:xfrm>
              <a:off x="1595573" y="4839084"/>
              <a:ext cx="722185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+mj-lt"/>
                  <a:cs typeface="Century Gothic"/>
                </a:rPr>
                <a:t>In pixel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086829" y="4837355"/>
              <a:ext cx="908710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+mj-lt"/>
                  <a:cs typeface="Century Gothic"/>
                </a:rPr>
                <a:t>Periphery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44927" y="5780363"/>
              <a:ext cx="6960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Century Gothic"/>
                  <a:cs typeface="Century Gothic"/>
                </a:rPr>
                <a:t>(+</a:t>
              </a:r>
              <a:r>
                <a:rPr lang="en-GB" sz="1400" dirty="0" err="1" smtClean="0">
                  <a:latin typeface="Century Gothic"/>
                  <a:cs typeface="Century Gothic"/>
                </a:rPr>
                <a:t>ToT</a:t>
              </a:r>
              <a:r>
                <a:rPr lang="en-GB" sz="1400" dirty="0" smtClean="0">
                  <a:latin typeface="Century Gothic"/>
                  <a:cs typeface="Century Gothic"/>
                </a:rPr>
                <a:t>)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810487" y="4601324"/>
            <a:ext cx="6242604" cy="1982733"/>
            <a:chOff x="5810487" y="4601324"/>
            <a:chExt cx="6242604" cy="1982733"/>
          </a:xfrm>
        </p:grpSpPr>
        <p:sp>
          <p:nvSpPr>
            <p:cNvPr id="54" name="Rounded Rectangle 53"/>
            <p:cNvSpPr/>
            <p:nvPr/>
          </p:nvSpPr>
          <p:spPr>
            <a:xfrm>
              <a:off x="5810487" y="4731579"/>
              <a:ext cx="6242604" cy="18524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Content Placeholder 2"/>
            <p:cNvSpPr txBox="1">
              <a:spLocks/>
            </p:cNvSpPr>
            <p:nvPr/>
          </p:nvSpPr>
          <p:spPr>
            <a:xfrm>
              <a:off x="5989260" y="4601324"/>
              <a:ext cx="5960139" cy="1881435"/>
            </a:xfrm>
            <a:prstGeom prst="rect">
              <a:avLst/>
            </a:prstGeom>
            <a:noFill/>
            <a:ln w="28575">
              <a:noFill/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SzPct val="120000"/>
                <a:buFont typeface="Wingdings" charset="2"/>
                <a:buChar char="§"/>
                <a:defRPr sz="2000" u="sng" kern="1200"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8100" dir="2700000">
                      <a:srgbClr val="000000">
                        <a:alpha val="43000"/>
                      </a:srgbClr>
                    </a:outerShdw>
                  </a:effectLst>
                  <a:latin typeface="Century Gothic"/>
                  <a:ea typeface="+mn-ea"/>
                  <a:cs typeface="Century Gothic"/>
                </a:defRPr>
              </a:lvl1pPr>
              <a:lvl2pPr marL="450850" indent="-177800" algn="l" defTabSz="457200" rtl="0" eaLnBrk="1" latinLnBrk="0" hangingPunct="1">
                <a:spcBef>
                  <a:spcPct val="20000"/>
                </a:spcBef>
                <a:buSzPct val="110000"/>
                <a:buFont typeface="Arial"/>
                <a:buChar char="•"/>
                <a:defRPr sz="1600" kern="1200">
                  <a:solidFill>
                    <a:schemeClr val="tx1"/>
                  </a:solidFill>
                  <a:latin typeface="Century Gothic"/>
                  <a:ea typeface="+mn-ea"/>
                  <a:cs typeface="Century Gothic"/>
                </a:defRPr>
              </a:lvl2pPr>
              <a:lvl3pPr marL="627063" indent="-160338" algn="l" defTabSz="457200" rtl="0" eaLnBrk="1" latinLnBrk="0" hangingPunct="1">
                <a:spcBef>
                  <a:spcPct val="20000"/>
                </a:spcBef>
                <a:buSzPct val="120000"/>
                <a:buFont typeface="Lucida Grande"/>
                <a:buChar char="-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+mn-ea"/>
                  <a:cs typeface="Century Gothic"/>
                </a:defRPr>
              </a:lvl3pPr>
              <a:lvl4pPr marL="893763" indent="-166688" algn="l" defTabSz="457200" rtl="0" eaLnBrk="1" latinLnBrk="0" hangingPunct="1">
                <a:spcBef>
                  <a:spcPct val="20000"/>
                </a:spcBef>
                <a:buSzPct val="120000"/>
                <a:buFont typeface="Lucida Grande"/>
                <a:buChar char="-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+mn-ea"/>
                  <a:cs typeface="Century Gothic"/>
                </a:defRPr>
              </a:lvl4pPr>
              <a:lvl5pPr marL="1077913" indent="-228600" algn="l" defTabSz="457200" rtl="0" eaLnBrk="1" latinLnBrk="0" hangingPunct="1">
                <a:spcBef>
                  <a:spcPct val="20000"/>
                </a:spcBef>
                <a:buSzPct val="120000"/>
                <a:buFont typeface="Lucida Grande"/>
                <a:buChar char="-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+mn-ea"/>
                  <a:cs typeface="Century Gothic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4"/>
              <a:endParaRPr lang="en-GB" sz="1100" dirty="0" smtClean="0"/>
            </a:p>
            <a:p>
              <a:r>
                <a:rPr lang="en-GB" sz="1800" dirty="0" smtClean="0"/>
                <a:t>Demonstrated</a:t>
              </a:r>
            </a:p>
            <a:p>
              <a:pPr lvl="1"/>
              <a:r>
                <a:rPr lang="en-GB" sz="1400" dirty="0" smtClean="0"/>
                <a:t>Monolithic &amp; low power → low material budget granted</a:t>
              </a:r>
            </a:p>
            <a:p>
              <a:pPr lvl="1"/>
              <a:r>
                <a:rPr lang="en-GB" sz="1400" dirty="0" smtClean="0"/>
                <a:t>Excellent </a:t>
              </a:r>
              <a:r>
                <a:rPr lang="en-GB" sz="1400" dirty="0"/>
                <a:t>granularity </a:t>
              </a:r>
              <a:r>
                <a:rPr lang="en-GB" sz="1400" dirty="0" smtClean="0"/>
                <a:t>→ </a:t>
              </a:r>
              <a:r>
                <a:rPr lang="el-GR" sz="1400" dirty="0"/>
                <a:t>σ</a:t>
              </a:r>
              <a:r>
                <a:rPr lang="en-GB" sz="1400" baseline="-25000" dirty="0" err="1"/>
                <a:t>s.p</a:t>
              </a:r>
              <a:r>
                <a:rPr lang="en-GB" sz="1400" baseline="-25000" dirty="0"/>
                <a:t>.</a:t>
              </a:r>
              <a:r>
                <a:rPr lang="en-GB" sz="1400" dirty="0"/>
                <a:t>~ </a:t>
              </a:r>
              <a:r>
                <a:rPr lang="en-GB" sz="1400" dirty="0" smtClean="0"/>
                <a:t>5-10 </a:t>
              </a:r>
              <a:r>
                <a:rPr lang="el-GR" sz="1400" dirty="0"/>
                <a:t>μ</a:t>
              </a:r>
              <a:r>
                <a:rPr lang="en-GB" sz="1400" dirty="0"/>
                <a:t>m</a:t>
              </a:r>
              <a:endParaRPr lang="en-GB" sz="1400" dirty="0" smtClean="0"/>
            </a:p>
            <a:p>
              <a:pPr lvl="1"/>
              <a:r>
                <a:rPr lang="en-GB" sz="1400" dirty="0" smtClean="0"/>
                <a:t>Short integration → occupancy = </a:t>
              </a:r>
              <a:r>
                <a:rPr lang="en-GB" sz="1400" i="1" dirty="0" smtClean="0"/>
                <a:t>O</a:t>
              </a:r>
              <a:r>
                <a:rPr lang="en-GB" sz="1400" dirty="0" smtClean="0"/>
                <a:t>(10</a:t>
              </a:r>
              <a:r>
                <a:rPr lang="en-GB" sz="1400" baseline="30000" dirty="0" smtClean="0"/>
                <a:t>-3</a:t>
              </a:r>
              <a:r>
                <a:rPr lang="en-GB" sz="1400" dirty="0" smtClean="0"/>
                <a:t>)</a:t>
              </a:r>
            </a:p>
            <a:p>
              <a:pPr lvl="3"/>
              <a:endParaRPr lang="en-GB" sz="1000" dirty="0" smtClean="0"/>
            </a:p>
            <a:p>
              <a:pPr marL="273050" lvl="1" indent="0">
                <a:buNone/>
              </a:pPr>
              <a:r>
                <a:rPr lang="en-GB" dirty="0" smtClean="0">
                  <a:sym typeface="Symbol" panose="05050102010706020507" pitchFamily="18" charset="2"/>
                </a:rPr>
                <a:t>			</a:t>
              </a:r>
              <a:r>
                <a:rPr lang="en-GB" dirty="0" smtClean="0">
                  <a:solidFill>
                    <a:srgbClr val="0100FE"/>
                  </a:solidFill>
                  <a:sym typeface="Symbol" panose="05050102010706020507" pitchFamily="18" charset="2"/>
                </a:rPr>
                <a:t> </a:t>
              </a:r>
              <a:r>
                <a:rPr lang="en-GB" dirty="0" smtClean="0">
                  <a:solidFill>
                    <a:srgbClr val="0100FE"/>
                  </a:solidFill>
                </a:rPr>
                <a:t>1</a:t>
              </a:r>
              <a:r>
                <a:rPr lang="en-GB" baseline="30000" dirty="0" smtClean="0">
                  <a:solidFill>
                    <a:srgbClr val="0100FE"/>
                  </a:solidFill>
                </a:rPr>
                <a:t>st</a:t>
              </a:r>
              <a:r>
                <a:rPr lang="en-GB" dirty="0" smtClean="0">
                  <a:solidFill>
                    <a:srgbClr val="0100FE"/>
                  </a:solidFill>
                </a:rPr>
                <a:t> dedicated version in 2021 ~ realistic</a:t>
              </a:r>
              <a:endParaRPr lang="en-GB" dirty="0">
                <a:solidFill>
                  <a:srgbClr val="0100FE"/>
                </a:solidFill>
              </a:endParaRPr>
            </a:p>
            <a:p>
              <a:pPr lvl="1"/>
              <a:endParaRPr lang="en-GB" sz="1400" dirty="0" smtClean="0"/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>
            <a:off x="6632154" y="4500025"/>
            <a:ext cx="30790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8688713" y="4500024"/>
            <a:ext cx="3549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94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0" y="1604222"/>
            <a:ext cx="11708395" cy="4767245"/>
          </a:xfrm>
        </p:spPr>
        <p:txBody>
          <a:bodyPr/>
          <a:lstStyle/>
          <a:p>
            <a:r>
              <a:rPr lang="en-GB" dirty="0" smtClean="0"/>
              <a:t>Inner layers = full silicon module</a:t>
            </a:r>
          </a:p>
          <a:p>
            <a:pPr lvl="1"/>
            <a:r>
              <a:rPr lang="en-GB" dirty="0" smtClean="0"/>
              <a:t>2 to 3 layers, radius &lt; 4 cm</a:t>
            </a:r>
          </a:p>
          <a:p>
            <a:pPr lvl="1"/>
            <a:r>
              <a:rPr lang="en-GB" dirty="0" smtClean="0"/>
              <a:t>Target 0.1 % X</a:t>
            </a:r>
            <a:r>
              <a:rPr lang="en-GB" baseline="-25000" dirty="0" smtClean="0"/>
              <a:t>0</a:t>
            </a:r>
            <a:r>
              <a:rPr lang="en-GB" dirty="0" smtClean="0"/>
              <a:t> / layer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Outer layers ~ ALICE-ITS concept</a:t>
            </a:r>
          </a:p>
          <a:p>
            <a:pPr lvl="1"/>
            <a:r>
              <a:rPr lang="en-GB" dirty="0" smtClean="0"/>
              <a:t>3 to 4 layers, radius 4-14 cm</a:t>
            </a:r>
          </a:p>
          <a:p>
            <a:pPr lvl="1"/>
            <a:r>
              <a:rPr lang="en-GB" dirty="0" smtClean="0"/>
              <a:t>Target 0.3 % X</a:t>
            </a:r>
            <a:r>
              <a:rPr lang="en-GB" baseline="-25000" dirty="0" smtClean="0"/>
              <a:t>0</a:t>
            </a:r>
            <a:r>
              <a:rPr lang="en-GB" dirty="0" smtClean="0"/>
              <a:t> / layer</a:t>
            </a:r>
          </a:p>
          <a:p>
            <a:pPr lvl="1"/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concept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576681" y="1030144"/>
            <a:ext cx="6074737" cy="3036877"/>
            <a:chOff x="5603150" y="1030144"/>
            <a:chExt cx="6074737" cy="303687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03150" y="1030144"/>
              <a:ext cx="6074737" cy="29577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0617981" y="3636134"/>
              <a:ext cx="872355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err="1" smtClean="0">
                  <a:solidFill>
                    <a:schemeClr val="bg1">
                      <a:lumMod val="50000"/>
                    </a:schemeClr>
                  </a:solidFill>
                  <a:latin typeface="Century Gothic"/>
                  <a:cs typeface="Century Gothic"/>
                </a:rPr>
                <a:t>C.Marinas</a:t>
              </a:r>
              <a:r>
                <a:rPr lang="en-GB" sz="1100" dirty="0" smtClean="0">
                  <a:solidFill>
                    <a:schemeClr val="bg1">
                      <a:lumMod val="50000"/>
                    </a:schemeClr>
                  </a:solidFill>
                  <a:latin typeface="Century Gothic"/>
                  <a:cs typeface="Century Gothic"/>
                </a:rPr>
                <a:t/>
              </a:r>
              <a:br>
                <a:rPr lang="en-GB" sz="1100" dirty="0" smtClean="0">
                  <a:solidFill>
                    <a:schemeClr val="bg1">
                      <a:lumMod val="50000"/>
                    </a:schemeClr>
                  </a:solidFill>
                  <a:latin typeface="Century Gothic"/>
                  <a:cs typeface="Century Gothic"/>
                </a:rPr>
              </a:br>
              <a:r>
                <a:rPr lang="en-GB" sz="1100" dirty="0" err="1" smtClean="0">
                  <a:solidFill>
                    <a:schemeClr val="bg1">
                      <a:lumMod val="50000"/>
                    </a:schemeClr>
                  </a:solidFill>
                  <a:latin typeface="Century Gothic"/>
                  <a:cs typeface="Century Gothic"/>
                </a:rPr>
                <a:t>G.Vidal</a:t>
              </a:r>
              <a:endParaRPr lang="en-GB" sz="1100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94872" y="3772401"/>
              <a:ext cx="1068636" cy="2805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046" y="5078776"/>
            <a:ext cx="1717084" cy="116516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97414" y="5696764"/>
            <a:ext cx="116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C.Gargiulo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/>
            </a:r>
            <a:b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</a:b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CERN - ALICE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309413" y="3772401"/>
            <a:ext cx="3848864" cy="2713198"/>
            <a:chOff x="6309413" y="3772401"/>
            <a:chExt cx="3848864" cy="271319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585" t="27416"/>
            <a:stretch/>
          </p:blipFill>
          <p:spPr>
            <a:xfrm>
              <a:off x="6573638" y="3873713"/>
              <a:ext cx="3584639" cy="2611886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309413" y="3772401"/>
              <a:ext cx="1068636" cy="1070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3580" y="2299452"/>
            <a:ext cx="1705951" cy="16981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1742" y="1458415"/>
            <a:ext cx="1992853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/>
                <a:cs typeface="Century Gothic"/>
              </a:rPr>
              <a:t>@</a:t>
            </a:r>
            <a:r>
              <a:rPr lang="en-GB" dirty="0" smtClean="0">
                <a:latin typeface="Century Gothic"/>
                <a:cs typeface="Century Gothic"/>
              </a:rPr>
              <a:t> IFIC, Valencia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2028" y="965041"/>
            <a:ext cx="5982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Context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= new geometry with all VXD fully pixelated</a:t>
            </a:r>
          </a:p>
        </p:txBody>
      </p:sp>
    </p:spTree>
    <p:extLst>
      <p:ext uri="{BB962C8B-B14F-4D97-AF65-F5344CB8AC3E}">
        <p14:creationId xmlns:p14="http://schemas.microsoft.com/office/powerpoint/2010/main" val="286405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1" y="1604222"/>
            <a:ext cx="5412428" cy="4767245"/>
          </a:xfrm>
        </p:spPr>
        <p:txBody>
          <a:bodyPr/>
          <a:lstStyle/>
          <a:p>
            <a:r>
              <a:rPr lang="en-GB" dirty="0" smtClean="0"/>
              <a:t>Inner layers = full silicon module</a:t>
            </a:r>
          </a:p>
          <a:p>
            <a:pPr lvl="1"/>
            <a:r>
              <a:rPr lang="en-GB" dirty="0" smtClean="0"/>
              <a:t>2 to 3 layers, radius &lt; 4 cm</a:t>
            </a:r>
          </a:p>
          <a:p>
            <a:pPr lvl="1"/>
            <a:r>
              <a:rPr lang="en-GB" dirty="0" smtClean="0"/>
              <a:t>Target 0.1 % X</a:t>
            </a:r>
            <a:r>
              <a:rPr lang="en-GB" baseline="-25000" dirty="0" smtClean="0"/>
              <a:t>0</a:t>
            </a:r>
            <a:r>
              <a:rPr lang="en-GB" dirty="0" smtClean="0"/>
              <a:t> / layer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Outer layers ~ ALICE-ITS ladder concept</a:t>
            </a:r>
          </a:p>
          <a:p>
            <a:pPr lvl="1"/>
            <a:r>
              <a:rPr lang="en-GB" dirty="0" smtClean="0"/>
              <a:t>3 to 4 layers, radius 4-14 cm</a:t>
            </a:r>
          </a:p>
          <a:p>
            <a:pPr lvl="1"/>
            <a:r>
              <a:rPr lang="en-GB" dirty="0" smtClean="0"/>
              <a:t>Target 0.3 % X</a:t>
            </a:r>
            <a:r>
              <a:rPr lang="en-GB" baseline="-25000" dirty="0" smtClean="0"/>
              <a:t>0</a:t>
            </a:r>
            <a:r>
              <a:rPr lang="en-GB" dirty="0" smtClean="0"/>
              <a:t> / layer</a:t>
            </a:r>
          </a:p>
          <a:p>
            <a:pPr lvl="1"/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concept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2028" y="965041"/>
            <a:ext cx="5982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Context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= new geometry with all VXD fully pixelated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046" y="5078776"/>
            <a:ext cx="1717084" cy="116516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97414" y="5696764"/>
            <a:ext cx="116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C.Gargiulo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/>
            </a:r>
            <a:b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</a:b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CERN - ALICE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3580" y="2299452"/>
            <a:ext cx="1705951" cy="16981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155" y="2824905"/>
            <a:ext cx="1463862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/>
                <a:cs typeface="Century Gothic"/>
              </a:rPr>
              <a:t>@</a:t>
            </a:r>
            <a:r>
              <a:rPr lang="en-GB" dirty="0" smtClean="0">
                <a:latin typeface="Century Gothic"/>
                <a:cs typeface="Century Gothic"/>
              </a:rPr>
              <a:t> INFN-Pisa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929610" y="1613978"/>
            <a:ext cx="4805106" cy="4767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Forward disks</a:t>
            </a:r>
          </a:p>
          <a:p>
            <a:pPr lvl="1"/>
            <a:r>
              <a:rPr lang="en-GB" dirty="0" smtClean="0"/>
              <a:t>2 disks at z= 16.5 &amp; 25.6 cm</a:t>
            </a:r>
          </a:p>
          <a:p>
            <a:pPr lvl="1"/>
            <a:r>
              <a:rPr lang="en-GB" dirty="0" smtClean="0"/>
              <a:t>Target 0.3 % X</a:t>
            </a:r>
            <a:r>
              <a:rPr lang="en-GB" baseline="-25000" dirty="0" smtClean="0"/>
              <a:t>0</a:t>
            </a:r>
            <a:r>
              <a:rPr lang="en-GB" dirty="0" smtClean="0"/>
              <a:t> / layer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8973234" y="2573697"/>
            <a:ext cx="2842807" cy="3391415"/>
            <a:chOff x="8973234" y="2573697"/>
            <a:chExt cx="2842807" cy="339141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3234" y="2573697"/>
              <a:ext cx="2598833" cy="308766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0469197" y="5595780"/>
              <a:ext cx="1346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entury Gothic"/>
                </a:rPr>
                <a:t>Disk (Ring 2)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799840" y="3205247"/>
            <a:ext cx="78418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dirty="0" err="1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F</a:t>
            </a:r>
            <a:r>
              <a:rPr lang="en-GB" sz="1100" dirty="0" err="1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.Bosi</a:t>
            </a:r>
            <a:endParaRPr lang="en-GB" sz="1100" dirty="0" smtClean="0">
              <a:solidFill>
                <a:schemeClr val="bg1">
                  <a:lumMod val="50000"/>
                </a:schemeClr>
              </a:solidFill>
              <a:latin typeface="Century Gothic"/>
              <a:cs typeface="Century Gothic"/>
            </a:endParaRPr>
          </a:p>
          <a:p>
            <a:r>
              <a:rPr lang="en-GB" sz="1100" dirty="0" err="1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M.Massa</a:t>
            </a:r>
            <a:endParaRPr lang="en-GB" sz="1100" dirty="0" smtClean="0">
              <a:solidFill>
                <a:schemeClr val="bg1">
                  <a:lumMod val="50000"/>
                </a:schemeClr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0443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Simulated tracking performances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2705" y="965041"/>
            <a:ext cx="6633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Context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= new geometry with all VXD fully pixelated = VTX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0" y="1498148"/>
            <a:ext cx="11708395" cy="4873319"/>
          </a:xfrm>
        </p:spPr>
        <p:txBody>
          <a:bodyPr/>
          <a:lstStyle/>
          <a:p>
            <a:r>
              <a:rPr lang="en-GB" dirty="0" smtClean="0"/>
              <a:t>Realistic pixel sensor model</a:t>
            </a:r>
          </a:p>
          <a:p>
            <a:pPr lvl="1"/>
            <a:r>
              <a:rPr lang="en-GB" dirty="0" smtClean="0"/>
              <a:t>Digitizer assuming </a:t>
            </a:r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fully depleted thin layer 30 </a:t>
            </a:r>
            <a:r>
              <a:rPr lang="el-GR" sz="1600" dirty="0" smtClean="0">
                <a:solidFill>
                  <a:srgbClr val="0100FE"/>
                </a:solidFill>
              </a:rPr>
              <a:t>μ</a:t>
            </a:r>
            <a:r>
              <a:rPr lang="en-GB" sz="1600" dirty="0" smtClean="0">
                <a:solidFill>
                  <a:srgbClr val="0100FE"/>
                </a:solidFill>
              </a:rPr>
              <a:t>m</a:t>
            </a:r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Pixel 33x33 </a:t>
            </a:r>
            <a:r>
              <a:rPr lang="el-GR" sz="1600" dirty="0" smtClean="0">
                <a:solidFill>
                  <a:srgbClr val="0100FE"/>
                </a:solidFill>
              </a:rPr>
              <a:t>μ</a:t>
            </a:r>
            <a:r>
              <a:rPr lang="en-GB" sz="1600" dirty="0" smtClean="0">
                <a:solidFill>
                  <a:srgbClr val="0100FE"/>
                </a:solidFill>
              </a:rPr>
              <a:t>m</a:t>
            </a:r>
            <a:r>
              <a:rPr lang="en-GB" sz="1600" baseline="30000" dirty="0" smtClean="0">
                <a:solidFill>
                  <a:srgbClr val="0100FE"/>
                </a:solidFill>
              </a:rPr>
              <a:t>2</a:t>
            </a:r>
            <a:r>
              <a:rPr lang="en-GB" sz="1600" dirty="0" smtClean="0">
                <a:solidFill>
                  <a:srgbClr val="0100FE"/>
                </a:solidFill>
              </a:rPr>
              <a:t> with 7bits Time over Threshold</a:t>
            </a:r>
            <a:endParaRPr lang="en-GB" dirty="0" smtClean="0">
              <a:solidFill>
                <a:srgbClr val="0100FE"/>
              </a:solidFill>
            </a:endParaRPr>
          </a:p>
          <a:p>
            <a:pPr lvl="1"/>
            <a:r>
              <a:rPr lang="en-GB" b="1" dirty="0" smtClean="0"/>
              <a:t>Tuned with Monopix-1 beam data</a:t>
            </a:r>
          </a:p>
          <a:p>
            <a:pPr lvl="2"/>
            <a:r>
              <a:rPr lang="en-GB" dirty="0"/>
              <a:t>JINST 14 (2019) </a:t>
            </a:r>
            <a:r>
              <a:rPr lang="en-GB" dirty="0" smtClean="0"/>
              <a:t>C06006</a:t>
            </a:r>
            <a:endParaRPr lang="en-GB" dirty="0"/>
          </a:p>
          <a:p>
            <a:pPr lvl="2"/>
            <a:r>
              <a:rPr lang="en-GB" dirty="0" smtClean="0"/>
              <a:t>Pitch 40x40 </a:t>
            </a:r>
            <a:r>
              <a:rPr lang="el-GR" dirty="0"/>
              <a:t>μ</a:t>
            </a:r>
            <a:r>
              <a:rPr lang="en-GB" dirty="0" smtClean="0"/>
              <a:t>m</a:t>
            </a:r>
            <a:r>
              <a:rPr lang="en-GB" baseline="30000" dirty="0" smtClean="0"/>
              <a:t>2</a:t>
            </a:r>
          </a:p>
          <a:p>
            <a:pPr lvl="2"/>
            <a:r>
              <a:rPr lang="en-GB" dirty="0" err="1" smtClean="0"/>
              <a:t>ToT</a:t>
            </a:r>
            <a:r>
              <a:rPr lang="en-GB" dirty="0" smtClean="0"/>
              <a:t> 6 bits</a:t>
            </a:r>
          </a:p>
          <a:p>
            <a:pPr lvl="2"/>
            <a:endParaRPr lang="en-GB" dirty="0" smtClean="0"/>
          </a:p>
          <a:p>
            <a:pPr lvl="1"/>
            <a:endParaRPr lang="en-GB" dirty="0" smtClean="0"/>
          </a:p>
          <a:p>
            <a:pPr marL="27305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marL="273050" lvl="1" indent="0">
              <a:buNone/>
            </a:pP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779478" y="6112905"/>
            <a:ext cx="773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Results by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T.Fillinger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(Strasbourg),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B.Schwenker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Göttingen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),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C.Wessel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(Bonn)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221" y="1050147"/>
            <a:ext cx="4495048" cy="34337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t="5937"/>
          <a:stretch/>
        </p:blipFill>
        <p:spPr>
          <a:xfrm>
            <a:off x="3073523" y="3319789"/>
            <a:ext cx="3874261" cy="275437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943180" y="3669188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entury Gothic"/>
                <a:cs typeface="Century Gothic"/>
              </a:rPr>
              <a:t>θ</a:t>
            </a:r>
            <a:r>
              <a:rPr lang="en-GB" dirty="0" smtClean="0">
                <a:latin typeface="Century Gothic"/>
                <a:cs typeface="Century Gothic"/>
              </a:rPr>
              <a:t>=0</a:t>
            </a:r>
            <a:r>
              <a:rPr lang="en-GB" baseline="30000" dirty="0" smtClean="0">
                <a:latin typeface="Century Gothic"/>
                <a:cs typeface="Century Gothic"/>
              </a:rPr>
              <a:t>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328650" y="1715571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entury Gothic"/>
                <a:cs typeface="Century Gothic"/>
              </a:rPr>
              <a:t>θ</a:t>
            </a:r>
            <a:r>
              <a:rPr lang="en-GB" dirty="0" smtClean="0">
                <a:latin typeface="Century Gothic"/>
                <a:cs typeface="Century Gothic"/>
              </a:rPr>
              <a:t>=60</a:t>
            </a:r>
            <a:r>
              <a:rPr lang="en-GB" baseline="30000" dirty="0" smtClean="0">
                <a:latin typeface="Century Gothic"/>
                <a:cs typeface="Century Gothic"/>
              </a:rPr>
              <a:t>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596358" y="4920511"/>
            <a:ext cx="3913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entury Gothic"/>
                <a:cs typeface="Century Gothic"/>
              </a:rPr>
              <a:t>Monopix-1 data from </a:t>
            </a:r>
            <a:r>
              <a:rPr lang="en-GB" b="1" dirty="0" smtClean="0">
                <a:latin typeface="Century Gothic"/>
                <a:cs typeface="Century Gothic"/>
              </a:rPr>
              <a:t>Bonn group</a:t>
            </a:r>
            <a:r>
              <a:rPr lang="en-GB" dirty="0" smtClean="0">
                <a:latin typeface="Century Gothic"/>
                <a:cs typeface="Century Gothic"/>
              </a:rPr>
              <a:t/>
            </a:r>
            <a:br>
              <a:rPr lang="en-GB" dirty="0" smtClean="0">
                <a:latin typeface="Century Gothic"/>
                <a:cs typeface="Century Gothic"/>
              </a:rPr>
            </a:br>
            <a:r>
              <a:rPr lang="en-GB" dirty="0" smtClean="0">
                <a:latin typeface="Century Gothic"/>
                <a:cs typeface="Century Gothic"/>
              </a:rPr>
              <a:t>Test-beam at DESY with </a:t>
            </a:r>
            <a:r>
              <a:rPr lang="en-GB" dirty="0">
                <a:latin typeface="Century Gothic"/>
                <a:cs typeface="Century Gothic"/>
              </a:rPr>
              <a:t>5</a:t>
            </a:r>
            <a:r>
              <a:rPr lang="en-GB" dirty="0" smtClean="0">
                <a:latin typeface="Century Gothic"/>
                <a:cs typeface="Century Gothic"/>
              </a:rPr>
              <a:t> GeV e-</a:t>
            </a:r>
          </a:p>
        </p:txBody>
      </p:sp>
    </p:spTree>
    <p:extLst>
      <p:ext uri="{BB962C8B-B14F-4D97-AF65-F5344CB8AC3E}">
        <p14:creationId xmlns:p14="http://schemas.microsoft.com/office/powerpoint/2010/main" val="1606156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Simulated tracking performances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356" y="891975"/>
            <a:ext cx="2026718" cy="18257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2477" y="584583"/>
            <a:ext cx="3244681" cy="21273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2705" y="965041"/>
            <a:ext cx="6633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Context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= new geometry with all VXD fully pixelated = VTX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0" y="1498148"/>
            <a:ext cx="7538683" cy="4873319"/>
          </a:xfrm>
        </p:spPr>
        <p:txBody>
          <a:bodyPr/>
          <a:lstStyle/>
          <a:p>
            <a:r>
              <a:rPr lang="en-GB" dirty="0" smtClean="0"/>
              <a:t>Realistic pixel sensor model</a:t>
            </a:r>
          </a:p>
          <a:p>
            <a:pPr lvl="1"/>
            <a:r>
              <a:rPr lang="en-GB" dirty="0" smtClean="0"/>
              <a:t>Digitizer assuming </a:t>
            </a:r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fully depleted thin layer 30 </a:t>
            </a:r>
            <a:r>
              <a:rPr lang="el-GR" sz="1600" dirty="0" smtClean="0">
                <a:solidFill>
                  <a:srgbClr val="0100FE"/>
                </a:solidFill>
              </a:rPr>
              <a:t>μ</a:t>
            </a:r>
            <a:r>
              <a:rPr lang="en-GB" sz="1600" dirty="0" smtClean="0">
                <a:solidFill>
                  <a:srgbClr val="0100FE"/>
                </a:solidFill>
              </a:rPr>
              <a:t>m</a:t>
            </a:r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Pixel 33x33 </a:t>
            </a:r>
            <a:r>
              <a:rPr lang="el-GR" sz="1600" dirty="0" smtClean="0">
                <a:solidFill>
                  <a:srgbClr val="0100FE"/>
                </a:solidFill>
              </a:rPr>
              <a:t>μ</a:t>
            </a:r>
            <a:r>
              <a:rPr lang="en-GB" sz="1600" dirty="0" smtClean="0">
                <a:solidFill>
                  <a:srgbClr val="0100FE"/>
                </a:solidFill>
              </a:rPr>
              <a:t>m</a:t>
            </a:r>
            <a:r>
              <a:rPr lang="en-GB" sz="1600" baseline="30000" dirty="0" smtClean="0">
                <a:solidFill>
                  <a:srgbClr val="0100FE"/>
                </a:solidFill>
              </a:rPr>
              <a:t>2</a:t>
            </a:r>
            <a:r>
              <a:rPr lang="en-GB" sz="1600" dirty="0" smtClean="0">
                <a:solidFill>
                  <a:srgbClr val="0100FE"/>
                </a:solidFill>
              </a:rPr>
              <a:t> with 7bits Time over Threshold</a:t>
            </a:r>
            <a:endParaRPr lang="en-GB" dirty="0" smtClean="0">
              <a:solidFill>
                <a:srgbClr val="0100FE"/>
              </a:solidFill>
            </a:endParaRPr>
          </a:p>
          <a:p>
            <a:pPr lvl="1"/>
            <a:r>
              <a:rPr lang="en-GB" dirty="0" smtClean="0"/>
              <a:t>Tuned with Monopix-1 beam data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Geometry</a:t>
            </a:r>
          </a:p>
          <a:p>
            <a:pPr lvl="1"/>
            <a:r>
              <a:rPr lang="en-GB" dirty="0" smtClean="0"/>
              <a:t>Taken from fast simulation</a:t>
            </a:r>
          </a:p>
          <a:p>
            <a:pPr lvl="1"/>
            <a:r>
              <a:rPr lang="en-GB" dirty="0" smtClean="0"/>
              <a:t>5 or 7 barrel layers with/without 2 forward disks</a:t>
            </a:r>
          </a:p>
          <a:p>
            <a:pPr lvl="1"/>
            <a:r>
              <a:rPr lang="en-GB" dirty="0" smtClean="0"/>
              <a:t>Crude layer description but with targeted material budget</a:t>
            </a:r>
            <a:br>
              <a:rPr lang="en-GB" dirty="0" smtClean="0"/>
            </a:br>
            <a:r>
              <a:rPr lang="en-GB" dirty="0" smtClean="0">
                <a:solidFill>
                  <a:srgbClr val="0100FE"/>
                </a:solidFill>
              </a:rPr>
              <a:t>→ per layer: 0.1 % X</a:t>
            </a:r>
            <a:r>
              <a:rPr lang="en-GB" baseline="-25000" dirty="0" smtClean="0">
                <a:solidFill>
                  <a:srgbClr val="0100FE"/>
                </a:solidFill>
              </a:rPr>
              <a:t>0</a:t>
            </a:r>
            <a:r>
              <a:rPr lang="en-GB" dirty="0" smtClean="0">
                <a:solidFill>
                  <a:srgbClr val="0100FE"/>
                </a:solidFill>
              </a:rPr>
              <a:t> for radii &lt;4 cm then 0.3 % X</a:t>
            </a:r>
            <a:r>
              <a:rPr lang="en-GB" baseline="-25000" dirty="0" smtClean="0">
                <a:solidFill>
                  <a:srgbClr val="0100FE"/>
                </a:solidFill>
              </a:rPr>
              <a:t>0</a:t>
            </a:r>
          </a:p>
          <a:p>
            <a:pPr lvl="1"/>
            <a:endParaRPr lang="en-GB" dirty="0"/>
          </a:p>
          <a:p>
            <a:r>
              <a:rPr lang="en-GB" dirty="0" smtClean="0"/>
              <a:t>Full tracking chain</a:t>
            </a:r>
          </a:p>
          <a:p>
            <a:pPr lvl="1"/>
            <a:r>
              <a:rPr lang="en-GB" dirty="0" smtClean="0"/>
              <a:t>VTX standalone</a:t>
            </a:r>
          </a:p>
          <a:p>
            <a:pPr lvl="1"/>
            <a:r>
              <a:rPr lang="en-GB" dirty="0" smtClean="0"/>
              <a:t>CDC standalone</a:t>
            </a:r>
          </a:p>
          <a:p>
            <a:pPr marL="27305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marL="273050" lvl="1" indent="0">
              <a:buNone/>
            </a:pPr>
            <a:endParaRPr lang="en-GB" dirty="0"/>
          </a:p>
        </p:txBody>
      </p:sp>
      <p:sp>
        <p:nvSpPr>
          <p:cNvPr id="12" name="Right Brace 11"/>
          <p:cNvSpPr/>
          <p:nvPr/>
        </p:nvSpPr>
        <p:spPr>
          <a:xfrm>
            <a:off x="2599981" y="5560897"/>
            <a:ext cx="154236" cy="516383"/>
          </a:xfrm>
          <a:prstGeom prst="rightBrace">
            <a:avLst>
              <a:gd name="adj1" fmla="val 43027"/>
              <a:gd name="adj2" fmla="val 490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820316" y="5651651"/>
            <a:ext cx="1733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entury Gothic"/>
                <a:cs typeface="Century Gothic"/>
              </a:rPr>
              <a:t>t</a:t>
            </a:r>
            <a:r>
              <a:rPr lang="en-GB" sz="1600" dirty="0" smtClean="0">
                <a:latin typeface="Century Gothic"/>
                <a:cs typeface="Century Gothic"/>
              </a:rPr>
              <a:t>hen combined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79478" y="6112905"/>
            <a:ext cx="7635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Results by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T.Fillinger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(Strasbourg),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B.Schwenker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(</a:t>
            </a:r>
            <a:r>
              <a:rPr lang="en-GB" sz="1600" dirty="0" err="1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Göttingen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),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C.Wessel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(Bonn)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AFAF9"/>
              </a:clrFrom>
              <a:clrTo>
                <a:srgbClr val="FAFA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1472" y="3098827"/>
            <a:ext cx="5749198" cy="21951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63469" y="5364355"/>
            <a:ext cx="4054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100FE"/>
                </a:solidFill>
                <a:latin typeface="Century Gothic"/>
                <a:cs typeface="Century Gothic"/>
              </a:rPr>
              <a:t>All VTX layers included in pattern-</a:t>
            </a:r>
            <a:r>
              <a:rPr lang="en-GB" sz="1600" dirty="0" err="1" smtClean="0">
                <a:solidFill>
                  <a:srgbClr val="0100FE"/>
                </a:solidFill>
                <a:latin typeface="Century Gothic"/>
                <a:cs typeface="Century Gothic"/>
              </a:rPr>
              <a:t>reco</a:t>
            </a:r>
            <a:r>
              <a:rPr lang="en-GB" sz="1600" dirty="0" smtClean="0">
                <a:solidFill>
                  <a:srgbClr val="0100FE"/>
                </a:solidFill>
                <a:latin typeface="Century Gothic"/>
                <a:cs typeface="Century Gothic"/>
              </a:rPr>
              <a:t>.</a:t>
            </a:r>
            <a:br>
              <a:rPr lang="en-GB" sz="1600" dirty="0" smtClean="0">
                <a:solidFill>
                  <a:srgbClr val="0100FE"/>
                </a:solidFill>
                <a:latin typeface="Century Gothic"/>
                <a:cs typeface="Century Gothic"/>
              </a:rPr>
            </a:br>
            <a:r>
              <a:rPr lang="en-GB" sz="1600" dirty="0" smtClean="0">
                <a:solidFill>
                  <a:srgbClr val="0100FE"/>
                </a:solidFill>
                <a:latin typeface="Century Gothic"/>
                <a:cs typeface="Century Gothic"/>
              </a:rPr>
              <a:t>→ other possible simpler/faster scheme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51375" y="5328683"/>
            <a:ext cx="1920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Century Gothic"/>
                <a:cs typeface="Century Gothic"/>
              </a:rPr>
              <a:t>b</a:t>
            </a:r>
            <a:r>
              <a:rPr lang="en-GB" sz="1600" dirty="0" smtClean="0">
                <a:latin typeface="Century Gothic"/>
                <a:cs typeface="Century Gothic"/>
              </a:rPr>
              <a:t>eneficial to</a:t>
            </a:r>
            <a:br>
              <a:rPr lang="en-GB" sz="1600" dirty="0" smtClean="0">
                <a:latin typeface="Century Gothic"/>
                <a:cs typeface="Century Gothic"/>
              </a:rPr>
            </a:br>
            <a:r>
              <a:rPr lang="en-GB" sz="1600" dirty="0" smtClean="0">
                <a:solidFill>
                  <a:srgbClr val="0100FE"/>
                </a:solidFill>
                <a:latin typeface="Century Gothic"/>
                <a:cs typeface="Century Gothic"/>
              </a:rPr>
              <a:t>High Level Trigger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18571" y="546436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entury Gothic"/>
                <a:cs typeface="Century Gothic"/>
                <a:sym typeface="Symbol" panose="05050102010706020507" pitchFamily="18" charset="2"/>
              </a:rPr>
              <a:t></a:t>
            </a:r>
            <a:endParaRPr lang="en-GB" dirty="0" smtClean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18578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"/>
          <a:stretch/>
        </p:blipFill>
        <p:spPr>
          <a:xfrm>
            <a:off x="6633660" y="2985571"/>
            <a:ext cx="5419561" cy="3127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Simulated tracking performances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4356" y="891975"/>
            <a:ext cx="2026718" cy="18257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2477" y="584583"/>
            <a:ext cx="3244681" cy="21273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2705" y="965041"/>
            <a:ext cx="6633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Context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= new geometry with all VXD fully pixelated = VTX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0" y="1498148"/>
            <a:ext cx="11708395" cy="4873319"/>
          </a:xfrm>
        </p:spPr>
        <p:txBody>
          <a:bodyPr/>
          <a:lstStyle/>
          <a:p>
            <a:r>
              <a:rPr lang="en-GB" dirty="0" smtClean="0"/>
              <a:t>Realistic pixel sensor model</a:t>
            </a:r>
          </a:p>
          <a:p>
            <a:pPr lvl="1"/>
            <a:r>
              <a:rPr lang="en-GB" dirty="0" smtClean="0"/>
              <a:t>Digitizer assuming </a:t>
            </a:r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fully depleted thin layer 30 </a:t>
            </a:r>
            <a:r>
              <a:rPr lang="el-GR" sz="1600" dirty="0" smtClean="0">
                <a:solidFill>
                  <a:srgbClr val="0100FE"/>
                </a:solidFill>
              </a:rPr>
              <a:t>μ</a:t>
            </a:r>
            <a:r>
              <a:rPr lang="en-GB" sz="1600" dirty="0" smtClean="0">
                <a:solidFill>
                  <a:srgbClr val="0100FE"/>
                </a:solidFill>
              </a:rPr>
              <a:t>m</a:t>
            </a:r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Pixel 33x33 </a:t>
            </a:r>
            <a:r>
              <a:rPr lang="el-GR" sz="1600" dirty="0" smtClean="0">
                <a:solidFill>
                  <a:srgbClr val="0100FE"/>
                </a:solidFill>
              </a:rPr>
              <a:t>μ</a:t>
            </a:r>
            <a:r>
              <a:rPr lang="en-GB" sz="1600" dirty="0" smtClean="0">
                <a:solidFill>
                  <a:srgbClr val="0100FE"/>
                </a:solidFill>
              </a:rPr>
              <a:t>m</a:t>
            </a:r>
            <a:r>
              <a:rPr lang="en-GB" sz="1600" baseline="30000" dirty="0" smtClean="0">
                <a:solidFill>
                  <a:srgbClr val="0100FE"/>
                </a:solidFill>
              </a:rPr>
              <a:t>2</a:t>
            </a:r>
            <a:r>
              <a:rPr lang="en-GB" sz="1600" dirty="0" smtClean="0">
                <a:solidFill>
                  <a:srgbClr val="0100FE"/>
                </a:solidFill>
              </a:rPr>
              <a:t> with 7bits Time over Threshold</a:t>
            </a:r>
            <a:endParaRPr lang="en-GB" dirty="0" smtClean="0">
              <a:solidFill>
                <a:srgbClr val="0100FE"/>
              </a:solidFill>
            </a:endParaRPr>
          </a:p>
          <a:p>
            <a:pPr lvl="1"/>
            <a:r>
              <a:rPr lang="en-GB" dirty="0" smtClean="0"/>
              <a:t>Tuned with Monopix-1 beam data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Geometry</a:t>
            </a:r>
          </a:p>
          <a:p>
            <a:pPr lvl="1"/>
            <a:r>
              <a:rPr lang="en-GB" dirty="0" smtClean="0"/>
              <a:t>Taken from fast simulation</a:t>
            </a:r>
          </a:p>
          <a:p>
            <a:pPr lvl="1"/>
            <a:r>
              <a:rPr lang="en-GB" dirty="0" smtClean="0"/>
              <a:t>5 or 7 barrel layers with/without 2 forward disks</a:t>
            </a:r>
          </a:p>
          <a:p>
            <a:pPr lvl="1"/>
            <a:r>
              <a:rPr lang="en-GB" dirty="0" smtClean="0"/>
              <a:t>Crude layer description but with targeted material budget</a:t>
            </a:r>
            <a:br>
              <a:rPr lang="en-GB" dirty="0" smtClean="0"/>
            </a:br>
            <a:r>
              <a:rPr lang="en-GB" dirty="0" smtClean="0">
                <a:solidFill>
                  <a:srgbClr val="0100FE"/>
                </a:solidFill>
              </a:rPr>
              <a:t>→ per layer: 0.1 % X</a:t>
            </a:r>
            <a:r>
              <a:rPr lang="en-GB" baseline="-25000" dirty="0" smtClean="0">
                <a:solidFill>
                  <a:srgbClr val="0100FE"/>
                </a:solidFill>
              </a:rPr>
              <a:t>0</a:t>
            </a:r>
            <a:r>
              <a:rPr lang="en-GB" dirty="0" smtClean="0">
                <a:solidFill>
                  <a:srgbClr val="0100FE"/>
                </a:solidFill>
              </a:rPr>
              <a:t> for radii &lt;4 cm then 0.3 % X</a:t>
            </a:r>
            <a:r>
              <a:rPr lang="en-GB" baseline="-25000" dirty="0" smtClean="0">
                <a:solidFill>
                  <a:srgbClr val="0100FE"/>
                </a:solidFill>
              </a:rPr>
              <a:t>0</a:t>
            </a:r>
          </a:p>
          <a:p>
            <a:pPr lvl="1"/>
            <a:endParaRPr lang="en-GB" dirty="0"/>
          </a:p>
          <a:p>
            <a:r>
              <a:rPr lang="en-GB" dirty="0" smtClean="0"/>
              <a:t>Full tracking chain</a:t>
            </a:r>
          </a:p>
          <a:p>
            <a:pPr lvl="1"/>
            <a:r>
              <a:rPr lang="en-GB" dirty="0" smtClean="0"/>
              <a:t>VTX standalone</a:t>
            </a:r>
          </a:p>
          <a:p>
            <a:pPr lvl="1"/>
            <a:r>
              <a:rPr lang="en-GB" dirty="0" smtClean="0"/>
              <a:t>CDC standalone</a:t>
            </a:r>
          </a:p>
          <a:p>
            <a:pPr marL="27305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marL="273050" lvl="1" indent="0">
              <a:buNone/>
            </a:pPr>
            <a:endParaRPr lang="en-GB" dirty="0"/>
          </a:p>
        </p:txBody>
      </p:sp>
      <p:sp>
        <p:nvSpPr>
          <p:cNvPr id="12" name="Right Brace 11"/>
          <p:cNvSpPr/>
          <p:nvPr/>
        </p:nvSpPr>
        <p:spPr>
          <a:xfrm>
            <a:off x="2599981" y="5560897"/>
            <a:ext cx="154236" cy="516383"/>
          </a:xfrm>
          <a:prstGeom prst="rightBrace">
            <a:avLst>
              <a:gd name="adj1" fmla="val 43027"/>
              <a:gd name="adj2" fmla="val 490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820316" y="5651651"/>
            <a:ext cx="1733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entury Gothic"/>
                <a:cs typeface="Century Gothic"/>
              </a:rPr>
              <a:t>t</a:t>
            </a:r>
            <a:r>
              <a:rPr lang="en-GB" sz="1600" dirty="0" smtClean="0">
                <a:latin typeface="Century Gothic"/>
                <a:cs typeface="Century Gothic"/>
              </a:rPr>
              <a:t>hen combined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79478" y="6112905"/>
            <a:ext cx="7635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Results by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T.Fillinger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(Strasbourg),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B.Schwenker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(</a:t>
            </a:r>
            <a:r>
              <a:rPr lang="en-GB" sz="1600" dirty="0" err="1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Göttingen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),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C.Wessel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(Bonn)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715" y="2974853"/>
            <a:ext cx="4347601" cy="21042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52" t="8227" r="2063" b="71815"/>
          <a:stretch/>
        </p:blipFill>
        <p:spPr>
          <a:xfrm>
            <a:off x="10377889" y="3155375"/>
            <a:ext cx="1630497" cy="6610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476039" y="4364572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863067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Simulated tracking performances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356" y="891975"/>
            <a:ext cx="2026718" cy="18257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2477" y="584583"/>
            <a:ext cx="3244681" cy="21273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2705" y="965041"/>
            <a:ext cx="6633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Context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= new geometry with all VXD fully pixelated = VTX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789" y="3318063"/>
            <a:ext cx="4516500" cy="27041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507556" y="5321146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Preliminary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0" y="1498148"/>
            <a:ext cx="11708395" cy="4873319"/>
          </a:xfrm>
        </p:spPr>
        <p:txBody>
          <a:bodyPr/>
          <a:lstStyle/>
          <a:p>
            <a:r>
              <a:rPr lang="en-GB" dirty="0" smtClean="0"/>
              <a:t>Realistic pixel sensor model</a:t>
            </a:r>
          </a:p>
          <a:p>
            <a:pPr lvl="1"/>
            <a:r>
              <a:rPr lang="en-GB" dirty="0" smtClean="0"/>
              <a:t>Digitizer assuming </a:t>
            </a:r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fully depleted thin layer 30 </a:t>
            </a:r>
            <a:r>
              <a:rPr lang="el-GR" sz="1600" dirty="0" smtClean="0">
                <a:solidFill>
                  <a:srgbClr val="0100FE"/>
                </a:solidFill>
              </a:rPr>
              <a:t>μ</a:t>
            </a:r>
            <a:r>
              <a:rPr lang="en-GB" sz="1600" dirty="0" smtClean="0">
                <a:solidFill>
                  <a:srgbClr val="0100FE"/>
                </a:solidFill>
              </a:rPr>
              <a:t>m</a:t>
            </a:r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Pixel 33x33 </a:t>
            </a:r>
            <a:r>
              <a:rPr lang="el-GR" sz="1600" dirty="0" smtClean="0">
                <a:solidFill>
                  <a:srgbClr val="0100FE"/>
                </a:solidFill>
              </a:rPr>
              <a:t>μ</a:t>
            </a:r>
            <a:r>
              <a:rPr lang="en-GB" sz="1600" dirty="0" smtClean="0">
                <a:solidFill>
                  <a:srgbClr val="0100FE"/>
                </a:solidFill>
              </a:rPr>
              <a:t>m</a:t>
            </a:r>
            <a:r>
              <a:rPr lang="en-GB" sz="1600" baseline="30000" dirty="0" smtClean="0">
                <a:solidFill>
                  <a:srgbClr val="0100FE"/>
                </a:solidFill>
              </a:rPr>
              <a:t>2</a:t>
            </a:r>
            <a:r>
              <a:rPr lang="en-GB" sz="1600" dirty="0" smtClean="0">
                <a:solidFill>
                  <a:srgbClr val="0100FE"/>
                </a:solidFill>
              </a:rPr>
              <a:t> with 7bits Time over Threshold</a:t>
            </a:r>
            <a:endParaRPr lang="en-GB" dirty="0" smtClean="0">
              <a:solidFill>
                <a:srgbClr val="0100FE"/>
              </a:solidFill>
            </a:endParaRPr>
          </a:p>
          <a:p>
            <a:pPr lvl="1"/>
            <a:r>
              <a:rPr lang="en-GB" dirty="0" smtClean="0"/>
              <a:t>Tuned with Monopix-1 beam data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Geometry</a:t>
            </a:r>
          </a:p>
          <a:p>
            <a:pPr lvl="1"/>
            <a:r>
              <a:rPr lang="en-GB" dirty="0" smtClean="0"/>
              <a:t>Taken from fast simulation</a:t>
            </a:r>
          </a:p>
          <a:p>
            <a:pPr lvl="1"/>
            <a:r>
              <a:rPr lang="en-GB" dirty="0" smtClean="0"/>
              <a:t>5 or 7 barrel layers with/without 2 forward disks</a:t>
            </a:r>
          </a:p>
          <a:p>
            <a:pPr lvl="1"/>
            <a:r>
              <a:rPr lang="en-GB" dirty="0" smtClean="0"/>
              <a:t>Crude layer description but with targeted material budget</a:t>
            </a:r>
            <a:br>
              <a:rPr lang="en-GB" dirty="0" smtClean="0"/>
            </a:br>
            <a:r>
              <a:rPr lang="en-GB" dirty="0" smtClean="0">
                <a:solidFill>
                  <a:srgbClr val="0100FE"/>
                </a:solidFill>
              </a:rPr>
              <a:t>→ per layer: 0.1 % X</a:t>
            </a:r>
            <a:r>
              <a:rPr lang="en-GB" baseline="-25000" dirty="0" smtClean="0">
                <a:solidFill>
                  <a:srgbClr val="0100FE"/>
                </a:solidFill>
              </a:rPr>
              <a:t>0</a:t>
            </a:r>
            <a:r>
              <a:rPr lang="en-GB" dirty="0" smtClean="0">
                <a:solidFill>
                  <a:srgbClr val="0100FE"/>
                </a:solidFill>
              </a:rPr>
              <a:t> for radii &lt;4 cm then 0.3 % X</a:t>
            </a:r>
            <a:r>
              <a:rPr lang="en-GB" baseline="-25000" dirty="0" smtClean="0">
                <a:solidFill>
                  <a:srgbClr val="0100FE"/>
                </a:solidFill>
              </a:rPr>
              <a:t>0</a:t>
            </a:r>
          </a:p>
          <a:p>
            <a:pPr lvl="1"/>
            <a:endParaRPr lang="en-GB" dirty="0"/>
          </a:p>
          <a:p>
            <a:r>
              <a:rPr lang="en-GB" dirty="0" smtClean="0"/>
              <a:t>Full tracking chain</a:t>
            </a:r>
          </a:p>
          <a:p>
            <a:pPr lvl="1"/>
            <a:r>
              <a:rPr lang="en-GB" dirty="0" smtClean="0"/>
              <a:t>VTX standalone</a:t>
            </a:r>
          </a:p>
          <a:p>
            <a:pPr lvl="1"/>
            <a:r>
              <a:rPr lang="en-GB" dirty="0" smtClean="0"/>
              <a:t>CDC standalone</a:t>
            </a:r>
          </a:p>
          <a:p>
            <a:pPr marL="27305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marL="273050" lvl="1" indent="0">
              <a:buNone/>
            </a:pPr>
            <a:endParaRPr lang="en-GB" dirty="0"/>
          </a:p>
        </p:txBody>
      </p:sp>
      <p:sp>
        <p:nvSpPr>
          <p:cNvPr id="12" name="Right Brace 11"/>
          <p:cNvSpPr/>
          <p:nvPr/>
        </p:nvSpPr>
        <p:spPr>
          <a:xfrm>
            <a:off x="2599981" y="5560897"/>
            <a:ext cx="154236" cy="516383"/>
          </a:xfrm>
          <a:prstGeom prst="rightBrace">
            <a:avLst>
              <a:gd name="adj1" fmla="val 43027"/>
              <a:gd name="adj2" fmla="val 490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820316" y="5651651"/>
            <a:ext cx="1733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entury Gothic"/>
                <a:cs typeface="Century Gothic"/>
              </a:rPr>
              <a:t>t</a:t>
            </a:r>
            <a:r>
              <a:rPr lang="en-GB" sz="1600" dirty="0" smtClean="0">
                <a:latin typeface="Century Gothic"/>
                <a:cs typeface="Century Gothic"/>
              </a:rPr>
              <a:t>hen combined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79478" y="6112905"/>
            <a:ext cx="7505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Results by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T.Fillinger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(Strasbourg),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B.Schwenker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(Giessen),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C.Wessel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 (Bonn)</a:t>
            </a:r>
          </a:p>
        </p:txBody>
      </p:sp>
    </p:spTree>
    <p:extLst>
      <p:ext uri="{BB962C8B-B14F-4D97-AF65-F5344CB8AC3E}">
        <p14:creationId xmlns:p14="http://schemas.microsoft.com/office/powerpoint/2010/main" val="3766732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&amp;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0" y="920685"/>
            <a:ext cx="11708395" cy="5373664"/>
          </a:xfrm>
        </p:spPr>
        <p:txBody>
          <a:bodyPr/>
          <a:lstStyle/>
          <a:p>
            <a:r>
              <a:rPr lang="en-GB" dirty="0" smtClean="0"/>
              <a:t>There is an opportunity for an upgraded vertex detector (VXD) in Belle II</a:t>
            </a:r>
          </a:p>
          <a:p>
            <a:pPr lvl="1"/>
            <a:r>
              <a:rPr lang="en-GB" sz="2000" dirty="0" smtClean="0"/>
              <a:t>Shor-term target </a:t>
            </a:r>
            <a:r>
              <a:rPr lang="en-GB" sz="2000" dirty="0" smtClean="0">
                <a:solidFill>
                  <a:srgbClr val="FF0000"/>
                </a:solidFill>
              </a:rPr>
              <a:t>~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2026</a:t>
            </a:r>
          </a:p>
          <a:p>
            <a:pPr lvl="1"/>
            <a:r>
              <a:rPr lang="en-GB" sz="2000" dirty="0" smtClean="0"/>
              <a:t>Main requirement = additional robustness / hit-rate &amp; radiation environment</a:t>
            </a:r>
          </a:p>
          <a:p>
            <a:pPr lvl="1"/>
            <a:r>
              <a:rPr lang="en-GB" sz="2000" dirty="0" smtClean="0"/>
              <a:t>Also opportunity to enhance </a:t>
            </a:r>
            <a:r>
              <a:rPr lang="en-GB" sz="2000" dirty="0" err="1" smtClean="0"/>
              <a:t>vertexing</a:t>
            </a:r>
            <a:r>
              <a:rPr lang="en-GB" sz="2000" dirty="0"/>
              <a:t> </a:t>
            </a:r>
            <a:r>
              <a:rPr lang="en-GB" sz="2000" dirty="0" smtClean="0"/>
              <a:t>&amp; tracking performances</a:t>
            </a:r>
          </a:p>
          <a:p>
            <a:pPr marL="273050" lvl="1" indent="0">
              <a:buNone/>
            </a:pPr>
            <a:r>
              <a:rPr lang="en-GB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GB" sz="2000" dirty="0" smtClean="0">
                <a:solidFill>
                  <a:srgbClr val="FF0000"/>
                </a:solidFill>
              </a:rPr>
              <a:t>Will benefit to physics with &gt; 30 ab</a:t>
            </a:r>
            <a:r>
              <a:rPr lang="en-GB" sz="2000" baseline="30000" dirty="0" smtClean="0">
                <a:solidFill>
                  <a:srgbClr val="FF0000"/>
                </a:solidFill>
              </a:rPr>
              <a:t>-1</a:t>
            </a:r>
            <a:r>
              <a:rPr lang="en-GB" sz="2000" dirty="0" smtClean="0">
                <a:solidFill>
                  <a:srgbClr val="FF0000"/>
                </a:solidFill>
              </a:rPr>
              <a:t> still to accumulate over expected 50 ab</a:t>
            </a:r>
            <a:r>
              <a:rPr lang="en-GB" sz="2000" baseline="30000" dirty="0" smtClean="0">
                <a:solidFill>
                  <a:srgbClr val="FF0000"/>
                </a:solidFill>
              </a:rPr>
              <a:t>-1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</a:p>
          <a:p>
            <a:pPr lvl="1"/>
            <a:endParaRPr lang="en-GB" dirty="0"/>
          </a:p>
          <a:p>
            <a:r>
              <a:rPr lang="en-GB" dirty="0" smtClean="0"/>
              <a:t>Initial work status</a:t>
            </a:r>
          </a:p>
          <a:p>
            <a:pPr lvl="1"/>
            <a:r>
              <a:rPr lang="en-GB" sz="2000" dirty="0" smtClean="0"/>
              <a:t>R&amp;D concepts on various strip / pixel &amp; integration technologies on-going</a:t>
            </a:r>
          </a:p>
          <a:p>
            <a:pPr lvl="1"/>
            <a:r>
              <a:rPr lang="en-GB" sz="2000" b="1" dirty="0" smtClean="0"/>
              <a:t>Full simulation for fully pixelated VXD </a:t>
            </a:r>
            <a:r>
              <a:rPr lang="en-GB" sz="2000" b="1" u="sng" dirty="0"/>
              <a:t>option</a:t>
            </a:r>
            <a:r>
              <a:rPr lang="en-GB" sz="2000" dirty="0"/>
              <a:t> → </a:t>
            </a:r>
            <a:r>
              <a:rPr lang="en-GB" sz="2000" dirty="0" smtClean="0"/>
              <a:t>first evaluation of expected performances</a:t>
            </a:r>
            <a:endParaRPr lang="en-GB" sz="2000" dirty="0"/>
          </a:p>
          <a:p>
            <a:pPr lvl="1"/>
            <a:endParaRPr lang="en-GB" dirty="0" smtClean="0"/>
          </a:p>
          <a:p>
            <a:r>
              <a:rPr lang="en-GB" dirty="0" smtClean="0"/>
              <a:t>Still a lot to do in a short time</a:t>
            </a:r>
          </a:p>
          <a:p>
            <a:pPr lvl="1"/>
            <a:r>
              <a:rPr lang="en-GB" sz="2000" dirty="0" smtClean="0"/>
              <a:t>Letters of Intent describing draft proposals @ end of 2020</a:t>
            </a:r>
          </a:p>
          <a:p>
            <a:pPr lvl="1"/>
            <a:r>
              <a:rPr lang="en-GB" sz="2000" dirty="0" smtClean="0"/>
              <a:t>First dedicated prototypes in 2021 → CDR 2021</a:t>
            </a:r>
          </a:p>
          <a:p>
            <a:pPr lvl="1"/>
            <a:r>
              <a:rPr lang="en-GB" sz="2000" b="1" dirty="0" smtClean="0"/>
              <a:t>Physics benchmarking with full simulation</a:t>
            </a:r>
          </a:p>
          <a:p>
            <a:pPr lvl="1"/>
            <a:r>
              <a:rPr lang="en-GB" sz="2000" dirty="0" smtClean="0"/>
              <a:t>Then 5 years rush to development &amp; install</a:t>
            </a:r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692754" y="5199272"/>
            <a:ext cx="3308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100FE"/>
                </a:solidFill>
                <a:latin typeface="Century Gothic"/>
                <a:cs typeface="Century Gothic"/>
                <a:sym typeface="Symbol" panose="05050102010706020507" pitchFamily="18" charset="2"/>
              </a:rPr>
              <a:t> It is time to join,</a:t>
            </a:r>
            <a:br>
              <a:rPr lang="en-GB" sz="2000" dirty="0" smtClean="0">
                <a:solidFill>
                  <a:srgbClr val="0100FE"/>
                </a:solidFill>
                <a:latin typeface="Century Gothic"/>
                <a:cs typeface="Century Gothic"/>
                <a:sym typeface="Symbol" panose="05050102010706020507" pitchFamily="18" charset="2"/>
              </a:rPr>
            </a:br>
            <a:r>
              <a:rPr lang="en-GB" sz="2000" dirty="0" smtClean="0">
                <a:solidFill>
                  <a:srgbClr val="0100FE"/>
                </a:solidFill>
                <a:latin typeface="Century Gothic"/>
                <a:cs typeface="Century Gothic"/>
                <a:sym typeface="Symbol" panose="05050102010706020507" pitchFamily="18" charset="2"/>
              </a:rPr>
              <a:t>R&amp;D c</a:t>
            </a:r>
            <a:r>
              <a:rPr lang="en-GB" sz="2000" dirty="0" smtClean="0">
                <a:solidFill>
                  <a:srgbClr val="0100FE"/>
                </a:solidFill>
                <a:latin typeface="Century Gothic"/>
                <a:cs typeface="Century Gothic"/>
              </a:rPr>
              <a:t>ontributors outside </a:t>
            </a:r>
            <a:br>
              <a:rPr lang="en-GB" sz="2000" dirty="0" smtClean="0">
                <a:solidFill>
                  <a:srgbClr val="0100FE"/>
                </a:solidFill>
                <a:latin typeface="Century Gothic"/>
                <a:cs typeface="Century Gothic"/>
              </a:rPr>
            </a:br>
            <a:r>
              <a:rPr lang="en-GB" sz="2000" dirty="0" smtClean="0">
                <a:solidFill>
                  <a:srgbClr val="0100FE"/>
                </a:solidFill>
                <a:latin typeface="Century Gothic"/>
                <a:cs typeface="Century Gothic"/>
              </a:rPr>
              <a:t>Belle II welcomed!</a:t>
            </a:r>
          </a:p>
        </p:txBody>
      </p:sp>
    </p:spTree>
    <p:extLst>
      <p:ext uri="{BB962C8B-B14F-4D97-AF65-F5344CB8AC3E}">
        <p14:creationId xmlns:p14="http://schemas.microsoft.com/office/powerpoint/2010/main" val="1762922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SUPPLEMENTARY SLIDES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57" y="2306604"/>
            <a:ext cx="9664432" cy="417503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9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7"/>
    </mc:Choice>
    <mc:Fallback xmlns="">
      <p:transition spd="slow" advTm="288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5106493" y="3426246"/>
            <a:ext cx="2175657" cy="1126794"/>
          </a:xfrm>
          <a:custGeom>
            <a:avLst/>
            <a:gdLst>
              <a:gd name="connsiteX0" fmla="*/ 2038473 w 2038473"/>
              <a:gd name="connsiteY0" fmla="*/ 0 h 1013552"/>
              <a:gd name="connsiteX1" fmla="*/ 837635 w 2038473"/>
              <a:gd name="connsiteY1" fmla="*/ 242371 h 1013552"/>
              <a:gd name="connsiteX2" fmla="*/ 143572 w 2038473"/>
              <a:gd name="connsiteY2" fmla="*/ 539826 h 1013552"/>
              <a:gd name="connsiteX3" fmla="*/ 22387 w 2038473"/>
              <a:gd name="connsiteY3" fmla="*/ 837282 h 1013552"/>
              <a:gd name="connsiteX4" fmla="*/ 353 w 2038473"/>
              <a:gd name="connsiteY4" fmla="*/ 1013552 h 1013552"/>
              <a:gd name="connsiteX0" fmla="*/ 2046797 w 2046797"/>
              <a:gd name="connsiteY0" fmla="*/ 0 h 1013552"/>
              <a:gd name="connsiteX1" fmla="*/ 845959 w 2046797"/>
              <a:gd name="connsiteY1" fmla="*/ 242371 h 1013552"/>
              <a:gd name="connsiteX2" fmla="*/ 317149 w 2046797"/>
              <a:gd name="connsiteY2" fmla="*/ 440674 h 1013552"/>
              <a:gd name="connsiteX3" fmla="*/ 30711 w 2046797"/>
              <a:gd name="connsiteY3" fmla="*/ 837282 h 1013552"/>
              <a:gd name="connsiteX4" fmla="*/ 8677 w 2046797"/>
              <a:gd name="connsiteY4" fmla="*/ 1013552 h 1013552"/>
              <a:gd name="connsiteX0" fmla="*/ 2038218 w 2038218"/>
              <a:gd name="connsiteY0" fmla="*/ 0 h 1013552"/>
              <a:gd name="connsiteX1" fmla="*/ 837380 w 2038218"/>
              <a:gd name="connsiteY1" fmla="*/ 242371 h 1013552"/>
              <a:gd name="connsiteX2" fmla="*/ 308570 w 2038218"/>
              <a:gd name="connsiteY2" fmla="*/ 440674 h 1013552"/>
              <a:gd name="connsiteX3" fmla="*/ 55182 w 2038218"/>
              <a:gd name="connsiteY3" fmla="*/ 760164 h 1013552"/>
              <a:gd name="connsiteX4" fmla="*/ 98 w 2038218"/>
              <a:gd name="connsiteY4" fmla="*/ 1013552 h 1013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8218" h="1013552">
                <a:moveTo>
                  <a:pt x="2038218" y="0"/>
                </a:moveTo>
                <a:cubicBezTo>
                  <a:pt x="1595707" y="76200"/>
                  <a:pt x="1125655" y="168925"/>
                  <a:pt x="837380" y="242371"/>
                </a:cubicBezTo>
                <a:cubicBezTo>
                  <a:pt x="549105" y="315817"/>
                  <a:pt x="438936" y="354375"/>
                  <a:pt x="308570" y="440674"/>
                </a:cubicBezTo>
                <a:cubicBezTo>
                  <a:pt x="178204" y="526973"/>
                  <a:pt x="106594" y="664684"/>
                  <a:pt x="55182" y="760164"/>
                </a:cubicBezTo>
                <a:cubicBezTo>
                  <a:pt x="3770" y="855644"/>
                  <a:pt x="-820" y="964894"/>
                  <a:pt x="98" y="1013552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VXD roles within the Belle II setup 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half" idx="2"/>
          </p:nvPr>
        </p:nvSpPr>
        <p:spPr>
          <a:xfrm>
            <a:off x="3893563" y="4484485"/>
            <a:ext cx="5776196" cy="2372606"/>
          </a:xfrm>
        </p:spPr>
        <p:txBody>
          <a:bodyPr/>
          <a:lstStyle/>
          <a:p>
            <a:r>
              <a:rPr lang="en-GB" dirty="0" smtClean="0"/>
              <a:t>The vertex detector (VXD)</a:t>
            </a:r>
          </a:p>
          <a:p>
            <a:pPr lvl="1"/>
            <a:r>
              <a:rPr lang="en-GB" dirty="0" smtClean="0">
                <a:solidFill>
                  <a:srgbClr val="0100FE"/>
                </a:solidFill>
              </a:rPr>
              <a:t>Better </a:t>
            </a:r>
            <a:r>
              <a:rPr lang="en-GB" dirty="0" err="1" smtClean="0">
                <a:solidFill>
                  <a:srgbClr val="0100FE"/>
                </a:solidFill>
              </a:rPr>
              <a:t>vertexing</a:t>
            </a:r>
            <a:r>
              <a:rPr lang="en-GB" dirty="0" smtClean="0">
                <a:solidFill>
                  <a:srgbClr val="0100FE"/>
                </a:solidFill>
              </a:rPr>
              <a:t> ← lower boost</a:t>
            </a:r>
            <a:br>
              <a:rPr lang="en-GB" dirty="0" smtClean="0">
                <a:solidFill>
                  <a:srgbClr val="0100FE"/>
                </a:solidFill>
              </a:rPr>
            </a:br>
            <a:r>
              <a:rPr lang="en-GB" dirty="0">
                <a:solidFill>
                  <a:srgbClr val="0100FE"/>
                </a:solidFill>
              </a:rPr>
              <a:t>Smarter tracking </a:t>
            </a:r>
            <a:r>
              <a:rPr lang="en-GB" dirty="0" smtClean="0">
                <a:solidFill>
                  <a:srgbClr val="0100FE"/>
                </a:solidFill>
              </a:rPr>
              <a:t>← higher hit rate</a:t>
            </a:r>
          </a:p>
          <a:p>
            <a:pPr lvl="3"/>
            <a:endParaRPr lang="en-GB" dirty="0" smtClean="0">
              <a:solidFill>
                <a:srgbClr val="0100FE"/>
              </a:solidFill>
            </a:endParaRPr>
          </a:p>
          <a:p>
            <a:pPr marL="273050" lvl="1" indent="0">
              <a:buNone/>
            </a:pPr>
            <a:r>
              <a:rPr lang="en-GB" dirty="0" smtClean="0">
                <a:solidFill>
                  <a:srgbClr val="0100FE"/>
                </a:solidFill>
              </a:rPr>
              <a:t>+ Harsher radiation environment</a:t>
            </a:r>
          </a:p>
          <a:p>
            <a:pPr marL="273050" lvl="1" indent="0">
              <a:buNone/>
            </a:pPr>
            <a:r>
              <a:rPr lang="en-GB" dirty="0" smtClean="0">
                <a:solidFill>
                  <a:srgbClr val="0100FE"/>
                </a:solidFill>
              </a:rPr>
              <a:t>+ Belle II trigger rate ~ 30 KHz</a:t>
            </a:r>
          </a:p>
          <a:p>
            <a:pPr lvl="2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0428" y="6462177"/>
            <a:ext cx="10564048" cy="350007"/>
          </a:xfrm>
        </p:spPr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239358" y="1519718"/>
            <a:ext cx="2462535" cy="583846"/>
            <a:chOff x="9406508" y="4761510"/>
            <a:chExt cx="2462535" cy="583846"/>
          </a:xfrm>
        </p:grpSpPr>
        <p:sp>
          <p:nvSpPr>
            <p:cNvPr id="7" name="Rounded Rectangle 6"/>
            <p:cNvSpPr/>
            <p:nvPr/>
          </p:nvSpPr>
          <p:spPr>
            <a:xfrm>
              <a:off x="9406508" y="4761510"/>
              <a:ext cx="2462535" cy="583846"/>
            </a:xfrm>
            <a:prstGeom prst="roundRect">
              <a:avLst/>
            </a:prstGeom>
            <a:gradFill>
              <a:gsLst>
                <a:gs pos="0">
                  <a:srgbClr val="B7E06E"/>
                </a:gs>
                <a:gs pos="100000">
                  <a:srgbClr val="ECFFC9"/>
                </a:gs>
              </a:gsLst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06509" y="4822135"/>
              <a:ext cx="24625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Century Gothic"/>
                  <a:cs typeface="Century Gothic"/>
                  <a:sym typeface="Symbol" panose="05050102010706020507" pitchFamily="18" charset="2"/>
                </a:rPr>
                <a:t> The Belle II physics book</a:t>
              </a:r>
              <a:br>
                <a:rPr lang="en-GB" sz="1400" dirty="0" smtClean="0">
                  <a:latin typeface="Century Gothic"/>
                  <a:cs typeface="Century Gothic"/>
                  <a:sym typeface="Symbol" panose="05050102010706020507" pitchFamily="18" charset="2"/>
                </a:rPr>
              </a:br>
              <a:r>
                <a:rPr lang="en-GB" sz="1400" dirty="0" smtClean="0">
                  <a:latin typeface="Century Gothic"/>
                  <a:cs typeface="Century Gothic"/>
                  <a:sym typeface="Symbol" panose="05050102010706020507" pitchFamily="18" charset="2"/>
                </a:rPr>
                <a:t> </a:t>
              </a:r>
              <a:r>
                <a:rPr lang="en-GB" sz="1400" dirty="0" smtClean="0">
                  <a:hlinkClick r:id="rId2"/>
                </a:rPr>
                <a:t>PTEP 12 (2019)  123C01</a:t>
              </a:r>
              <a:endParaRPr lang="en-GB" sz="1400" dirty="0" smtClean="0">
                <a:latin typeface="Century Gothic"/>
                <a:cs typeface="Century Gothic"/>
              </a:endParaRPr>
            </a:p>
          </p:txBody>
        </p:sp>
      </p:grpSp>
      <p:sp>
        <p:nvSpPr>
          <p:cNvPr id="10" name="Right Brace 9"/>
          <p:cNvSpPr/>
          <p:nvPr/>
        </p:nvSpPr>
        <p:spPr>
          <a:xfrm>
            <a:off x="4869455" y="1420096"/>
            <a:ext cx="237038" cy="783090"/>
          </a:xfrm>
          <a:prstGeom prst="rightBrace">
            <a:avLst>
              <a:gd name="adj1" fmla="val 43027"/>
              <a:gd name="adj2" fmla="val 490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06493" y="1549856"/>
                <a:ext cx="370967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latin typeface="Century Gothic"/>
                    <a:cs typeface="Century Gothic"/>
                  </a:rPr>
                  <a:t>w</a:t>
                </a:r>
                <a:r>
                  <a:rPr lang="en-GB" sz="1600" dirty="0" smtClean="0">
                    <a:latin typeface="Century Gothic"/>
                    <a:cs typeface="Century Gothic"/>
                  </a:rPr>
                  <a:t>ith billions of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cs typeface="Century Gothic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GB" sz="1600" dirty="0" smtClean="0">
                    <a:latin typeface="Century Gothic"/>
                    <a:cs typeface="Century Gothic"/>
                  </a:rPr>
                  <a:t>,</a:t>
                </a:r>
                <a:r>
                  <a:rPr lang="en-GB" sz="1600" dirty="0">
                    <a:cs typeface="Century Gothic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/>
                      </a:rPr>
                      <m:t>𝜏</m:t>
                    </m:r>
                    <m:acc>
                      <m:accPr>
                        <m:chr m:val="̅"/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</m:acc>
                  </m:oMath>
                </a14:m>
                <a:r>
                  <a:rPr lang="en-GB" sz="1600" dirty="0" smtClean="0">
                    <a:latin typeface="Century Gothic"/>
                    <a:cs typeface="Century Gothic"/>
                  </a:rPr>
                  <a:t> pairs</a:t>
                </a:r>
              </a:p>
              <a:p>
                <a:r>
                  <a:rPr lang="en-GB" sz="1600" dirty="0" smtClean="0">
                    <a:latin typeface="Century Gothic"/>
                    <a:cs typeface="Century Gothic"/>
                  </a:rPr>
                  <a:t>In “clean” environment of B-factory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493" y="1549856"/>
                <a:ext cx="3709670" cy="584775"/>
              </a:xfrm>
              <a:prstGeom prst="rect">
                <a:avLst/>
              </a:prstGeom>
              <a:blipFill>
                <a:blip r:embed="rId3"/>
                <a:stretch>
                  <a:fillRect l="-987" t="-4167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Arrow 11"/>
          <p:cNvSpPr/>
          <p:nvPr/>
        </p:nvSpPr>
        <p:spPr>
          <a:xfrm>
            <a:off x="7028761" y="2605489"/>
            <a:ext cx="297455" cy="2754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495318" y="2450812"/>
            <a:ext cx="4184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latin typeface="Century Gothic"/>
                <a:cs typeface="Century Gothic"/>
              </a:rPr>
              <a:t>SuperKEKB</a:t>
            </a:r>
            <a:r>
              <a:rPr lang="en-GB" sz="1600" dirty="0" smtClean="0">
                <a:latin typeface="Century Gothic"/>
                <a:cs typeface="Century Gothic"/>
              </a:rPr>
              <a:t> collider implementing </a:t>
            </a:r>
            <a:br>
              <a:rPr lang="en-GB" sz="1600" dirty="0" smtClean="0">
                <a:latin typeface="Century Gothic"/>
                <a:cs typeface="Century Gothic"/>
              </a:rPr>
            </a:br>
            <a:r>
              <a:rPr lang="en-GB" sz="1600" dirty="0" smtClean="0">
                <a:latin typeface="Century Gothic"/>
                <a:cs typeface="Century Gothic"/>
              </a:rPr>
              <a:t>the </a:t>
            </a:r>
            <a:r>
              <a:rPr lang="en-GB" sz="1600" dirty="0" err="1" smtClean="0">
                <a:latin typeface="Century Gothic"/>
                <a:cs typeface="Century Gothic"/>
              </a:rPr>
              <a:t>nano</a:t>
            </a:r>
            <a:r>
              <a:rPr lang="en-GB" sz="1600" dirty="0" smtClean="0">
                <a:latin typeface="Century Gothic"/>
                <a:cs typeface="Century Gothic"/>
              </a:rPr>
              <a:t>-beam scheme @ high currents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9251811" y="3012281"/>
            <a:ext cx="330506" cy="2550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401061" y="3312223"/>
            <a:ext cx="1919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entury Gothic"/>
                <a:cs typeface="Century Gothic"/>
              </a:rPr>
              <a:t>High collision rate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477227" y="3312223"/>
            <a:ext cx="2634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entury Gothic"/>
                <a:cs typeface="Century Gothic"/>
              </a:rPr>
              <a:t>High beam-induced </a:t>
            </a:r>
            <a:r>
              <a:rPr lang="en-GB" sz="1600" dirty="0" err="1" smtClean="0">
                <a:latin typeface="Century Gothic"/>
                <a:cs typeface="Century Gothic"/>
              </a:rPr>
              <a:t>bkg</a:t>
            </a:r>
            <a:endParaRPr lang="en-GB" sz="1600" dirty="0" smtClean="0">
              <a:latin typeface="Century Gothic"/>
              <a:cs typeface="Century Gothic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580482" y="3933022"/>
            <a:ext cx="2456761" cy="345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118" y="4189944"/>
            <a:ext cx="3427870" cy="248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ounded Rectangle 19"/>
          <p:cNvSpPr/>
          <p:nvPr/>
        </p:nvSpPr>
        <p:spPr>
          <a:xfrm>
            <a:off x="7407182" y="3314078"/>
            <a:ext cx="4696682" cy="3587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8039979" y="4136561"/>
            <a:ext cx="4039844" cy="1798320"/>
            <a:chOff x="6700041" y="4555631"/>
            <a:chExt cx="4039844" cy="1798320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7094863" y="4697150"/>
              <a:ext cx="0" cy="13182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7115059" y="5988199"/>
              <a:ext cx="2700970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715470" y="6015397"/>
              <a:ext cx="23647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1">
                      <a:lumMod val="75000"/>
                    </a:schemeClr>
                  </a:solidFill>
                  <a:latin typeface="Century Gothic"/>
                  <a:cs typeface="Century Gothic"/>
                </a:rPr>
                <a:t>Granularity &amp; Material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6119754" y="5135918"/>
              <a:ext cx="14991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1">
                      <a:lumMod val="75000"/>
                    </a:schemeClr>
                  </a:solidFill>
                  <a:latin typeface="Century Gothic"/>
                  <a:cs typeface="Century Gothic"/>
                </a:rPr>
                <a:t>Radiation </a:t>
              </a:r>
              <a:r>
                <a:rPr lang="en-GB" sz="1600" dirty="0" err="1" smtClean="0">
                  <a:solidFill>
                    <a:schemeClr val="accent1">
                      <a:lumMod val="75000"/>
                    </a:schemeClr>
                  </a:solidFill>
                  <a:latin typeface="Century Gothic"/>
                  <a:cs typeface="Century Gothic"/>
                </a:rPr>
                <a:t>tol</a:t>
              </a:r>
              <a:r>
                <a:rPr lang="en-GB" sz="1600" dirty="0" smtClean="0">
                  <a:solidFill>
                    <a:schemeClr val="accent1">
                      <a:lumMod val="75000"/>
                    </a:schemeClr>
                  </a:solidFill>
                  <a:latin typeface="Century Gothic"/>
                  <a:cs typeface="Century Gothic"/>
                </a:rPr>
                <a:t>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152289" y="4586648"/>
              <a:ext cx="10214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>
                  <a:latin typeface="Century Gothic"/>
                  <a:cs typeface="Century Gothic"/>
                </a:rPr>
                <a:t>LHC</a:t>
              </a:r>
              <a:endParaRPr lang="en-GB" sz="1600" dirty="0">
                <a:latin typeface="Century Gothic"/>
                <a:cs typeface="Century Gothic"/>
              </a:endParaRPr>
            </a:p>
            <a:p>
              <a:pPr algn="ctr"/>
              <a:r>
                <a:rPr lang="en-GB" sz="1600" dirty="0" smtClean="0">
                  <a:latin typeface="Century Gothic"/>
                  <a:cs typeface="Century Gothic"/>
                </a:rPr>
                <a:t>outer ITK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926568" y="5385907"/>
              <a:ext cx="18133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>
                  <a:latin typeface="Century Gothic"/>
                  <a:cs typeface="Century Gothic"/>
                </a:rPr>
                <a:t>e</a:t>
              </a:r>
              <a:r>
                <a:rPr lang="en-GB" sz="1600" dirty="0" err="1" smtClean="0">
                  <a:latin typeface="Century Gothic"/>
                  <a:cs typeface="Century Gothic"/>
                </a:rPr>
                <a:t>e</a:t>
              </a:r>
              <a:r>
                <a:rPr lang="en-GB" sz="1600" dirty="0" smtClean="0">
                  <a:latin typeface="Century Gothic"/>
                  <a:cs typeface="Century Gothic"/>
                </a:rPr>
                <a:t> Higgs factory</a:t>
              </a:r>
            </a:p>
            <a:p>
              <a:pPr algn="ctr"/>
              <a:r>
                <a:rPr lang="en-GB" sz="1600" dirty="0" smtClean="0">
                  <a:latin typeface="Century Gothic"/>
                  <a:cs typeface="Century Gothic"/>
                </a:rPr>
                <a:t>vertex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573221" y="4892348"/>
              <a:ext cx="801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Century Gothic"/>
                  <a:cs typeface="Century Gothic"/>
                </a:rPr>
                <a:t>Belle II</a:t>
              </a:r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9307694" y="5736843"/>
              <a:ext cx="108000" cy="1080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8501627" y="5007888"/>
              <a:ext cx="108000" cy="1080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7309967" y="4763683"/>
              <a:ext cx="108000" cy="1080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1444" y="982684"/>
            <a:ext cx="6619687" cy="5479492"/>
          </a:xfrm>
        </p:spPr>
        <p:txBody>
          <a:bodyPr/>
          <a:lstStyle/>
          <a:p>
            <a:r>
              <a:rPr lang="en-GB" dirty="0" smtClean="0"/>
              <a:t>Physics program @ </a:t>
            </a:r>
            <a:r>
              <a:rPr lang="en-GB" dirty="0" err="1" smtClean="0"/>
              <a:t>SuperKEKB</a:t>
            </a:r>
            <a:r>
              <a:rPr lang="en-GB" dirty="0" smtClean="0"/>
              <a:t> with Belle II</a:t>
            </a:r>
          </a:p>
          <a:p>
            <a:pPr lvl="1"/>
            <a:r>
              <a:rPr lang="en-GB" dirty="0"/>
              <a:t>Thorough </a:t>
            </a:r>
            <a:r>
              <a:rPr lang="en-GB" dirty="0" smtClean="0"/>
              <a:t>test of </a:t>
            </a:r>
            <a:r>
              <a:rPr lang="en-GB" dirty="0" err="1" smtClean="0"/>
              <a:t>Std</a:t>
            </a:r>
            <a:r>
              <a:rPr lang="en-GB" dirty="0" smtClean="0"/>
              <a:t> Model</a:t>
            </a:r>
          </a:p>
          <a:p>
            <a:pPr lvl="1"/>
            <a:r>
              <a:rPr lang="en-GB" dirty="0" err="1" smtClean="0"/>
              <a:t>DIrect</a:t>
            </a:r>
            <a:r>
              <a:rPr lang="en-GB" dirty="0" smtClean="0"/>
              <a:t>/indirect search for New Physics</a:t>
            </a:r>
          </a:p>
          <a:p>
            <a:pPr lvl="1"/>
            <a:r>
              <a:rPr lang="en-GB" dirty="0" smtClean="0"/>
              <a:t>Hadronic Physics</a:t>
            </a:r>
            <a:endParaRPr lang="en-GB" dirty="0"/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Based on accumulation of 50 ab</a:t>
            </a:r>
            <a:r>
              <a:rPr lang="en-GB" baseline="30000" dirty="0" smtClean="0"/>
              <a:t>-1</a:t>
            </a:r>
            <a:r>
              <a:rPr lang="en-GB" dirty="0" smtClean="0"/>
              <a:t> of e</a:t>
            </a:r>
            <a:r>
              <a:rPr lang="en-GB" baseline="30000" dirty="0" smtClean="0"/>
              <a:t>+</a:t>
            </a:r>
            <a:r>
              <a:rPr lang="en-GB" dirty="0" smtClean="0"/>
              <a:t>+e</a:t>
            </a:r>
            <a:r>
              <a:rPr lang="en-GB" baseline="30000" dirty="0" smtClean="0"/>
              <a:t>-</a:t>
            </a:r>
            <a:r>
              <a:rPr lang="en-GB" dirty="0" smtClean="0"/>
              <a:t> at </a:t>
            </a:r>
            <a:r>
              <a:rPr lang="en-GB" i="1" dirty="0" smtClean="0"/>
              <a:t>√s = M</a:t>
            </a:r>
            <a:r>
              <a:rPr lang="en-GB" baseline="-25000" dirty="0" smtClean="0"/>
              <a:t>Y(4S)</a:t>
            </a:r>
            <a:r>
              <a:rPr lang="en-GB" dirty="0" smtClean="0"/>
              <a:t> </a:t>
            </a:r>
          </a:p>
          <a:p>
            <a:pPr lvl="2"/>
            <a:r>
              <a:rPr lang="en-GB" dirty="0"/>
              <a:t>w</a:t>
            </a:r>
            <a:r>
              <a:rPr lang="en-GB" dirty="0" smtClean="0"/>
              <a:t>ithin ~10 years → instantaneous luminosity close to 10</a:t>
            </a:r>
            <a:r>
              <a:rPr lang="en-GB" baseline="30000" dirty="0" smtClean="0"/>
              <a:t>36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.cm</a:t>
            </a:r>
            <a:r>
              <a:rPr lang="en-GB" baseline="30000" dirty="0" smtClean="0"/>
              <a:t>-1</a:t>
            </a:r>
            <a:r>
              <a:rPr lang="en-GB" dirty="0" smtClean="0"/>
              <a:t> 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The Belle II experiment</a:t>
            </a:r>
          </a:p>
          <a:p>
            <a:pPr lvl="1"/>
            <a:r>
              <a:rPr lang="en-GB" dirty="0" smtClean="0"/>
              <a:t>“classical” B-factory detector </a:t>
            </a:r>
            <a:r>
              <a:rPr lang="en-GB" dirty="0" smtClean="0">
                <a:solidFill>
                  <a:srgbClr val="FF0000"/>
                </a:solidFill>
              </a:rPr>
              <a:t>+ enhanced features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							</a:t>
            </a:r>
          </a:p>
        </p:txBody>
      </p:sp>
    </p:spTree>
    <p:extLst>
      <p:ext uri="{BB962C8B-B14F-4D97-AF65-F5344CB8AC3E}">
        <p14:creationId xmlns:p14="http://schemas.microsoft.com/office/powerpoint/2010/main" val="2719400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Related talks at VERTEX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Belle II related talk</a:t>
            </a:r>
          </a:p>
          <a:p>
            <a:pPr lvl="1"/>
            <a:r>
              <a:rPr lang="en-GB" b="1" dirty="0" smtClean="0"/>
              <a:t>PXD</a:t>
            </a:r>
          </a:p>
          <a:p>
            <a:pPr lvl="2"/>
            <a:r>
              <a:rPr lang="en-GB" dirty="0" err="1" smtClean="0"/>
              <a:t>Q.Liu</a:t>
            </a:r>
            <a:r>
              <a:rPr lang="en-GB" dirty="0"/>
              <a:t> </a:t>
            </a:r>
            <a:r>
              <a:rPr lang="en-GB" dirty="0">
                <a:hlinkClick r:id="rId2"/>
              </a:rPr>
              <a:t>Operational Experience and Performance of the Belle II Pixel </a:t>
            </a:r>
            <a:r>
              <a:rPr lang="en-GB" dirty="0" smtClean="0">
                <a:hlinkClick r:id="rId2"/>
              </a:rPr>
              <a:t>Detector</a:t>
            </a:r>
            <a:r>
              <a:rPr lang="en-GB" dirty="0" smtClean="0"/>
              <a:t> Talk on Monday 5th</a:t>
            </a:r>
          </a:p>
          <a:p>
            <a:pPr lvl="1"/>
            <a:r>
              <a:rPr lang="en-GB" b="1" dirty="0" smtClean="0"/>
              <a:t>SVD</a:t>
            </a:r>
          </a:p>
          <a:p>
            <a:pPr lvl="2"/>
            <a:r>
              <a:rPr lang="en-GB" dirty="0" err="1" smtClean="0"/>
              <a:t>G.Rizzo</a:t>
            </a:r>
            <a:r>
              <a:rPr lang="en-GB" dirty="0" smtClean="0"/>
              <a:t> </a:t>
            </a:r>
            <a:r>
              <a:rPr lang="en-GB" dirty="0" smtClean="0">
                <a:hlinkClick r:id="rId3"/>
              </a:rPr>
              <a:t>The Belle II SVD performance and operational experience in the first data taking</a:t>
            </a:r>
            <a:r>
              <a:rPr lang="en-GB" dirty="0" smtClean="0"/>
              <a:t> Talk on Monday 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pPr lvl="2"/>
            <a:r>
              <a:rPr lang="en-GB" dirty="0" err="1" smtClean="0"/>
              <a:t>Y.Uematsu</a:t>
            </a:r>
            <a:r>
              <a:rPr lang="en-GB" dirty="0"/>
              <a:t> </a:t>
            </a:r>
            <a:r>
              <a:rPr lang="en-GB" dirty="0" smtClean="0">
                <a:hlinkClick r:id="rId4"/>
              </a:rPr>
              <a:t>A Study for Hit-time Reconstruction of Belle II Silicon Vertex Detector</a:t>
            </a:r>
            <a:r>
              <a:rPr lang="en-GB" dirty="0" smtClean="0"/>
              <a:t> Poster on Monday 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pPr lvl="2"/>
            <a:r>
              <a:rPr lang="en-GB" dirty="0" err="1" smtClean="0"/>
              <a:t>S.Hazra</a:t>
            </a:r>
            <a:r>
              <a:rPr lang="en-GB" dirty="0"/>
              <a:t> </a:t>
            </a:r>
            <a:r>
              <a:rPr lang="en-GB" dirty="0" smtClean="0">
                <a:hlinkClick r:id="rId5"/>
              </a:rPr>
              <a:t>Particle identification in Belle II silicon vertex detector</a:t>
            </a:r>
            <a:r>
              <a:rPr lang="en-GB" dirty="0" smtClean="0"/>
              <a:t> Poster on Monday 5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</a:p>
          <a:p>
            <a:pPr lvl="1"/>
            <a:r>
              <a:rPr lang="en-GB" b="1" dirty="0" smtClean="0"/>
              <a:t>Tracking</a:t>
            </a:r>
          </a:p>
          <a:p>
            <a:pPr lvl="2"/>
            <a:r>
              <a:rPr lang="en-GB" dirty="0" err="1" smtClean="0"/>
              <a:t>C.Praz</a:t>
            </a:r>
            <a:r>
              <a:rPr lang="en-GB" dirty="0" smtClean="0"/>
              <a:t> </a:t>
            </a:r>
            <a:r>
              <a:rPr lang="en-GB" dirty="0">
                <a:hlinkClick r:id="rId6"/>
              </a:rPr>
              <a:t>Tracking performance and interaction point properties at the Belle II </a:t>
            </a:r>
            <a:r>
              <a:rPr lang="en-GB" dirty="0" smtClean="0">
                <a:hlinkClick r:id="rId6"/>
              </a:rPr>
              <a:t>experiment</a:t>
            </a:r>
            <a:r>
              <a:rPr lang="en-GB" dirty="0" smtClean="0"/>
              <a:t> Talk on Tuesday 6th</a:t>
            </a:r>
          </a:p>
          <a:p>
            <a:pPr lvl="1"/>
            <a:r>
              <a:rPr lang="en-GB" b="1" dirty="0" smtClean="0"/>
              <a:t>R&amp;D</a:t>
            </a:r>
          </a:p>
          <a:p>
            <a:pPr lvl="2"/>
            <a:r>
              <a:rPr lang="en-GB" dirty="0" err="1" smtClean="0"/>
              <a:t>K.Nakamura</a:t>
            </a:r>
            <a:r>
              <a:rPr lang="en-GB" dirty="0" smtClean="0"/>
              <a:t> </a:t>
            </a:r>
            <a:r>
              <a:rPr lang="en-GB" dirty="0" smtClean="0">
                <a:hlinkClick r:id="rId7"/>
              </a:rPr>
              <a:t>Development of the thin and fine-pitch silicon strip detector aiming for the Belle II upgrade</a:t>
            </a:r>
            <a:r>
              <a:rPr lang="en-GB" dirty="0" smtClean="0"/>
              <a:t> Poster on Monday 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pPr lvl="2"/>
            <a:endParaRPr lang="en-GB" dirty="0" smtClean="0"/>
          </a:p>
          <a:p>
            <a:r>
              <a:rPr lang="en-GB" dirty="0" smtClean="0"/>
              <a:t>Generic R&amp;D on pixel </a:t>
            </a:r>
          </a:p>
          <a:p>
            <a:pPr lvl="1"/>
            <a:r>
              <a:rPr lang="en-GB" dirty="0" smtClean="0"/>
              <a:t>Sessions on Wednesday 7</a:t>
            </a:r>
            <a:r>
              <a:rPr lang="en-GB" baseline="30000" dirty="0" smtClean="0"/>
              <a:t>th</a:t>
            </a:r>
            <a:r>
              <a:rPr lang="en-GB" dirty="0" smtClean="0"/>
              <a:t> morning: </a:t>
            </a:r>
            <a:r>
              <a:rPr lang="en-GB" dirty="0" smtClean="0">
                <a:hlinkClick r:id="rId8"/>
              </a:rPr>
              <a:t>Monolithic I</a:t>
            </a:r>
            <a:r>
              <a:rPr lang="en-GB" dirty="0" smtClean="0"/>
              <a:t> </a:t>
            </a:r>
            <a:r>
              <a:rPr lang="en-GB" dirty="0" smtClean="0">
                <a:hlinkClick r:id="rId9"/>
              </a:rPr>
              <a:t>Monolithic II</a:t>
            </a:r>
            <a:endParaRPr lang="en-GB" dirty="0" smtClean="0"/>
          </a:p>
          <a:p>
            <a:pPr lvl="2"/>
            <a:r>
              <a:rPr lang="en-GB" dirty="0" err="1" smtClean="0"/>
              <a:t>M.Yamada</a:t>
            </a:r>
            <a:r>
              <a:rPr lang="en-GB" dirty="0"/>
              <a:t> </a:t>
            </a:r>
            <a:r>
              <a:rPr lang="en-GB" dirty="0">
                <a:hlinkClick r:id="rId10"/>
              </a:rPr>
              <a:t>R&amp;D status of monolithic SOI pixel sensor for vertex </a:t>
            </a:r>
            <a:r>
              <a:rPr lang="en-GB" dirty="0" smtClean="0">
                <a:hlinkClick r:id="rId10"/>
              </a:rPr>
              <a:t>detector Wednesday</a:t>
            </a:r>
            <a:r>
              <a:rPr lang="en-GB" dirty="0" smtClean="0"/>
              <a:t> </a:t>
            </a:r>
            <a:r>
              <a:rPr lang="en-GB" dirty="0" smtClean="0"/>
              <a:t>talk</a:t>
            </a:r>
            <a:endParaRPr lang="en-GB" dirty="0" smtClean="0"/>
          </a:p>
          <a:p>
            <a:pPr lvl="2"/>
            <a:r>
              <a:rPr lang="en-GB" dirty="0" err="1" smtClean="0"/>
              <a:t>M.Barbero</a:t>
            </a:r>
            <a:r>
              <a:rPr lang="en-GB" dirty="0" smtClean="0"/>
              <a:t> </a:t>
            </a:r>
            <a:r>
              <a:rPr lang="en-GB" dirty="0">
                <a:hlinkClick r:id="rId11"/>
              </a:rPr>
              <a:t>Depleted Monolithic Active Pixel Sensors in </a:t>
            </a:r>
            <a:r>
              <a:rPr lang="en-GB" dirty="0" err="1">
                <a:hlinkClick r:id="rId11"/>
              </a:rPr>
              <a:t>LFoundry</a:t>
            </a:r>
            <a:r>
              <a:rPr lang="en-GB" dirty="0">
                <a:hlinkClick r:id="rId11"/>
              </a:rPr>
              <a:t> 150 nm and </a:t>
            </a:r>
            <a:r>
              <a:rPr lang="en-GB" dirty="0" err="1">
                <a:hlinkClick r:id="rId11"/>
              </a:rPr>
              <a:t>TowerJazz</a:t>
            </a:r>
            <a:r>
              <a:rPr lang="en-GB" dirty="0">
                <a:hlinkClick r:id="rId11"/>
              </a:rPr>
              <a:t> 180 nm CMOS technologies: The </a:t>
            </a:r>
            <a:r>
              <a:rPr lang="en-GB" dirty="0" err="1">
                <a:hlinkClick r:id="rId11"/>
              </a:rPr>
              <a:t>Monopix</a:t>
            </a:r>
            <a:r>
              <a:rPr lang="en-GB" dirty="0">
                <a:hlinkClick r:id="rId11"/>
              </a:rPr>
              <a:t> </a:t>
            </a:r>
            <a:r>
              <a:rPr lang="en-GB" dirty="0" smtClean="0">
                <a:hlinkClick r:id="rId11"/>
              </a:rPr>
              <a:t>developments</a:t>
            </a:r>
            <a:r>
              <a:rPr lang="en-GB" dirty="0" smtClean="0"/>
              <a:t> talk </a:t>
            </a:r>
          </a:p>
          <a:p>
            <a:pPr marL="466725" lvl="2" indent="0">
              <a:buNone/>
            </a:pPr>
            <a:r>
              <a:rPr lang="en-GB" dirty="0" smtClean="0"/>
              <a:t>- H-</a:t>
            </a:r>
            <a:r>
              <a:rPr lang="en-GB" dirty="0" err="1" smtClean="0"/>
              <a:t>C.Augustin</a:t>
            </a:r>
            <a:r>
              <a:rPr lang="en-GB" dirty="0"/>
              <a:t> </a:t>
            </a:r>
            <a:r>
              <a:rPr lang="en-GB" dirty="0" smtClean="0">
                <a:hlinkClick r:id="rId12"/>
              </a:rPr>
              <a:t>MuPix10: First Results from the Final </a:t>
            </a:r>
            <a:r>
              <a:rPr lang="en-GB" dirty="0" smtClean="0">
                <a:hlinkClick r:id="rId12"/>
              </a:rPr>
              <a:t>Design</a:t>
            </a:r>
            <a:r>
              <a:rPr lang="en-GB" dirty="0" smtClean="0"/>
              <a:t> talk </a:t>
            </a:r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50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4760" y="1323233"/>
            <a:ext cx="4366031" cy="23876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SuperKEKB</a:t>
            </a:r>
            <a:r>
              <a:rPr lang="en-GB" dirty="0" smtClean="0"/>
              <a:t> collider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121776" y="997804"/>
            <a:ext cx="4913979" cy="5373664"/>
          </a:xfrm>
        </p:spPr>
        <p:txBody>
          <a:bodyPr/>
          <a:lstStyle/>
          <a:p>
            <a:r>
              <a:rPr lang="en-GB" dirty="0" smtClean="0"/>
              <a:t>Recipe to high luminosity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273050" lvl="1" indent="0">
              <a:buNone/>
            </a:pPr>
            <a:r>
              <a:rPr lang="en-GB" dirty="0"/>
              <a:t>&amp;</a:t>
            </a:r>
            <a:r>
              <a:rPr lang="en-GB" dirty="0" smtClean="0"/>
              <a:t> specific beam crossing features</a:t>
            </a:r>
          </a:p>
          <a:p>
            <a:pPr marL="466725" lvl="2" indent="0">
              <a:buNone/>
            </a:pPr>
            <a:r>
              <a:rPr lang="en-GB" b="1" dirty="0" smtClean="0"/>
              <a:t>Crossing angle (83 </a:t>
            </a:r>
            <a:r>
              <a:rPr lang="en-GB" b="1" dirty="0" err="1" smtClean="0"/>
              <a:t>mrad</a:t>
            </a:r>
            <a:r>
              <a:rPr lang="en-GB" b="1" dirty="0" smtClean="0"/>
              <a:t>) + crab waist (80%)</a:t>
            </a:r>
            <a:endParaRPr lang="en-GB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The Belle II Experiment: status and prospects    -    ICNFP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484439" y="1438993"/>
            <a:ext cx="1540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Century Gothic" panose="020B0502020202020204" pitchFamily="34" charset="0"/>
              </a:rPr>
              <a:t>High currents:</a:t>
            </a:r>
            <a:br>
              <a:rPr lang="en-GB" sz="1600" b="1" dirty="0" smtClean="0">
                <a:latin typeface="Century Gothic" panose="020B0502020202020204" pitchFamily="34" charset="0"/>
              </a:rPr>
            </a:br>
            <a:r>
              <a:rPr lang="en-GB" sz="1600" b="1" dirty="0" smtClean="0">
                <a:latin typeface="Century Gothic" panose="020B0502020202020204" pitchFamily="34" charset="0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&gt; 1A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Down Arrow 13"/>
          <p:cNvSpPr/>
          <p:nvPr/>
        </p:nvSpPr>
        <p:spPr>
          <a:xfrm rot="5400000" flipV="1">
            <a:off x="10038492" y="1477788"/>
            <a:ext cx="484742" cy="4071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9634851" y="3564926"/>
            <a:ext cx="2488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Century Gothic" panose="020B0502020202020204" pitchFamily="34" charset="0"/>
              </a:rPr>
              <a:t>Nano-scale beam size:</a:t>
            </a:r>
            <a:br>
              <a:rPr lang="en-GB" sz="1600" b="1" dirty="0" smtClean="0">
                <a:latin typeface="Century Gothic" panose="020B0502020202020204" pitchFamily="34" charset="0"/>
              </a:rPr>
            </a:br>
            <a:r>
              <a:rPr lang="en-GB" sz="1600" dirty="0" err="1" smtClean="0">
                <a:latin typeface="Century Gothic" panose="020B0502020202020204" pitchFamily="34" charset="0"/>
              </a:rPr>
              <a:t>σ</a:t>
            </a:r>
            <a:r>
              <a:rPr lang="en-GB" sz="1600" baseline="-25000" dirty="0" err="1" smtClean="0">
                <a:latin typeface="Century Gothic" panose="020B0502020202020204" pitchFamily="34" charset="0"/>
              </a:rPr>
              <a:t>x</a:t>
            </a:r>
            <a:r>
              <a:rPr lang="en-GB" sz="1600" dirty="0" err="1" smtClean="0">
                <a:latin typeface="Century Gothic" panose="020B0502020202020204" pitchFamily="34" charset="0"/>
              </a:rPr>
              <a:t>×σ</a:t>
            </a:r>
            <a:r>
              <a:rPr lang="en-GB" sz="1600" baseline="-25000" dirty="0" err="1" smtClean="0">
                <a:latin typeface="Century Gothic" panose="020B0502020202020204" pitchFamily="34" charset="0"/>
              </a:rPr>
              <a:t>y</a:t>
            </a:r>
            <a:r>
              <a:rPr lang="en-GB" sz="1600" baseline="-25000" dirty="0" smtClean="0">
                <a:latin typeface="Century Gothic" panose="020B0502020202020204" pitchFamily="34" charset="0"/>
              </a:rPr>
              <a:t> </a:t>
            </a:r>
            <a:r>
              <a:rPr lang="en-GB" sz="1600" dirty="0">
                <a:latin typeface="Century Gothic" panose="020B0502020202020204" pitchFamily="34" charset="0"/>
              </a:rPr>
              <a:t>~ 10µm </a:t>
            </a:r>
            <a:r>
              <a:rPr lang="en-GB" sz="1600" dirty="0" smtClean="0">
                <a:latin typeface="Century Gothic" panose="020B0502020202020204" pitchFamily="34" charset="0"/>
              </a:rPr>
              <a:t>× 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60 nm</a:t>
            </a:r>
          </a:p>
          <a:p>
            <a:r>
              <a:rPr lang="el-GR" sz="1600" dirty="0" smtClean="0">
                <a:latin typeface="Century Gothic" panose="020B0502020202020204" pitchFamily="34" charset="0"/>
              </a:rPr>
              <a:t>β</a:t>
            </a:r>
            <a:r>
              <a:rPr lang="en-GB" sz="1600" baseline="-25000" dirty="0" smtClean="0">
                <a:latin typeface="Century Gothic" panose="020B0502020202020204" pitchFamily="34" charset="0"/>
              </a:rPr>
              <a:t>y</a:t>
            </a:r>
            <a:r>
              <a:rPr lang="en-GB" sz="1600" dirty="0" smtClean="0">
                <a:latin typeface="Century Gothic" panose="020B0502020202020204" pitchFamily="34" charset="0"/>
              </a:rPr>
              <a:t>*&lt;&lt; 1 mm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10" name="Bent Arrow 9"/>
          <p:cNvSpPr/>
          <p:nvPr/>
        </p:nvSpPr>
        <p:spPr>
          <a:xfrm rot="5400000">
            <a:off x="10071542" y="3104754"/>
            <a:ext cx="418641" cy="589299"/>
          </a:xfrm>
          <a:prstGeom prst="bentArrow">
            <a:avLst>
              <a:gd name="adj1" fmla="val 48684"/>
              <a:gd name="adj2" fmla="val 50000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127126" y="5344838"/>
            <a:ext cx="2866000" cy="752861"/>
            <a:chOff x="438930" y="5896852"/>
            <a:chExt cx="2866000" cy="752861"/>
          </a:xfrm>
        </p:grpSpPr>
        <p:sp>
          <p:nvSpPr>
            <p:cNvPr id="25" name="Rounded Rectangle 24"/>
            <p:cNvSpPr/>
            <p:nvPr/>
          </p:nvSpPr>
          <p:spPr>
            <a:xfrm>
              <a:off x="438930" y="5896852"/>
              <a:ext cx="2866000" cy="752861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dirty="0" smtClean="0">
                  <a:latin typeface="Century Gothic"/>
                  <a:cs typeface="Century Gothic"/>
                </a:rPr>
                <a:t>     Cost </a:t>
              </a:r>
              <a:r>
                <a:rPr lang="en-GB" dirty="0">
                  <a:latin typeface="Century Gothic"/>
                  <a:cs typeface="Century Gothic"/>
                </a:rPr>
                <a:t>= severe </a:t>
              </a:r>
              <a:r>
                <a:rPr lang="en-GB" dirty="0" smtClean="0">
                  <a:latin typeface="Century Gothic"/>
                  <a:cs typeface="Century Gothic"/>
                </a:rPr>
                <a:t>beam</a:t>
              </a:r>
              <a:br>
                <a:rPr lang="en-GB" dirty="0" smtClean="0">
                  <a:latin typeface="Century Gothic"/>
                  <a:cs typeface="Century Gothic"/>
                </a:rPr>
              </a:br>
              <a:r>
                <a:rPr lang="en-GB" dirty="0" smtClean="0">
                  <a:latin typeface="Century Gothic"/>
                  <a:cs typeface="Century Gothic"/>
                </a:rPr>
                <a:t> </a:t>
              </a:r>
              <a:r>
                <a:rPr lang="en-GB" dirty="0">
                  <a:latin typeface="Century Gothic"/>
                  <a:cs typeface="Century Gothic"/>
                </a:rPr>
                <a:t>induced background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648" y="5949010"/>
              <a:ext cx="322636" cy="316051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730" y="810857"/>
            <a:ext cx="4911779" cy="3699781"/>
          </a:xfrm>
          <a:prstGeom prst="rect">
            <a:avLst/>
          </a:prstGeom>
        </p:spPr>
      </p:pic>
      <p:graphicFrame>
        <p:nvGraphicFramePr>
          <p:cNvPr id="27" name="Content Placeholder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742930"/>
              </p:ext>
            </p:extLst>
          </p:nvPr>
        </p:nvGraphicFramePr>
        <p:xfrm>
          <a:off x="134526" y="4510637"/>
          <a:ext cx="4825707" cy="1906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8279">
                  <a:extLst>
                    <a:ext uri="{9D8B030D-6E8A-4147-A177-3AD203B41FA5}">
                      <a16:colId xmlns:a16="http://schemas.microsoft.com/office/drawing/2014/main" val="794480189"/>
                    </a:ext>
                  </a:extLst>
                </a:gridCol>
                <a:gridCol w="957144">
                  <a:extLst>
                    <a:ext uri="{9D8B030D-6E8A-4147-A177-3AD203B41FA5}">
                      <a16:colId xmlns:a16="http://schemas.microsoft.com/office/drawing/2014/main" val="1069700991"/>
                    </a:ext>
                  </a:extLst>
                </a:gridCol>
                <a:gridCol w="965142">
                  <a:extLst>
                    <a:ext uri="{9D8B030D-6E8A-4147-A177-3AD203B41FA5}">
                      <a16:colId xmlns:a16="http://schemas.microsoft.com/office/drawing/2014/main" val="3468086737"/>
                    </a:ext>
                  </a:extLst>
                </a:gridCol>
                <a:gridCol w="965142">
                  <a:extLst>
                    <a:ext uri="{9D8B030D-6E8A-4147-A177-3AD203B41FA5}">
                      <a16:colId xmlns:a16="http://schemas.microsoft.com/office/drawing/2014/main" val="2353779829"/>
                    </a:ext>
                  </a:extLst>
                </a:gridCol>
              </a:tblGrid>
              <a:tr h="317698">
                <a:tc row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KEKB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SuperKEKB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617401"/>
                  </a:ext>
                </a:extLst>
              </a:tr>
              <a:tr h="31769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Nominal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4633693"/>
                  </a:ext>
                </a:extLst>
              </a:tr>
              <a:tr h="31769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Energy (GeV) LER/HER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3.5 / 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 / 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3531849"/>
                  </a:ext>
                </a:extLst>
              </a:tr>
              <a:tr h="31769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 (A) LER/HER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1.6/1.2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0.7/0.6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2.8 / 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8694"/>
                  </a:ext>
                </a:extLst>
              </a:tr>
              <a:tr h="317698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GB" sz="1400" baseline="-25000" dirty="0" smtClean="0"/>
                        <a:t>y</a:t>
                      </a:r>
                      <a:r>
                        <a:rPr lang="en-GB" sz="1400" dirty="0" smtClean="0"/>
                        <a:t>* (mm)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49875"/>
                  </a:ext>
                </a:extLst>
              </a:tr>
              <a:tr h="31769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Instant. </a:t>
                      </a:r>
                      <a:r>
                        <a:rPr lang="en-GB" sz="1400" dirty="0" err="1" smtClean="0"/>
                        <a:t>Lumi</a:t>
                      </a:r>
                      <a:r>
                        <a:rPr lang="en-GB" sz="1400" dirty="0" smtClean="0"/>
                        <a:t>. (cm</a:t>
                      </a:r>
                      <a:r>
                        <a:rPr lang="en-GB" sz="1400" baseline="30000" dirty="0" smtClean="0"/>
                        <a:t>-2</a:t>
                      </a:r>
                      <a:r>
                        <a:rPr lang="en-GB" sz="1400" dirty="0" smtClean="0"/>
                        <a:t>.s</a:t>
                      </a:r>
                      <a:r>
                        <a:rPr lang="en-GB" sz="1400" baseline="30000" dirty="0" smtClean="0"/>
                        <a:t>-1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2.1x10</a:t>
                      </a:r>
                      <a:r>
                        <a:rPr lang="en-GB" sz="1400" baseline="30000" dirty="0" smtClean="0"/>
                        <a:t>34</a:t>
                      </a:r>
                      <a:endParaRPr lang="en-GB" sz="1400" baseline="30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2.4x10</a:t>
                      </a:r>
                      <a:r>
                        <a:rPr lang="en-GB" sz="1400" b="1" baseline="30000" dirty="0" smtClean="0"/>
                        <a:t>34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~6x10</a:t>
                      </a:r>
                      <a:r>
                        <a:rPr lang="en-GB" sz="1400" baseline="30000" dirty="0" smtClean="0"/>
                        <a:t>35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8915649"/>
                  </a:ext>
                </a:extLst>
              </a:tr>
            </a:tbl>
          </a:graphicData>
        </a:graphic>
      </p:graphicFrame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7566" y="5239361"/>
            <a:ext cx="2882058" cy="122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9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423"/>
    </mc:Choice>
    <mc:Fallback xmlns="">
      <p:transition spd="slow" advTm="8042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Belle II detector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1258" y="920685"/>
            <a:ext cx="11708395" cy="5373664"/>
          </a:xfrm>
        </p:spPr>
        <p:txBody>
          <a:bodyPr/>
          <a:lstStyle/>
          <a:p>
            <a:r>
              <a:rPr lang="en-GB" dirty="0" smtClean="0"/>
              <a:t>Planned for better performances / Belle under:</a:t>
            </a:r>
          </a:p>
          <a:p>
            <a:pPr lvl="1"/>
            <a:r>
              <a:rPr lang="en-GB" dirty="0" smtClean="0"/>
              <a:t>Higher beam-background rate</a:t>
            </a:r>
          </a:p>
          <a:p>
            <a:pPr lvl="1"/>
            <a:r>
              <a:rPr lang="en-GB" dirty="0" smtClean="0"/>
              <a:t>Higher trigger rate (30 kHz)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The Belle II Experiment: status and prospects    -    ICNFP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9837" y="1504536"/>
            <a:ext cx="6957570" cy="5034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線矢印コネクタ 6"/>
          <p:cNvCxnSpPr/>
          <p:nvPr/>
        </p:nvCxnSpPr>
        <p:spPr bwMode="auto">
          <a:xfrm>
            <a:off x="4478260" y="2954455"/>
            <a:ext cx="1448815" cy="36165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7"/>
          <p:cNvSpPr txBox="1">
            <a:spLocks noChangeArrowheads="1"/>
          </p:cNvSpPr>
          <p:nvPr/>
        </p:nvSpPr>
        <p:spPr bwMode="auto">
          <a:xfrm rot="810373">
            <a:off x="4200800" y="2789564"/>
            <a:ext cx="22859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kumimoji="1" lang="en-US" altLang="ja-JP" sz="1800" dirty="0">
                <a:solidFill>
                  <a:srgbClr val="0000FF"/>
                </a:solidFill>
                <a:latin typeface="Calibri" charset="0"/>
                <a:ea typeface="MS PGothic" charset="0"/>
                <a:cs typeface="MS PGothic" charset="0"/>
              </a:rPr>
              <a:t>electron</a:t>
            </a:r>
            <a:r>
              <a:rPr kumimoji="1" lang="sl-SI" altLang="ja-JP" sz="1800" dirty="0">
                <a:solidFill>
                  <a:srgbClr val="0000FF"/>
                </a:solidFill>
                <a:latin typeface="Calibri" charset="0"/>
                <a:ea typeface="MS PGothic" charset="0"/>
                <a:cs typeface="MS PGothic" charset="0"/>
              </a:rPr>
              <a:t>s</a:t>
            </a:r>
            <a:r>
              <a:rPr kumimoji="1" lang="en-US" altLang="ja-JP" sz="1800" dirty="0">
                <a:solidFill>
                  <a:srgbClr val="0000FF"/>
                </a:solidFill>
                <a:latin typeface="Calibri" charset="0"/>
                <a:ea typeface="MS PGothic" charset="0"/>
                <a:cs typeface="MS PGothic" charset="0"/>
              </a:rPr>
              <a:t>  (</a:t>
            </a:r>
            <a:r>
              <a:rPr kumimoji="1" lang="en-US" altLang="ja-JP" sz="1800" dirty="0" smtClean="0">
                <a:solidFill>
                  <a:srgbClr val="0000FF"/>
                </a:solidFill>
                <a:latin typeface="Calibri" charset="0"/>
                <a:ea typeface="MS PGothic" charset="0"/>
                <a:cs typeface="MS PGothic" charset="0"/>
              </a:rPr>
              <a:t>7 </a:t>
            </a:r>
            <a:r>
              <a:rPr kumimoji="1" lang="en-US" altLang="ja-JP" sz="1800" dirty="0" err="1" smtClean="0">
                <a:solidFill>
                  <a:srgbClr val="0000FF"/>
                </a:solidFill>
                <a:latin typeface="Calibri" charset="0"/>
                <a:ea typeface="MS PGothic" charset="0"/>
                <a:cs typeface="MS PGothic" charset="0"/>
              </a:rPr>
              <a:t>GeV</a:t>
            </a:r>
            <a:r>
              <a:rPr kumimoji="1" lang="en-US" altLang="ja-JP" sz="1800" dirty="0">
                <a:solidFill>
                  <a:srgbClr val="0000FF"/>
                </a:solidFill>
                <a:latin typeface="Calibri" charset="0"/>
                <a:ea typeface="MS PGothic" charset="0"/>
                <a:cs typeface="MS PGothic" charset="0"/>
              </a:rPr>
              <a:t>)</a:t>
            </a:r>
            <a:endParaRPr kumimoji="1" lang="ja-JP" altLang="en-US" sz="1800" dirty="0">
              <a:solidFill>
                <a:srgbClr val="0000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  <p:cxnSp>
        <p:nvCxnSpPr>
          <p:cNvPr id="14" name="直線矢印コネクタ 8"/>
          <p:cNvCxnSpPr/>
          <p:nvPr/>
        </p:nvCxnSpPr>
        <p:spPr bwMode="auto">
          <a:xfrm>
            <a:off x="10108893" y="4346682"/>
            <a:ext cx="1422432" cy="373278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9"/>
          <p:cNvSpPr txBox="1">
            <a:spLocks noChangeArrowheads="1"/>
          </p:cNvSpPr>
          <p:nvPr/>
        </p:nvSpPr>
        <p:spPr bwMode="auto">
          <a:xfrm rot="784303">
            <a:off x="9908743" y="4584292"/>
            <a:ext cx="1931391" cy="33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kumimoji="1" lang="en-US" altLang="ja-JP" sz="1800" dirty="0">
                <a:solidFill>
                  <a:srgbClr val="FF0000"/>
                </a:solidFill>
                <a:latin typeface="Calibri" charset="0"/>
                <a:ea typeface="MS PGothic" charset="0"/>
                <a:cs typeface="MS PGothic" charset="0"/>
              </a:rPr>
              <a:t>positron</a:t>
            </a:r>
            <a:r>
              <a:rPr kumimoji="1" lang="sl-SI" altLang="ja-JP" sz="1800" dirty="0">
                <a:solidFill>
                  <a:srgbClr val="FF0000"/>
                </a:solidFill>
                <a:latin typeface="Calibri" charset="0"/>
                <a:ea typeface="MS PGothic" charset="0"/>
                <a:cs typeface="MS PGothic" charset="0"/>
              </a:rPr>
              <a:t>s</a:t>
            </a:r>
            <a:r>
              <a:rPr kumimoji="1" lang="en-US" altLang="ja-JP" sz="1800" dirty="0">
                <a:solidFill>
                  <a:srgbClr val="FF0000"/>
                </a:solidFill>
                <a:latin typeface="Calibri" charset="0"/>
                <a:ea typeface="MS PGothic" charset="0"/>
                <a:cs typeface="MS PGothic" charset="0"/>
              </a:rPr>
              <a:t> (</a:t>
            </a:r>
            <a:r>
              <a:rPr kumimoji="1" lang="en-US" altLang="ja-JP" sz="1800" dirty="0" smtClean="0">
                <a:solidFill>
                  <a:srgbClr val="FF0000"/>
                </a:solidFill>
                <a:latin typeface="Calibri" charset="0"/>
                <a:ea typeface="MS PGothic" charset="0"/>
                <a:cs typeface="MS PGothic" charset="0"/>
              </a:rPr>
              <a:t>4 </a:t>
            </a:r>
            <a:r>
              <a:rPr kumimoji="1" lang="en-US" altLang="ja-JP" sz="1800" dirty="0" err="1" smtClean="0">
                <a:solidFill>
                  <a:srgbClr val="FF0000"/>
                </a:solidFill>
                <a:latin typeface="Calibri" charset="0"/>
                <a:ea typeface="MS PGothic" charset="0"/>
                <a:cs typeface="MS PGothic" charset="0"/>
              </a:rPr>
              <a:t>GeV</a:t>
            </a:r>
            <a:r>
              <a:rPr kumimoji="1" lang="en-US" altLang="ja-JP" sz="1800" dirty="0">
                <a:solidFill>
                  <a:srgbClr val="FF0000"/>
                </a:solidFill>
                <a:latin typeface="Calibri" charset="0"/>
                <a:ea typeface="MS PGothic" charset="0"/>
                <a:cs typeface="MS PGothic" charset="0"/>
              </a:rPr>
              <a:t>)</a:t>
            </a:r>
            <a:endParaRPr kumimoji="1" lang="ja-JP" altLang="en-US" sz="1800" dirty="0">
              <a:solidFill>
                <a:srgbClr val="FF0000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6" name="角丸四角形吹き出し 12"/>
          <p:cNvSpPr/>
          <p:nvPr/>
        </p:nvSpPr>
        <p:spPr bwMode="auto">
          <a:xfrm>
            <a:off x="7315200" y="894332"/>
            <a:ext cx="4740507" cy="796028"/>
          </a:xfrm>
          <a:prstGeom prst="wedgeRoundRectCallout">
            <a:avLst>
              <a:gd name="adj1" fmla="val -40995"/>
              <a:gd name="adj2" fmla="val 148023"/>
              <a:gd name="adj3" fmla="val 16667"/>
            </a:avLst>
          </a:prstGeom>
          <a:solidFill>
            <a:schemeClr val="lt1">
              <a:tint val="100000"/>
              <a:shade val="100000"/>
              <a:satMod val="100000"/>
              <a:alpha val="3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1" lang="en-US" altLang="ja-JP" sz="1600" b="1" u="sng" dirty="0" err="1" smtClean="0">
                <a:solidFill>
                  <a:schemeClr val="tx1"/>
                </a:solidFill>
              </a:rPr>
              <a:t>KLong</a:t>
            </a:r>
            <a:r>
              <a:rPr kumimoji="1" lang="en-US" altLang="ja-JP" sz="1600" b="1" u="sng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600" b="1" u="sng" dirty="0">
                <a:solidFill>
                  <a:schemeClr val="tx1"/>
                </a:solidFill>
              </a:rPr>
              <a:t>and muon </a:t>
            </a:r>
            <a:r>
              <a:rPr kumimoji="1" lang="en-US" altLang="ja-JP" sz="1600" b="1" u="sng" dirty="0" smtClean="0">
                <a:solidFill>
                  <a:schemeClr val="tx1"/>
                </a:solidFill>
              </a:rPr>
              <a:t>detector (KLM)</a:t>
            </a:r>
            <a:endParaRPr kumimoji="1" lang="en-US" altLang="ja-JP" sz="1600" b="1" u="sng" dirty="0">
              <a:solidFill>
                <a:schemeClr val="tx1"/>
              </a:solidFill>
            </a:endParaRPr>
          </a:p>
          <a:p>
            <a:pPr>
              <a:defRPr/>
            </a:pPr>
            <a:r>
              <a:rPr kumimoji="1" lang="en-US" altLang="ja-JP" sz="1400" dirty="0">
                <a:solidFill>
                  <a:schemeClr val="tx1"/>
                </a:solidFill>
              </a:rPr>
              <a:t>Resistive Plate 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Chambers </a:t>
            </a:r>
            <a:r>
              <a:rPr kumimoji="1" lang="en-US" altLang="ja-JP" sz="1400" dirty="0">
                <a:solidFill>
                  <a:schemeClr val="tx1"/>
                </a:solidFill>
              </a:rPr>
              <a:t>(</a:t>
            </a:r>
            <a:r>
              <a:rPr lang="en-US" altLang="ja-JP" sz="1400" dirty="0">
                <a:solidFill>
                  <a:schemeClr val="tx1"/>
                </a:solidFill>
              </a:rPr>
              <a:t>barrel outer layers</a:t>
            </a:r>
            <a:r>
              <a:rPr kumimoji="1" lang="en-US" altLang="ja-JP" sz="1400" dirty="0">
                <a:solidFill>
                  <a:schemeClr val="tx1"/>
                </a:solidFill>
              </a:rPr>
              <a:t>)</a:t>
            </a:r>
          </a:p>
          <a:p>
            <a:pPr>
              <a:defRPr/>
            </a:pPr>
            <a:r>
              <a:rPr kumimoji="1" lang="en-US" altLang="ja-JP" sz="1400" dirty="0">
                <a:solidFill>
                  <a:schemeClr val="tx1"/>
                </a:solidFill>
              </a:rPr>
              <a:t>Scintillator + WLSF + </a:t>
            </a:r>
            <a:r>
              <a:rPr kumimoji="1" lang="en-US" altLang="ja-JP" sz="1400" dirty="0" err="1" smtClean="0">
                <a:solidFill>
                  <a:schemeClr val="tx1"/>
                </a:solidFill>
              </a:rPr>
              <a:t>SiPM’s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400" dirty="0">
                <a:solidFill>
                  <a:schemeClr val="tx1"/>
                </a:solidFill>
              </a:rPr>
              <a:t>(end-caps</a:t>
            </a:r>
            <a:r>
              <a:rPr lang="en-US" altLang="ja-JP" sz="1400" dirty="0">
                <a:solidFill>
                  <a:schemeClr val="tx1"/>
                </a:solidFill>
              </a:rPr>
              <a:t> , inner 2 barrel layers</a:t>
            </a:r>
            <a:r>
              <a:rPr kumimoji="1" lang="en-US" altLang="ja-JP" sz="1400" dirty="0">
                <a:solidFill>
                  <a:schemeClr val="tx1"/>
                </a:solidFill>
              </a:rPr>
              <a:t>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角丸四角形吹き出し 14"/>
          <p:cNvSpPr/>
          <p:nvPr/>
        </p:nvSpPr>
        <p:spPr bwMode="auto">
          <a:xfrm>
            <a:off x="9666320" y="2197092"/>
            <a:ext cx="2389387" cy="1119017"/>
          </a:xfrm>
          <a:prstGeom prst="wedgeRoundRectCallout">
            <a:avLst>
              <a:gd name="adj1" fmla="val -126926"/>
              <a:gd name="adj2" fmla="val 80273"/>
              <a:gd name="adj3" fmla="val 16667"/>
            </a:avLst>
          </a:prstGeom>
          <a:solidFill>
            <a:schemeClr val="lt1">
              <a:tint val="100000"/>
              <a:shade val="100000"/>
              <a:satMod val="100000"/>
              <a:alpha val="3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600" b="1" u="sng" dirty="0">
                <a:solidFill>
                  <a:schemeClr val="tx1"/>
                </a:solidFill>
              </a:rPr>
              <a:t>Particle Identification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400" dirty="0" smtClean="0">
                <a:solidFill>
                  <a:schemeClr val="tx1"/>
                </a:solidFill>
              </a:rPr>
              <a:t>TOP detector system </a:t>
            </a:r>
            <a:r>
              <a:rPr kumimoji="1" lang="en-US" altLang="ja-JP" sz="1400" dirty="0">
                <a:solidFill>
                  <a:schemeClr val="tx1"/>
                </a:solidFill>
              </a:rPr>
              <a:t>(barrel)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400" dirty="0">
                <a:solidFill>
                  <a:prstClr val="black"/>
                </a:solidFill>
              </a:rPr>
              <a:t>Prox. focusing Aerogel RICH (fwd)</a:t>
            </a:r>
          </a:p>
        </p:txBody>
      </p:sp>
      <p:sp>
        <p:nvSpPr>
          <p:cNvPr id="18" name="角丸四角形吹き出し 15"/>
          <p:cNvSpPr/>
          <p:nvPr/>
        </p:nvSpPr>
        <p:spPr bwMode="auto">
          <a:xfrm>
            <a:off x="9331287" y="5512416"/>
            <a:ext cx="2706912" cy="775381"/>
          </a:xfrm>
          <a:prstGeom prst="wedgeRoundRectCallout">
            <a:avLst>
              <a:gd name="adj1" fmla="val -123220"/>
              <a:gd name="adj2" fmla="val -237761"/>
              <a:gd name="adj3" fmla="val 16667"/>
            </a:avLst>
          </a:prstGeom>
          <a:solidFill>
            <a:schemeClr val="lt1">
              <a:tint val="100000"/>
              <a:shade val="100000"/>
              <a:satMod val="100000"/>
              <a:alpha val="3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1" lang="en-US" altLang="ja-JP" sz="1600" b="1" u="sng" dirty="0">
                <a:solidFill>
                  <a:srgbClr val="000000"/>
                </a:solidFill>
              </a:rPr>
              <a:t>Central Drift </a:t>
            </a:r>
            <a:r>
              <a:rPr kumimoji="1" lang="en-US" altLang="ja-JP" sz="1600" b="1" u="sng" dirty="0" smtClean="0">
                <a:solidFill>
                  <a:srgbClr val="000000"/>
                </a:solidFill>
              </a:rPr>
              <a:t>Chamber</a:t>
            </a:r>
            <a:endParaRPr kumimoji="1" lang="en-US" altLang="ja-JP" sz="1600" b="1" u="sng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altLang="ja-JP" sz="1400" dirty="0">
                <a:solidFill>
                  <a:srgbClr val="000000"/>
                </a:solidFill>
                <a:ea typeface="ヒラギノ角ゴ ProN W3" charset="-128"/>
                <a:sym typeface="Optima" charset="0"/>
              </a:rPr>
              <a:t>He(50%):C</a:t>
            </a:r>
            <a:r>
              <a:rPr lang="en-US" altLang="ja-JP" sz="1400" baseline="-6000" dirty="0">
                <a:solidFill>
                  <a:srgbClr val="000000"/>
                </a:solidFill>
                <a:ea typeface="ヒラギノ角ゴ ProN W3" charset="-128"/>
                <a:sym typeface="Optima" charset="0"/>
              </a:rPr>
              <a:t>2</a:t>
            </a:r>
            <a:r>
              <a:rPr lang="en-US" altLang="ja-JP" sz="1400" dirty="0">
                <a:solidFill>
                  <a:srgbClr val="000000"/>
                </a:solidFill>
                <a:ea typeface="ヒラギノ角ゴ ProN W3" charset="-128"/>
                <a:sym typeface="Optima" charset="0"/>
              </a:rPr>
              <a:t>H</a:t>
            </a:r>
            <a:r>
              <a:rPr lang="en-US" altLang="ja-JP" sz="1400" baseline="-6000" dirty="0">
                <a:solidFill>
                  <a:srgbClr val="000000"/>
                </a:solidFill>
                <a:ea typeface="ヒラギノ角ゴ ProN W3" charset="-128"/>
                <a:sym typeface="Optima" charset="0"/>
              </a:rPr>
              <a:t>6</a:t>
            </a:r>
            <a:r>
              <a:rPr lang="en-US" altLang="ja-JP" sz="1400" dirty="0">
                <a:solidFill>
                  <a:srgbClr val="000000"/>
                </a:solidFill>
                <a:ea typeface="ヒラギノ角ゴ ProN W3" charset="-128"/>
                <a:sym typeface="Optima" charset="0"/>
              </a:rPr>
              <a:t>(50%)</a:t>
            </a:r>
            <a:r>
              <a:rPr kumimoji="1" lang="en-US" altLang="ja-JP" sz="1400" dirty="0">
                <a:solidFill>
                  <a:srgbClr val="000000"/>
                </a:solidFill>
              </a:rPr>
              <a:t>, </a:t>
            </a:r>
            <a:r>
              <a:rPr kumimoji="1" lang="sl-SI" altLang="ja-JP" sz="1400" dirty="0">
                <a:solidFill>
                  <a:srgbClr val="000000"/>
                </a:solidFill>
              </a:rPr>
              <a:t>s</a:t>
            </a:r>
            <a:r>
              <a:rPr kumimoji="1" lang="en-US" altLang="ja-JP" sz="1400" dirty="0">
                <a:solidFill>
                  <a:srgbClr val="000000"/>
                </a:solidFill>
              </a:rPr>
              <a:t>mall cells, long lever arm,  fast </a:t>
            </a:r>
            <a:r>
              <a:rPr kumimoji="1" lang="en-US" altLang="ja-JP" sz="1400" dirty="0" smtClean="0">
                <a:solidFill>
                  <a:srgbClr val="000000"/>
                </a:solidFill>
              </a:rPr>
              <a:t>electronics</a:t>
            </a:r>
            <a:endParaRPr kumimoji="1"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19" name="角丸四角形吹き出し 16"/>
          <p:cNvSpPr/>
          <p:nvPr/>
        </p:nvSpPr>
        <p:spPr bwMode="auto">
          <a:xfrm>
            <a:off x="2112296" y="2039883"/>
            <a:ext cx="3445632" cy="553432"/>
          </a:xfrm>
          <a:prstGeom prst="wedgeRoundRectCallout">
            <a:avLst>
              <a:gd name="adj1" fmla="val 82649"/>
              <a:gd name="adj2" fmla="val 128557"/>
              <a:gd name="adj3" fmla="val 16667"/>
            </a:avLst>
          </a:prstGeom>
          <a:solidFill>
            <a:schemeClr val="lt1">
              <a:tint val="100000"/>
              <a:shade val="100000"/>
              <a:satMod val="100000"/>
              <a:alpha val="3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600" b="1" u="sng" dirty="0">
                <a:solidFill>
                  <a:prstClr val="black"/>
                </a:solidFill>
              </a:rPr>
              <a:t>EM </a:t>
            </a:r>
            <a:r>
              <a:rPr kumimoji="1" lang="en-US" altLang="ja-JP" sz="1600" b="1" u="sng" dirty="0" smtClean="0">
                <a:solidFill>
                  <a:prstClr val="black"/>
                </a:solidFill>
              </a:rPr>
              <a:t>Calorimeter (CDC)</a:t>
            </a:r>
            <a:endParaRPr kumimoji="1" lang="en-US" altLang="ja-JP" sz="1600" b="1" u="sng" dirty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400" dirty="0">
                <a:solidFill>
                  <a:prstClr val="black"/>
                </a:solidFill>
              </a:rPr>
              <a:t>CsI(Tl), waveform sampling (</a:t>
            </a:r>
            <a:r>
              <a:rPr kumimoji="1" lang="en-US" altLang="ja-JP" sz="1400" dirty="0" smtClean="0">
                <a:solidFill>
                  <a:prstClr val="black"/>
                </a:solidFill>
              </a:rPr>
              <a:t>barrel+ </a:t>
            </a:r>
            <a:r>
              <a:rPr kumimoji="1" lang="en-US" altLang="ja-JP" sz="1400" dirty="0" err="1" smtClean="0">
                <a:solidFill>
                  <a:prstClr val="black"/>
                </a:solidFill>
              </a:rPr>
              <a:t>endcap</a:t>
            </a:r>
            <a:r>
              <a:rPr kumimoji="1" lang="en-US" altLang="ja-JP" sz="1400" dirty="0" smtClean="0">
                <a:solidFill>
                  <a:prstClr val="black"/>
                </a:solidFill>
              </a:rPr>
              <a:t>)</a:t>
            </a:r>
            <a:endParaRPr kumimoji="1" lang="en-US" altLang="ja-JP" sz="1400" dirty="0">
              <a:solidFill>
                <a:prstClr val="black"/>
              </a:solidFill>
            </a:endParaRPr>
          </a:p>
        </p:txBody>
      </p:sp>
      <p:sp>
        <p:nvSpPr>
          <p:cNvPr id="20" name="角丸四角形吹き出し 17"/>
          <p:cNvSpPr/>
          <p:nvPr/>
        </p:nvSpPr>
        <p:spPr bwMode="auto">
          <a:xfrm>
            <a:off x="4258111" y="5666957"/>
            <a:ext cx="3244657" cy="588021"/>
          </a:xfrm>
          <a:prstGeom prst="wedgeRoundRectCallout">
            <a:avLst>
              <a:gd name="adj1" fmla="val 43705"/>
              <a:gd name="adj2" fmla="val -383333"/>
              <a:gd name="adj3" fmla="val 16667"/>
            </a:avLst>
          </a:prstGeom>
          <a:solidFill>
            <a:schemeClr val="lt1">
              <a:tint val="100000"/>
              <a:shade val="100000"/>
              <a:satMod val="100000"/>
              <a:alpha val="3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600" b="1" u="sng" dirty="0">
                <a:solidFill>
                  <a:schemeClr val="tx1"/>
                </a:solidFill>
              </a:rPr>
              <a:t>Vertex </a:t>
            </a:r>
            <a:r>
              <a:rPr kumimoji="1" lang="en-US" altLang="ja-JP" sz="1600" b="1" u="sng" dirty="0" smtClean="0">
                <a:solidFill>
                  <a:schemeClr val="tx1"/>
                </a:solidFill>
              </a:rPr>
              <a:t>Detector (VXD = PXD+SVD)</a:t>
            </a:r>
            <a:endParaRPr kumimoji="1" lang="en-US" altLang="ja-JP" sz="1600" b="1" u="sng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400" dirty="0">
                <a:solidFill>
                  <a:schemeClr val="tx1"/>
                </a:solidFill>
              </a:rPr>
              <a:t>2 layers DEPFET 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pixels + </a:t>
            </a:r>
            <a:r>
              <a:rPr kumimoji="1" lang="en-US" altLang="ja-JP" sz="1400" dirty="0">
                <a:solidFill>
                  <a:schemeClr val="tx1"/>
                </a:solidFill>
              </a:rPr>
              <a:t>4 </a:t>
            </a:r>
            <a:r>
              <a:rPr kumimoji="1" lang="en-US" altLang="ja-JP" sz="1400" dirty="0">
                <a:solidFill>
                  <a:prstClr val="black"/>
                </a:solidFill>
              </a:rPr>
              <a:t>layers DSSD</a:t>
            </a:r>
          </a:p>
        </p:txBody>
      </p:sp>
      <p:sp>
        <p:nvSpPr>
          <p:cNvPr id="21" name="角丸四角形吹き出し 18"/>
          <p:cNvSpPr/>
          <p:nvPr/>
        </p:nvSpPr>
        <p:spPr bwMode="auto">
          <a:xfrm>
            <a:off x="3684215" y="3741644"/>
            <a:ext cx="2024607" cy="588021"/>
          </a:xfrm>
          <a:prstGeom prst="wedgeRoundRectCallout">
            <a:avLst>
              <a:gd name="adj1" fmla="val 125339"/>
              <a:gd name="adj2" fmla="val -65113"/>
              <a:gd name="adj3" fmla="val 16667"/>
            </a:avLst>
          </a:prstGeom>
          <a:solidFill>
            <a:schemeClr val="lt1">
              <a:tint val="100000"/>
              <a:shade val="100000"/>
              <a:satMod val="100000"/>
              <a:alpha val="3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600" b="1" u="sng" dirty="0">
                <a:solidFill>
                  <a:prstClr val="black"/>
                </a:solidFill>
              </a:rPr>
              <a:t>Beryllium beam pipe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400" dirty="0">
                <a:solidFill>
                  <a:prstClr val="black"/>
                </a:solidFill>
              </a:rPr>
              <a:t>2cm diameter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7" y="4418793"/>
            <a:ext cx="3966072" cy="183618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5568474"/>
            <a:ext cx="3329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Century Gothic"/>
                <a:cs typeface="Century Gothic"/>
              </a:rPr>
              <a:t>Belle II </a:t>
            </a:r>
            <a:r>
              <a:rPr lang="en-GB" sz="1600" b="1" dirty="0" err="1" smtClean="0">
                <a:latin typeface="Century Gothic"/>
                <a:cs typeface="Century Gothic"/>
              </a:rPr>
              <a:t>collab</a:t>
            </a:r>
            <a:r>
              <a:rPr lang="en-GB" sz="1600" b="1" dirty="0" smtClean="0">
                <a:latin typeface="Century Gothic"/>
                <a:cs typeface="Century Gothic"/>
              </a:rPr>
              <a:t> </a:t>
            </a:r>
            <a:br>
              <a:rPr lang="en-GB" sz="1600" b="1" dirty="0" smtClean="0">
                <a:latin typeface="Century Gothic"/>
                <a:cs typeface="Century Gothic"/>
              </a:rPr>
            </a:br>
            <a:r>
              <a:rPr lang="en-GB" sz="1600" b="1" dirty="0" smtClean="0">
                <a:latin typeface="Century Gothic"/>
                <a:cs typeface="Century Gothic"/>
              </a:rPr>
              <a:t>~1000 researches / 26 countries</a:t>
            </a:r>
          </a:p>
        </p:txBody>
      </p:sp>
      <p:sp>
        <p:nvSpPr>
          <p:cNvPr id="24" name="角丸四角形吹き出し 18"/>
          <p:cNvSpPr/>
          <p:nvPr/>
        </p:nvSpPr>
        <p:spPr bwMode="auto">
          <a:xfrm>
            <a:off x="4040971" y="4827493"/>
            <a:ext cx="2083874" cy="588021"/>
          </a:xfrm>
          <a:prstGeom prst="wedgeRoundRectCallout">
            <a:avLst>
              <a:gd name="adj1" fmla="val 76049"/>
              <a:gd name="adj2" fmla="val -120959"/>
              <a:gd name="adj3" fmla="val 16667"/>
            </a:avLst>
          </a:prstGeom>
          <a:solidFill>
            <a:schemeClr val="lt1">
              <a:tint val="100000"/>
              <a:shade val="100000"/>
              <a:satMod val="100000"/>
              <a:alpha val="3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600" b="1" u="sng" dirty="0" err="1" smtClean="0">
                <a:solidFill>
                  <a:prstClr val="black"/>
                </a:solidFill>
              </a:rPr>
              <a:t>SuperCond</a:t>
            </a:r>
            <a:r>
              <a:rPr kumimoji="1" lang="en-US" altLang="ja-JP" sz="1600" b="1" u="sng" dirty="0" smtClean="0">
                <a:solidFill>
                  <a:prstClr val="black"/>
                </a:solidFill>
              </a:rPr>
              <a:t>. Solenoid</a:t>
            </a:r>
            <a:endParaRPr kumimoji="1" lang="en-US" altLang="ja-JP" sz="1600" b="1" u="sng" dirty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400" dirty="0" smtClean="0">
                <a:solidFill>
                  <a:prstClr val="black"/>
                </a:solidFill>
              </a:rPr>
              <a:t>1.5 T magnetic field</a:t>
            </a:r>
            <a:endParaRPr kumimoji="1" lang="en-US" altLang="ja-JP" sz="1400" dirty="0">
              <a:solidFill>
                <a:prstClr val="black"/>
              </a:solidFill>
            </a:endParaRPr>
          </a:p>
        </p:txBody>
      </p:sp>
      <p:sp>
        <p:nvSpPr>
          <p:cNvPr id="25" name="角丸四角形吹き出し 18"/>
          <p:cNvSpPr/>
          <p:nvPr/>
        </p:nvSpPr>
        <p:spPr bwMode="auto">
          <a:xfrm>
            <a:off x="1944632" y="3102812"/>
            <a:ext cx="2250080" cy="471510"/>
          </a:xfrm>
          <a:prstGeom prst="wedgeRoundRectCallout">
            <a:avLst>
              <a:gd name="adj1" fmla="val 137090"/>
              <a:gd name="adj2" fmla="val 35357"/>
              <a:gd name="adj3" fmla="val 16667"/>
            </a:avLst>
          </a:prstGeom>
          <a:solidFill>
            <a:schemeClr val="lt1">
              <a:tint val="100000"/>
              <a:shade val="100000"/>
              <a:satMod val="100000"/>
              <a:alpha val="3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600" b="1" u="sng" dirty="0" smtClean="0">
                <a:solidFill>
                  <a:prstClr val="black"/>
                </a:solidFill>
              </a:rPr>
              <a:t>Final focusing magnets</a:t>
            </a:r>
            <a:endParaRPr kumimoji="1" lang="en-US" altLang="ja-JP" sz="1600" b="1" u="sng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22305" y="4001985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Century Gothic"/>
                <a:cs typeface="Century Gothic"/>
              </a:rPr>
              <a:t>new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91953" y="5452326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Century Gothic"/>
                <a:cs typeface="Century Gothic"/>
              </a:rPr>
              <a:t>new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028913" y="2928518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Century Gothic"/>
                <a:cs typeface="Century Gothic"/>
              </a:rPr>
              <a:t>new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363758" y="5491214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Century Gothic"/>
                <a:cs typeface="Century Gothic"/>
              </a:rPr>
              <a:t>new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645319" y="877230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100FE"/>
                </a:solidFill>
                <a:latin typeface="Century Gothic"/>
                <a:cs typeface="Century Gothic"/>
              </a:rPr>
              <a:t>upgraded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263033" y="200860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100FE"/>
                </a:solidFill>
                <a:latin typeface="Century Gothic"/>
                <a:cs typeface="Century Gothic"/>
              </a:rPr>
              <a:t>upgraded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01489" y="3012103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Century Gothic"/>
                <a:cs typeface="Century Gothic"/>
              </a:rPr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307482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001"/>
    </mc:Choice>
    <mc:Fallback xmlns="">
      <p:transition spd="slow" advTm="7400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136082" y="982684"/>
            <a:ext cx="8898478" cy="54794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b="1" dirty="0"/>
          </a:p>
        </p:txBody>
      </p:sp>
      <p:sp>
        <p:nvSpPr>
          <p:cNvPr id="6" name="Content Placeholder 21"/>
          <p:cNvSpPr txBox="1">
            <a:spLocks/>
          </p:cNvSpPr>
          <p:nvPr/>
        </p:nvSpPr>
        <p:spPr>
          <a:xfrm>
            <a:off x="5486400" y="4827986"/>
            <a:ext cx="3548160" cy="16341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46" y="982683"/>
            <a:ext cx="8572500" cy="52292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41475" y="6059277"/>
            <a:ext cx="4291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From Eugenio </a:t>
            </a:r>
            <a:r>
              <a:rPr lang="en-GB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Paoloni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, July 2019</a:t>
            </a:r>
          </a:p>
        </p:txBody>
      </p:sp>
    </p:spTree>
    <p:extLst>
      <p:ext uri="{BB962C8B-B14F-4D97-AF65-F5344CB8AC3E}">
        <p14:creationId xmlns:p14="http://schemas.microsoft.com/office/powerpoint/2010/main" val="17878005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Details on beam-induced background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401" y="3159477"/>
            <a:ext cx="8229600" cy="3267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642" y="1055151"/>
            <a:ext cx="4343400" cy="2933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88086" y="326238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PXD</a:t>
            </a:r>
            <a:endParaRPr lang="en-GB" b="1" dirty="0" smtClean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086" y="915194"/>
            <a:ext cx="383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entury Gothic"/>
                <a:cs typeface="Century Gothic"/>
              </a:rPr>
              <a:t>Extrapolations still under progress</a:t>
            </a:r>
            <a:endParaRPr lang="en-GB" dirty="0" smtClean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914854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CMOS pixel sensor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59" y="1792680"/>
            <a:ext cx="6951075" cy="38394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8978" y="1322024"/>
            <a:ext cx="5719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entury Gothic"/>
                <a:cs typeface="Century Gothic"/>
              </a:rPr>
              <a:t>Typical application-ready sensor (180 nm techno)</a:t>
            </a:r>
          </a:p>
        </p:txBody>
      </p:sp>
    </p:spTree>
    <p:extLst>
      <p:ext uri="{BB962C8B-B14F-4D97-AF65-F5344CB8AC3E}">
        <p14:creationId xmlns:p14="http://schemas.microsoft.com/office/powerpoint/2010/main" val="9574343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Full pixelated VXD: Geometry details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78" y="3654214"/>
            <a:ext cx="8801100" cy="2524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78" y="801265"/>
            <a:ext cx="8305800" cy="2466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3907" y="2272975"/>
            <a:ext cx="2998048" cy="24863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52473" y="1667692"/>
            <a:ext cx="2257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Century Gothic"/>
                <a:cs typeface="Century Gothic"/>
              </a:rPr>
              <a:t>5 layers + 2 disks</a:t>
            </a:r>
          </a:p>
        </p:txBody>
      </p:sp>
    </p:spTree>
    <p:extLst>
      <p:ext uri="{BB962C8B-B14F-4D97-AF65-F5344CB8AC3E}">
        <p14:creationId xmlns:p14="http://schemas.microsoft.com/office/powerpoint/2010/main" val="12375916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budget full pixelated VXD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" y="2414587"/>
            <a:ext cx="1062990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2260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About </a:t>
            </a:r>
            <a:r>
              <a:rPr lang="fr-FR" dirty="0" err="1"/>
              <a:t>timeline</a:t>
            </a:r>
            <a:r>
              <a:rPr lang="fr-FR" dirty="0"/>
              <a:t>: the </a:t>
            </a:r>
            <a:r>
              <a:rPr lang="fr-FR" dirty="0" smtClean="0"/>
              <a:t>ALPIDE-ITS case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7697972" y="997804"/>
            <a:ext cx="4337783" cy="537366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fr-FR" u="none" smtClean="0"/>
              <a:t>~4 years from tech-proto to final sensor</a:t>
            </a:r>
          </a:p>
          <a:p>
            <a:endParaRPr lang="fr-FR" smtClean="0"/>
          </a:p>
          <a:p>
            <a:r>
              <a:rPr lang="fr-FR" smtClean="0"/>
              <a:t>Few remarks</a:t>
            </a:r>
          </a:p>
          <a:p>
            <a:pPr lvl="1"/>
            <a:r>
              <a:rPr lang="fr-FR" smtClean="0"/>
              <a:t>TJ180 nm exploration started in 2011</a:t>
            </a:r>
          </a:p>
          <a:p>
            <a:pPr lvl="1"/>
            <a:r>
              <a:rPr lang="fr-FR" smtClean="0"/>
              <a:t>This is not a small team</a:t>
            </a:r>
          </a:p>
          <a:p>
            <a:pPr lvl="1"/>
            <a:endParaRPr lang="fr-FR" smtClean="0"/>
          </a:p>
          <a:p>
            <a:pPr lvl="1"/>
            <a:endParaRPr lang="fr-FR" smtClean="0"/>
          </a:p>
          <a:p>
            <a:pPr lvl="1"/>
            <a:endParaRPr lang="fr-FR" smtClean="0"/>
          </a:p>
          <a:p>
            <a:pPr lvl="1"/>
            <a:endParaRPr lang="fr-FR" smtClean="0"/>
          </a:p>
          <a:p>
            <a:pPr lvl="1"/>
            <a:endParaRPr lang="fr-FR" smtClean="0"/>
          </a:p>
          <a:p>
            <a:pPr lvl="1"/>
            <a:endParaRPr lang="fr-FR" smtClean="0"/>
          </a:p>
          <a:p>
            <a:pPr lvl="1"/>
            <a:endParaRPr lang="fr-FR" smtClean="0"/>
          </a:p>
          <a:p>
            <a:pPr marL="0" indent="0">
              <a:buFont typeface="Wingdings" charset="2"/>
              <a:buNone/>
            </a:pPr>
            <a:r>
              <a:rPr lang="fr-FR" u="none" smtClean="0"/>
              <a:t>+3 years for assembly </a:t>
            </a:r>
            <a:br>
              <a:rPr lang="fr-FR" u="none" smtClean="0"/>
            </a:br>
            <a:r>
              <a:rPr lang="fr-FR" u="none" smtClean="0"/>
              <a:t>(ALICE-ITS ~10 m</a:t>
            </a:r>
            <a:r>
              <a:rPr lang="fr-FR" u="none" baseline="30000" smtClean="0"/>
              <a:t>2</a:t>
            </a:r>
            <a:r>
              <a:rPr lang="fr-FR" u="none" smtClean="0"/>
              <a:t>)</a:t>
            </a:r>
          </a:p>
          <a:p>
            <a:pPr lvl="1"/>
            <a:endParaRPr lang="fr-FR" smtClean="0"/>
          </a:p>
          <a:p>
            <a:pPr lvl="1"/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45" y="1088935"/>
            <a:ext cx="7367671" cy="5177134"/>
          </a:xfrm>
          <a:prstGeom prst="rect">
            <a:avLst/>
          </a:prstGeom>
          <a:ln>
            <a:solidFill>
              <a:schemeClr val="tx2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6772940" y="1796903"/>
            <a:ext cx="1233376" cy="9356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74019" y="5964860"/>
            <a:ext cx="25746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cs typeface="Century Gothic"/>
              </a:rPr>
              <a:t>P.Riedler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cs typeface="Century Gothic"/>
              </a:rPr>
              <a:t> CERN, PSI Seminar</a:t>
            </a:r>
          </a:p>
        </p:txBody>
      </p:sp>
    </p:spTree>
    <p:extLst>
      <p:ext uri="{BB962C8B-B14F-4D97-AF65-F5344CB8AC3E}">
        <p14:creationId xmlns:p14="http://schemas.microsoft.com/office/powerpoint/2010/main" val="3598037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Tower Jazz 180 nm time response simulations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J. Baudot    -   CMOS sensors for a VXD upgrade    -    Valencia 2019-12/17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45520" y="997804"/>
            <a:ext cx="8781296" cy="537366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Front-end structure </a:t>
            </a:r>
            <a:br>
              <a:rPr lang="en-GB" dirty="0" smtClean="0"/>
            </a:br>
            <a:r>
              <a:rPr lang="en-GB" dirty="0" smtClean="0"/>
              <a:t>in-pixel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Simulated </a:t>
            </a:r>
            <a:r>
              <a:rPr lang="en-GB" dirty="0" err="1" smtClean="0"/>
              <a:t>behavior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(MALTA case)</a:t>
            </a:r>
          </a:p>
          <a:p>
            <a:pPr lvl="1"/>
            <a:r>
              <a:rPr lang="en-GB" sz="1400" dirty="0" smtClean="0"/>
              <a:t>From I. </a:t>
            </a:r>
            <a:r>
              <a:rPr lang="en-GB" sz="1400" dirty="0" err="1" smtClean="0"/>
              <a:t>Berdalovich</a:t>
            </a:r>
            <a:r>
              <a:rPr lang="en-GB" sz="1400" dirty="0" smtClean="0"/>
              <a:t>, </a:t>
            </a:r>
            <a:br>
              <a:rPr lang="en-GB" sz="1400" dirty="0" smtClean="0"/>
            </a:br>
            <a:r>
              <a:rPr lang="en-GB" sz="1400" dirty="0" smtClean="0"/>
              <a:t>JINST 13 (2018) C01023 </a:t>
            </a:r>
          </a:p>
          <a:p>
            <a:pPr lvl="1"/>
            <a:endParaRPr lang="en-GB" sz="1400" dirty="0" smtClean="0"/>
          </a:p>
          <a:p>
            <a:pPr lvl="1"/>
            <a:r>
              <a:rPr lang="en-GB" sz="1400" dirty="0" smtClean="0"/>
              <a:t>Short recovery time </a:t>
            </a:r>
            <a:br>
              <a:rPr lang="en-GB" sz="1400" dirty="0" smtClean="0"/>
            </a:br>
            <a:r>
              <a:rPr lang="en-GB" sz="1400" dirty="0" smtClean="0"/>
              <a:t>for node requires I</a:t>
            </a:r>
            <a:r>
              <a:rPr lang="en-GB" sz="1400" baseline="-25000" dirty="0" smtClean="0"/>
              <a:t>bias</a:t>
            </a:r>
            <a:r>
              <a:rPr lang="en-GB" sz="1400" dirty="0" smtClean="0"/>
              <a:t>~500 </a:t>
            </a:r>
            <a:r>
              <a:rPr lang="en-GB" sz="1400" dirty="0" err="1" smtClean="0"/>
              <a:t>nA</a:t>
            </a:r>
            <a:r>
              <a:rPr lang="en-GB" sz="1400" dirty="0" smtClean="0"/>
              <a:t> </a:t>
            </a:r>
            <a:br>
              <a:rPr lang="en-GB" sz="1400" dirty="0" smtClean="0"/>
            </a:br>
            <a:r>
              <a:rPr lang="en-GB" sz="1400" dirty="0" smtClean="0">
                <a:latin typeface="Century Gothic" panose="020B0502020202020204" pitchFamily="34" charset="0"/>
              </a:rPr>
              <a:t>→ 0.9 </a:t>
            </a:r>
            <a:r>
              <a:rPr lang="en-GB" sz="1400" dirty="0" smtClean="0">
                <a:latin typeface="Century Gothic" panose="020B0502020202020204" pitchFamily="34" charset="0"/>
                <a:sym typeface="Symbol" panose="05050102010706020507" pitchFamily="18" charset="2"/>
              </a:rPr>
              <a:t></a:t>
            </a:r>
            <a:r>
              <a:rPr lang="en-GB" sz="1400" dirty="0" smtClean="0">
                <a:latin typeface="Century Gothic" panose="020B0502020202020204" pitchFamily="34" charset="0"/>
              </a:rPr>
              <a:t>W/pixel</a:t>
            </a:r>
          </a:p>
          <a:p>
            <a:pPr lvl="1"/>
            <a:endParaRPr lang="en-GB" sz="1400" dirty="0" smtClean="0">
              <a:latin typeface="Century Gothic" panose="020B0502020202020204" pitchFamily="34" charset="0"/>
            </a:endParaRPr>
          </a:p>
          <a:p>
            <a:pPr lvl="1"/>
            <a:r>
              <a:rPr lang="en-GB" sz="1400" dirty="0" smtClean="0">
                <a:latin typeface="Century Gothic" panose="020B0502020202020204" pitchFamily="34" charset="0"/>
              </a:rPr>
              <a:t>ALPIDE with </a:t>
            </a:r>
            <a:r>
              <a:rPr lang="en-GB" sz="1400" dirty="0" smtClean="0">
                <a:latin typeface="Century Gothic" panose="020B0502020202020204" pitchFamily="34" charset="0"/>
                <a:sym typeface="Symbol" panose="05050102010706020507" pitchFamily="18" charset="2"/>
              </a:rPr>
              <a:t>s timing</a:t>
            </a:r>
            <a:br>
              <a:rPr lang="en-GB" sz="1400" dirty="0" smtClean="0">
                <a:latin typeface="Century Gothic" panose="020B0502020202020204" pitchFamily="34" charset="0"/>
                <a:sym typeface="Symbol" panose="05050102010706020507" pitchFamily="18" charset="2"/>
              </a:rPr>
            </a:br>
            <a:r>
              <a:rPr lang="en-GB" sz="1400" dirty="0" smtClean="0">
                <a:latin typeface="Century Gothic" panose="020B0502020202020204" pitchFamily="34" charset="0"/>
                <a:sym typeface="Symbol" panose="05050102010706020507" pitchFamily="18" charset="2"/>
              </a:rPr>
              <a:t>reaches 0.040 W/pixel</a:t>
            </a:r>
            <a:endParaRPr lang="en-GB" sz="14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420778" y="879936"/>
            <a:ext cx="5209077" cy="1181424"/>
            <a:chOff x="3817738" y="851836"/>
            <a:chExt cx="5209077" cy="1181424"/>
          </a:xfrm>
        </p:grpSpPr>
        <p:grpSp>
          <p:nvGrpSpPr>
            <p:cNvPr id="7" name="Group 6"/>
            <p:cNvGrpSpPr/>
            <p:nvPr/>
          </p:nvGrpSpPr>
          <p:grpSpPr>
            <a:xfrm>
              <a:off x="3817738" y="851836"/>
              <a:ext cx="5209077" cy="1181424"/>
              <a:chOff x="963392" y="1438487"/>
              <a:chExt cx="5522468" cy="1301786"/>
            </a:xfrm>
          </p:grpSpPr>
          <p:sp>
            <p:nvSpPr>
              <p:cNvPr id="11" name="Isosceles Triangle 10"/>
              <p:cNvSpPr/>
              <p:nvPr/>
            </p:nvSpPr>
            <p:spPr>
              <a:xfrm rot="5400000">
                <a:off x="2402958" y="1600200"/>
                <a:ext cx="754912" cy="723014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rot="5400000">
                <a:off x="3824906" y="1600200"/>
                <a:ext cx="754912" cy="723014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286879" y="1584251"/>
                <a:ext cx="723014" cy="7549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418907" y="1786552"/>
                <a:ext cx="571353" cy="305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Century Gothic"/>
                    <a:cs typeface="Century Gothic"/>
                  </a:rPr>
                  <a:t>amp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777057" y="1781281"/>
                <a:ext cx="671620" cy="305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Century Gothic"/>
                    <a:cs typeface="Century Gothic"/>
                  </a:rPr>
                  <a:t>comp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361001" y="1786552"/>
                <a:ext cx="583249" cy="305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Century Gothic"/>
                    <a:cs typeface="Century Gothic"/>
                  </a:rPr>
                  <a:t>logic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963392" y="2158246"/>
                <a:ext cx="770189" cy="508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Century Gothic"/>
                    <a:cs typeface="Century Gothic"/>
                  </a:rPr>
                  <a:t>sensing</a:t>
                </a:r>
              </a:p>
              <a:p>
                <a:pPr algn="ctr"/>
                <a:r>
                  <a:rPr lang="en-GB" sz="1200" dirty="0" smtClean="0">
                    <a:latin typeface="Century Gothic"/>
                    <a:cs typeface="Century Gothic"/>
                  </a:rPr>
                  <a:t>node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18220" y="1438487"/>
                <a:ext cx="759992" cy="508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Century Gothic"/>
                    <a:cs typeface="Century Gothic"/>
                  </a:rPr>
                  <a:t>bias</a:t>
                </a:r>
              </a:p>
              <a:p>
                <a:pPr algn="ctr"/>
                <a:r>
                  <a:rPr lang="en-GB" sz="1200" dirty="0" smtClean="0">
                    <a:latin typeface="Century Gothic"/>
                    <a:cs typeface="Century Gothic"/>
                  </a:rPr>
                  <a:t>current</a:t>
                </a: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1871330" y="2419856"/>
                <a:ext cx="290622" cy="88602"/>
                <a:chOff x="1871330" y="2419856"/>
                <a:chExt cx="290622" cy="88602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1871330" y="2419856"/>
                  <a:ext cx="28707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1874873" y="2508458"/>
                  <a:ext cx="28707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" name="Straight Connector 19"/>
              <p:cNvCxnSpPr/>
              <p:nvPr/>
            </p:nvCxnSpPr>
            <p:spPr>
              <a:xfrm>
                <a:off x="3141921" y="1982729"/>
                <a:ext cx="69893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570223" y="1965001"/>
                <a:ext cx="69893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2006378" y="1996903"/>
                <a:ext cx="40263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006378" y="1584251"/>
                <a:ext cx="0" cy="83349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006378" y="2508458"/>
                <a:ext cx="3543" cy="23181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2009920" y="1502729"/>
                <a:ext cx="3174" cy="352408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016982" y="1965001"/>
                <a:ext cx="468878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Oval 7"/>
            <p:cNvSpPr/>
            <p:nvPr/>
          </p:nvSpPr>
          <p:spPr>
            <a:xfrm>
              <a:off x="7351223" y="1229963"/>
              <a:ext cx="191386" cy="16801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6045635" y="1238291"/>
              <a:ext cx="191386" cy="168019"/>
            </a:xfrm>
            <a:prstGeom prst="ellipse">
              <a:avLst/>
            </a:prstGeom>
            <a:solidFill>
              <a:srgbClr val="0100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4713853" y="1279035"/>
              <a:ext cx="191386" cy="1680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219229" y="1920596"/>
            <a:ext cx="6036248" cy="4236085"/>
            <a:chOff x="2923954" y="2092046"/>
            <a:chExt cx="6036248" cy="4236085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3954" y="2092046"/>
              <a:ext cx="6036248" cy="4236085"/>
            </a:xfrm>
            <a:prstGeom prst="rect">
              <a:avLst/>
            </a:prstGeom>
          </p:spPr>
        </p:pic>
        <p:sp>
          <p:nvSpPr>
            <p:cNvPr id="31" name="Oval 30"/>
            <p:cNvSpPr/>
            <p:nvPr/>
          </p:nvSpPr>
          <p:spPr>
            <a:xfrm>
              <a:off x="3338623" y="2870325"/>
              <a:ext cx="191386" cy="1680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3363427" y="4107247"/>
              <a:ext cx="191386" cy="168019"/>
            </a:xfrm>
            <a:prstGeom prst="ellipse">
              <a:avLst/>
            </a:prstGeom>
            <a:solidFill>
              <a:srgbClr val="0100F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3345699" y="5333546"/>
              <a:ext cx="191386" cy="16801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112779" y="2663093"/>
              <a:ext cx="636713" cy="283952"/>
              <a:chOff x="6431085" y="2831388"/>
              <a:chExt cx="636713" cy="283952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6471732" y="3115340"/>
                <a:ext cx="432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lg" len="med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6431085" y="2831388"/>
                <a:ext cx="6367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Century Gothic"/>
                    <a:cs typeface="Century Gothic"/>
                  </a:rPr>
                  <a:t>100 ns</a:t>
                </a:r>
                <a:endParaRPr lang="en-GB" dirty="0" smtClean="0">
                  <a:latin typeface="Century Gothic"/>
                  <a:cs typeface="Century Gothic"/>
                </a:endParaRPr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245520" y="6010275"/>
            <a:ext cx="852634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entury Gothic"/>
                <a:cs typeface="Century Gothic"/>
                <a:sym typeface="Symbol" panose="05050102010706020507" pitchFamily="18" charset="2"/>
              </a:rPr>
              <a:t> </a:t>
            </a:r>
            <a:r>
              <a:rPr lang="en-GB" dirty="0" smtClean="0">
                <a:solidFill>
                  <a:srgbClr val="FF0000"/>
                </a:solidFill>
                <a:latin typeface="Century Gothic"/>
                <a:cs typeface="Century Gothic"/>
              </a:rPr>
              <a:t>Suggest gating injection for ~100-200 ns doable after comparator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832258" y="1095347"/>
            <a:ext cx="1364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Occur every 20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909895" y="879936"/>
            <a:ext cx="3286839" cy="1336003"/>
            <a:chOff x="3583304" y="3752720"/>
            <a:chExt cx="4285453" cy="1562147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83304" y="3752720"/>
              <a:ext cx="3976137" cy="1486615"/>
            </a:xfrm>
            <a:prstGeom prst="rect">
              <a:avLst/>
            </a:prstGeom>
          </p:spPr>
        </p:pic>
        <p:cxnSp>
          <p:nvCxnSpPr>
            <p:cNvPr id="41" name="Straight Arrow Connector 40"/>
            <p:cNvCxnSpPr/>
            <p:nvPr/>
          </p:nvCxnSpPr>
          <p:spPr>
            <a:xfrm>
              <a:off x="4299857" y="4136836"/>
              <a:ext cx="695539" cy="11947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 rot="661513">
              <a:off x="4361884" y="3928219"/>
              <a:ext cx="694309" cy="305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µs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3656455" y="4879665"/>
              <a:ext cx="2677886" cy="43520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 rot="661513">
              <a:off x="4411341" y="4784139"/>
              <a:ext cx="637877" cy="305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GB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GB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GB" sz="11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89723" y="4004593"/>
              <a:ext cx="1779034" cy="305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Occur every 20 </a:t>
              </a:r>
              <a:r>
                <a:rPr lang="en-GB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GB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GB" sz="11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55477" y="2961324"/>
            <a:ext cx="2502399" cy="2414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9942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current VXD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technology system</a:t>
            </a:r>
          </a:p>
          <a:p>
            <a:pPr lvl="1"/>
            <a:r>
              <a:rPr lang="en-GB" b="1" dirty="0" smtClean="0"/>
              <a:t>SVD = Double-Sided Strip Detector</a:t>
            </a:r>
          </a:p>
          <a:p>
            <a:pPr lvl="2"/>
            <a:r>
              <a:rPr lang="en-GB" dirty="0" smtClean="0">
                <a:solidFill>
                  <a:srgbClr val="0100FE"/>
                </a:solidFill>
              </a:rPr>
              <a:t>Read-out sensor connected on sensor = Origami</a:t>
            </a:r>
          </a:p>
          <a:p>
            <a:pPr lvl="2"/>
            <a:r>
              <a:rPr lang="en-GB" dirty="0" smtClean="0"/>
              <a:t>Hit time-stamping </a:t>
            </a:r>
            <a:r>
              <a:rPr lang="el-GR" dirty="0" smtClean="0"/>
              <a:t>σ</a:t>
            </a:r>
            <a:r>
              <a:rPr lang="en-GB" baseline="-25000" dirty="0" smtClean="0"/>
              <a:t>t </a:t>
            </a:r>
            <a:r>
              <a:rPr lang="en-GB" dirty="0" smtClean="0"/>
              <a:t>~ 2-3 ns</a:t>
            </a:r>
          </a:p>
          <a:p>
            <a:pPr lvl="2"/>
            <a:r>
              <a:rPr lang="en-GB" dirty="0" smtClean="0"/>
              <a:t>Spatial resolution </a:t>
            </a:r>
            <a:r>
              <a:rPr lang="el-GR" dirty="0" smtClean="0"/>
              <a:t>σ</a:t>
            </a:r>
            <a:r>
              <a:rPr lang="en-GB" baseline="-25000" dirty="0" err="1" smtClean="0"/>
              <a:t>s.p</a:t>
            </a:r>
            <a:r>
              <a:rPr lang="en-GB" baseline="-25000" dirty="0" smtClean="0"/>
              <a:t>.</a:t>
            </a:r>
            <a:r>
              <a:rPr lang="en-GB" dirty="0" smtClean="0"/>
              <a:t>~ 20 </a:t>
            </a:r>
            <a:r>
              <a:rPr lang="el-GR" dirty="0" smtClean="0"/>
              <a:t>μ</a:t>
            </a:r>
            <a:r>
              <a:rPr lang="en-GB" dirty="0"/>
              <a:t>m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3"/>
            <a:endParaRPr lang="en-GB" dirty="0" smtClean="0"/>
          </a:p>
          <a:p>
            <a:pPr lvl="3"/>
            <a:endParaRPr lang="en-GB" dirty="0"/>
          </a:p>
          <a:p>
            <a:pPr lvl="3"/>
            <a:endParaRPr lang="en-GB" dirty="0" smtClean="0"/>
          </a:p>
          <a:p>
            <a:pPr lvl="3"/>
            <a:endParaRPr lang="en-GB" dirty="0"/>
          </a:p>
          <a:p>
            <a:pPr lvl="3"/>
            <a:endParaRPr lang="en-GB" dirty="0" smtClean="0"/>
          </a:p>
          <a:p>
            <a:pPr lvl="3"/>
            <a:endParaRPr lang="en-GB" dirty="0" smtClean="0"/>
          </a:p>
          <a:p>
            <a:pPr lvl="3"/>
            <a:endParaRPr lang="en-GB" dirty="0" smtClean="0"/>
          </a:p>
          <a:p>
            <a:pPr lvl="1"/>
            <a:r>
              <a:rPr lang="en-GB" b="1" dirty="0" smtClean="0"/>
              <a:t>PXD = DEPFET sensors</a:t>
            </a:r>
          </a:p>
          <a:p>
            <a:pPr lvl="2"/>
            <a:r>
              <a:rPr lang="en-GB" dirty="0" smtClean="0"/>
              <a:t>Very low material budget 0.2 % X</a:t>
            </a:r>
            <a:r>
              <a:rPr lang="en-GB" baseline="-25000" dirty="0" smtClean="0"/>
              <a:t>0</a:t>
            </a:r>
            <a:r>
              <a:rPr lang="en-GB" dirty="0" smtClean="0"/>
              <a:t> / layer</a:t>
            </a:r>
          </a:p>
          <a:p>
            <a:pPr lvl="2"/>
            <a:r>
              <a:rPr lang="en-GB" dirty="0" smtClean="0">
                <a:solidFill>
                  <a:srgbClr val="0100FE"/>
                </a:solidFill>
              </a:rPr>
              <a:t>Small first layer radius = 1.4 cm</a:t>
            </a:r>
          </a:p>
          <a:p>
            <a:pPr lvl="2"/>
            <a:r>
              <a:rPr lang="en-GB" dirty="0" smtClean="0"/>
              <a:t>Long integration time 20 </a:t>
            </a:r>
            <a:r>
              <a:rPr lang="el-GR" dirty="0" smtClean="0"/>
              <a:t>μ</a:t>
            </a:r>
            <a:r>
              <a:rPr lang="en-GB" dirty="0" smtClean="0"/>
              <a:t>s / trigger rate &amp; injection </a:t>
            </a:r>
            <a:r>
              <a:rPr lang="en-GB" dirty="0" err="1" smtClean="0"/>
              <a:t>bkg</a:t>
            </a:r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270" y="2578050"/>
            <a:ext cx="2915819" cy="176954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5861135" y="2347848"/>
            <a:ext cx="5900377" cy="2225923"/>
            <a:chOff x="1771177" y="4006489"/>
            <a:chExt cx="5900377" cy="2225923"/>
          </a:xfrm>
        </p:grpSpPr>
        <p:pic>
          <p:nvPicPr>
            <p:cNvPr id="7" name="Picture 6" descr="vxd_radius-z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50077" y="4159080"/>
              <a:ext cx="5121477" cy="207333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771177" y="4604747"/>
              <a:ext cx="8306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err="1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Strips</a:t>
              </a:r>
              <a:r>
                <a:rPr lang="fr-FR" sz="16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/>
              </a:r>
              <a:br>
                <a:rPr lang="fr-FR" sz="16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</a:br>
              <a:r>
                <a:rPr lang="fr-FR" sz="16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1.2 m</a:t>
              </a:r>
              <a:r>
                <a:rPr lang="fr-FR" sz="1600" baseline="300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2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15246" y="5282759"/>
              <a:ext cx="8306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Pixels</a:t>
              </a:r>
              <a:br>
                <a:rPr lang="fr-FR" sz="16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</a:br>
              <a:r>
                <a:rPr lang="fr-FR" sz="16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0.3 m</a:t>
              </a:r>
              <a:r>
                <a:rPr lang="fr-FR" sz="1600" baseline="30000" dirty="0" smtClean="0">
                  <a:solidFill>
                    <a:srgbClr val="FF0000"/>
                  </a:solidFill>
                  <a:latin typeface="Century Gothic"/>
                  <a:cs typeface="Century Gothic"/>
                </a:rPr>
                <a:t>2 </a:t>
              </a:r>
            </a:p>
          </p:txBody>
        </p:sp>
        <p:sp>
          <p:nvSpPr>
            <p:cNvPr id="17" name="Right Brace 16"/>
            <p:cNvSpPr/>
            <p:nvPr/>
          </p:nvSpPr>
          <p:spPr>
            <a:xfrm flipH="1">
              <a:off x="2568910" y="4591195"/>
              <a:ext cx="161241" cy="706730"/>
            </a:xfrm>
            <a:prstGeom prst="rightBrace">
              <a:avLst>
                <a:gd name="adj1" fmla="val 53282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18995" y="4006489"/>
              <a:ext cx="22717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>
                  <a:latin typeface="Century Gothic"/>
                  <a:cs typeface="Century Gothic"/>
                </a:rPr>
                <a:t>65 cm long – 30 cm in diameter 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2592807" y="5437829"/>
              <a:ext cx="3828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585543" y="1216878"/>
            <a:ext cx="5226111" cy="910630"/>
            <a:chOff x="8018108" y="4761510"/>
            <a:chExt cx="5226111" cy="910630"/>
          </a:xfrm>
        </p:grpSpPr>
        <p:sp>
          <p:nvSpPr>
            <p:cNvPr id="27" name="Rounded Rectangle 26"/>
            <p:cNvSpPr/>
            <p:nvPr/>
          </p:nvSpPr>
          <p:spPr>
            <a:xfrm>
              <a:off x="8953363" y="4761510"/>
              <a:ext cx="4290855" cy="910630"/>
            </a:xfrm>
            <a:prstGeom prst="roundRect">
              <a:avLst/>
            </a:prstGeom>
            <a:gradFill>
              <a:gsLst>
                <a:gs pos="0">
                  <a:srgbClr val="B7E06E"/>
                </a:gs>
                <a:gs pos="100000">
                  <a:srgbClr val="ECFFC9"/>
                </a:gs>
              </a:gsLst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18108" y="4761591"/>
              <a:ext cx="5226111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00150" lvl="2" indent="-285750">
                <a:lnSpc>
                  <a:spcPct val="120000"/>
                </a:lnSpc>
                <a:buFont typeface="Symbol" panose="05050102010706020507" pitchFamily="18" charset="2"/>
                <a:buChar char="Þ"/>
              </a:pPr>
              <a:r>
                <a:rPr lang="en-GB" sz="1400" dirty="0" err="1" smtClean="0">
                  <a:latin typeface="Century Gothic" panose="020B0502020202020204" pitchFamily="34" charset="0"/>
                </a:rPr>
                <a:t>G.Rizzo</a:t>
              </a:r>
              <a:r>
                <a:rPr lang="en-GB" sz="1400" dirty="0" smtClean="0">
                  <a:latin typeface="Century Gothic" panose="020B0502020202020204" pitchFamily="34" charset="0"/>
                </a:rPr>
                <a:t> </a:t>
              </a:r>
              <a:r>
                <a:rPr lang="en-GB" sz="1400" dirty="0" smtClean="0">
                  <a:latin typeface="Century Gothic" panose="020B0502020202020204" pitchFamily="34" charset="0"/>
                  <a:hlinkClick r:id="rId4"/>
                </a:rPr>
                <a:t>SVD overview</a:t>
              </a:r>
              <a:r>
                <a:rPr lang="en-GB" sz="1400" dirty="0" smtClean="0">
                  <a:latin typeface="Century Gothic" panose="020B0502020202020204" pitchFamily="34" charset="0"/>
                </a:rPr>
                <a:t> talk </a:t>
              </a:r>
              <a:r>
                <a:rPr lang="en-GB" sz="1400" dirty="0">
                  <a:latin typeface="Century Gothic" panose="020B0502020202020204" pitchFamily="34" charset="0"/>
                </a:rPr>
                <a:t>on </a:t>
              </a:r>
              <a:r>
                <a:rPr lang="en-GB" sz="1400" dirty="0" smtClean="0">
                  <a:latin typeface="Century Gothic" panose="020B0502020202020204" pitchFamily="34" charset="0"/>
                </a:rPr>
                <a:t>Monday</a:t>
              </a:r>
              <a:endParaRPr lang="en-GB" sz="1400" baseline="30000" dirty="0" smtClean="0">
                <a:latin typeface="Century Gothic" panose="020B0502020202020204" pitchFamily="34" charset="0"/>
              </a:endParaRPr>
            </a:p>
            <a:p>
              <a:pPr lvl="3">
                <a:lnSpc>
                  <a:spcPct val="120000"/>
                </a:lnSpc>
              </a:pPr>
              <a:r>
                <a:rPr lang="en-GB" sz="1400" dirty="0" smtClean="0">
                  <a:latin typeface="Century Gothic" panose="020B0502020202020204" pitchFamily="34" charset="0"/>
                </a:rPr>
                <a:t>+ </a:t>
              </a:r>
              <a:r>
                <a:rPr lang="en-GB" sz="1400" dirty="0" err="1">
                  <a:latin typeface="Century Gothic" panose="020B0502020202020204" pitchFamily="34" charset="0"/>
                </a:rPr>
                <a:t>Y.Uematsu</a:t>
              </a:r>
              <a:r>
                <a:rPr lang="en-GB" sz="1400" dirty="0">
                  <a:latin typeface="Century Gothic" panose="020B0502020202020204" pitchFamily="34" charset="0"/>
                </a:rPr>
                <a:t> </a:t>
              </a:r>
              <a:r>
                <a:rPr lang="en-GB" sz="1400" dirty="0" smtClean="0">
                  <a:latin typeface="Century Gothic" panose="020B0502020202020204" pitchFamily="34" charset="0"/>
                  <a:hlinkClick r:id="rId5"/>
                </a:rPr>
                <a:t>Hit-time reconstruction</a:t>
              </a:r>
              <a:r>
                <a:rPr lang="en-GB" sz="1400" dirty="0" smtClean="0">
                  <a:latin typeface="Century Gothic" panose="020B0502020202020204" pitchFamily="34" charset="0"/>
                </a:rPr>
                <a:t> poster</a:t>
              </a:r>
            </a:p>
            <a:p>
              <a:pPr lvl="3">
                <a:lnSpc>
                  <a:spcPct val="120000"/>
                </a:lnSpc>
              </a:pPr>
              <a:r>
                <a:rPr lang="en-GB" sz="1400" dirty="0" smtClean="0">
                  <a:latin typeface="Century Gothic" panose="020B0502020202020204" pitchFamily="34" charset="0"/>
                </a:rPr>
                <a:t>+ </a:t>
              </a:r>
              <a:r>
                <a:rPr lang="en-GB" sz="1400" dirty="0" err="1">
                  <a:latin typeface="Century Gothic" panose="020B0502020202020204" pitchFamily="34" charset="0"/>
                </a:rPr>
                <a:t>S.Hazra</a:t>
              </a:r>
              <a:r>
                <a:rPr lang="en-GB" sz="1400" dirty="0">
                  <a:latin typeface="Century Gothic" panose="020B0502020202020204" pitchFamily="34" charset="0"/>
                </a:rPr>
                <a:t> </a:t>
              </a:r>
              <a:r>
                <a:rPr lang="en-GB" sz="1400" dirty="0">
                  <a:latin typeface="Century Gothic" panose="020B0502020202020204" pitchFamily="34" charset="0"/>
                  <a:hlinkClick r:id="rId6"/>
                </a:rPr>
                <a:t>Particle identification </a:t>
              </a:r>
              <a:r>
                <a:rPr lang="en-GB" sz="1400" dirty="0" smtClean="0">
                  <a:latin typeface="Century Gothic" panose="020B0502020202020204" pitchFamily="34" charset="0"/>
                </a:rPr>
                <a:t>Poster </a:t>
              </a:r>
              <a:endParaRPr lang="en-GB" sz="140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43561" y="4603569"/>
            <a:ext cx="3501280" cy="453723"/>
            <a:chOff x="8887138" y="4761510"/>
            <a:chExt cx="3501280" cy="453723"/>
          </a:xfrm>
        </p:grpSpPr>
        <p:sp>
          <p:nvSpPr>
            <p:cNvPr id="30" name="Rounded Rectangle 29"/>
            <p:cNvSpPr/>
            <p:nvPr/>
          </p:nvSpPr>
          <p:spPr>
            <a:xfrm>
              <a:off x="8887138" y="4761510"/>
              <a:ext cx="3501280" cy="453723"/>
            </a:xfrm>
            <a:prstGeom prst="roundRect">
              <a:avLst/>
            </a:prstGeom>
            <a:gradFill>
              <a:gsLst>
                <a:gs pos="0">
                  <a:srgbClr val="B7E06E"/>
                </a:gs>
                <a:gs pos="100000">
                  <a:srgbClr val="ECFFC9"/>
                </a:gs>
              </a:gsLst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887138" y="4822135"/>
              <a:ext cx="35012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  <a:cs typeface="Century Gothic"/>
                  <a:sym typeface="Symbol" panose="05050102010706020507" pitchFamily="18" charset="2"/>
                </a:rPr>
                <a:t> </a:t>
              </a:r>
              <a:r>
                <a:rPr lang="en-GB" sz="1400" dirty="0" err="1">
                  <a:latin typeface="Century Gothic" panose="020B0502020202020204" pitchFamily="34" charset="0"/>
                </a:rPr>
                <a:t>Q.Liu</a:t>
              </a:r>
              <a:r>
                <a:rPr lang="en-GB" sz="1400" dirty="0">
                  <a:latin typeface="Century Gothic" panose="020B0502020202020204" pitchFamily="34" charset="0"/>
                </a:rPr>
                <a:t> </a:t>
              </a:r>
              <a:r>
                <a:rPr lang="en-GB" sz="1400" dirty="0" smtClean="0">
                  <a:latin typeface="Century Gothic" panose="020B0502020202020204" pitchFamily="34" charset="0"/>
                  <a:hlinkClick r:id="rId7"/>
                </a:rPr>
                <a:t>PXD overview</a:t>
              </a:r>
              <a:r>
                <a:rPr lang="en-GB" sz="1400" dirty="0" smtClean="0">
                  <a:latin typeface="Century Gothic" panose="020B0502020202020204" pitchFamily="34" charset="0"/>
                </a:rPr>
                <a:t> talk </a:t>
              </a:r>
              <a:r>
                <a:rPr lang="en-GB" sz="1400" dirty="0">
                  <a:latin typeface="Century Gothic" panose="020B0502020202020204" pitchFamily="34" charset="0"/>
                </a:rPr>
                <a:t>on Monday</a:t>
              </a:r>
              <a:endParaRPr lang="en-GB" sz="1400" dirty="0" smtClean="0">
                <a:latin typeface="Century Gothic" panose="020B0502020202020204" pitchFamily="34" charset="0"/>
                <a:cs typeface="Century Gothic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10951" y="5820856"/>
            <a:ext cx="10273966" cy="429425"/>
            <a:chOff x="917736" y="5931026"/>
            <a:chExt cx="10273966" cy="429425"/>
          </a:xfrm>
        </p:grpSpPr>
        <p:sp>
          <p:nvSpPr>
            <p:cNvPr id="36" name="TextBox 35"/>
            <p:cNvSpPr txBox="1"/>
            <p:nvPr/>
          </p:nvSpPr>
          <p:spPr>
            <a:xfrm>
              <a:off x="917736" y="5950467"/>
              <a:ext cx="10273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  <a:latin typeface="Century Gothic" panose="020B0502020202020204" pitchFamily="34" charset="0"/>
                  <a:cs typeface="Century Gothic"/>
                  <a:sym typeface="Symbol" panose="05050102010706020507" pitchFamily="18" charset="2"/>
                </a:rPr>
                <a:t>The plan is successful so far!</a:t>
              </a:r>
              <a:r>
                <a:rPr lang="en-GB" sz="1400" dirty="0" smtClean="0">
                  <a:solidFill>
                    <a:srgbClr val="FF0000"/>
                  </a:solidFill>
                  <a:latin typeface="Century Gothic" panose="020B0502020202020204" pitchFamily="34" charset="0"/>
                  <a:cs typeface="Century Gothic"/>
                  <a:sym typeface="Symbol" panose="05050102010706020507" pitchFamily="18" charset="2"/>
                </a:rPr>
                <a:t> </a:t>
              </a:r>
              <a:r>
                <a:rPr lang="en-GB" sz="1400" dirty="0" smtClean="0">
                  <a:latin typeface="Century Gothic" panose="020B0502020202020204" pitchFamily="34" charset="0"/>
                  <a:cs typeface="Century Gothic"/>
                  <a:sym typeface="Symbol" panose="05050102010706020507" pitchFamily="18" charset="2"/>
                </a:rPr>
                <a:t> </a:t>
              </a:r>
              <a:r>
                <a:rPr lang="en-GB" sz="1400" dirty="0" err="1">
                  <a:latin typeface="Century Gothic" panose="020B0502020202020204" pitchFamily="34" charset="0"/>
                </a:rPr>
                <a:t>C.Praz</a:t>
              </a:r>
              <a:r>
                <a:rPr lang="en-GB" sz="1400" dirty="0">
                  <a:latin typeface="Century Gothic" panose="020B0502020202020204" pitchFamily="34" charset="0"/>
                </a:rPr>
                <a:t> </a:t>
              </a:r>
              <a:r>
                <a:rPr lang="en-GB" sz="1400" dirty="0">
                  <a:latin typeface="Century Gothic" panose="020B0502020202020204" pitchFamily="34" charset="0"/>
                  <a:hlinkClick r:id="rId8"/>
                </a:rPr>
                <a:t>Tracking performance and interaction point </a:t>
              </a:r>
              <a:r>
                <a:rPr lang="en-GB" sz="1400" dirty="0" smtClean="0">
                  <a:latin typeface="Century Gothic" panose="020B0502020202020204" pitchFamily="34" charset="0"/>
                  <a:hlinkClick r:id="rId8"/>
                </a:rPr>
                <a:t>properties</a:t>
              </a:r>
              <a:r>
                <a:rPr lang="en-GB" sz="1400" dirty="0" smtClean="0">
                  <a:latin typeface="Century Gothic" panose="020B0502020202020204" pitchFamily="34" charset="0"/>
                </a:rPr>
                <a:t> talk </a:t>
              </a:r>
              <a:r>
                <a:rPr lang="en-GB" sz="1400" dirty="0">
                  <a:latin typeface="Century Gothic" panose="020B0502020202020204" pitchFamily="34" charset="0"/>
                </a:rPr>
                <a:t>on Tuesday</a:t>
              </a:r>
              <a:endParaRPr lang="en-GB" sz="1400" dirty="0" smtClean="0">
                <a:latin typeface="Century Gothic" panose="020B0502020202020204" pitchFamily="34" charset="0"/>
                <a:cs typeface="Century Gothic"/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1015055" y="5931026"/>
              <a:ext cx="10078588" cy="4294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11026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decade of operation → Upgrades?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5803" y="997804"/>
            <a:ext cx="4806485" cy="5373664"/>
          </a:xfrm>
        </p:spPr>
        <p:txBody>
          <a:bodyPr/>
          <a:lstStyle/>
          <a:p>
            <a:r>
              <a:rPr lang="en-GB" dirty="0" smtClean="0"/>
              <a:t>Short term ~ 2026</a:t>
            </a:r>
          </a:p>
          <a:p>
            <a:pPr lvl="1"/>
            <a:r>
              <a:rPr lang="en-GB" dirty="0" smtClean="0"/>
              <a:t>Long shutdown for QCS upgrade</a:t>
            </a:r>
          </a:p>
          <a:p>
            <a:pPr lvl="2"/>
            <a:r>
              <a:rPr lang="en-GB" dirty="0" smtClean="0"/>
              <a:t>Needed before next jump in luminosity</a:t>
            </a:r>
          </a:p>
          <a:p>
            <a:pPr lvl="1"/>
            <a:r>
              <a:rPr lang="en-GB" dirty="0" smtClean="0"/>
              <a:t>Inner region needs to be opened up</a:t>
            </a:r>
          </a:p>
          <a:p>
            <a:pPr lvl="2"/>
            <a:r>
              <a:rPr lang="en-GB" dirty="0" smtClean="0">
                <a:solidFill>
                  <a:srgbClr val="0100FE"/>
                </a:solidFill>
              </a:rPr>
              <a:t>Current VXD moved anyway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>
                <a:solidFill>
                  <a:srgbClr val="0100FE"/>
                </a:solidFill>
              </a:rPr>
              <a:t>Opportunity</a:t>
            </a:r>
            <a:r>
              <a:rPr lang="en-GB" dirty="0" smtClean="0"/>
              <a:t> for Belle II sub-det. </a:t>
            </a:r>
            <a:r>
              <a:rPr lang="en-GB" dirty="0"/>
              <a:t>u</a:t>
            </a:r>
            <a:r>
              <a:rPr lang="en-GB" dirty="0" smtClean="0"/>
              <a:t>pgrades </a:t>
            </a:r>
          </a:p>
          <a:p>
            <a:pPr lvl="2"/>
            <a:r>
              <a:rPr lang="en-GB" dirty="0" smtClean="0"/>
              <a:t>Let’s investigate possibilities…</a:t>
            </a:r>
          </a:p>
          <a:p>
            <a:pPr lvl="2"/>
            <a:r>
              <a:rPr lang="en-GB" dirty="0"/>
              <a:t>s</a:t>
            </a:r>
            <a:r>
              <a:rPr lang="en-GB" dirty="0" smtClean="0"/>
              <a:t>hort time → </a:t>
            </a:r>
            <a:r>
              <a:rPr lang="en-GB" dirty="0" smtClean="0">
                <a:solidFill>
                  <a:srgbClr val="0100FE"/>
                </a:solidFill>
              </a:rPr>
              <a:t>with currently ~available techno.</a:t>
            </a:r>
            <a:endParaRPr lang="en-GB" dirty="0">
              <a:solidFill>
                <a:srgbClr val="0100FE"/>
              </a:solidFill>
            </a:endParaRP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r>
              <a:rPr lang="en-GB" dirty="0" smtClean="0"/>
              <a:t>Longer term &gt; 2030 </a:t>
            </a:r>
          </a:p>
          <a:p>
            <a:pPr lvl="1"/>
            <a:r>
              <a:rPr lang="en-GB" dirty="0" smtClean="0"/>
              <a:t>Further increase of peak luminosity</a:t>
            </a:r>
          </a:p>
          <a:p>
            <a:pPr lvl="2"/>
            <a:r>
              <a:rPr lang="en-GB" dirty="0" smtClean="0"/>
              <a:t>Possibly </a:t>
            </a:r>
            <a:r>
              <a:rPr lang="en-GB" dirty="0"/>
              <a:t>b</a:t>
            </a:r>
            <a:r>
              <a:rPr lang="en-GB" dirty="0" smtClean="0"/>
              <a:t>eam polarization?</a:t>
            </a:r>
          </a:p>
          <a:p>
            <a:pPr lvl="2"/>
            <a:r>
              <a:rPr lang="en-GB" dirty="0" smtClean="0"/>
              <a:t>Enhanced physics program with 250 ab</a:t>
            </a:r>
            <a:r>
              <a:rPr lang="en-GB" baseline="30000" dirty="0" smtClean="0"/>
              <a:t>-1</a:t>
            </a:r>
            <a:r>
              <a:rPr lang="en-GB" dirty="0" smtClean="0"/>
              <a:t> </a:t>
            </a:r>
          </a:p>
          <a:p>
            <a:pPr lvl="2"/>
            <a:endParaRPr lang="en-GB" dirty="0"/>
          </a:p>
          <a:p>
            <a:pPr lvl="1"/>
            <a:r>
              <a:rPr lang="en-GB" dirty="0" smtClean="0"/>
              <a:t>A renewed detector is needed</a:t>
            </a:r>
          </a:p>
          <a:p>
            <a:pPr lvl="2"/>
            <a:r>
              <a:rPr lang="en-GB" dirty="0" smtClean="0"/>
              <a:t>New set of requirements → not this talk!</a:t>
            </a:r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7" name="Arc 16"/>
          <p:cNvSpPr/>
          <p:nvPr/>
        </p:nvSpPr>
        <p:spPr>
          <a:xfrm>
            <a:off x="7365300" y="907096"/>
            <a:ext cx="2715152" cy="539992"/>
          </a:xfrm>
          <a:prstGeom prst="arc">
            <a:avLst>
              <a:gd name="adj1" fmla="val 10408625"/>
              <a:gd name="adj2" fmla="val 6987214"/>
            </a:avLst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134149" y="1139310"/>
            <a:ext cx="6723666" cy="4649516"/>
            <a:chOff x="5190902" y="1139310"/>
            <a:chExt cx="6723666" cy="4649516"/>
          </a:xfrm>
        </p:grpSpPr>
        <p:grpSp>
          <p:nvGrpSpPr>
            <p:cNvPr id="8" name="Group 7"/>
            <p:cNvGrpSpPr/>
            <p:nvPr/>
          </p:nvGrpSpPr>
          <p:grpSpPr>
            <a:xfrm>
              <a:off x="5190902" y="1139310"/>
              <a:ext cx="6723666" cy="4649516"/>
              <a:chOff x="5312089" y="1139310"/>
              <a:chExt cx="6723666" cy="464951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12089" y="1293199"/>
                <a:ext cx="6723666" cy="4495627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5929853" y="1139310"/>
                <a:ext cx="4368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latin typeface="Century Gothic"/>
                    <a:cs typeface="Century Gothic"/>
                  </a:rPr>
                  <a:t>Current </a:t>
                </a:r>
                <a:r>
                  <a:rPr lang="en-GB" sz="1400" dirty="0" err="1" smtClean="0">
                    <a:latin typeface="Century Gothic"/>
                    <a:cs typeface="Century Gothic"/>
                  </a:rPr>
                  <a:t>SuperKEKB</a:t>
                </a:r>
                <a:r>
                  <a:rPr lang="en-GB" sz="1400" dirty="0" smtClean="0">
                    <a:latin typeface="Century Gothic"/>
                    <a:cs typeface="Century Gothic"/>
                  </a:rPr>
                  <a:t>-Belle II projection (June 2020)</a:t>
                </a:r>
              </a:p>
            </p:txBody>
          </p:sp>
        </p:grpSp>
        <p:sp>
          <p:nvSpPr>
            <p:cNvPr id="9" name="Arc 8"/>
            <p:cNvSpPr/>
            <p:nvPr/>
          </p:nvSpPr>
          <p:spPr>
            <a:xfrm>
              <a:off x="8427902" y="2919470"/>
              <a:ext cx="1090670" cy="1277957"/>
            </a:xfrm>
            <a:prstGeom prst="arc">
              <a:avLst>
                <a:gd name="adj1" fmla="val 3606308"/>
                <a:gd name="adj2" fmla="val 20168398"/>
              </a:avLst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33887" y="2462204"/>
              <a:ext cx="13083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284E0"/>
                  </a:solidFill>
                  <a:latin typeface="Century Gothic"/>
                  <a:cs typeface="Century Gothic"/>
                </a:rPr>
                <a:t>Target </a:t>
              </a:r>
              <a:r>
                <a:rPr lang="en-GB" sz="1600" dirty="0" err="1" smtClean="0">
                  <a:solidFill>
                    <a:srgbClr val="F284E0"/>
                  </a:solidFill>
                  <a:latin typeface="Century Gothic"/>
                  <a:cs typeface="Century Gothic"/>
                </a:rPr>
                <a:t>L</a:t>
              </a:r>
              <a:r>
                <a:rPr lang="en-GB" sz="1600" baseline="-25000" dirty="0" err="1" smtClean="0">
                  <a:solidFill>
                    <a:srgbClr val="F284E0"/>
                  </a:solidFill>
                  <a:latin typeface="Century Gothic"/>
                  <a:cs typeface="Century Gothic"/>
                </a:rPr>
                <a:t>peak</a:t>
              </a:r>
              <a:endParaRPr lang="en-GB" sz="1600" baseline="-25000" dirty="0" smtClean="0">
                <a:solidFill>
                  <a:srgbClr val="F284E0"/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95458" y="2292927"/>
              <a:ext cx="11224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entury Gothic"/>
                  <a:cs typeface="Century Gothic"/>
                </a:rPr>
                <a:t>Target L</a:t>
              </a:r>
              <a:r>
                <a:rPr lang="en-GB" sz="1600" baseline="-25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entury Gothic"/>
                  <a:cs typeface="Century Gothic"/>
                </a:rPr>
                <a:t>int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9001173" y="4197427"/>
              <a:ext cx="0" cy="109066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9152130" y="4492421"/>
              <a:ext cx="2063041" cy="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9947858" y="4153867"/>
              <a:ext cx="9476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/>
                  <a:cs typeface="Century Gothic"/>
                </a:rPr>
                <a:t>2026 L</a:t>
              </a:r>
              <a:r>
                <a:rPr lang="en-GB" sz="1600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/>
                  <a:cs typeface="Century Gothic"/>
                </a:rPr>
                <a:t>int</a:t>
              </a:r>
            </a:p>
          </p:txBody>
        </p:sp>
      </p:grpSp>
      <p:sp>
        <p:nvSpPr>
          <p:cNvPr id="19" name="Down Arrow 18"/>
          <p:cNvSpPr/>
          <p:nvPr/>
        </p:nvSpPr>
        <p:spPr>
          <a:xfrm>
            <a:off x="8890631" y="2526754"/>
            <a:ext cx="242371" cy="16927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>
            <a:off x="8890630" y="5532523"/>
            <a:ext cx="242371" cy="16927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756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Beam-induced background extrapolations</a:t>
            </a:r>
          </a:p>
          <a:p>
            <a:pPr lvl="1"/>
            <a:r>
              <a:rPr lang="en-GB" dirty="0" smtClean="0"/>
              <a:t>A long way to reach Data/MC ratio ~ </a:t>
            </a:r>
            <a:r>
              <a:rPr lang="en-GB" i="1" dirty="0" smtClean="0"/>
              <a:t>O</a:t>
            </a:r>
            <a:r>
              <a:rPr lang="en-GB" dirty="0" smtClean="0"/>
              <a:t>(1)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3"/>
            <a:endParaRPr lang="en-GB" dirty="0" smtClean="0"/>
          </a:p>
          <a:p>
            <a:pPr lvl="3"/>
            <a:endParaRPr lang="en-GB" dirty="0"/>
          </a:p>
          <a:p>
            <a:pPr lvl="1"/>
            <a:r>
              <a:rPr lang="en-GB" sz="1800" b="1" dirty="0" smtClean="0"/>
              <a:t>Still with large uncertainties</a:t>
            </a:r>
          </a:p>
          <a:p>
            <a:pPr lvl="2"/>
            <a:r>
              <a:rPr lang="en-GB" sz="1600" dirty="0" smtClean="0"/>
              <a:t>Drastic change of </a:t>
            </a:r>
            <a:r>
              <a:rPr lang="en-GB" sz="1600" dirty="0" smtClean="0">
                <a:solidFill>
                  <a:srgbClr val="0100FE"/>
                </a:solidFill>
              </a:rPr>
              <a:t>beam optics</a:t>
            </a:r>
            <a:r>
              <a:rPr lang="en-GB" sz="1600" dirty="0" smtClean="0"/>
              <a:t> for max </a:t>
            </a:r>
            <a:r>
              <a:rPr lang="en-GB" sz="1600" dirty="0" err="1" smtClean="0"/>
              <a:t>L</a:t>
            </a:r>
            <a:r>
              <a:rPr lang="en-GB" sz="1600" baseline="-25000" dirty="0" err="1" smtClean="0"/>
              <a:t>peak</a:t>
            </a:r>
            <a:endParaRPr lang="en-GB" sz="1600" baseline="-25000" dirty="0" smtClean="0"/>
          </a:p>
          <a:p>
            <a:pPr lvl="3"/>
            <a:r>
              <a:rPr lang="el-GR" sz="1600" dirty="0">
                <a:latin typeface="Century Gothic" panose="020B0502020202020204" pitchFamily="34" charset="0"/>
              </a:rPr>
              <a:t>β</a:t>
            </a:r>
            <a:r>
              <a:rPr lang="en-GB" sz="1600" baseline="-25000" dirty="0">
                <a:latin typeface="Century Gothic" panose="020B0502020202020204" pitchFamily="34" charset="0"/>
              </a:rPr>
              <a:t>y</a:t>
            </a:r>
            <a:r>
              <a:rPr lang="en-GB" sz="1600" dirty="0" smtClean="0">
                <a:latin typeface="Century Gothic" panose="020B0502020202020204" pitchFamily="34" charset="0"/>
              </a:rPr>
              <a:t>* today 800 </a:t>
            </a:r>
            <a:r>
              <a:rPr lang="el-GR" sz="1600" dirty="0" smtClean="0">
                <a:latin typeface="Century Gothic" panose="020B0502020202020204" pitchFamily="34" charset="0"/>
              </a:rPr>
              <a:t>μ</a:t>
            </a:r>
            <a:r>
              <a:rPr lang="en-GB" sz="1600" dirty="0" smtClean="0">
                <a:latin typeface="Century Gothic" panose="020B0502020202020204" pitchFamily="34" charset="0"/>
              </a:rPr>
              <a:t>m </a:t>
            </a:r>
            <a:r>
              <a:rPr lang="en-GB" sz="1600" dirty="0">
                <a:sym typeface="Wingdings" panose="05000000000000000000" pitchFamily="2" charset="2"/>
              </a:rPr>
              <a:t> </a:t>
            </a:r>
            <a:r>
              <a:rPr lang="en-GB" sz="1600" dirty="0" smtClean="0">
                <a:sym typeface="Wingdings" panose="05000000000000000000" pitchFamily="2" charset="2"/>
              </a:rPr>
              <a:t> nominal </a:t>
            </a:r>
            <a:r>
              <a:rPr lang="en-GB" sz="1600" dirty="0" smtClean="0">
                <a:latin typeface="Century Gothic" panose="020B0502020202020204" pitchFamily="34" charset="0"/>
              </a:rPr>
              <a:t>300 </a:t>
            </a:r>
            <a:r>
              <a:rPr lang="el-GR" sz="1600" dirty="0" smtClean="0">
                <a:latin typeface="Century Gothic" panose="020B0502020202020204" pitchFamily="34" charset="0"/>
              </a:rPr>
              <a:t>μ</a:t>
            </a:r>
            <a:r>
              <a:rPr lang="en-GB" sz="1600" dirty="0" smtClean="0">
                <a:latin typeface="Century Gothic" panose="020B0502020202020204" pitchFamily="34" charset="0"/>
              </a:rPr>
              <a:t>m</a:t>
            </a:r>
            <a:endParaRPr lang="en-GB" sz="1400" dirty="0" smtClean="0"/>
          </a:p>
          <a:p>
            <a:pPr lvl="2"/>
            <a:r>
              <a:rPr lang="en-GB" sz="1600" dirty="0" smtClean="0">
                <a:solidFill>
                  <a:srgbClr val="0100FE"/>
                </a:solidFill>
              </a:rPr>
              <a:t>Continuous injection</a:t>
            </a:r>
            <a:r>
              <a:rPr lang="en-GB" sz="1600" dirty="0" smtClean="0"/>
              <a:t> effect not predicted</a:t>
            </a:r>
          </a:p>
          <a:p>
            <a:pPr lvl="3"/>
            <a:r>
              <a:rPr lang="en-GB" sz="1600" dirty="0" smtClean="0"/>
              <a:t>currently too small for good estimate</a:t>
            </a:r>
            <a:endParaRPr lang="en-GB" sz="1400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VXD &amp; nominal luminosity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sz="half" idx="2"/>
          </p:nvPr>
        </p:nvSpPr>
        <p:spPr>
          <a:xfrm>
            <a:off x="6269885" y="1573618"/>
            <a:ext cx="5776196" cy="4888557"/>
          </a:xfrm>
        </p:spPr>
        <p:txBody>
          <a:bodyPr>
            <a:normAutofit/>
          </a:bodyPr>
          <a:lstStyle/>
          <a:p>
            <a:r>
              <a:rPr lang="en-GB" dirty="0" smtClean="0"/>
              <a:t>Tracking / </a:t>
            </a:r>
            <a:r>
              <a:rPr lang="en-GB" dirty="0" err="1" smtClean="0"/>
              <a:t>vertexing</a:t>
            </a:r>
            <a:endParaRPr lang="en-GB" dirty="0"/>
          </a:p>
          <a:p>
            <a:pPr lvl="1"/>
            <a:r>
              <a:rPr lang="en-GB" b="1" dirty="0" smtClean="0"/>
              <a:t>Track pattern </a:t>
            </a:r>
            <a:r>
              <a:rPr lang="en-GB" b="1" dirty="0"/>
              <a:t>recognition with SVD hits </a:t>
            </a:r>
            <a:r>
              <a:rPr lang="en-GB" b="1" dirty="0" smtClean="0"/>
              <a:t>only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required in // to tracking in Central Drift Chamber</a:t>
            </a:r>
          </a:p>
          <a:p>
            <a:pPr lvl="1"/>
            <a:r>
              <a:rPr lang="en-GB" dirty="0" smtClean="0"/>
              <a:t>Then extrapolation to match PXD hits</a:t>
            </a:r>
          </a:p>
          <a:p>
            <a:pPr lvl="2"/>
            <a:r>
              <a:rPr lang="en-GB" dirty="0" smtClean="0"/>
              <a:t>Also used for reduction of PXD output bandwidth</a:t>
            </a:r>
            <a:endParaRPr lang="en-GB" dirty="0"/>
          </a:p>
          <a:p>
            <a:pPr lvl="1"/>
            <a:r>
              <a:rPr lang="en-GB" dirty="0" smtClean="0"/>
              <a:t>Final pointing resolution somewhat limited</a:t>
            </a:r>
            <a:br>
              <a:rPr lang="en-GB" dirty="0" smtClean="0"/>
            </a:br>
            <a:r>
              <a:rPr lang="en-GB" dirty="0" smtClean="0"/>
              <a:t>by beam-pipe thickness </a:t>
            </a:r>
          </a:p>
          <a:p>
            <a:pPr lvl="2"/>
            <a:r>
              <a:rPr lang="en-GB" dirty="0"/>
              <a:t>0.8 % </a:t>
            </a:r>
            <a:r>
              <a:rPr lang="en-GB" dirty="0" smtClean="0"/>
              <a:t>X</a:t>
            </a:r>
            <a:r>
              <a:rPr lang="en-GB" baseline="-25000" dirty="0" smtClean="0"/>
              <a:t>0 </a:t>
            </a:r>
            <a:r>
              <a:rPr lang="en-GB" dirty="0" smtClean="0"/>
              <a:t>← partially required against synchrotron rad.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900868" y="863238"/>
            <a:ext cx="3671199" cy="453723"/>
            <a:chOff x="8802181" y="4761510"/>
            <a:chExt cx="3671199" cy="453723"/>
          </a:xfrm>
        </p:grpSpPr>
        <p:sp>
          <p:nvSpPr>
            <p:cNvPr id="10" name="Rounded Rectangle 9"/>
            <p:cNvSpPr/>
            <p:nvPr/>
          </p:nvSpPr>
          <p:spPr>
            <a:xfrm>
              <a:off x="8802181" y="4761510"/>
              <a:ext cx="3587837" cy="453723"/>
            </a:xfrm>
            <a:prstGeom prst="roundRect">
              <a:avLst/>
            </a:prstGeom>
            <a:gradFill>
              <a:gsLst>
                <a:gs pos="0">
                  <a:srgbClr val="B7E06E"/>
                </a:gs>
                <a:gs pos="100000">
                  <a:srgbClr val="ECFFC9"/>
                </a:gs>
              </a:gsLst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802182" y="4822135"/>
              <a:ext cx="3671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  <a:cs typeface="Century Gothic"/>
                  <a:sym typeface="Symbol" panose="05050102010706020507" pitchFamily="18" charset="2"/>
                </a:rPr>
                <a:t> </a:t>
              </a:r>
              <a:r>
                <a:rPr lang="en-GB" sz="1400" dirty="0" smtClean="0">
                  <a:latin typeface="Century Gothic" panose="020B0502020202020204" pitchFamily="34" charset="0"/>
                  <a:hlinkClick r:id="rId2"/>
                </a:rPr>
                <a:t>Belle II VXD Open workshop</a:t>
              </a:r>
              <a:r>
                <a:rPr lang="en-GB" sz="1400" dirty="0" smtClean="0">
                  <a:latin typeface="Century Gothic" panose="020B0502020202020204" pitchFamily="34" charset="0"/>
                </a:rPr>
                <a:t> July 2019 </a:t>
              </a:r>
              <a:endParaRPr lang="en-GB" sz="1400" dirty="0" smtClean="0">
                <a:latin typeface="Century Gothic" panose="020B0502020202020204" pitchFamily="34" charset="0"/>
                <a:cs typeface="Century Gothic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1021269" y="3211407"/>
            <a:ext cx="1212111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80539" y="2915250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entury Gothic"/>
                <a:cs typeface="Century Gothic"/>
              </a:rPr>
              <a:t>PXD DAQ limit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2449573" y="3204315"/>
            <a:ext cx="2367519" cy="0"/>
          </a:xfrm>
          <a:prstGeom prst="line">
            <a:avLst/>
          </a:prstGeom>
          <a:ln>
            <a:solidFill>
              <a:srgbClr val="318F67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835662" y="2937143"/>
            <a:ext cx="1842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18F67"/>
                </a:solidFill>
                <a:latin typeface="Century Gothic"/>
                <a:cs typeface="Century Gothic"/>
              </a:rPr>
              <a:t>Good tracking limit</a:t>
            </a:r>
          </a:p>
        </p:txBody>
      </p:sp>
      <p:sp>
        <p:nvSpPr>
          <p:cNvPr id="31" name="Up Arrow 30"/>
          <p:cNvSpPr/>
          <p:nvPr/>
        </p:nvSpPr>
        <p:spPr>
          <a:xfrm>
            <a:off x="3569544" y="2764840"/>
            <a:ext cx="450113" cy="221092"/>
          </a:xfrm>
          <a:prstGeom prst="upArrow">
            <a:avLst/>
          </a:prstGeom>
          <a:solidFill>
            <a:srgbClr val="318F67"/>
          </a:solidFill>
          <a:ln>
            <a:solidFill>
              <a:srgbClr val="318F6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35662" y="2454278"/>
            <a:ext cx="2047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18F67"/>
                </a:solidFill>
                <a:latin typeface="Century Gothic"/>
                <a:cs typeface="Century Gothic"/>
              </a:rPr>
              <a:t>w</a:t>
            </a:r>
            <a:r>
              <a:rPr lang="en-GB" sz="1400" dirty="0" smtClean="0">
                <a:solidFill>
                  <a:srgbClr val="318F67"/>
                </a:solidFill>
                <a:latin typeface="Century Gothic"/>
                <a:cs typeface="Century Gothic"/>
              </a:rPr>
              <a:t>ith hit-time rejection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3728" y="4373696"/>
            <a:ext cx="2070267" cy="199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384685" y="1747098"/>
            <a:ext cx="4572396" cy="2983216"/>
            <a:chOff x="384685" y="1747098"/>
            <a:chExt cx="4572396" cy="298321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685" y="1895428"/>
              <a:ext cx="4572396" cy="283488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227648" y="1747098"/>
              <a:ext cx="35894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1">
                      <a:lumMod val="75000"/>
                    </a:schemeClr>
                  </a:solidFill>
                  <a:latin typeface="Century Gothic"/>
                  <a:cs typeface="Century Gothic"/>
                </a:rPr>
                <a:t>Current prediction @ nominal </a:t>
              </a:r>
              <a:r>
                <a:rPr lang="en-GB" sz="1600" dirty="0" err="1" smtClean="0">
                  <a:solidFill>
                    <a:schemeClr val="accent1">
                      <a:lumMod val="75000"/>
                    </a:schemeClr>
                  </a:solidFill>
                  <a:latin typeface="Century Gothic"/>
                  <a:cs typeface="Century Gothic"/>
                </a:rPr>
                <a:t>L</a:t>
              </a:r>
              <a:r>
                <a:rPr lang="en-GB" sz="1600" baseline="-25000" dirty="0" err="1" smtClean="0">
                  <a:solidFill>
                    <a:schemeClr val="accent1">
                      <a:lumMod val="75000"/>
                    </a:schemeClr>
                  </a:solidFill>
                  <a:latin typeface="Century Gothic"/>
                  <a:cs typeface="Century Gothic"/>
                </a:rPr>
                <a:t>peak</a:t>
              </a:r>
              <a:endParaRPr lang="en-GB" sz="1600" baseline="-250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900867" y="4834811"/>
            <a:ext cx="3735898" cy="1194680"/>
            <a:chOff x="8289101" y="4746674"/>
            <a:chExt cx="3321445" cy="1389711"/>
          </a:xfrm>
        </p:grpSpPr>
        <p:grpSp>
          <p:nvGrpSpPr>
            <p:cNvPr id="6" name="Group 5"/>
            <p:cNvGrpSpPr/>
            <p:nvPr/>
          </p:nvGrpSpPr>
          <p:grpSpPr>
            <a:xfrm>
              <a:off x="8289101" y="4746674"/>
              <a:ext cx="3321445" cy="1389711"/>
              <a:chOff x="1259433" y="5804168"/>
              <a:chExt cx="9616271" cy="513800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623030" y="5945993"/>
                <a:ext cx="8252674" cy="2162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FF0000"/>
                    </a:solidFill>
                    <a:latin typeface="Century Gothic" panose="020B0502020202020204" pitchFamily="34" charset="0"/>
                    <a:cs typeface="Century Gothic"/>
                    <a:sym typeface="Symbol" panose="05050102010706020507" pitchFamily="18" charset="2"/>
                  </a:rPr>
                  <a:t> </a:t>
                </a:r>
                <a:r>
                  <a:rPr lang="en-GB" sz="1600" b="1" dirty="0" smtClean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Performances within limits </a:t>
                </a:r>
                <a:br>
                  <a:rPr lang="en-GB" sz="1600" b="1" dirty="0" smtClean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</a:br>
                <a:r>
                  <a:rPr lang="en-GB" sz="1600" b="1" dirty="0" smtClean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BUT without much margin</a:t>
                </a:r>
                <a:endParaRPr lang="en-GB" sz="1600" b="1" dirty="0" smtClean="0">
                  <a:solidFill>
                    <a:srgbClr val="FF0000"/>
                  </a:solidFill>
                  <a:latin typeface="Century Gothic" panose="020B0502020202020204" pitchFamily="34" charset="0"/>
                  <a:cs typeface="Century Gothic"/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1259433" y="5804168"/>
                <a:ext cx="9263517" cy="513800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</p:grpSp>
        <p:sp>
          <p:nvSpPr>
            <p:cNvPr id="14" name="Right Arrow 13"/>
            <p:cNvSpPr/>
            <p:nvPr/>
          </p:nvSpPr>
          <p:spPr>
            <a:xfrm>
              <a:off x="8587688" y="5152732"/>
              <a:ext cx="294238" cy="495759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86444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 for short-term VXD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0" y="997804"/>
            <a:ext cx="9180197" cy="5601300"/>
          </a:xfrm>
        </p:spPr>
        <p:txBody>
          <a:bodyPr>
            <a:normAutofit/>
          </a:bodyPr>
          <a:lstStyle/>
          <a:p>
            <a:r>
              <a:rPr lang="en-GB" dirty="0" err="1"/>
              <a:t>Vertexing</a:t>
            </a:r>
            <a:r>
              <a:rPr lang="en-GB" dirty="0"/>
              <a:t> &amp; Tracking performances </a:t>
            </a:r>
            <a:r>
              <a:rPr lang="en-GB" b="1" dirty="0"/>
              <a:t>at least</a:t>
            </a:r>
            <a:r>
              <a:rPr lang="en-GB" dirty="0"/>
              <a:t> as good as current </a:t>
            </a:r>
            <a:r>
              <a:rPr lang="en-GB" dirty="0" smtClean="0"/>
              <a:t>VXD</a:t>
            </a:r>
            <a:endParaRPr lang="en-GB" sz="1400" dirty="0" smtClean="0"/>
          </a:p>
          <a:p>
            <a:pPr lvl="1"/>
            <a:r>
              <a:rPr lang="en-GB" sz="1800" dirty="0" smtClean="0"/>
              <a:t>Radius </a:t>
            </a:r>
            <a:r>
              <a:rPr lang="en-GB" sz="1800" dirty="0"/>
              <a:t>range 14 – 135 mm</a:t>
            </a:r>
          </a:p>
          <a:p>
            <a:pPr lvl="1"/>
            <a:r>
              <a:rPr lang="en-GB" sz="1800" dirty="0"/>
              <a:t>Single point resolution </a:t>
            </a:r>
            <a:r>
              <a:rPr lang="en-GB" sz="1800" b="1" dirty="0"/>
              <a:t>≤</a:t>
            </a:r>
            <a:r>
              <a:rPr lang="en-GB" sz="1800" b="1" dirty="0" smtClean="0"/>
              <a:t>10-15 </a:t>
            </a:r>
            <a:r>
              <a:rPr lang="el-GR" sz="1800" b="1" dirty="0"/>
              <a:t>μ</a:t>
            </a:r>
            <a:r>
              <a:rPr lang="en-GB" sz="1800" b="1" dirty="0"/>
              <a:t>m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b="1" dirty="0" smtClean="0"/>
              <a:t>Robust</a:t>
            </a:r>
            <a:r>
              <a:rPr lang="en-GB" dirty="0" smtClean="0"/>
              <a:t> against environment for inner layer (</a:t>
            </a:r>
            <a:r>
              <a:rPr lang="en-GB" b="1" dirty="0" smtClean="0"/>
              <a:t>r=1.4 cm</a:t>
            </a:r>
            <a:r>
              <a:rPr lang="en-GB" dirty="0" smtClean="0"/>
              <a:t>)</a:t>
            </a:r>
          </a:p>
          <a:p>
            <a:pPr lvl="1"/>
            <a:r>
              <a:rPr lang="en-GB" sz="1800" b="1" dirty="0" smtClean="0"/>
              <a:t>Hit-rate ~ 120 MHz.cm</a:t>
            </a:r>
            <a:r>
              <a:rPr lang="en-GB" sz="1800" b="1" baseline="30000" dirty="0" smtClean="0"/>
              <a:t>-2</a:t>
            </a:r>
          </a:p>
          <a:p>
            <a:pPr lvl="1"/>
            <a:r>
              <a:rPr lang="en-GB" sz="1800" dirty="0" smtClean="0"/>
              <a:t>Total Ionizing Dose ~ 10 </a:t>
            </a:r>
            <a:r>
              <a:rPr lang="en-GB" sz="1800" dirty="0" err="1" smtClean="0"/>
              <a:t>Mrad</a:t>
            </a:r>
            <a:r>
              <a:rPr lang="en-GB" sz="1800" dirty="0" smtClean="0"/>
              <a:t> / year </a:t>
            </a:r>
          </a:p>
          <a:p>
            <a:pPr lvl="1"/>
            <a:r>
              <a:rPr lang="en-GB" sz="1800" dirty="0" smtClean="0"/>
              <a:t>NIEL </a:t>
            </a:r>
            <a:r>
              <a:rPr lang="en-GB" sz="1800" dirty="0" err="1" smtClean="0"/>
              <a:t>fluence</a:t>
            </a:r>
            <a:r>
              <a:rPr lang="en-GB" sz="1800" dirty="0" smtClean="0"/>
              <a:t> </a:t>
            </a:r>
            <a:r>
              <a:rPr lang="en-GB" sz="1800" dirty="0"/>
              <a:t>~ </a:t>
            </a:r>
            <a:r>
              <a:rPr lang="en-GB" sz="1800" dirty="0" smtClean="0"/>
              <a:t>50x10</a:t>
            </a:r>
            <a:r>
              <a:rPr lang="en-GB" sz="1800" baseline="30000" dirty="0" smtClean="0"/>
              <a:t>12</a:t>
            </a:r>
            <a:r>
              <a:rPr lang="en-GB" sz="1800" dirty="0" smtClean="0"/>
              <a:t> n</a:t>
            </a:r>
            <a:r>
              <a:rPr lang="en-GB" sz="1800" baseline="-25000" dirty="0" smtClean="0"/>
              <a:t>eq</a:t>
            </a:r>
            <a:r>
              <a:rPr lang="en-GB" sz="1800" dirty="0" smtClean="0"/>
              <a:t>.cm</a:t>
            </a:r>
            <a:r>
              <a:rPr lang="en-GB" sz="1800" baseline="30000" dirty="0" smtClean="0"/>
              <a:t>-2</a:t>
            </a:r>
            <a:r>
              <a:rPr lang="en-GB" sz="1800" dirty="0" smtClean="0"/>
              <a:t> / year</a:t>
            </a:r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Possibly </a:t>
            </a:r>
            <a:r>
              <a:rPr lang="en-GB" b="1" dirty="0" smtClean="0"/>
              <a:t>improve </a:t>
            </a:r>
            <a:r>
              <a:rPr lang="en-GB" dirty="0" smtClean="0"/>
              <a:t>performances</a:t>
            </a:r>
          </a:p>
          <a:p>
            <a:pPr lvl="1"/>
            <a:r>
              <a:rPr lang="en-GB" dirty="0" smtClean="0"/>
              <a:t>Impact parameter resolution</a:t>
            </a:r>
          </a:p>
          <a:p>
            <a:pPr lvl="1"/>
            <a:r>
              <a:rPr lang="en-GB" dirty="0" smtClean="0"/>
              <a:t>Tracking efficiency (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&lt; 100 MeV) &amp; Fake rate</a:t>
            </a:r>
          </a:p>
          <a:p>
            <a:pPr lvl="1"/>
            <a:r>
              <a:rPr lang="en-GB" dirty="0" smtClean="0"/>
              <a:t>Faster High Level Trigger</a:t>
            </a:r>
          </a:p>
          <a:p>
            <a:pPr lvl="2"/>
            <a:r>
              <a:rPr lang="en-GB" dirty="0" smtClean="0"/>
              <a:t>Simplified track pattern recognition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09994" y="1305071"/>
            <a:ext cx="5854197" cy="1294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800" dirty="0" smtClean="0"/>
              <a:t>Total material budget </a:t>
            </a:r>
            <a:r>
              <a:rPr lang="en-GB" sz="1800" b="1" dirty="0" smtClean="0"/>
              <a:t>&lt; (2x 0.2 + 4x 0.7) % X</a:t>
            </a:r>
            <a:r>
              <a:rPr lang="en-GB" sz="1800" b="1" baseline="-25000" dirty="0" smtClean="0"/>
              <a:t>0</a:t>
            </a:r>
          </a:p>
          <a:p>
            <a:pPr lvl="2"/>
            <a:r>
              <a:rPr lang="en-GB" sz="1600" dirty="0"/>
              <a:t>t</a:t>
            </a:r>
            <a:r>
              <a:rPr lang="en-GB" sz="1600" dirty="0" smtClean="0"/>
              <a:t>otal power budget &lt; 1000 W</a:t>
            </a:r>
          </a:p>
          <a:p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5595" y="3799952"/>
            <a:ext cx="5724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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Based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on current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extrapolation with safety factor (x5)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bear In mind large uncertainties (previous slide)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17565" y="2381488"/>
            <a:ext cx="1807718" cy="628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 smtClean="0">
                <a:latin typeface="+mj-lt"/>
              </a:rPr>
              <a:t>For trend only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/>
            </a:r>
            <a:b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</a:b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(no uncertainties)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433851" y="5344389"/>
                <a:ext cx="40002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dirty="0" smtClean="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/>
                    <a:cs typeface="Century Gothic"/>
                  </a:rPr>
                  <a:t>Timing if pixelated tracker ?</a:t>
                </a:r>
                <a:r>
                  <a:rPr lang="en-GB" dirty="0" smtClean="0">
                    <a:latin typeface="Century Gothic"/>
                    <a:cs typeface="Century Gothic"/>
                  </a:rPr>
                  <a:t/>
                </a:r>
                <a:br>
                  <a:rPr lang="en-GB" dirty="0" smtClean="0">
                    <a:latin typeface="Century Gothic"/>
                    <a:cs typeface="Century Gothic"/>
                  </a:rPr>
                </a:br>
                <a:r>
                  <a:rPr lang="en-GB" dirty="0" smtClean="0">
                    <a:latin typeface="Century Gothic"/>
                    <a:cs typeface="Century Gothic"/>
                  </a:rPr>
                  <a:t>   rough </a:t>
                </a:r>
                <a:r>
                  <a:rPr lang="en-GB" dirty="0">
                    <a:latin typeface="Century Gothic"/>
                    <a:cs typeface="Century Gothic"/>
                  </a:rPr>
                  <a:t>estimate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GB" dirty="0" smtClean="0">
                    <a:latin typeface="Century Gothic"/>
                    <a:cs typeface="Century Gothic"/>
                  </a:rPr>
                  <a:t>100 ns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3851" y="5344389"/>
                <a:ext cx="4000262" cy="646331"/>
              </a:xfrm>
              <a:prstGeom prst="rect">
                <a:avLst/>
              </a:prstGeom>
              <a:blipFill>
                <a:blip r:embed="rId3"/>
                <a:stretch>
                  <a:fillRect l="-1065" t="-6604" r="-45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562" y="1832817"/>
            <a:ext cx="4601820" cy="343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350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Current strategy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Century Gothic" panose="020B0502020202020204" pitchFamily="34" charset="0"/>
              </a:rPr>
              <a:t>J. Baudot    -    Upgrade of the vertex detector of the Belle II experiment    -     VERTEX 2020</a:t>
            </a:r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>
                <a:latin typeface="Century Gothic" panose="020B0502020202020204" pitchFamily="34" charset="0"/>
              </a:rPr>
              <a:pPr/>
              <a:t>7</a:t>
            </a:fld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49890" y="1960502"/>
            <a:ext cx="256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Thin &amp; fine-pitch strips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74123" y="3416430"/>
            <a:ext cx="2319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CMOS pixel sensors</a:t>
            </a:r>
          </a:p>
          <a:p>
            <a:pPr algn="ctr"/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(various flavours)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47248" y="2971517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SOI pixel sensors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66902" y="3122664"/>
            <a:ext cx="1858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New geometry</a:t>
            </a:r>
            <a:br>
              <a:rPr lang="en-GB" dirty="0" smtClean="0">
                <a:latin typeface="Century Gothic" panose="020B0502020202020204" pitchFamily="34" charset="0"/>
                <a:cs typeface="Century Gothic"/>
              </a:rPr>
            </a:br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implemented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106" y="986108"/>
            <a:ext cx="2231701" cy="64633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latin typeface="Century Gothic" panose="020B0502020202020204" pitchFamily="34" charset="0"/>
                <a:cs typeface="Century Gothic"/>
              </a:rPr>
              <a:t>General concepts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  <a:latin typeface="Century Gothic" panose="020B0502020202020204" pitchFamily="34" charset="0"/>
                <a:cs typeface="Century Gothic"/>
              </a:rPr>
              <a:t>discussed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41441" y="986108"/>
            <a:ext cx="2052165" cy="64633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latin typeface="Century Gothic" panose="020B0502020202020204" pitchFamily="34" charset="0"/>
                <a:cs typeface="Century Gothic"/>
              </a:rPr>
              <a:t>Full simulation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  <a:latin typeface="Century Gothic" panose="020B0502020202020204" pitchFamily="34" charset="0"/>
                <a:cs typeface="Century Gothic"/>
              </a:rPr>
              <a:t>→ performances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37154" y="1124607"/>
            <a:ext cx="1417376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Century Gothic" panose="020B0502020202020204" pitchFamily="34" charset="0"/>
                <a:cs typeface="Century Gothic"/>
              </a:rPr>
              <a:t>R&amp;D efforts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63565" y="4327491"/>
            <a:ext cx="339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  <a:cs typeface="Century Gothic"/>
              </a:rPr>
              <a:t>w</a:t>
            </a:r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ithin Belle II Upgrade group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3844" y="4266105"/>
            <a:ext cx="4586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R&amp;D groups</a:t>
            </a:r>
          </a:p>
          <a:p>
            <a:pPr algn="ctr"/>
            <a:r>
              <a:rPr lang="en-GB" dirty="0">
                <a:latin typeface="Century Gothic" panose="020B0502020202020204" pitchFamily="34" charset="0"/>
                <a:cs typeface="Century Gothic"/>
              </a:rPr>
              <a:t>(</a:t>
            </a:r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outside Belle II welcome!)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8038" y="2984164"/>
            <a:ext cx="2731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Century Gothic" panose="020B0502020202020204" pitchFamily="34" charset="0"/>
              </a:rPr>
              <a:t>All pixel layers</a:t>
            </a:r>
            <a:r>
              <a:rPr lang="en-GB" b="1" dirty="0">
                <a:latin typeface="Century Gothic" panose="020B0502020202020204" pitchFamily="34" charset="0"/>
              </a:rPr>
              <a:t/>
            </a:r>
            <a:br>
              <a:rPr lang="en-GB" b="1" dirty="0">
                <a:latin typeface="Century Gothic" panose="020B0502020202020204" pitchFamily="34" charset="0"/>
              </a:rPr>
            </a:br>
            <a:r>
              <a:rPr lang="en-GB" b="1" dirty="0" smtClean="0">
                <a:latin typeface="Century Gothic" panose="020B0502020202020204" pitchFamily="34" charset="0"/>
              </a:rPr>
              <a:t>with </a:t>
            </a:r>
            <a:r>
              <a:rPr lang="en-GB" b="1" dirty="0">
                <a:latin typeface="Century Gothic" panose="020B0502020202020204" pitchFamily="34" charset="0"/>
              </a:rPr>
              <a:t>upgraded techno</a:t>
            </a:r>
            <a:r>
              <a:rPr lang="en-GB" b="1" dirty="0" smtClean="0">
                <a:latin typeface="Century Gothic" panose="020B0502020202020204" pitchFamily="34" charset="0"/>
              </a:rPr>
              <a:t>.</a:t>
            </a:r>
            <a:br>
              <a:rPr lang="en-GB" b="1" dirty="0" smtClean="0">
                <a:latin typeface="Century Gothic" panose="020B0502020202020204" pitchFamily="34" charset="0"/>
              </a:rPr>
            </a:br>
            <a:r>
              <a:rPr lang="en-GB" dirty="0" smtClean="0">
                <a:latin typeface="Century Gothic" panose="020B0502020202020204" pitchFamily="34" charset="0"/>
              </a:rPr>
              <a:t>~ ALICE ITS2 concept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2972" y="1874170"/>
            <a:ext cx="34419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Century Gothic" panose="020B0502020202020204" pitchFamily="34" charset="0"/>
              </a:rPr>
              <a:t>Keep </a:t>
            </a:r>
            <a:r>
              <a:rPr lang="en-GB" b="1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Strips+Pixels</a:t>
            </a:r>
            <a:r>
              <a:rPr lang="en-GB" b="1" dirty="0">
                <a:latin typeface="Century Gothic" panose="020B0502020202020204" pitchFamily="34" charset="0"/>
              </a:rPr>
              <a:t/>
            </a:r>
            <a:br>
              <a:rPr lang="en-GB" b="1" dirty="0">
                <a:latin typeface="Century Gothic" panose="020B0502020202020204" pitchFamily="34" charset="0"/>
              </a:rPr>
            </a:br>
            <a:r>
              <a:rPr lang="en-GB" b="1" dirty="0">
                <a:latin typeface="Century Gothic" panose="020B0502020202020204" pitchFamily="34" charset="0"/>
              </a:rPr>
              <a:t>with upgraded </a:t>
            </a:r>
            <a:r>
              <a:rPr lang="en-GB" b="1" dirty="0" smtClean="0">
                <a:latin typeface="Century Gothic" panose="020B0502020202020204" pitchFamily="34" charset="0"/>
              </a:rPr>
              <a:t>performances</a:t>
            </a:r>
            <a:br>
              <a:rPr lang="en-GB" b="1" dirty="0" smtClean="0">
                <a:latin typeface="Century Gothic" panose="020B0502020202020204" pitchFamily="34" charset="0"/>
              </a:rPr>
            </a:br>
            <a:r>
              <a:rPr lang="en-GB" dirty="0" smtClean="0">
                <a:latin typeface="Century Gothic" panose="020B0502020202020204" pitchFamily="34" charset="0"/>
              </a:rPr>
              <a:t>~ current Belle II concept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867305" y="1206614"/>
            <a:ext cx="0" cy="259173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34850" y="1215793"/>
            <a:ext cx="0" cy="2553202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ight Brace 20"/>
          <p:cNvSpPr/>
          <p:nvPr/>
        </p:nvSpPr>
        <p:spPr>
          <a:xfrm rot="5400000">
            <a:off x="3394163" y="1359153"/>
            <a:ext cx="402022" cy="5611257"/>
          </a:xfrm>
          <a:prstGeom prst="rightBrace">
            <a:avLst>
              <a:gd name="adj1" fmla="val 43027"/>
              <a:gd name="adj2" fmla="val 490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8010" y="2012670"/>
            <a:ext cx="1955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cs typeface="Century Gothic"/>
              </a:rPr>
              <a:t>standard Belle II</a:t>
            </a:r>
            <a:b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cs typeface="Century Gothic"/>
              </a:rPr>
            </a:b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cs typeface="Century Gothic"/>
              </a:rPr>
              <a:t>geometry</a:t>
            </a:r>
          </a:p>
        </p:txBody>
      </p:sp>
      <p:sp>
        <p:nvSpPr>
          <p:cNvPr id="23" name="Right Brace 22"/>
          <p:cNvSpPr/>
          <p:nvPr/>
        </p:nvSpPr>
        <p:spPr>
          <a:xfrm rot="5400000">
            <a:off x="7743246" y="3039969"/>
            <a:ext cx="402022" cy="2249625"/>
          </a:xfrm>
          <a:prstGeom prst="rightBrace">
            <a:avLst>
              <a:gd name="adj1" fmla="val 43027"/>
              <a:gd name="adj2" fmla="val 490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49277" y="2405416"/>
            <a:ext cx="236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entury Gothic" panose="020B0502020202020204" pitchFamily="34" charset="0"/>
                <a:cs typeface="Century Gothic"/>
              </a:rPr>
              <a:t>DEPFET pixel sensors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9218836" y="2925350"/>
            <a:ext cx="2760215" cy="851052"/>
            <a:chOff x="9218836" y="2925350"/>
            <a:chExt cx="2760215" cy="851052"/>
          </a:xfrm>
        </p:grpSpPr>
        <p:sp>
          <p:nvSpPr>
            <p:cNvPr id="25" name="TextBox 24"/>
            <p:cNvSpPr txBox="1"/>
            <p:nvPr/>
          </p:nvSpPr>
          <p:spPr>
            <a:xfrm rot="402627">
              <a:off x="9328967" y="3130071"/>
              <a:ext cx="26500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latin typeface="Century Gothic" panose="020B0502020202020204" pitchFamily="34" charset="0"/>
                  <a:cs typeface="Century Gothic"/>
                </a:rPr>
                <a:t>Integration concept</a:t>
              </a:r>
            </a:p>
            <a:p>
              <a:pPr algn="ctr"/>
              <a:r>
                <a:rPr lang="en-GB" dirty="0">
                  <a:latin typeface="Century Gothic" panose="020B0502020202020204" pitchFamily="34" charset="0"/>
                  <a:cs typeface="Century Gothic"/>
                </a:rPr>
                <a:t>f</a:t>
              </a:r>
              <a:r>
                <a:rPr lang="en-GB" dirty="0" smtClean="0">
                  <a:latin typeface="Century Gothic" panose="020B0502020202020204" pitchFamily="34" charset="0"/>
                  <a:cs typeface="Century Gothic"/>
                </a:rPr>
                <a:t>or layer ~ 0.1-0.3 % X0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218836" y="2925350"/>
              <a:ext cx="3690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latin typeface="Century Gothic"/>
                  <a:cs typeface="Century Gothic"/>
                </a:rPr>
                <a:t>+</a:t>
              </a:r>
              <a:endParaRPr lang="en-GB" b="1" dirty="0" smtClean="0">
                <a:latin typeface="Century Gothic"/>
                <a:cs typeface="Century Gothic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84742" y="5060544"/>
            <a:ext cx="10499075" cy="1310924"/>
            <a:chOff x="484742" y="5060544"/>
            <a:chExt cx="10499075" cy="1310924"/>
          </a:xfrm>
        </p:grpSpPr>
        <p:sp>
          <p:nvSpPr>
            <p:cNvPr id="34" name="TextBox 33"/>
            <p:cNvSpPr txBox="1"/>
            <p:nvPr/>
          </p:nvSpPr>
          <p:spPr>
            <a:xfrm>
              <a:off x="789545" y="5427661"/>
              <a:ext cx="28039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latin typeface="Century Gothic"/>
                  <a:cs typeface="Century Gothic"/>
                </a:rPr>
                <a:t>Effort built up to answer</a:t>
              </a:r>
              <a:br>
                <a:rPr lang="en-GB" dirty="0" smtClean="0">
                  <a:latin typeface="Century Gothic"/>
                  <a:cs typeface="Century Gothic"/>
                </a:rPr>
              </a:br>
              <a:r>
                <a:rPr lang="en-GB" dirty="0" smtClean="0">
                  <a:latin typeface="Century Gothic"/>
                  <a:cs typeface="Century Gothic"/>
                </a:rPr>
                <a:t>within ~1 year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21157" y="5221995"/>
              <a:ext cx="5466561" cy="10895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§"/>
              </a:pPr>
              <a:r>
                <a:rPr lang="en-GB" dirty="0" smtClean="0">
                  <a:latin typeface="Century Gothic"/>
                  <a:cs typeface="Century Gothic"/>
                </a:rPr>
                <a:t>Which concepts bring best performances?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§"/>
              </a:pPr>
              <a:r>
                <a:rPr lang="en-GB" dirty="0" smtClean="0">
                  <a:latin typeface="Century Gothic"/>
                  <a:cs typeface="Century Gothic"/>
                </a:rPr>
                <a:t>Which technology fit requirements?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§"/>
              </a:pPr>
              <a:r>
                <a:rPr lang="en-GB" dirty="0" smtClean="0">
                  <a:latin typeface="Century Gothic"/>
                  <a:cs typeface="Century Gothic"/>
                </a:rPr>
                <a:t>Which technology can allow install in ~2026?</a:t>
              </a:r>
            </a:p>
          </p:txBody>
        </p:sp>
        <p:sp>
          <p:nvSpPr>
            <p:cNvPr id="36" name="Right Brace 35"/>
            <p:cNvSpPr/>
            <p:nvPr/>
          </p:nvSpPr>
          <p:spPr>
            <a:xfrm flipH="1">
              <a:off x="3718874" y="5253337"/>
              <a:ext cx="296862" cy="994978"/>
            </a:xfrm>
            <a:prstGeom prst="rightBrace">
              <a:avLst>
                <a:gd name="adj1" fmla="val 43027"/>
                <a:gd name="adj2" fmla="val 49074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097397" y="5566160"/>
              <a:ext cx="747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  <a:latin typeface="Century Gothic"/>
                  <a:cs typeface="Century Gothic"/>
                </a:rPr>
                <a:t> CDR</a:t>
              </a:r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9830455" y="5583747"/>
              <a:ext cx="267296" cy="33415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484742" y="5060544"/>
              <a:ext cx="10499075" cy="131092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1" name="Straight Connector 40"/>
          <p:cNvCxnSpPr/>
          <p:nvPr/>
        </p:nvCxnSpPr>
        <p:spPr>
          <a:xfrm flipH="1">
            <a:off x="2140191" y="2847707"/>
            <a:ext cx="4494659" cy="3611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6634850" y="2845869"/>
            <a:ext cx="1713459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921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 and fine-pitch DSSD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1444" y="982684"/>
            <a:ext cx="3872763" cy="2368784"/>
          </a:xfrm>
        </p:spPr>
        <p:txBody>
          <a:bodyPr/>
          <a:lstStyle/>
          <a:p>
            <a:r>
              <a:rPr lang="en-GB" dirty="0" smtClean="0"/>
              <a:t>Main R&amp;D targets</a:t>
            </a:r>
          </a:p>
          <a:p>
            <a:pPr lvl="1"/>
            <a:r>
              <a:rPr lang="en-GB" dirty="0" smtClean="0"/>
              <a:t>Handling higher hit-rate / SVD	</a:t>
            </a:r>
          </a:p>
          <a:p>
            <a:pPr lvl="2"/>
            <a:r>
              <a:rPr lang="en-GB" sz="1600" dirty="0" smtClean="0"/>
              <a:t>10 MHz/cm</a:t>
            </a:r>
            <a:r>
              <a:rPr lang="en-GB" sz="1600" baseline="30000" dirty="0" smtClean="0"/>
              <a:t>2 </a:t>
            </a:r>
            <a:r>
              <a:rPr lang="en-GB" sz="1600" dirty="0" smtClean="0"/>
              <a:t>(radii&gt;3 cm)</a:t>
            </a:r>
          </a:p>
          <a:p>
            <a:pPr lvl="1"/>
            <a:r>
              <a:rPr lang="en-GB" dirty="0" smtClean="0"/>
              <a:t>Improved resolution </a:t>
            </a:r>
            <a:r>
              <a:rPr lang="el-GR" dirty="0" smtClean="0"/>
              <a:t>σ</a:t>
            </a:r>
            <a:r>
              <a:rPr lang="en-GB" baseline="-25000" dirty="0" smtClean="0"/>
              <a:t>z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&amp; decrease material budget</a:t>
            </a:r>
          </a:p>
          <a:p>
            <a:pPr lvl="1"/>
            <a:r>
              <a:rPr lang="en-GB" dirty="0" smtClean="0"/>
              <a:t>Longer trigger latency &amp; rate</a:t>
            </a:r>
          </a:p>
          <a:p>
            <a:pPr lvl="1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17093" y="978810"/>
            <a:ext cx="3520895" cy="2138963"/>
          </a:xfrm>
        </p:spPr>
        <p:txBody>
          <a:bodyPr/>
          <a:lstStyle/>
          <a:p>
            <a:r>
              <a:rPr lang="en-GB" dirty="0" smtClean="0"/>
              <a:t>R&amp;D paths</a:t>
            </a:r>
          </a:p>
          <a:p>
            <a:pPr lvl="1"/>
            <a:r>
              <a:rPr lang="en-GB" dirty="0" smtClean="0"/>
              <a:t>Shorter strips</a:t>
            </a:r>
          </a:p>
          <a:p>
            <a:pPr lvl="1"/>
            <a:r>
              <a:rPr lang="en-GB" dirty="0" smtClean="0"/>
              <a:t>Finer pitch</a:t>
            </a:r>
          </a:p>
          <a:p>
            <a:pPr lvl="1"/>
            <a:r>
              <a:rPr lang="en-GB" dirty="0" smtClean="0"/>
              <a:t>Thinner sensor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922005" y="1553378"/>
            <a:ext cx="275422" cy="5618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8090388" y="982684"/>
            <a:ext cx="3862913" cy="5481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R&amp;D challenges</a:t>
            </a:r>
          </a:p>
          <a:p>
            <a:pPr lvl="1"/>
            <a:r>
              <a:rPr lang="en-GB" dirty="0" smtClean="0"/>
              <a:t>Heat dissipation (larger #chan.)</a:t>
            </a:r>
          </a:p>
          <a:p>
            <a:pPr lvl="1"/>
            <a:r>
              <a:rPr lang="en-GB" dirty="0" smtClean="0"/>
              <a:t>Noise reduction (lower signal)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082010" y="1553378"/>
            <a:ext cx="275422" cy="5618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8768275" y="3903901"/>
            <a:ext cx="3300532" cy="1758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ENC = 650 e-</a:t>
            </a:r>
          </a:p>
          <a:p>
            <a:pPr lvl="1"/>
            <a:r>
              <a:rPr lang="en-GB" dirty="0" smtClean="0"/>
              <a:t>Total power 2.8 </a:t>
            </a:r>
            <a:r>
              <a:rPr lang="en-GB" dirty="0" err="1" smtClean="0"/>
              <a:t>mW</a:t>
            </a:r>
            <a:r>
              <a:rPr lang="en-GB" dirty="0" smtClean="0"/>
              <a:t>/chan.</a:t>
            </a:r>
          </a:p>
          <a:p>
            <a:pPr lvl="1"/>
            <a:r>
              <a:rPr lang="en-GB" dirty="0" smtClean="0"/>
              <a:t>127 MHz output</a:t>
            </a:r>
          </a:p>
          <a:p>
            <a:pPr lvl="1"/>
            <a:r>
              <a:rPr lang="el-GR" dirty="0"/>
              <a:t>σ</a:t>
            </a:r>
            <a:r>
              <a:rPr lang="en-GB" baseline="-25000" dirty="0"/>
              <a:t>t </a:t>
            </a:r>
            <a:r>
              <a:rPr lang="en-GB" dirty="0" smtClean="0"/>
              <a:t>~ 8 ns</a:t>
            </a:r>
          </a:p>
          <a:p>
            <a:pPr lvl="1"/>
            <a:r>
              <a:rPr lang="en-GB" dirty="0" smtClean="0"/>
              <a:t>2k-depth memory</a:t>
            </a:r>
            <a:br>
              <a:rPr lang="en-GB" dirty="0" smtClean="0"/>
            </a:br>
            <a:r>
              <a:rPr lang="en-GB" dirty="0" smtClean="0"/>
              <a:t>→ latency ~16 </a:t>
            </a:r>
            <a:r>
              <a:rPr lang="el-GR" dirty="0" smtClean="0">
                <a:latin typeface="Century Gothic" panose="020B0502020202020204" pitchFamily="34" charset="0"/>
              </a:rPr>
              <a:t>μ</a:t>
            </a:r>
            <a:r>
              <a:rPr lang="en-GB" dirty="0" smtClean="0">
                <a:latin typeface="Century Gothic" panose="020B0502020202020204" pitchFamily="34" charset="0"/>
              </a:rPr>
              <a:t>s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6818770" y="2361940"/>
            <a:ext cx="5673687" cy="15019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20000"/>
              <a:buFont typeface="Wingdings" charset="2"/>
              <a:buChar char="§"/>
              <a:defRPr sz="2000" u="sng" kern="120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entury Gothic"/>
                <a:ea typeface="+mn-ea"/>
                <a:cs typeface="Century Gothic"/>
              </a:defRPr>
            </a:lvl1pPr>
            <a:lvl2pPr marL="450850" indent="-177800" algn="l" defTabSz="457200" rtl="0" eaLnBrk="1" latinLnBrk="0" hangingPunct="1">
              <a:spcBef>
                <a:spcPct val="20000"/>
              </a:spcBef>
              <a:buSzPct val="110000"/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627063" indent="-16033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3pPr>
            <a:lvl4pPr marL="893763" indent="-166688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4pPr>
            <a:lvl5pPr marL="1077913" indent="-228600" algn="l" defTabSz="457200" rtl="0" eaLnBrk="1" latinLnBrk="0" hangingPunct="1">
              <a:spcBef>
                <a:spcPct val="20000"/>
              </a:spcBef>
              <a:buSzPct val="120000"/>
              <a:buFont typeface="Lucida Grande"/>
              <a:buChar char="-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FF0000"/>
                </a:solidFill>
              </a:rPr>
              <a:t>Solutions</a:t>
            </a:r>
            <a:r>
              <a:rPr lang="en-GB" dirty="0" smtClean="0"/>
              <a:t> </a:t>
            </a:r>
          </a:p>
          <a:p>
            <a:pPr lvl="1"/>
            <a:r>
              <a:rPr lang="en-GB" b="1" dirty="0" smtClean="0"/>
              <a:t>Double-Sided Sensors</a:t>
            </a:r>
            <a:r>
              <a:rPr lang="en-GB" dirty="0" smtClean="0"/>
              <a:t> prototyped by Micron</a:t>
            </a:r>
          </a:p>
          <a:p>
            <a:pPr lvl="1"/>
            <a:r>
              <a:rPr lang="en-GB" b="1" dirty="0" smtClean="0"/>
              <a:t>Front-End ASIC = SNAP128A</a:t>
            </a:r>
            <a:r>
              <a:rPr lang="en-GB" dirty="0" smtClean="0"/>
              <a:t> under </a:t>
            </a:r>
            <a:r>
              <a:rPr lang="en-GB" dirty="0" err="1" smtClean="0"/>
              <a:t>dvpmt</a:t>
            </a:r>
            <a:endParaRPr lang="en-GB" dirty="0" smtClean="0"/>
          </a:p>
          <a:p>
            <a:pPr lvl="2"/>
            <a:r>
              <a:rPr lang="en-GB" sz="1600" dirty="0" smtClean="0"/>
              <a:t>Based on </a:t>
            </a:r>
            <a:r>
              <a:rPr lang="en-GB" sz="1600" dirty="0" err="1" smtClean="0"/>
              <a:t>SliT</a:t>
            </a:r>
            <a:r>
              <a:rPr lang="en-GB" sz="1600" dirty="0" smtClean="0"/>
              <a:t> chip for g-2 (J-PARC experiment)</a:t>
            </a:r>
          </a:p>
          <a:p>
            <a:pPr lvl="2"/>
            <a:r>
              <a:rPr lang="en-GB" sz="1600" dirty="0" smtClean="0"/>
              <a:t>180 nm CMOS process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195852" y="336040"/>
            <a:ext cx="845103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/>
                <a:cs typeface="Century Gothic"/>
              </a:rPr>
              <a:t>@</a:t>
            </a:r>
            <a:r>
              <a:rPr lang="en-GB" dirty="0" smtClean="0">
                <a:latin typeface="Century Gothic"/>
                <a:cs typeface="Century Gothic"/>
              </a:rPr>
              <a:t> KEK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363337"/>
              </p:ext>
            </p:extLst>
          </p:nvPr>
        </p:nvGraphicFramePr>
        <p:xfrm>
          <a:off x="1206556" y="3261630"/>
          <a:ext cx="5283195" cy="88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1359">
                  <a:extLst>
                    <a:ext uri="{9D8B030D-6E8A-4147-A177-3AD203B41FA5}">
                      <a16:colId xmlns:a16="http://schemas.microsoft.com/office/drawing/2014/main" val="550499120"/>
                    </a:ext>
                  </a:extLst>
                </a:gridCol>
                <a:gridCol w="1244906">
                  <a:extLst>
                    <a:ext uri="{9D8B030D-6E8A-4147-A177-3AD203B41FA5}">
                      <a16:colId xmlns:a16="http://schemas.microsoft.com/office/drawing/2014/main" val="2034610917"/>
                    </a:ext>
                  </a:extLst>
                </a:gridCol>
                <a:gridCol w="1167788">
                  <a:extLst>
                    <a:ext uri="{9D8B030D-6E8A-4147-A177-3AD203B41FA5}">
                      <a16:colId xmlns:a16="http://schemas.microsoft.com/office/drawing/2014/main" val="2359522782"/>
                    </a:ext>
                  </a:extLst>
                </a:gridCol>
                <a:gridCol w="1399142">
                  <a:extLst>
                    <a:ext uri="{9D8B030D-6E8A-4147-A177-3AD203B41FA5}">
                      <a16:colId xmlns:a16="http://schemas.microsoft.com/office/drawing/2014/main" val="41726622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Sensor</a:t>
                      </a: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 dim.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Thickness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Pitch P-side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a:t>Pitch N-side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5407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40x125 mm</a:t>
                      </a:r>
                      <a:r>
                        <a:rPr lang="en-GB" sz="1400" baseline="30000" dirty="0" smtClean="0">
                          <a:latin typeface="Century Gothic" panose="020B0502020202020204" pitchFamily="34" charset="0"/>
                        </a:rPr>
                        <a:t>2</a:t>
                      </a:r>
                    </a:p>
                    <a:p>
                      <a:r>
                        <a:rPr lang="en-GB" sz="1400" baseline="0" dirty="0" smtClean="0">
                          <a:latin typeface="Century Gothic" panose="020B0502020202020204" pitchFamily="34" charset="0"/>
                        </a:rPr>
                        <a:t>60x125 mm</a:t>
                      </a:r>
                      <a:r>
                        <a:rPr lang="en-GB" sz="1400" baseline="30000" dirty="0" smtClean="0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300-320 </a:t>
                      </a:r>
                      <a:r>
                        <a:rPr lang="el-GR" sz="1400" dirty="0" smtClean="0">
                          <a:latin typeface="Century Gothic" panose="020B0502020202020204" pitchFamily="34" charset="0"/>
                        </a:rPr>
                        <a:t>μ</a:t>
                      </a: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m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50-75 </a:t>
                      </a:r>
                      <a:r>
                        <a:rPr lang="el-GR" sz="1400" dirty="0" smtClean="0">
                          <a:latin typeface="Century Gothic" panose="020B0502020202020204" pitchFamily="34" charset="0"/>
                        </a:rPr>
                        <a:t>μ</a:t>
                      </a: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m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160-240 </a:t>
                      </a:r>
                      <a:r>
                        <a:rPr lang="el-GR" sz="1400" dirty="0" smtClean="0">
                          <a:latin typeface="Century Gothic" panose="020B0502020202020204" pitchFamily="34" charset="0"/>
                        </a:rPr>
                        <a:t>μ</a:t>
                      </a: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m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2998689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364939"/>
              </p:ext>
            </p:extLst>
          </p:nvPr>
        </p:nvGraphicFramePr>
        <p:xfrm>
          <a:off x="1217202" y="4723061"/>
          <a:ext cx="527254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0843">
                  <a:extLst>
                    <a:ext uri="{9D8B030D-6E8A-4147-A177-3AD203B41FA5}">
                      <a16:colId xmlns:a16="http://schemas.microsoft.com/office/drawing/2014/main" val="1564987798"/>
                    </a:ext>
                  </a:extLst>
                </a:gridCol>
                <a:gridCol w="1253066">
                  <a:extLst>
                    <a:ext uri="{9D8B030D-6E8A-4147-A177-3AD203B41FA5}">
                      <a16:colId xmlns:a16="http://schemas.microsoft.com/office/drawing/2014/main" val="3254873138"/>
                    </a:ext>
                  </a:extLst>
                </a:gridCol>
                <a:gridCol w="1196623">
                  <a:extLst>
                    <a:ext uri="{9D8B030D-6E8A-4147-A177-3AD203B41FA5}">
                      <a16:colId xmlns:a16="http://schemas.microsoft.com/office/drawing/2014/main" val="1028249368"/>
                    </a:ext>
                  </a:extLst>
                </a:gridCol>
                <a:gridCol w="1342016">
                  <a:extLst>
                    <a:ext uri="{9D8B030D-6E8A-4147-A177-3AD203B41FA5}">
                      <a16:colId xmlns:a16="http://schemas.microsoft.com/office/drawing/2014/main" val="5837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51.2x57.6 mm</a:t>
                      </a:r>
                      <a:r>
                        <a:rPr lang="en-GB" sz="1400" baseline="30000" dirty="0" smtClean="0">
                          <a:latin typeface="Century Gothic" panose="020B0502020202020204" pitchFamily="34" charset="0"/>
                        </a:rPr>
                        <a:t>2</a:t>
                      </a:r>
                      <a:endParaRPr lang="en-GB" sz="1400" baseline="30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140 </a:t>
                      </a:r>
                      <a:r>
                        <a:rPr lang="el-GR" sz="1400" dirty="0" smtClean="0">
                          <a:latin typeface="Century Gothic" panose="020B0502020202020204" pitchFamily="34" charset="0"/>
                        </a:rPr>
                        <a:t>μ</a:t>
                      </a: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m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50 </a:t>
                      </a:r>
                      <a:r>
                        <a:rPr lang="el-GR" sz="1400" dirty="0" smtClean="0">
                          <a:latin typeface="Century Gothic" panose="020B0502020202020204" pitchFamily="34" charset="0"/>
                        </a:rPr>
                        <a:t>μ</a:t>
                      </a: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m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75 </a:t>
                      </a:r>
                      <a:r>
                        <a:rPr lang="el-GR" sz="1400" dirty="0" smtClean="0">
                          <a:latin typeface="Century Gothic" panose="020B0502020202020204" pitchFamily="34" charset="0"/>
                        </a:rPr>
                        <a:t>μ</a:t>
                      </a: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m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332712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14818" y="3798816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Century Gothic"/>
                <a:cs typeface="Century Gothic"/>
              </a:rPr>
              <a:t>Current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867" y="4689230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Century Gothic"/>
                <a:cs typeface="Century Gothic"/>
              </a:rPr>
              <a:t>Upgrade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3385444" y="4328084"/>
            <a:ext cx="925417" cy="2313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8565" y="3948973"/>
            <a:ext cx="1709747" cy="164080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6200000">
            <a:off x="6488883" y="4649826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entury Gothic"/>
                <a:cs typeface="Century Gothic"/>
              </a:rPr>
              <a:t>128 inputs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945261" y="5839135"/>
            <a:ext cx="3111909" cy="543321"/>
            <a:chOff x="3446939" y="5640960"/>
            <a:chExt cx="3111909" cy="543321"/>
          </a:xfrm>
        </p:grpSpPr>
        <p:sp>
          <p:nvSpPr>
            <p:cNvPr id="23" name="TextBox 22"/>
            <p:cNvSpPr txBox="1"/>
            <p:nvPr/>
          </p:nvSpPr>
          <p:spPr>
            <a:xfrm>
              <a:off x="3446939" y="5748847"/>
              <a:ext cx="29803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entury Gothic"/>
                  <a:cs typeface="Century Gothic"/>
                  <a:sym typeface="Symbol" panose="05050102010706020507" pitchFamily="18" charset="2"/>
                </a:rPr>
                <a:t> </a:t>
              </a:r>
              <a:r>
                <a:rPr lang="en-GB" dirty="0" smtClean="0">
                  <a:latin typeface="Century Gothic"/>
                  <a:cs typeface="Century Gothic"/>
                </a:rPr>
                <a:t>First </a:t>
              </a:r>
              <a:r>
                <a:rPr lang="en-GB" dirty="0" err="1" smtClean="0">
                  <a:latin typeface="Century Gothic"/>
                  <a:cs typeface="Century Gothic"/>
                </a:rPr>
                <a:t>Sensor+FEE</a:t>
              </a:r>
              <a:r>
                <a:rPr lang="en-GB" dirty="0" smtClean="0">
                  <a:latin typeface="Century Gothic"/>
                  <a:cs typeface="Century Gothic"/>
                </a:rPr>
                <a:t> in 2021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446939" y="5640960"/>
              <a:ext cx="3111909" cy="54332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310861" y="4294487"/>
            <a:ext cx="2233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entury Gothic"/>
                <a:cs typeface="Century Gothic"/>
              </a:rPr>
              <a:t>(with intermediate strip)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82557" y="5705955"/>
            <a:ext cx="5684569" cy="453723"/>
            <a:chOff x="7795495" y="4761510"/>
            <a:chExt cx="5684569" cy="453723"/>
          </a:xfrm>
        </p:grpSpPr>
        <p:sp>
          <p:nvSpPr>
            <p:cNvPr id="27" name="Rounded Rectangle 26"/>
            <p:cNvSpPr/>
            <p:nvPr/>
          </p:nvSpPr>
          <p:spPr>
            <a:xfrm>
              <a:off x="7795495" y="4761510"/>
              <a:ext cx="5684569" cy="453723"/>
            </a:xfrm>
            <a:prstGeom prst="roundRect">
              <a:avLst/>
            </a:prstGeom>
            <a:gradFill>
              <a:gsLst>
                <a:gs pos="0">
                  <a:srgbClr val="B7E06E"/>
                </a:gs>
                <a:gs pos="100000">
                  <a:srgbClr val="ECFFC9"/>
                </a:gs>
              </a:gsLst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95495" y="4822135"/>
              <a:ext cx="56845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Century Gothic" panose="020B0502020202020204" pitchFamily="34" charset="0"/>
                  <a:cs typeface="Century Gothic"/>
                  <a:sym typeface="Symbol" panose="05050102010706020507" pitchFamily="18" charset="2"/>
                </a:rPr>
                <a:t> </a:t>
              </a:r>
              <a:r>
                <a:rPr lang="en-GB" sz="1400" dirty="0" err="1">
                  <a:latin typeface="Century Gothic" panose="020B0502020202020204" pitchFamily="34" charset="0"/>
                </a:rPr>
                <a:t>K.Nakamura</a:t>
              </a:r>
              <a:r>
                <a:rPr lang="en-GB" sz="1400" dirty="0">
                  <a:latin typeface="Century Gothic" panose="020B0502020202020204" pitchFamily="34" charset="0"/>
                </a:rPr>
                <a:t> </a:t>
              </a:r>
              <a:r>
                <a:rPr lang="en-GB" sz="1400" dirty="0">
                  <a:latin typeface="Century Gothic" panose="020B0502020202020204" pitchFamily="34" charset="0"/>
                  <a:hlinkClick r:id="rId3"/>
                </a:rPr>
                <a:t>Development of </a:t>
              </a:r>
              <a:r>
                <a:rPr lang="en-GB" sz="1400" dirty="0" smtClean="0">
                  <a:latin typeface="Century Gothic" panose="020B0502020202020204" pitchFamily="34" charset="0"/>
                  <a:hlinkClick r:id="rId3"/>
                </a:rPr>
                <a:t>thin </a:t>
              </a:r>
              <a:r>
                <a:rPr lang="en-GB" sz="1400" dirty="0">
                  <a:latin typeface="Century Gothic" panose="020B0502020202020204" pitchFamily="34" charset="0"/>
                  <a:hlinkClick r:id="rId3"/>
                </a:rPr>
                <a:t>and fine-pitch </a:t>
              </a:r>
              <a:r>
                <a:rPr lang="en-GB" sz="1400" dirty="0" smtClean="0">
                  <a:latin typeface="Century Gothic" panose="020B0502020202020204" pitchFamily="34" charset="0"/>
                  <a:hlinkClick r:id="rId3"/>
                </a:rPr>
                <a:t>DSSD</a:t>
              </a:r>
              <a:r>
                <a:rPr lang="en-GB" sz="1400" dirty="0" smtClean="0">
                  <a:latin typeface="Century Gothic" panose="020B0502020202020204" pitchFamily="34" charset="0"/>
                </a:rPr>
                <a:t> </a:t>
              </a:r>
              <a:r>
                <a:rPr lang="en-GB" sz="1400" dirty="0">
                  <a:latin typeface="Century Gothic" panose="020B0502020202020204" pitchFamily="34" charset="0"/>
                </a:rPr>
                <a:t>p</a:t>
              </a:r>
              <a:r>
                <a:rPr lang="en-GB" sz="1400" dirty="0" smtClean="0">
                  <a:latin typeface="Century Gothic" panose="020B0502020202020204" pitchFamily="34" charset="0"/>
                </a:rPr>
                <a:t>oster</a:t>
              </a:r>
              <a:endParaRPr lang="en-GB" sz="1400" dirty="0" smtClean="0">
                <a:latin typeface="Century Gothic" panose="020B0502020202020204" pitchFamily="34" charset="0"/>
                <a:cs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7349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DEPFET pixel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1444" y="982684"/>
            <a:ext cx="7455111" cy="547949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Current Belle II - PXD</a:t>
            </a:r>
          </a:p>
          <a:p>
            <a:pPr lvl="1"/>
            <a:r>
              <a:rPr lang="en-GB" dirty="0" smtClean="0"/>
              <a:t>First use of the technology in HEP experiment </a:t>
            </a:r>
          </a:p>
          <a:p>
            <a:pPr lvl="1"/>
            <a:r>
              <a:rPr lang="en-GB" dirty="0" smtClean="0"/>
              <a:t>Many lessons learned</a:t>
            </a:r>
          </a:p>
          <a:p>
            <a:pPr lvl="1"/>
            <a:endParaRPr lang="en-GB" dirty="0"/>
          </a:p>
          <a:p>
            <a:r>
              <a:rPr lang="en-GB" dirty="0" smtClean="0"/>
              <a:t>R&amp;D directions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Gain increase</a:t>
            </a:r>
            <a:r>
              <a:rPr lang="en-GB" dirty="0" smtClean="0"/>
              <a:t> with shorter FET length L</a:t>
            </a:r>
          </a:p>
          <a:p>
            <a:pPr lvl="2">
              <a:buFont typeface="Century Gothic" panose="020B0502020202020204" pitchFamily="34" charset="0"/>
              <a:buChar char="→"/>
            </a:pPr>
            <a:r>
              <a:rPr lang="en-GB" dirty="0" smtClean="0"/>
              <a:t> thinner oxide</a:t>
            </a:r>
          </a:p>
          <a:p>
            <a:pPr lvl="2">
              <a:buFont typeface="Century Gothic" panose="020B0502020202020204" pitchFamily="34" charset="0"/>
              <a:buChar char="→"/>
            </a:pPr>
            <a:r>
              <a:rPr lang="en-GB" dirty="0" smtClean="0"/>
              <a:t> higher signal → improved rad. tolerance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Rotating read-out direction + switcher </a:t>
            </a:r>
            <a:r>
              <a:rPr lang="en-GB" dirty="0" err="1" smtClean="0"/>
              <a:t>intergration</a:t>
            </a:r>
            <a:endParaRPr lang="en-GB" dirty="0" smtClean="0"/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Speed x3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Pixel size along beam x1/2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Faster  driving &amp; read-out circuits</a:t>
            </a:r>
          </a:p>
          <a:p>
            <a:pPr lvl="2"/>
            <a:r>
              <a:rPr lang="en-GB" dirty="0" smtClean="0"/>
              <a:t>Require advanced processed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Speed x2</a:t>
            </a:r>
          </a:p>
          <a:p>
            <a:pPr lvl="2"/>
            <a:endParaRPr lang="en-GB" dirty="0"/>
          </a:p>
          <a:p>
            <a:pPr lvl="1"/>
            <a:r>
              <a:rPr lang="en-GB" b="1" dirty="0" smtClean="0"/>
              <a:t>All-silicon module</a:t>
            </a:r>
            <a:r>
              <a:rPr lang="en-GB" dirty="0" smtClean="0"/>
              <a:t> improvements</a:t>
            </a:r>
          </a:p>
          <a:p>
            <a:pPr lvl="2"/>
            <a:r>
              <a:rPr lang="en-GB" dirty="0" smtClean="0"/>
              <a:t>Microchannel </a:t>
            </a:r>
            <a:r>
              <a:rPr lang="en-GB" dirty="0"/>
              <a:t>cooling</a:t>
            </a:r>
          </a:p>
          <a:p>
            <a:pPr lvl="2"/>
            <a:r>
              <a:rPr lang="en-GB" dirty="0" smtClean="0"/>
              <a:t>Thinner drivers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8262651" y="4979624"/>
            <a:ext cx="3783430" cy="148255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Within reach</a:t>
            </a:r>
          </a:p>
          <a:p>
            <a:pPr lvl="1"/>
            <a:r>
              <a:rPr lang="en-GB" dirty="0" smtClean="0"/>
              <a:t>T</a:t>
            </a:r>
            <a:r>
              <a:rPr lang="en-GB" baseline="-25000" dirty="0" smtClean="0"/>
              <a:t>int</a:t>
            </a:r>
            <a:r>
              <a:rPr lang="en-GB" dirty="0" smtClean="0"/>
              <a:t>: 20 </a:t>
            </a:r>
            <a:r>
              <a:rPr lang="en-GB" dirty="0" smtClean="0">
                <a:sym typeface="Wingdings" panose="05000000000000000000" pitchFamily="2" charset="2"/>
              </a:rPr>
              <a:t> </a:t>
            </a:r>
            <a:r>
              <a:rPr lang="en-GB" dirty="0" smtClean="0"/>
              <a:t>3 </a:t>
            </a:r>
            <a:r>
              <a:rPr lang="el-GR" dirty="0" smtClean="0"/>
              <a:t>μ</a:t>
            </a:r>
            <a:r>
              <a:rPr lang="en-GB" dirty="0" smtClean="0"/>
              <a:t>s</a:t>
            </a:r>
          </a:p>
          <a:p>
            <a:pPr lvl="1"/>
            <a:r>
              <a:rPr lang="en-GB" dirty="0" smtClean="0"/>
              <a:t>Improved </a:t>
            </a:r>
            <a:r>
              <a:rPr lang="el-GR" dirty="0" smtClean="0"/>
              <a:t>σ</a:t>
            </a:r>
            <a:r>
              <a:rPr lang="en-GB" baseline="-25000" dirty="0" smtClean="0"/>
              <a:t>z </a:t>
            </a:r>
            <a:endParaRPr lang="en-GB" dirty="0" smtClean="0"/>
          </a:p>
          <a:p>
            <a:pPr lvl="1"/>
            <a:r>
              <a:rPr lang="en-GB" dirty="0" smtClean="0"/>
              <a:t>Mat. </a:t>
            </a:r>
            <a:r>
              <a:rPr lang="en-GB" dirty="0"/>
              <a:t>b</a:t>
            </a:r>
            <a:r>
              <a:rPr lang="en-GB" dirty="0" smtClean="0"/>
              <a:t>udget 0.21 </a:t>
            </a:r>
            <a:r>
              <a:rPr lang="en-GB" dirty="0">
                <a:sym typeface="Wingdings" panose="05000000000000000000" pitchFamily="2" charset="2"/>
              </a:rPr>
              <a:t> </a:t>
            </a:r>
            <a:r>
              <a:rPr lang="en-GB" dirty="0" smtClean="0"/>
              <a:t>0.15 % X</a:t>
            </a:r>
            <a:r>
              <a:rPr lang="en-GB" baseline="-25000" dirty="0" smtClean="0"/>
              <a:t>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Baudot    -    Upgrade of the vertex detector of the Belle II experiment    -     VERTEX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32591" y="2431713"/>
                <a:ext cx="1835567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cs typeface="Century Gothic"/>
                        </a:rPr>
                        <m:t>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cs typeface="Century Gothic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drain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nor/>
                            </m:rPr>
                            <a:rPr lang="en-GB" sz="16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ox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sz="1600" dirty="0" smtClean="0">
                  <a:latin typeface="Century Gothic"/>
                  <a:cs typeface="Century Gothic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591" y="2431713"/>
                <a:ext cx="1835567" cy="7275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554" y="1169545"/>
            <a:ext cx="5346734" cy="11978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765" y="3420488"/>
            <a:ext cx="5350702" cy="120905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541261" y="2476167"/>
            <a:ext cx="3960349" cy="307777"/>
            <a:chOff x="7766892" y="2822922"/>
            <a:chExt cx="3112050" cy="307777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7766892" y="2996588"/>
              <a:ext cx="31120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8671837" y="2822922"/>
              <a:ext cx="171462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Century Gothic"/>
                  <a:cs typeface="Century Gothic"/>
                </a:rPr>
                <a:t>45/62 </a:t>
              </a:r>
              <a:r>
                <a:rPr lang="en-GB" sz="1400" dirty="0">
                  <a:latin typeface="Century Gothic"/>
                  <a:cs typeface="Century Gothic"/>
                </a:rPr>
                <a:t>m</a:t>
              </a:r>
              <a:r>
                <a:rPr lang="en-GB" sz="1400" dirty="0" smtClean="0">
                  <a:latin typeface="Century Gothic"/>
                  <a:cs typeface="Century Gothic"/>
                </a:rPr>
                <a:t>m along beam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156643" y="4226398"/>
            <a:ext cx="936695" cy="328428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182119" y="4489209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DCD</a:t>
            </a:r>
          </a:p>
        </p:txBody>
      </p:sp>
      <p:sp>
        <p:nvSpPr>
          <p:cNvPr id="16" name="TextBox 15"/>
          <p:cNvSpPr txBox="1"/>
          <p:nvPr/>
        </p:nvSpPr>
        <p:spPr>
          <a:xfrm rot="19595568">
            <a:off x="6441623" y="616935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Data handler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924245" y="2233308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18F67"/>
                </a:solidFill>
                <a:latin typeface="Century Gothic"/>
                <a:cs typeface="Century Gothic"/>
              </a:rPr>
              <a:t>switcher</a:t>
            </a:r>
          </a:p>
        </p:txBody>
      </p:sp>
      <p:sp>
        <p:nvSpPr>
          <p:cNvPr id="18" name="TextBox 17"/>
          <p:cNvSpPr txBox="1"/>
          <p:nvPr/>
        </p:nvSpPr>
        <p:spPr>
          <a:xfrm rot="19783982">
            <a:off x="7015733" y="369322"/>
            <a:ext cx="2058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Drain Current Digitizer</a:t>
            </a:r>
            <a:b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</a:b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DCD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984145" y="3434297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18F67"/>
                </a:solidFill>
                <a:latin typeface="Century Gothic"/>
                <a:cs typeface="Century Gothic"/>
              </a:rPr>
              <a:t>switcher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98659" y="819462"/>
            <a:ext cx="3275256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/>
                <a:cs typeface="Century Gothic"/>
              </a:rPr>
              <a:t>Belle II DEPFET collaboration</a:t>
            </a:r>
            <a:endParaRPr lang="en-GB" dirty="0" smtClean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874374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entury Gothic"/>
            <a:cs typeface="Century Gothic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JBWhiteBlueIPHC-wide.potx" id="{C8301DD0-BEB3-442F-BD16-36D627BED059}" vid="{E96BDF2B-B35D-4060-BC5E-1988164B4A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JBWhiteBlueIPHC-wide</Template>
  <TotalTime>1915</TotalTime>
  <Words>3224</Words>
  <Application>Microsoft Office PowerPoint</Application>
  <PresentationFormat>Widescreen</PresentationFormat>
  <Paragraphs>676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ＭＳ Ｐゴシック</vt:lpstr>
      <vt:lpstr>ＭＳ Ｐゴシック</vt:lpstr>
      <vt:lpstr>Arial</vt:lpstr>
      <vt:lpstr>Arial Black</vt:lpstr>
      <vt:lpstr>Calibri</vt:lpstr>
      <vt:lpstr>Cambria Math</vt:lpstr>
      <vt:lpstr>Century Gothic</vt:lpstr>
      <vt:lpstr>Lucida Grande</vt:lpstr>
      <vt:lpstr>Optima</vt:lpstr>
      <vt:lpstr>Symbol</vt:lpstr>
      <vt:lpstr>Wingdings</vt:lpstr>
      <vt:lpstr>ヒラギノ角ゴ ProN W3</vt:lpstr>
      <vt:lpstr>Default Theme</vt:lpstr>
      <vt:lpstr>Upgrade of the vertex detector of the Belle II experiment</vt:lpstr>
      <vt:lpstr>The VXD roles within the Belle II setup </vt:lpstr>
      <vt:lpstr>The current VXD</vt:lpstr>
      <vt:lpstr>A decade of operation → Upgrades?</vt:lpstr>
      <vt:lpstr>Current VXD &amp; nominal luminosity</vt:lpstr>
      <vt:lpstr>Requirements for short-term VXD upgrade</vt:lpstr>
      <vt:lpstr>Current strategy</vt:lpstr>
      <vt:lpstr>Thin and fine-pitch DSSD</vt:lpstr>
      <vt:lpstr>DEPFET pixel sensors</vt:lpstr>
      <vt:lpstr>DuTiP - SOI pixel sensors</vt:lpstr>
      <vt:lpstr>CMOS pixel sensor optionS</vt:lpstr>
      <vt:lpstr>Integration concept</vt:lpstr>
      <vt:lpstr>Integration concept</vt:lpstr>
      <vt:lpstr>Simulated tracking performances</vt:lpstr>
      <vt:lpstr>Simulated tracking performances</vt:lpstr>
      <vt:lpstr>Simulated tracking performances</vt:lpstr>
      <vt:lpstr>Simulated tracking performances</vt:lpstr>
      <vt:lpstr>Summary &amp; Outlook</vt:lpstr>
      <vt:lpstr>SUPPLEMENTARY SLIDES</vt:lpstr>
      <vt:lpstr>Related talks at VERTEX 2020</vt:lpstr>
      <vt:lpstr>SuperKEKB collider</vt:lpstr>
      <vt:lpstr>Belle II detector</vt:lpstr>
      <vt:lpstr>PowerPoint Presentation</vt:lpstr>
      <vt:lpstr>Details on beam-induced background</vt:lpstr>
      <vt:lpstr>CMOS pixel sensor</vt:lpstr>
      <vt:lpstr>Full pixelated VXD: Geometry details</vt:lpstr>
      <vt:lpstr>Material budget full pixelated VXD</vt:lpstr>
      <vt:lpstr>About timeline: the ALPIDE-ITS case</vt:lpstr>
      <vt:lpstr>Tower Jazz 180 nm time response simulations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 of the vertex detector of the Belle II experiment</dc:title>
  <dc:creator>Jerome Baudot</dc:creator>
  <cp:lastModifiedBy>Jerome Baudot</cp:lastModifiedBy>
  <cp:revision>284</cp:revision>
  <dcterms:created xsi:type="dcterms:W3CDTF">2020-09-15T07:15:12Z</dcterms:created>
  <dcterms:modified xsi:type="dcterms:W3CDTF">2020-10-05T22:10:45Z</dcterms:modified>
</cp:coreProperties>
</file>