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76" r:id="rId8"/>
    <p:sldId id="267" r:id="rId9"/>
    <p:sldId id="268" r:id="rId10"/>
    <p:sldId id="269" r:id="rId11"/>
    <p:sldId id="277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1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2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20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1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7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5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4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2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0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8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B5032-8839-6949-A005-3E05670A2FF3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6886D-E2C2-0044-AA13-E9D51458C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8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0"/>
            <a:ext cx="9143999" cy="186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/>
              <a:t>Newly completed JLab experiment (E12-17-003):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Determine the unknown </a:t>
            </a:r>
            <a:r>
              <a:rPr lang="en-US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Λ</a:t>
            </a:r>
            <a:r>
              <a:rPr lang="en-US" sz="32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n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 interaction by investigating the possible </a:t>
            </a:r>
            <a:r>
              <a:rPr lang="en-US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Λ</a:t>
            </a:r>
            <a:r>
              <a:rPr lang="en-US" sz="32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nn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 resonance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788737" y="1778309"/>
            <a:ext cx="7526421" cy="185790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err="1" smtClean="0">
                <a:solidFill>
                  <a:srgbClr val="000090"/>
                </a:solidFill>
              </a:rPr>
              <a:t>Liguang</a:t>
            </a:r>
            <a:r>
              <a:rPr lang="en-US" b="1" dirty="0" smtClean="0">
                <a:solidFill>
                  <a:srgbClr val="000090"/>
                </a:solidFill>
              </a:rPr>
              <a:t> Tang</a:t>
            </a:r>
          </a:p>
          <a:p>
            <a:pPr algn="ctr"/>
            <a:r>
              <a:rPr lang="en-US" b="1" dirty="0" smtClean="0">
                <a:solidFill>
                  <a:srgbClr val="000090"/>
                </a:solidFill>
              </a:rPr>
              <a:t>Hampton University / JLAB</a:t>
            </a:r>
          </a:p>
          <a:p>
            <a:pPr algn="ctr"/>
            <a:r>
              <a:rPr lang="en-US" sz="3000" i="1" dirty="0" smtClean="0">
                <a:solidFill>
                  <a:srgbClr val="000090"/>
                </a:solidFill>
              </a:rPr>
              <a:t>On behalf of the JLab </a:t>
            </a:r>
            <a:r>
              <a:rPr lang="en-US" sz="3000" i="1" dirty="0" err="1" smtClean="0">
                <a:solidFill>
                  <a:srgbClr val="000090"/>
                </a:solidFill>
              </a:rPr>
              <a:t>Hypernuclear</a:t>
            </a:r>
            <a:r>
              <a:rPr lang="en-US" sz="3000" i="1" dirty="0" smtClean="0">
                <a:solidFill>
                  <a:srgbClr val="000090"/>
                </a:solidFill>
              </a:rPr>
              <a:t> and </a:t>
            </a:r>
          </a:p>
          <a:p>
            <a:pPr algn="ctr"/>
            <a:r>
              <a:rPr lang="en-US" sz="3000" i="1" dirty="0" smtClean="0">
                <a:solidFill>
                  <a:srgbClr val="000090"/>
                </a:solidFill>
              </a:rPr>
              <a:t>Hall A collaborations</a:t>
            </a:r>
            <a:endParaRPr lang="en-US" sz="3000" i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914" y="6488668"/>
            <a:ext cx="8889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HYP2022, June 27 </a:t>
            </a:r>
            <a:r>
              <a:rPr lang="mr-IN" dirty="0" smtClean="0"/>
              <a:t>–</a:t>
            </a:r>
            <a:r>
              <a:rPr lang="en-US" dirty="0" smtClean="0"/>
              <a:t> July 1, 2022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824891" y="6504864"/>
            <a:ext cx="31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1053" y="4224421"/>
            <a:ext cx="8382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dirty="0" smtClean="0"/>
              <a:t>“The </a:t>
            </a:r>
            <a:r>
              <a:rPr lang="en-US" dirty="0"/>
              <a:t>cross-section measurement for </a:t>
            </a:r>
            <a:r>
              <a:rPr lang="en-US" dirty="0" smtClean="0"/>
              <a:t>the </a:t>
            </a:r>
            <a:r>
              <a:rPr lang="en-US" baseline="30000" dirty="0" smtClean="0"/>
              <a:t>3</a:t>
            </a:r>
            <a:r>
              <a:rPr lang="en-US" dirty="0" smtClean="0"/>
              <a:t>H</a:t>
            </a:r>
            <a:r>
              <a:rPr lang="en-US" dirty="0"/>
              <a:t>(</a:t>
            </a:r>
            <a:r>
              <a:rPr lang="en-US" i="1" dirty="0"/>
              <a:t>e</a:t>
            </a:r>
            <a:r>
              <a:rPr lang="en-US" i="1" dirty="0" smtClean="0"/>
              <a:t>, </a:t>
            </a:r>
            <a:r>
              <a:rPr lang="en-US" i="1" dirty="0" err="1" smtClean="0"/>
              <a:t>e’K</a:t>
            </a:r>
            <a:r>
              <a:rPr lang="en-US" i="1" baseline="30000" dirty="0" smtClean="0"/>
              <a:t>+</a:t>
            </a:r>
            <a:r>
              <a:rPr lang="en-US" dirty="0"/>
              <a:t>)</a:t>
            </a:r>
            <a:r>
              <a:rPr lang="en-US" i="1" dirty="0" err="1" smtClean="0"/>
              <a:t>nn</a:t>
            </a:r>
            <a:r>
              <a:rPr lang="en-US" dirty="0" err="1"/>
              <a:t>Λ</a:t>
            </a:r>
            <a:r>
              <a:rPr lang="en-US" dirty="0" smtClean="0"/>
              <a:t> reaction”, </a:t>
            </a:r>
            <a:r>
              <a:rPr lang="en-US" dirty="0"/>
              <a:t>K. N. </a:t>
            </a:r>
            <a:r>
              <a:rPr lang="en-US" dirty="0" smtClean="0"/>
              <a:t>Suzuki, </a:t>
            </a:r>
            <a:r>
              <a:rPr lang="en-US" dirty="0"/>
              <a:t>T. </a:t>
            </a:r>
            <a:r>
              <a:rPr lang="en-US" dirty="0" err="1" smtClean="0"/>
              <a:t>Gogami</a:t>
            </a:r>
            <a:r>
              <a:rPr lang="en-US" dirty="0" smtClean="0"/>
              <a:t>, </a:t>
            </a:r>
            <a:r>
              <a:rPr lang="en-US" dirty="0"/>
              <a:t>B. </a:t>
            </a:r>
            <a:r>
              <a:rPr lang="en-US" dirty="0" err="1" smtClean="0"/>
              <a:t>Pandey</a:t>
            </a:r>
            <a:r>
              <a:rPr lang="en-US" dirty="0" smtClean="0"/>
              <a:t>, </a:t>
            </a:r>
            <a:r>
              <a:rPr lang="en-US" dirty="0"/>
              <a:t>K. </a:t>
            </a:r>
            <a:r>
              <a:rPr lang="en-US" dirty="0" smtClean="0"/>
              <a:t>Itabashi, </a:t>
            </a:r>
            <a:r>
              <a:rPr lang="en-US" dirty="0"/>
              <a:t>S. </a:t>
            </a:r>
            <a:r>
              <a:rPr lang="en-US" dirty="0" smtClean="0"/>
              <a:t>Nagao, </a:t>
            </a:r>
            <a:r>
              <a:rPr lang="en-US" dirty="0"/>
              <a:t>K. </a:t>
            </a:r>
            <a:r>
              <a:rPr lang="en-US" dirty="0" err="1" smtClean="0"/>
              <a:t>Okuyama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</a:t>
            </a:r>
            <a:r>
              <a:rPr lang="pt-BR" dirty="0" err="1"/>
              <a:t>Prog</a:t>
            </a:r>
            <a:r>
              <a:rPr lang="pt-BR" dirty="0"/>
              <a:t>. </a:t>
            </a:r>
            <a:r>
              <a:rPr lang="pt-BR" dirty="0" err="1"/>
              <a:t>Theor</a:t>
            </a:r>
            <a:r>
              <a:rPr lang="pt-BR" dirty="0"/>
              <a:t>. Exp. </a:t>
            </a:r>
            <a:r>
              <a:rPr lang="pt-BR" dirty="0" err="1"/>
              <a:t>Phys</a:t>
            </a:r>
            <a:r>
              <a:rPr lang="pt-BR" dirty="0"/>
              <a:t>. </a:t>
            </a:r>
            <a:r>
              <a:rPr lang="pt-BR" b="1" dirty="0"/>
              <a:t>2022</a:t>
            </a:r>
            <a:r>
              <a:rPr lang="pt-BR" dirty="0"/>
              <a:t> </a:t>
            </a:r>
            <a:r>
              <a:rPr lang="pt-BR" dirty="0" smtClean="0"/>
              <a:t>013D01.</a:t>
            </a:r>
            <a:endParaRPr lang="en-US" dirty="0" smtClean="0"/>
          </a:p>
          <a:p>
            <a:endParaRPr lang="en-US" sz="1000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“Spectroscopic </a:t>
            </a:r>
            <a:r>
              <a:rPr lang="en-US" dirty="0"/>
              <a:t>study of a possible </a:t>
            </a:r>
            <a:r>
              <a:rPr lang="en-US" dirty="0" err="1" smtClean="0"/>
              <a:t>Λ</a:t>
            </a:r>
            <a:r>
              <a:rPr lang="en-US" i="1" dirty="0" err="1" smtClean="0"/>
              <a:t>nn</a:t>
            </a:r>
            <a:r>
              <a:rPr lang="en-US" dirty="0" smtClean="0"/>
              <a:t> </a:t>
            </a:r>
            <a:r>
              <a:rPr lang="en-US" dirty="0"/>
              <a:t>resonance and a pair of </a:t>
            </a:r>
            <a:r>
              <a:rPr lang="en-US" dirty="0" smtClean="0"/>
              <a:t>Σ</a:t>
            </a:r>
            <a:r>
              <a:rPr lang="en-US" i="1" dirty="0" smtClean="0"/>
              <a:t>NN</a:t>
            </a:r>
            <a:r>
              <a:rPr lang="en-US" dirty="0" smtClean="0"/>
              <a:t> </a:t>
            </a:r>
            <a:r>
              <a:rPr lang="en-US" dirty="0"/>
              <a:t>states using the (</a:t>
            </a:r>
            <a:r>
              <a:rPr lang="en-US" i="1" dirty="0"/>
              <a:t>e, </a:t>
            </a:r>
            <a:r>
              <a:rPr lang="en-US" i="1" dirty="0" err="1" smtClean="0"/>
              <a:t>e’K</a:t>
            </a:r>
            <a:r>
              <a:rPr lang="en-US" i="1" baseline="30000" dirty="0"/>
              <a:t>+</a:t>
            </a:r>
            <a:r>
              <a:rPr lang="en-US" dirty="0" smtClean="0"/>
              <a:t>) reaction </a:t>
            </a:r>
            <a:r>
              <a:rPr lang="en-US" dirty="0"/>
              <a:t>with a tritium </a:t>
            </a:r>
            <a:r>
              <a:rPr lang="en-US" dirty="0" smtClean="0"/>
              <a:t>target”, </a:t>
            </a:r>
            <a:r>
              <a:rPr lang="en-US" dirty="0"/>
              <a:t>B. </a:t>
            </a:r>
            <a:r>
              <a:rPr lang="en-US" dirty="0" err="1"/>
              <a:t>Pandey</a:t>
            </a:r>
            <a:r>
              <a:rPr lang="en-US" dirty="0" smtClean="0"/>
              <a:t>, </a:t>
            </a:r>
            <a:r>
              <a:rPr lang="en-US" dirty="0"/>
              <a:t>L. Tang </a:t>
            </a:r>
            <a:r>
              <a:rPr lang="en-US" dirty="0" smtClean="0"/>
              <a:t>, </a:t>
            </a:r>
            <a:r>
              <a:rPr lang="en-US" dirty="0"/>
              <a:t>T. </a:t>
            </a:r>
            <a:r>
              <a:rPr lang="en-US" dirty="0" err="1"/>
              <a:t>Gogami</a:t>
            </a:r>
            <a:r>
              <a:rPr lang="en-US" dirty="0" smtClean="0"/>
              <a:t>, </a:t>
            </a:r>
            <a:r>
              <a:rPr lang="en-US" dirty="0"/>
              <a:t>K. N. Suzuki</a:t>
            </a:r>
            <a:r>
              <a:rPr lang="en-US" dirty="0" smtClean="0"/>
              <a:t>, </a:t>
            </a:r>
            <a:r>
              <a:rPr lang="en-US" dirty="0"/>
              <a:t>K. Itabashi</a:t>
            </a:r>
            <a:r>
              <a:rPr lang="en-US" dirty="0" smtClean="0"/>
              <a:t>, </a:t>
            </a:r>
            <a:r>
              <a:rPr lang="en-US" dirty="0"/>
              <a:t>S. Nagao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</a:t>
            </a:r>
            <a:r>
              <a:rPr lang="en-US" dirty="0" err="1" smtClean="0"/>
              <a:t>Phys</a:t>
            </a:r>
            <a:r>
              <a:rPr lang="en-US" dirty="0" smtClean="0"/>
              <a:t> Rev. C </a:t>
            </a:r>
            <a:r>
              <a:rPr lang="en-US" b="1" dirty="0"/>
              <a:t>105</a:t>
            </a:r>
            <a:r>
              <a:rPr lang="en-US" dirty="0"/>
              <a:t>, L051001 (2022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60841" y="3783262"/>
            <a:ext cx="32485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u="sng" dirty="0" smtClean="0"/>
              <a:t>Publications</a:t>
            </a:r>
            <a:endParaRPr lang="en-US" sz="2200" u="sng" dirty="0"/>
          </a:p>
        </p:txBody>
      </p:sp>
    </p:spTree>
    <p:extLst>
      <p:ext uri="{BB962C8B-B14F-4D97-AF65-F5344CB8AC3E}">
        <p14:creationId xmlns:p14="http://schemas.microsoft.com/office/powerpoint/2010/main" val="395945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82345" y="6504864"/>
            <a:ext cx="4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13" y="738605"/>
            <a:ext cx="8267667" cy="49240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092" y="5704536"/>
            <a:ext cx="857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 smtClean="0">
                <a:solidFill>
                  <a:srgbClr val="FF0000"/>
                </a:solidFill>
                <a:latin typeface="Calibri"/>
                <a:cs typeface="Calibri"/>
              </a:rPr>
              <a:t>Although no definite identifications could be made, enhancements at both the </a:t>
            </a:r>
            <a:r>
              <a:rPr lang="en-US" sz="2400" i="1" dirty="0" err="1" smtClean="0">
                <a:solidFill>
                  <a:srgbClr val="FF0000"/>
                </a:solidFill>
                <a:latin typeface="Calibri"/>
                <a:cs typeface="Calibri"/>
              </a:rPr>
              <a:t>Λnn</a:t>
            </a:r>
            <a:r>
              <a:rPr lang="en-US" sz="2400" i="1" dirty="0" smtClean="0">
                <a:solidFill>
                  <a:srgbClr val="FF0000"/>
                </a:solidFill>
                <a:latin typeface="Calibri"/>
                <a:cs typeface="Calibri"/>
              </a:rPr>
              <a:t> and ΣNN thresholds are highly interesting</a:t>
            </a:r>
            <a:endParaRPr lang="en-US" sz="2400" i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9143999" cy="59606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Λ</a:t>
            </a:r>
            <a:r>
              <a:rPr lang="en-US" sz="32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nn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Spectrum</a:t>
            </a:r>
            <a:endParaRPr lang="en-US" sz="32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890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82345" y="6504864"/>
            <a:ext cx="4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252962"/>
            <a:ext cx="4535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Possible </a:t>
            </a:r>
            <a:r>
              <a:rPr lang="en-US" i="1" dirty="0" err="1" smtClean="0">
                <a:solidFill>
                  <a:srgbClr val="0000FF"/>
                </a:solidFill>
              </a:rPr>
              <a:t>Λnn</a:t>
            </a:r>
            <a:r>
              <a:rPr lang="en-US" dirty="0" smtClean="0">
                <a:solidFill>
                  <a:srgbClr val="0000FF"/>
                </a:solidFill>
              </a:rPr>
              <a:t> resonance: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i="1" dirty="0" smtClean="0">
                <a:solidFill>
                  <a:srgbClr val="0000FF"/>
                </a:solidFill>
              </a:rPr>
              <a:t>-B</a:t>
            </a:r>
            <a:r>
              <a:rPr lang="en-US" i="1" baseline="-25000" dirty="0" smtClean="0">
                <a:solidFill>
                  <a:srgbClr val="0000FF"/>
                </a:solidFill>
              </a:rPr>
              <a:t>Λ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= 0.18 ± 0.44 (</a:t>
            </a:r>
            <a:r>
              <a:rPr lang="en-US" i="1" dirty="0" smtClean="0">
                <a:solidFill>
                  <a:srgbClr val="0000FF"/>
                </a:solidFill>
              </a:rPr>
              <a:t>stat</a:t>
            </a:r>
            <a:r>
              <a:rPr lang="en-US" dirty="0" smtClean="0">
                <a:solidFill>
                  <a:srgbClr val="0000FF"/>
                </a:solidFill>
              </a:rPr>
              <a:t>) ± 0.4 (</a:t>
            </a:r>
            <a:r>
              <a:rPr lang="en-US" i="1" dirty="0" smtClean="0">
                <a:solidFill>
                  <a:srgbClr val="0000FF"/>
                </a:solidFill>
              </a:rPr>
              <a:t>sys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i="1" dirty="0" err="1" smtClean="0">
                <a:solidFill>
                  <a:srgbClr val="0000FF"/>
                </a:solidFill>
              </a:rPr>
              <a:t>Γ</a:t>
            </a:r>
            <a:r>
              <a:rPr lang="en-US" i="1" dirty="0" smtClean="0">
                <a:solidFill>
                  <a:srgbClr val="0000FF"/>
                </a:solidFill>
              </a:rPr>
              <a:t>/2</a:t>
            </a:r>
            <a:r>
              <a:rPr lang="en-US" dirty="0" smtClean="0">
                <a:solidFill>
                  <a:srgbClr val="0000FF"/>
                </a:solidFill>
              </a:rPr>
              <a:t> = 0.35 </a:t>
            </a:r>
            <a:r>
              <a:rPr lang="en-US" dirty="0">
                <a:solidFill>
                  <a:srgbClr val="0000FF"/>
                </a:solidFill>
              </a:rPr>
              <a:t>± </a:t>
            </a:r>
            <a:r>
              <a:rPr lang="en-US" dirty="0" smtClean="0">
                <a:solidFill>
                  <a:srgbClr val="0000FF"/>
                </a:solidFill>
              </a:rPr>
              <a:t>0.42 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i="1" dirty="0">
                <a:solidFill>
                  <a:srgbClr val="0000FF"/>
                </a:solidFill>
              </a:rPr>
              <a:t>stat</a:t>
            </a:r>
            <a:r>
              <a:rPr lang="en-US" dirty="0">
                <a:solidFill>
                  <a:srgbClr val="0000FF"/>
                </a:solidFill>
              </a:rPr>
              <a:t>) ± </a:t>
            </a:r>
            <a:r>
              <a:rPr lang="en-US" dirty="0" smtClean="0">
                <a:solidFill>
                  <a:srgbClr val="0000FF"/>
                </a:solidFill>
              </a:rPr>
              <a:t>0.5 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i="1" dirty="0">
                <a:solidFill>
                  <a:srgbClr val="0000FF"/>
                </a:solidFill>
              </a:rPr>
              <a:t>sys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ignificance: ~2.2.  If real, cross section ≈ 10 </a:t>
            </a:r>
            <a:r>
              <a:rPr lang="en-US" dirty="0" err="1" smtClean="0">
                <a:solidFill>
                  <a:srgbClr val="0000FF"/>
                </a:solidFill>
              </a:rPr>
              <a:t>nb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r>
              <a:rPr lang="en-US" dirty="0" err="1" smtClean="0">
                <a:solidFill>
                  <a:srgbClr val="0000FF"/>
                </a:solidFill>
              </a:rPr>
              <a:t>sr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88469"/>
            <a:ext cx="4496676" cy="413359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"/>
            <a:ext cx="9143999" cy="59606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Possible Y</a:t>
            </a:r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NN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Resonances</a:t>
            </a:r>
            <a:endParaRPr lang="en-US" sz="32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636" y="1101427"/>
            <a:ext cx="4634364" cy="41076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08446" y="5249867"/>
            <a:ext cx="4535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Possible bound Σ</a:t>
            </a:r>
            <a:r>
              <a:rPr lang="en-US" baseline="30000" dirty="0" smtClean="0">
                <a:solidFill>
                  <a:srgbClr val="0000FF"/>
                </a:solidFill>
              </a:rPr>
              <a:t>0</a:t>
            </a:r>
            <a:r>
              <a:rPr lang="en-US" i="1" dirty="0" smtClean="0">
                <a:solidFill>
                  <a:srgbClr val="0000FF"/>
                </a:solidFill>
              </a:rPr>
              <a:t>nn</a:t>
            </a:r>
            <a:r>
              <a:rPr lang="en-US" dirty="0" smtClean="0">
                <a:solidFill>
                  <a:srgbClr val="0000FF"/>
                </a:solidFill>
              </a:rPr>
              <a:t> state (1</a:t>
            </a:r>
            <a:r>
              <a:rPr lang="en-US" baseline="30000" dirty="0" smtClean="0">
                <a:solidFill>
                  <a:srgbClr val="0000FF"/>
                </a:solidFill>
              </a:rPr>
              <a:t>st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i="1" dirty="0" smtClean="0">
                <a:solidFill>
                  <a:srgbClr val="0000FF"/>
                </a:solidFill>
              </a:rPr>
              <a:t>-B</a:t>
            </a:r>
            <a:r>
              <a:rPr lang="en-US" baseline="-25000" dirty="0">
                <a:solidFill>
                  <a:srgbClr val="0000FF"/>
                </a:solidFill>
              </a:rPr>
              <a:t>Σ0</a:t>
            </a:r>
            <a:r>
              <a:rPr lang="en-US" i="1" baseline="-25000" dirty="0">
                <a:solidFill>
                  <a:srgbClr val="0000FF"/>
                </a:solidFill>
              </a:rPr>
              <a:t>nn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= -3.14 ± 0.84 (</a:t>
            </a:r>
            <a:r>
              <a:rPr lang="en-US" i="1" dirty="0" smtClean="0">
                <a:solidFill>
                  <a:srgbClr val="0000FF"/>
                </a:solidFill>
              </a:rPr>
              <a:t>stat</a:t>
            </a:r>
            <a:r>
              <a:rPr lang="en-US" dirty="0" smtClean="0">
                <a:solidFill>
                  <a:srgbClr val="0000FF"/>
                </a:solidFill>
              </a:rPr>
              <a:t>) ± 0.4 (</a:t>
            </a:r>
            <a:r>
              <a:rPr lang="en-US" i="1" dirty="0" smtClean="0">
                <a:solidFill>
                  <a:srgbClr val="0000FF"/>
                </a:solidFill>
              </a:rPr>
              <a:t>sys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peak is about 13 MeV away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ross sections (1</a:t>
            </a:r>
            <a:r>
              <a:rPr lang="en-US" baseline="30000" dirty="0" smtClean="0">
                <a:solidFill>
                  <a:srgbClr val="0000FF"/>
                </a:solidFill>
              </a:rPr>
              <a:t>st</a:t>
            </a:r>
            <a:r>
              <a:rPr lang="en-US" dirty="0" smtClean="0">
                <a:solidFill>
                  <a:srgbClr val="0000FF"/>
                </a:solidFill>
              </a:rPr>
              <a:t>/2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 smtClean="0">
                <a:solidFill>
                  <a:srgbClr val="0000FF"/>
                </a:solidFill>
              </a:rPr>
              <a:t> ≈ 20/45 </a:t>
            </a:r>
            <a:r>
              <a:rPr lang="en-US" dirty="0" err="1" smtClean="0">
                <a:solidFill>
                  <a:srgbClr val="0000FF"/>
                </a:solidFill>
              </a:rPr>
              <a:t>nb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r>
              <a:rPr lang="en-US" dirty="0" err="1" smtClean="0">
                <a:solidFill>
                  <a:srgbClr val="0000FF"/>
                </a:solidFill>
              </a:rPr>
              <a:t>sr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8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0"/>
            <a:ext cx="9143999" cy="69973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Calibri"/>
                <a:cs typeface="Calibri"/>
              </a:rPr>
              <a:t>SUMMARY</a:t>
            </a:r>
            <a:endParaRPr lang="en-US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" y="777478"/>
            <a:ext cx="9144000" cy="5489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9113" indent="-519113">
              <a:spcBef>
                <a:spcPts val="0"/>
              </a:spcBef>
              <a:spcAft>
                <a:spcPts val="1200"/>
              </a:spcAft>
              <a:buFont typeface="Wingdings" charset="2"/>
              <a:buChar char="²"/>
            </a:pPr>
            <a:r>
              <a:rPr lang="en-US" sz="2600" i="1" dirty="0" smtClean="0">
                <a:solidFill>
                  <a:schemeClr val="tx1"/>
                </a:solidFill>
                <a:latin typeface="Calibri"/>
                <a:cs typeface="Calibri"/>
              </a:rPr>
              <a:t>E12-17-003 has proven </a:t>
            </a:r>
            <a:r>
              <a:rPr lang="en-US" sz="2600" i="1" dirty="0">
                <a:cs typeface="Calibri"/>
              </a:rPr>
              <a:t>the </a:t>
            </a:r>
            <a:r>
              <a:rPr lang="en-US" sz="2600" i="1" dirty="0" smtClean="0">
                <a:cs typeface="Calibri"/>
              </a:rPr>
              <a:t>uniqueness </a:t>
            </a:r>
            <a:r>
              <a:rPr lang="en-US" sz="2600" i="1" dirty="0" smtClean="0">
                <a:solidFill>
                  <a:schemeClr val="tx1"/>
                </a:solidFill>
                <a:latin typeface="Calibri"/>
                <a:cs typeface="Calibri"/>
              </a:rPr>
              <a:t>of using the (</a:t>
            </a:r>
            <a:r>
              <a:rPr lang="en-US" sz="2600" i="1" dirty="0" err="1" smtClean="0">
                <a:solidFill>
                  <a:schemeClr val="tx1"/>
                </a:solidFill>
                <a:latin typeface="Calibri"/>
                <a:cs typeface="Calibri"/>
              </a:rPr>
              <a:t>e,e’K</a:t>
            </a:r>
            <a:r>
              <a:rPr lang="en-US" sz="2600" i="1" baseline="30000" dirty="0" smtClean="0">
                <a:solidFill>
                  <a:schemeClr val="tx1"/>
                </a:solidFill>
                <a:latin typeface="Calibri"/>
                <a:cs typeface="Calibri"/>
              </a:rPr>
              <a:t>+</a:t>
            </a:r>
            <a:r>
              <a:rPr lang="en-US" sz="2600" i="1" dirty="0" smtClean="0">
                <a:solidFill>
                  <a:schemeClr val="tx1"/>
                </a:solidFill>
                <a:latin typeface="Calibri"/>
                <a:cs typeface="Calibri"/>
              </a:rPr>
              <a:t>)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</a:t>
            </a:r>
            <a:r>
              <a:rPr lang="en-US" sz="2600" i="1" dirty="0" smtClean="0">
                <a:solidFill>
                  <a:schemeClr val="tx1"/>
                </a:solidFill>
                <a:latin typeface="Calibri"/>
                <a:cs typeface="Calibri"/>
              </a:rPr>
              <a:t> reaction at JLab. </a:t>
            </a:r>
            <a:endParaRPr lang="en-US" sz="26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519113" indent="-519113">
              <a:spcBef>
                <a:spcPts val="0"/>
              </a:spcBef>
              <a:spcAft>
                <a:spcPts val="1200"/>
              </a:spcAft>
              <a:buFont typeface="Wingdings" charset="2"/>
              <a:buChar char="²"/>
            </a:pPr>
            <a:r>
              <a:rPr lang="en-US" sz="2600" i="1" dirty="0" smtClean="0">
                <a:latin typeface="Calibri"/>
                <a:cs typeface="Calibri"/>
              </a:rPr>
              <a:t>The experiment had possible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observation of the </a:t>
            </a:r>
            <a:r>
              <a:rPr lang="en-US" sz="2600" i="1" dirty="0" err="1" smtClean="0">
                <a:latin typeface="Calibri"/>
                <a:cs typeface="Calibri"/>
              </a:rPr>
              <a:t>Λnn</a:t>
            </a:r>
            <a:r>
              <a:rPr lang="en-US" sz="2600" i="1" dirty="0" smtClean="0">
                <a:latin typeface="Calibri"/>
                <a:cs typeface="Calibri"/>
              </a:rPr>
              <a:t>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resonance and a bound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(A = 3) ΣNN state.</a:t>
            </a:r>
            <a:endParaRPr lang="en-US" sz="2600" i="1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519113" indent="-519113">
              <a:spcBef>
                <a:spcPts val="0"/>
              </a:spcBef>
              <a:spcAft>
                <a:spcPts val="1200"/>
              </a:spcAft>
              <a:buFont typeface="Wingdings" charset="2"/>
              <a:buChar char="²"/>
            </a:pPr>
            <a:r>
              <a:rPr lang="en-US" sz="2600" i="1" dirty="0" smtClean="0">
                <a:latin typeface="Calibri"/>
                <a:cs typeface="Calibri"/>
              </a:rPr>
              <a:t>Obtained statistics is too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low to allow a definitive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identification, information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is not precise enough to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determine the </a:t>
            </a:r>
            <a:r>
              <a:rPr lang="en-US" sz="2600" i="1" dirty="0" err="1" smtClean="0">
                <a:latin typeface="Calibri"/>
                <a:cs typeface="Calibri"/>
              </a:rPr>
              <a:t>Λn</a:t>
            </a:r>
            <a:r>
              <a:rPr lang="en-US" sz="2600" i="1" dirty="0" smtClean="0">
                <a:latin typeface="Calibri"/>
                <a:cs typeface="Calibri"/>
              </a:rPr>
              <a:t> and Λ-Σ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i="1" dirty="0">
                <a:latin typeface="Calibri"/>
                <a:cs typeface="Calibri"/>
              </a:rPr>
              <a:t> </a:t>
            </a:r>
            <a:r>
              <a:rPr lang="en-US" sz="2600" i="1" dirty="0" smtClean="0">
                <a:latin typeface="Calibri"/>
                <a:cs typeface="Calibri"/>
              </a:rPr>
              <a:t>      interactions</a:t>
            </a:r>
            <a:r>
              <a:rPr lang="en-US" sz="2600" dirty="0" smtClean="0">
                <a:solidFill>
                  <a:schemeClr val="tx1"/>
                </a:solidFill>
                <a:latin typeface="Calibri"/>
                <a:cs typeface="Calibri"/>
              </a:rPr>
              <a:t>.</a:t>
            </a:r>
          </a:p>
          <a:p>
            <a:pPr marL="519113" indent="-519113">
              <a:spcBef>
                <a:spcPts val="0"/>
              </a:spcBef>
              <a:spcAft>
                <a:spcPts val="1200"/>
              </a:spcAft>
              <a:buFont typeface="Wingdings" charset="2"/>
              <a:buChar char="²"/>
            </a:pPr>
            <a:r>
              <a:rPr lang="en-US" sz="2600" i="1" dirty="0" smtClean="0">
                <a:solidFill>
                  <a:srgbClr val="FF0000"/>
                </a:solidFill>
                <a:latin typeface="Calibri"/>
                <a:cs typeface="Calibri"/>
              </a:rPr>
              <a:t>The new proposal was conditionally approved.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82345" y="6504864"/>
            <a:ext cx="4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33014" y="1781136"/>
            <a:ext cx="4610986" cy="3117734"/>
            <a:chOff x="4439433" y="1467636"/>
            <a:chExt cx="4610986" cy="3117734"/>
          </a:xfrm>
        </p:grpSpPr>
        <p:grpSp>
          <p:nvGrpSpPr>
            <p:cNvPr id="18" name="Group 17"/>
            <p:cNvGrpSpPr/>
            <p:nvPr/>
          </p:nvGrpSpPr>
          <p:grpSpPr>
            <a:xfrm>
              <a:off x="4439433" y="1467636"/>
              <a:ext cx="4610986" cy="3117734"/>
              <a:chOff x="-11483" y="1107818"/>
              <a:chExt cx="4321694" cy="421511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-11483" y="1405037"/>
                <a:ext cx="4321694" cy="3917892"/>
                <a:chOff x="-13463" y="1053778"/>
                <a:chExt cx="5066814" cy="4363722"/>
              </a:xfrm>
            </p:grpSpPr>
            <p:pic>
              <p:nvPicPr>
                <p:cNvPr id="24" name="Picture 23"/>
                <p:cNvPicPr/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053778"/>
                  <a:ext cx="5053351" cy="436372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3094163" y="5025711"/>
                  <a:ext cx="1024556" cy="3770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(</a:t>
                  </a:r>
                  <a:r>
                    <a:rPr lang="en-US" sz="1600" i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MeV</a:t>
                  </a:r>
                  <a:r>
                    <a:rPr lang="en-US" sz="16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)</a:t>
                  </a:r>
                  <a:endParaRPr lang="en-US" sz="16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 rot="16200000">
                  <a:off x="-395315" y="2019913"/>
                  <a:ext cx="1135725" cy="372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(</a:t>
                  </a:r>
                  <a:r>
                    <a:rPr lang="en-US" sz="1600" i="1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MeV</a:t>
                  </a:r>
                  <a:r>
                    <a:rPr lang="en-US" sz="1600" dirty="0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)</a:t>
                  </a:r>
                  <a:endParaRPr lang="en-US" sz="16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-1" y="1107818"/>
                <a:ext cx="4310212" cy="40011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i="1" dirty="0" smtClean="0"/>
                  <a:t>A </a:t>
                </a:r>
                <a:r>
                  <a:rPr lang="en-US" sz="2000" i="1" dirty="0" err="1" smtClean="0"/>
                  <a:t>Λnn</a:t>
                </a:r>
                <a:r>
                  <a:rPr lang="en-US" sz="2000" dirty="0" smtClean="0"/>
                  <a:t> </a:t>
                </a:r>
                <a:r>
                  <a:rPr lang="en-US" sz="2000" i="1" dirty="0" smtClean="0"/>
                  <a:t>3-body system</a:t>
                </a:r>
                <a:endParaRPr lang="en-US" sz="2000" i="1" dirty="0"/>
              </a:p>
            </p:txBody>
          </p:sp>
        </p:grpSp>
        <p:sp>
          <p:nvSpPr>
            <p:cNvPr id="19" name="Oval 18"/>
            <p:cNvSpPr/>
            <p:nvPr/>
          </p:nvSpPr>
          <p:spPr>
            <a:xfrm>
              <a:off x="8259593" y="2514262"/>
              <a:ext cx="254000" cy="240632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8393275" y="1858622"/>
              <a:ext cx="0" cy="224589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86947" y="2634576"/>
              <a:ext cx="371642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266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3999" cy="78055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Calibri"/>
                <a:cs typeface="Calibri"/>
              </a:rPr>
              <a:t>INTRODUCTION</a:t>
            </a:r>
            <a:endParaRPr lang="en-US" sz="3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75803" y="971848"/>
            <a:ext cx="8475005" cy="518318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512763" indent="-512763">
              <a:spcBef>
                <a:spcPts val="0"/>
              </a:spcBef>
              <a:spcAft>
                <a:spcPts val="1400"/>
              </a:spcAft>
              <a:buFont typeface="Wingdings" charset="2"/>
              <a:buChar char="²"/>
            </a:pPr>
            <a:r>
              <a:rPr lang="en-US" sz="2400" dirty="0"/>
              <a:t>Experimental data from study of </a:t>
            </a:r>
            <a:r>
              <a:rPr lang="en-US" sz="2400" dirty="0" err="1"/>
              <a:t>hypernuclei</a:t>
            </a:r>
            <a:r>
              <a:rPr lang="en-US" sz="2400" dirty="0"/>
              <a:t> have so far made significant contributions in acquiring indirect or supplemental information on the </a:t>
            </a:r>
            <a:r>
              <a:rPr lang="en-US" sz="2400" i="1" dirty="0"/>
              <a:t>ΛN</a:t>
            </a:r>
            <a:r>
              <a:rPr lang="en-US" sz="2400" dirty="0"/>
              <a:t> interact.</a:t>
            </a:r>
          </a:p>
          <a:p>
            <a:pPr marL="512763" indent="-512763">
              <a:spcBef>
                <a:spcPts val="0"/>
              </a:spcBef>
              <a:spcAft>
                <a:spcPts val="1400"/>
              </a:spcAft>
              <a:buFont typeface="Wingdings" charset="2"/>
              <a:buChar char="²"/>
            </a:pPr>
            <a:r>
              <a:rPr lang="en-US" sz="2400" dirty="0"/>
              <a:t>However, the standing puzzles, </a:t>
            </a:r>
            <a:r>
              <a:rPr lang="en-US" sz="2400" i="1" dirty="0">
                <a:solidFill>
                  <a:srgbClr val="0000FF"/>
                </a:solidFill>
              </a:rPr>
              <a:t>such as Charge-Symmetry-Breaking </a:t>
            </a:r>
            <a:r>
              <a:rPr lang="en-US" sz="2400" dirty="0">
                <a:solidFill>
                  <a:srgbClr val="0000FF"/>
                </a:solidFill>
              </a:rPr>
              <a:t>(CSB)</a:t>
            </a:r>
            <a:r>
              <a:rPr lang="en-US" sz="2400" dirty="0"/>
              <a:t> </a:t>
            </a:r>
            <a:r>
              <a:rPr lang="en-US" sz="2400" dirty="0" smtClean="0"/>
              <a:t>urges </a:t>
            </a:r>
            <a:r>
              <a:rPr lang="en-US" sz="2400" dirty="0"/>
              <a:t>us to obtain more </a:t>
            </a:r>
            <a:r>
              <a:rPr lang="en-US" sz="2400" dirty="0">
                <a:solidFill>
                  <a:srgbClr val="FF0000"/>
                </a:solidFill>
              </a:rPr>
              <a:t>direct </a:t>
            </a:r>
            <a:r>
              <a:rPr lang="en-US" sz="2400" b="1" i="1" dirty="0">
                <a:solidFill>
                  <a:srgbClr val="FF0000"/>
                </a:solidFill>
              </a:rPr>
              <a:t>ΛN</a:t>
            </a:r>
            <a:r>
              <a:rPr lang="en-US" sz="2400" dirty="0">
                <a:solidFill>
                  <a:srgbClr val="FF0000"/>
                </a:solidFill>
              </a:rPr>
              <a:t> interaction data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 marL="512763" indent="-512763">
              <a:spcBef>
                <a:spcPts val="0"/>
              </a:spcBef>
              <a:spcAft>
                <a:spcPts val="1400"/>
              </a:spcAft>
              <a:buFont typeface="Wingdings" charset="2"/>
              <a:buChar char="²"/>
            </a:pPr>
            <a:r>
              <a:rPr lang="en-US" sz="2400" i="1" dirty="0" err="1" smtClean="0"/>
              <a:t>Λp</a:t>
            </a:r>
            <a:r>
              <a:rPr lang="en-US" sz="2400" i="1" dirty="0" smtClean="0"/>
              <a:t> </a:t>
            </a:r>
            <a:r>
              <a:rPr lang="en-US" sz="2400" dirty="0" smtClean="0"/>
              <a:t>scattering data does exists but limited. </a:t>
            </a:r>
            <a:r>
              <a:rPr lang="en-US" sz="2400" i="1" dirty="0" err="1" smtClean="0"/>
              <a:t>Λn</a:t>
            </a:r>
            <a:r>
              <a:rPr lang="en-US" sz="2400" dirty="0"/>
              <a:t> </a:t>
            </a:r>
            <a:r>
              <a:rPr lang="en-US" sz="2400" dirty="0" smtClean="0"/>
              <a:t>data: </a:t>
            </a:r>
            <a:r>
              <a:rPr lang="en-US" sz="2400" b="1" dirty="0" smtClean="0">
                <a:solidFill>
                  <a:srgbClr val="FF0000"/>
                </a:solidFill>
              </a:rPr>
              <a:t>NONE!</a:t>
            </a:r>
            <a:r>
              <a:rPr lang="en-US" sz="2400" dirty="0" smtClean="0">
                <a:solidFill>
                  <a:srgbClr val="FF0000"/>
                </a:solidFill>
              </a:rPr>
              <a:t>               </a:t>
            </a:r>
            <a:r>
              <a:rPr lang="en-US" sz="2400" i="1" dirty="0" err="1" smtClean="0"/>
              <a:t>Λn</a:t>
            </a:r>
            <a:r>
              <a:rPr lang="en-US" sz="2400" i="1" dirty="0" smtClean="0"/>
              <a:t> </a:t>
            </a:r>
            <a:r>
              <a:rPr lang="en-US" sz="2400" dirty="0" smtClean="0"/>
              <a:t>interaction has been treated the same as </a:t>
            </a:r>
            <a:r>
              <a:rPr lang="en-US" sz="2400" i="1" dirty="0" err="1" smtClean="0"/>
              <a:t>Λp</a:t>
            </a:r>
            <a:r>
              <a:rPr lang="en-US" sz="2400" i="1" dirty="0" smtClean="0"/>
              <a:t> </a:t>
            </a:r>
            <a:r>
              <a:rPr lang="en-US" sz="2400" dirty="0" smtClean="0"/>
              <a:t>interaction</a:t>
            </a:r>
            <a:r>
              <a:rPr lang="en-US" sz="2400" i="1" dirty="0" smtClean="0"/>
              <a:t>.</a:t>
            </a:r>
            <a:endParaRPr lang="en-US" sz="2400" dirty="0" smtClean="0"/>
          </a:p>
          <a:p>
            <a:pPr marL="512763" indent="-512763">
              <a:spcBef>
                <a:spcPts val="0"/>
              </a:spcBef>
              <a:spcAft>
                <a:spcPts val="1400"/>
              </a:spcAft>
              <a:buFont typeface="Wingdings" charset="2"/>
              <a:buChar char="²"/>
            </a:pPr>
            <a:r>
              <a:rPr lang="en-US" sz="2400" dirty="0" smtClean="0"/>
              <a:t>Suggested by the </a:t>
            </a:r>
            <a:r>
              <a:rPr lang="en-US" sz="2400" dirty="0" err="1" smtClean="0"/>
              <a:t>HypHI</a:t>
            </a:r>
            <a:r>
              <a:rPr lang="en-US" sz="2400" dirty="0" smtClean="0"/>
              <a:t> result, the possible neutral </a:t>
            </a:r>
            <a:r>
              <a:rPr lang="en-US" sz="2400" i="1" dirty="0" err="1" smtClean="0"/>
              <a:t>Λnn</a:t>
            </a:r>
            <a:r>
              <a:rPr lang="en-US" sz="2400" i="1" dirty="0" smtClean="0"/>
              <a:t> </a:t>
            </a:r>
            <a:r>
              <a:rPr lang="en-US" sz="2400" dirty="0" smtClean="0"/>
              <a:t>system (if it exists) may be unique to determine the unknown </a:t>
            </a:r>
            <a:r>
              <a:rPr lang="en-US" sz="2400" i="1" dirty="0" err="1"/>
              <a:t>Λn</a:t>
            </a:r>
            <a:r>
              <a:rPr lang="en-US" sz="2400" i="1" dirty="0"/>
              <a:t> </a:t>
            </a:r>
            <a:r>
              <a:rPr lang="en-US" sz="2400" dirty="0" smtClean="0"/>
              <a:t>interaction experimentally. </a:t>
            </a:r>
            <a:r>
              <a:rPr lang="en-US" sz="2400" dirty="0"/>
              <a:t> </a:t>
            </a:r>
            <a:r>
              <a:rPr lang="en-US" sz="2400" dirty="0" smtClean="0"/>
              <a:t>This was the motivation of the JLab experiment E12-17-003.  </a:t>
            </a:r>
          </a:p>
          <a:p>
            <a:pPr marL="0" indent="0">
              <a:spcBef>
                <a:spcPts val="0"/>
              </a:spcBef>
              <a:spcAft>
                <a:spcPts val="1400"/>
              </a:spcAft>
              <a:buNone/>
            </a:pPr>
            <a:r>
              <a:rPr lang="en-US" sz="1100" dirty="0" smtClean="0"/>
              <a:t>                   </a:t>
            </a:r>
            <a:r>
              <a:rPr lang="en-US" sz="2000" dirty="0" smtClean="0">
                <a:solidFill>
                  <a:srgbClr val="0000FF"/>
                </a:solidFill>
              </a:rPr>
              <a:t>* </a:t>
            </a:r>
            <a:r>
              <a:rPr lang="en-US" sz="2000" dirty="0" err="1" smtClean="0">
                <a:solidFill>
                  <a:srgbClr val="0000FF"/>
                </a:solidFill>
              </a:rPr>
              <a:t>Iraj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R. </a:t>
            </a:r>
            <a:r>
              <a:rPr lang="en-US" sz="2000" dirty="0" err="1">
                <a:solidFill>
                  <a:srgbClr val="0000FF"/>
                </a:solidFill>
              </a:rPr>
              <a:t>Afnan</a:t>
            </a:r>
            <a:r>
              <a:rPr lang="en-US" sz="2000" dirty="0">
                <a:solidFill>
                  <a:srgbClr val="0000FF"/>
                </a:solidFill>
              </a:rPr>
              <a:t> and Benjamin F. Gibson, Phys. Rev. C 92, 054608 (2015) </a:t>
            </a:r>
            <a:endParaRPr lang="en-US" sz="2000" dirty="0">
              <a:solidFill>
                <a:srgbClr val="0000FF"/>
              </a:solidFill>
              <a:cs typeface="Calibri"/>
            </a:endParaRPr>
          </a:p>
          <a:p>
            <a:pPr marL="512763" indent="-512763">
              <a:spcBef>
                <a:spcPts val="0"/>
              </a:spcBef>
              <a:spcAft>
                <a:spcPts val="1400"/>
              </a:spcAft>
              <a:buFont typeface="Wingdings" charset="2"/>
              <a:buChar char="²"/>
            </a:pPr>
            <a:endParaRPr lang="en-US" sz="2400" i="1" dirty="0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24891" y="6504864"/>
            <a:ext cx="31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296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79473" y="1321713"/>
            <a:ext cx="8241750" cy="17104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50" indent="-463550">
              <a:lnSpc>
                <a:spcPct val="90000"/>
              </a:lnSpc>
              <a:spcBef>
                <a:spcPts val="0"/>
              </a:spcBef>
              <a:spcAft>
                <a:spcPts val="1400"/>
              </a:spcAft>
              <a:buFont typeface="Wingdings" charset="2"/>
              <a:buChar char="Ø"/>
            </a:pPr>
            <a:r>
              <a:rPr lang="en-US" sz="2200" dirty="0">
                <a:solidFill>
                  <a:srgbClr val="FF0000"/>
                </a:solidFill>
                <a:latin typeface="Calibri"/>
                <a:cs typeface="Calibri"/>
              </a:rPr>
              <a:t>Production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:  </a:t>
            </a:r>
            <a:r>
              <a:rPr lang="en-US" sz="2200" i="1" baseline="30000" dirty="0" smtClean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r>
              <a:rPr lang="en-US" sz="2200" i="1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lang="en-US" sz="2200" dirty="0">
                <a:solidFill>
                  <a:srgbClr val="FF0000"/>
                </a:solidFill>
                <a:latin typeface="Calibri"/>
                <a:cs typeface="Calibri"/>
              </a:rPr>
              <a:t>(</a:t>
            </a:r>
            <a:r>
              <a:rPr lang="en-US" sz="2200" i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lang="en-US" sz="2200" i="1" dirty="0" smtClean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lang="en-US" sz="2200" i="1" dirty="0" err="1" smtClean="0">
                <a:solidFill>
                  <a:srgbClr val="FF0000"/>
                </a:solidFill>
                <a:latin typeface="Calibri"/>
                <a:cs typeface="Calibri"/>
              </a:rPr>
              <a:t>e’K</a:t>
            </a:r>
            <a:r>
              <a:rPr lang="en-US" sz="2200" i="1" baseline="30000" dirty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r>
              <a:rPr lang="en-US" sz="2200" dirty="0">
                <a:solidFill>
                  <a:srgbClr val="FF0000"/>
                </a:solidFill>
                <a:latin typeface="Calibri"/>
                <a:cs typeface="Calibri"/>
              </a:rPr>
              <a:t>)(</a:t>
            </a:r>
            <a:r>
              <a:rPr lang="en-US" sz="2200" i="1" dirty="0" err="1">
                <a:solidFill>
                  <a:srgbClr val="FF0000"/>
                </a:solidFill>
                <a:latin typeface="Calibri"/>
                <a:cs typeface="Calibri"/>
              </a:rPr>
              <a:t>Λnn</a:t>
            </a:r>
            <a:r>
              <a:rPr lang="en-US" sz="2200" dirty="0">
                <a:solidFill>
                  <a:srgbClr val="FF0000"/>
                </a:solidFill>
                <a:latin typeface="Calibri"/>
                <a:cs typeface="Calibri"/>
              </a:rPr>
              <a:t>)</a:t>
            </a:r>
            <a:r>
              <a:rPr lang="en-US" sz="2200" i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reaction. 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It is the best for searching the </a:t>
            </a:r>
            <a:r>
              <a:rPr lang="en-US" sz="2200" i="1" dirty="0" err="1" smtClean="0">
                <a:solidFill>
                  <a:srgbClr val="FF0000"/>
                </a:solidFill>
                <a:latin typeface="Calibri"/>
                <a:cs typeface="Calibri"/>
              </a:rPr>
              <a:t>Λnn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 state by precision mass spectroscopy.</a:t>
            </a:r>
          </a:p>
          <a:p>
            <a:pPr marL="463550" indent="-463550" algn="just">
              <a:lnSpc>
                <a:spcPct val="90000"/>
              </a:lnSpc>
              <a:spcBef>
                <a:spcPts val="0"/>
              </a:spcBef>
              <a:spcAft>
                <a:spcPts val="1400"/>
              </a:spcAft>
              <a:buFont typeface="Wingdings" charset="2"/>
              <a:buChar char="Ø"/>
            </a:pP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Tritium target already exists in 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JLab Hall A for four other approved experiments, 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providing a unique opportunity</a:t>
            </a:r>
            <a:r>
              <a:rPr lang="en-US" sz="2200" dirty="0" smtClean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endParaRPr lang="en-US" sz="2200" dirty="0" smtClean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3999" cy="67472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THE JLAB EXPERIMENT E12-17-003</a:t>
            </a:r>
            <a:endParaRPr lang="en-US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24891" y="6504864"/>
            <a:ext cx="31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8349" y="855225"/>
            <a:ext cx="4859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Advantages and Opportunity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76368" y="3534429"/>
            <a:ext cx="8241750" cy="24651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50" indent="-463550" algn="just">
              <a:lnSpc>
                <a:spcPct val="90000"/>
              </a:lnSpc>
              <a:spcBef>
                <a:spcPts val="0"/>
              </a:spcBef>
              <a:spcAft>
                <a:spcPts val="1400"/>
              </a:spcAft>
              <a:buFont typeface="Wingdings" charset="2"/>
              <a:buChar char="Ø"/>
            </a:pPr>
            <a:r>
              <a:rPr lang="en-US" sz="2200" dirty="0" smtClean="0">
                <a:cs typeface="Calibri"/>
              </a:rPr>
              <a:t>The </a:t>
            </a:r>
            <a:r>
              <a:rPr lang="en-US" sz="2200" dirty="0" smtClean="0">
                <a:cs typeface="Calibri"/>
              </a:rPr>
              <a:t>existing standard </a:t>
            </a:r>
            <a:r>
              <a:rPr lang="en-US" sz="2200" dirty="0">
                <a:cs typeface="Calibri"/>
              </a:rPr>
              <a:t>HRS-</a:t>
            </a:r>
            <a:r>
              <a:rPr lang="en-US" sz="2200" dirty="0" smtClean="0">
                <a:cs typeface="Calibri"/>
              </a:rPr>
              <a:t>HRS </a:t>
            </a:r>
            <a:r>
              <a:rPr lang="en-US" sz="2200" dirty="0" smtClean="0">
                <a:cs typeface="Calibri"/>
              </a:rPr>
              <a:t>configuration was </a:t>
            </a:r>
            <a:r>
              <a:rPr lang="en-US" sz="2200" dirty="0" smtClean="0">
                <a:latin typeface="Calibri"/>
                <a:cs typeface="Calibri"/>
              </a:rPr>
              <a:t>not optimized for the </a:t>
            </a:r>
            <a:r>
              <a:rPr lang="en-US" sz="2200" i="1" dirty="0" smtClean="0">
                <a:latin typeface="Calibri"/>
                <a:cs typeface="Calibri"/>
              </a:rPr>
              <a:t>(</a:t>
            </a:r>
            <a:r>
              <a:rPr lang="en-US" sz="2200" i="1" dirty="0" err="1" smtClean="0">
                <a:latin typeface="Calibri"/>
                <a:cs typeface="Calibri"/>
              </a:rPr>
              <a:t>e,e’K</a:t>
            </a:r>
            <a:r>
              <a:rPr lang="en-US" sz="2200" i="1" baseline="30000" dirty="0" smtClean="0">
                <a:latin typeface="Calibri"/>
                <a:cs typeface="Calibri"/>
              </a:rPr>
              <a:t>+</a:t>
            </a:r>
            <a:r>
              <a:rPr lang="en-US" sz="2200" i="1" dirty="0" smtClean="0">
                <a:latin typeface="Calibri"/>
                <a:cs typeface="Calibri"/>
              </a:rPr>
              <a:t>) </a:t>
            </a:r>
            <a:r>
              <a:rPr lang="en-US" sz="2200" dirty="0" smtClean="0">
                <a:latin typeface="Calibri"/>
                <a:cs typeface="Calibri"/>
              </a:rPr>
              <a:t>reaction, </a:t>
            </a:r>
            <a:r>
              <a:rPr lang="en-US" sz="2200" i="1" dirty="0">
                <a:latin typeface="Calibri"/>
                <a:cs typeface="Calibri"/>
              </a:rPr>
              <a:t> </a:t>
            </a:r>
            <a:r>
              <a:rPr lang="mr-IN" sz="2200" i="1" dirty="0" smtClean="0">
                <a:latin typeface="Calibri"/>
                <a:cs typeface="Calibri"/>
              </a:rPr>
              <a:t>–</a:t>
            </a:r>
            <a:r>
              <a:rPr lang="en-US" sz="2200" i="1" dirty="0" smtClean="0">
                <a:latin typeface="Calibri"/>
                <a:cs typeface="Calibri"/>
              </a:rPr>
              <a:t>Q</a:t>
            </a:r>
            <a:r>
              <a:rPr lang="en-US" sz="2200" i="1" baseline="30000" dirty="0" smtClean="0">
                <a:latin typeface="Calibri"/>
                <a:cs typeface="Calibri"/>
              </a:rPr>
              <a:t>2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≈ 0.5 (</a:t>
            </a:r>
            <a:r>
              <a:rPr lang="en-US" sz="2200" dirty="0" err="1" smtClean="0">
                <a:latin typeface="Calibri"/>
                <a:cs typeface="Calibri"/>
              </a:rPr>
              <a:t>GeV</a:t>
            </a:r>
            <a:r>
              <a:rPr lang="en-US" sz="2200" dirty="0" smtClean="0">
                <a:latin typeface="Calibri"/>
                <a:cs typeface="Calibri"/>
              </a:rPr>
              <a:t>/</a:t>
            </a:r>
            <a:r>
              <a:rPr lang="en-US" sz="2200" i="1" dirty="0" smtClean="0">
                <a:latin typeface="Calibri"/>
                <a:cs typeface="Calibri"/>
              </a:rPr>
              <a:t>c</a:t>
            </a:r>
            <a:r>
              <a:rPr lang="en-US" sz="2200" dirty="0" smtClean="0">
                <a:latin typeface="Calibri"/>
                <a:cs typeface="Calibri"/>
              </a:rPr>
              <a:t>)</a:t>
            </a:r>
            <a:r>
              <a:rPr lang="en-US" sz="2200" baseline="30000" dirty="0" smtClean="0">
                <a:latin typeface="Calibri"/>
                <a:cs typeface="Calibri"/>
              </a:rPr>
              <a:t>2</a:t>
            </a:r>
            <a:r>
              <a:rPr lang="en-US" sz="2200" dirty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and </a:t>
            </a:r>
            <a:r>
              <a:rPr lang="en-US" sz="2200" i="1" dirty="0" err="1" smtClean="0">
                <a:latin typeface="Calibri"/>
                <a:cs typeface="Calibri"/>
              </a:rPr>
              <a:t>q</a:t>
            </a:r>
            <a:r>
              <a:rPr lang="en-US" sz="2200" i="1" baseline="-25000" dirty="0" err="1" smtClean="0">
                <a:latin typeface="Calibri"/>
                <a:cs typeface="Calibri"/>
              </a:rPr>
              <a:t>Λ</a:t>
            </a:r>
            <a:r>
              <a:rPr lang="en-US" sz="2200" dirty="0" smtClean="0">
                <a:latin typeface="Calibri"/>
                <a:cs typeface="Calibri"/>
              </a:rPr>
              <a:t> ≥ 400 MeV/</a:t>
            </a:r>
            <a:r>
              <a:rPr lang="en-US" sz="2200" i="1" dirty="0" smtClean="0">
                <a:latin typeface="Calibri"/>
                <a:cs typeface="Calibri"/>
              </a:rPr>
              <a:t>c</a:t>
            </a:r>
            <a:r>
              <a:rPr lang="en-US" sz="2200" dirty="0" smtClean="0">
                <a:latin typeface="Calibri"/>
                <a:cs typeface="Calibri"/>
              </a:rPr>
              <a:t>.</a:t>
            </a:r>
            <a:endParaRPr lang="en-US" sz="2200" baseline="30000" dirty="0" smtClean="0">
              <a:latin typeface="Calibri"/>
              <a:cs typeface="Calibri"/>
            </a:endParaRPr>
          </a:p>
          <a:p>
            <a:pPr marL="463550" indent="-463550" algn="just">
              <a:lnSpc>
                <a:spcPct val="90000"/>
              </a:lnSpc>
              <a:spcBef>
                <a:spcPts val="0"/>
              </a:spcBef>
              <a:spcAft>
                <a:spcPts val="1400"/>
              </a:spcAft>
              <a:buFont typeface="Wingdings" charset="2"/>
              <a:buChar char="Ø"/>
            </a:pPr>
            <a:r>
              <a:rPr lang="en-US" sz="2200" dirty="0">
                <a:latin typeface="Calibri"/>
                <a:cs typeface="Calibri"/>
              </a:rPr>
              <a:t>N</a:t>
            </a:r>
            <a:r>
              <a:rPr lang="en-US" sz="2200" dirty="0" smtClean="0">
                <a:latin typeface="Calibri"/>
                <a:cs typeface="Calibri"/>
              </a:rPr>
              <a:t>o knowledge of </a:t>
            </a:r>
            <a:r>
              <a:rPr lang="en-US" sz="2200" dirty="0" smtClean="0">
                <a:latin typeface="Calibri"/>
                <a:cs typeface="Calibri"/>
              </a:rPr>
              <a:t>the photo-production cross </a:t>
            </a:r>
            <a:r>
              <a:rPr lang="en-US" sz="2200" dirty="0" smtClean="0">
                <a:latin typeface="Calibri"/>
                <a:cs typeface="Calibri"/>
              </a:rPr>
              <a:t>section available</a:t>
            </a:r>
            <a:r>
              <a:rPr lang="en-US" sz="2200" dirty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and the available beam time was limited</a:t>
            </a:r>
            <a:r>
              <a:rPr lang="en-US" sz="2200" dirty="0" smtClean="0">
                <a:latin typeface="Calibri"/>
                <a:cs typeface="Calibri"/>
              </a:rPr>
              <a:t>.</a:t>
            </a:r>
          </a:p>
          <a:p>
            <a:pPr marL="463550" indent="-463550" algn="just">
              <a:lnSpc>
                <a:spcPct val="90000"/>
              </a:lnSpc>
              <a:spcBef>
                <a:spcPts val="0"/>
              </a:spcBef>
              <a:spcAft>
                <a:spcPts val="1400"/>
              </a:spcAft>
              <a:buFont typeface="Wingdings" charset="2"/>
              <a:buChar char="Ø"/>
            </a:pPr>
            <a:r>
              <a:rPr lang="en-US" sz="2200" dirty="0" smtClean="0">
                <a:latin typeface="Calibri"/>
                <a:cs typeface="Calibri"/>
              </a:rPr>
              <a:t>Available detector system has only limited power to reject the background </a:t>
            </a:r>
            <a:r>
              <a:rPr lang="en-US" sz="2200" i="1" dirty="0" smtClean="0">
                <a:latin typeface="Calibri"/>
                <a:cs typeface="Calibri"/>
              </a:rPr>
              <a:t>π</a:t>
            </a:r>
            <a:r>
              <a:rPr lang="en-US" sz="2200" i="1" baseline="30000" dirty="0" smtClean="0">
                <a:latin typeface="Calibri"/>
                <a:cs typeface="Calibri"/>
              </a:rPr>
              <a:t>+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and </a:t>
            </a:r>
            <a:r>
              <a:rPr lang="en-US" sz="2200" i="1" dirty="0" smtClean="0">
                <a:latin typeface="Calibri"/>
                <a:cs typeface="Calibri"/>
              </a:rPr>
              <a:t>p</a:t>
            </a:r>
            <a:r>
              <a:rPr lang="en-US" sz="2200" dirty="0" smtClean="0">
                <a:latin typeface="Calibri"/>
                <a:cs typeface="Calibri"/>
              </a:rPr>
              <a:t>.</a:t>
            </a:r>
            <a:endParaRPr lang="en-US" sz="2200" dirty="0" smtClean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327" y="2977235"/>
            <a:ext cx="5134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Disadvantages and Unfortunates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5398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39402" y="2389314"/>
            <a:ext cx="4241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Calibri"/>
                <a:cs typeface="Calibri"/>
              </a:rPr>
              <a:t>Beam Energy: 4.319 </a:t>
            </a:r>
            <a:r>
              <a:rPr lang="en-US" sz="2800" dirty="0" err="1" smtClean="0">
                <a:solidFill>
                  <a:srgbClr val="000090"/>
                </a:solidFill>
                <a:latin typeface="Calibri"/>
                <a:cs typeface="Calibri"/>
              </a:rPr>
              <a:t>GeV</a:t>
            </a:r>
            <a:r>
              <a:rPr lang="en-US" sz="2800" dirty="0" smtClean="0">
                <a:solidFill>
                  <a:srgbClr val="000090"/>
                </a:solidFill>
                <a:latin typeface="Calibri"/>
                <a:cs typeface="Calibri"/>
              </a:rPr>
              <a:t>  </a:t>
            </a:r>
            <a:endParaRPr lang="en-US" sz="28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 t="12834"/>
          <a:stretch>
            <a:fillRect/>
          </a:stretch>
        </p:blipFill>
        <p:spPr bwMode="auto">
          <a:xfrm>
            <a:off x="211668" y="987780"/>
            <a:ext cx="3810000" cy="209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05853" y="889638"/>
            <a:ext cx="474133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HRS path-length:  26 meters</a:t>
            </a:r>
          </a:p>
          <a:p>
            <a:pPr>
              <a:spcAft>
                <a:spcPts val="600"/>
              </a:spcAft>
            </a:pP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L</a:t>
            </a: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-HRS: </a:t>
            </a:r>
            <a:r>
              <a:rPr lang="en-US" sz="2800" i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Scattered electrons (e’)</a:t>
            </a:r>
          </a:p>
          <a:p>
            <a:pPr>
              <a:spcAft>
                <a:spcPts val="600"/>
              </a:spcAft>
            </a:pP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R-HRS: </a:t>
            </a:r>
            <a:r>
              <a:rPr lang="en-US" sz="2800" i="1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eaction </a:t>
            </a:r>
            <a:r>
              <a:rPr lang="en-US" sz="2800" i="1" dirty="0" err="1" smtClean="0">
                <a:solidFill>
                  <a:srgbClr val="0000FF"/>
                </a:solidFill>
                <a:latin typeface="Calibri"/>
                <a:cs typeface="Calibri"/>
              </a:rPr>
              <a:t>kaons</a:t>
            </a: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 (K</a:t>
            </a:r>
            <a:r>
              <a:rPr lang="en-US" sz="2800" i="1" baseline="30000" dirty="0" smtClean="0">
                <a:solidFill>
                  <a:srgbClr val="0000FF"/>
                </a:solidFill>
                <a:latin typeface="Calibri"/>
                <a:cs typeface="Calibri"/>
              </a:rPr>
              <a:t>+</a:t>
            </a:r>
            <a:r>
              <a:rPr lang="en-US" sz="2800" i="1" dirty="0" smtClean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endParaRPr lang="en-US" sz="2800" i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3999" cy="74788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EXPERIMENT E12-17-003 IN HALL A</a:t>
            </a:r>
            <a:endParaRPr lang="en-US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731" y="3703145"/>
            <a:ext cx="8923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0090"/>
                </a:solidFill>
                <a:latin typeface="Calibri"/>
                <a:cs typeface="Calibri"/>
              </a:rPr>
              <a:t>Data were collected with two different kinematic conditions:  </a:t>
            </a:r>
            <a:endParaRPr lang="en-US" sz="26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45" y="4147188"/>
            <a:ext cx="40696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  <a:latin typeface="Calibri"/>
                <a:cs typeface="Calibri"/>
              </a:rPr>
              <a:t>H Kinematics: H target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lang="en-US" sz="26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 = 1.8231 </a:t>
            </a:r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GeV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/c @13.2°</a:t>
            </a:r>
          </a:p>
          <a:p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lang="en-US" sz="2600" baseline="-25000" dirty="0" err="1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lang="en-US" sz="26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’ 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= 2.1000 </a:t>
            </a:r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GeV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/c @13.2</a:t>
            </a:r>
            <a:r>
              <a:rPr lang="en-US" sz="2600" dirty="0">
                <a:solidFill>
                  <a:srgbClr val="FF0000"/>
                </a:solidFill>
                <a:latin typeface="Calibri"/>
                <a:cs typeface="Calibri"/>
              </a:rPr>
              <a:t>°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Producing both </a:t>
            </a:r>
            <a:r>
              <a:rPr lang="en-US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Λ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and </a:t>
            </a:r>
            <a:r>
              <a:rPr lang="en-US" sz="2400" b="1" dirty="0" smtClean="0">
                <a:solidFill>
                  <a:srgbClr val="0000FF"/>
                </a:solidFill>
                <a:latin typeface="Calibri"/>
                <a:cs typeface="Calibri"/>
              </a:rPr>
              <a:t>Σ</a:t>
            </a:r>
            <a:r>
              <a:rPr lang="en-US" sz="2400" b="1" baseline="30000" dirty="0" smtClean="0">
                <a:solidFill>
                  <a:srgbClr val="0000FF"/>
                </a:solidFill>
                <a:latin typeface="Calibri"/>
                <a:cs typeface="Calibri"/>
              </a:rPr>
              <a:t>0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for kinematics calibration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10278" y="4157734"/>
            <a:ext cx="46651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  <a:latin typeface="Calibri"/>
                <a:cs typeface="Calibri"/>
              </a:rPr>
              <a:t>T Kinematics: T and H targets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lang="en-US" sz="26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 = 1.8231 </a:t>
            </a:r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GeV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/c @13.2°</a:t>
            </a:r>
          </a:p>
          <a:p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lang="en-US" sz="2600" baseline="-25000" dirty="0" err="1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lang="en-US" sz="2600" baseline="-25000" dirty="0" smtClean="0">
                <a:solidFill>
                  <a:srgbClr val="FF0000"/>
                </a:solidFill>
                <a:latin typeface="Calibri"/>
                <a:cs typeface="Calibri"/>
              </a:rPr>
              <a:t>’ 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= 2.2180 </a:t>
            </a:r>
            <a:r>
              <a:rPr lang="en-US" sz="2600" dirty="0" err="1" smtClean="0">
                <a:solidFill>
                  <a:srgbClr val="FF0000"/>
                </a:solidFill>
                <a:latin typeface="Calibri"/>
                <a:cs typeface="Calibri"/>
              </a:rPr>
              <a:t>GeV</a:t>
            </a:r>
            <a:r>
              <a:rPr lang="en-US" sz="2600" dirty="0" smtClean="0">
                <a:solidFill>
                  <a:srgbClr val="FF0000"/>
                </a:solidFill>
                <a:latin typeface="Calibri"/>
                <a:cs typeface="Calibri"/>
              </a:rPr>
              <a:t>/c @13.2</a:t>
            </a:r>
            <a:r>
              <a:rPr lang="en-US" sz="2600" dirty="0">
                <a:solidFill>
                  <a:srgbClr val="FF0000"/>
                </a:solidFill>
                <a:latin typeface="Calibri"/>
                <a:cs typeface="Calibri"/>
              </a:rPr>
              <a:t>°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Obtain the </a:t>
            </a:r>
            <a:r>
              <a:rPr lang="en-US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Λ</a:t>
            </a:r>
            <a:r>
              <a:rPr lang="en-US" sz="2400" b="1" i="1" dirty="0" err="1" smtClean="0">
                <a:solidFill>
                  <a:srgbClr val="0000FF"/>
                </a:solidFill>
                <a:latin typeface="Calibri"/>
                <a:cs typeface="Calibri"/>
              </a:rPr>
              <a:t>nn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mass spectroscopy from T</a:t>
            </a:r>
            <a:r>
              <a:rPr lang="en-US" sz="2400" baseline="-25000" dirty="0" smtClean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and reference </a:t>
            </a:r>
            <a:r>
              <a:rPr lang="en-US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Λ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from H</a:t>
            </a:r>
            <a:r>
              <a:rPr lang="en-US" sz="2400" baseline="-25000" dirty="0" smtClean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Calibri"/>
                <a:cs typeface="Calibri"/>
              </a:rPr>
              <a:t> targets</a:t>
            </a:r>
            <a:endParaRPr lang="en-US" sz="2400" baseline="-25000" dirty="0" smtClean="0">
              <a:solidFill>
                <a:srgbClr val="0000FF"/>
              </a:solidFill>
              <a:latin typeface="Calibri"/>
              <a:cs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8111" y="2300112"/>
            <a:ext cx="1735667" cy="790221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3444" y="2624666"/>
            <a:ext cx="395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11111" y="2032000"/>
            <a:ext cx="606778" cy="2398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4444" y="1284111"/>
            <a:ext cx="857956" cy="759177"/>
          </a:xfrm>
          <a:prstGeom prst="line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178" y="1013177"/>
            <a:ext cx="48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’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010833" y="2088444"/>
            <a:ext cx="698500" cy="194734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675466" y="1227667"/>
            <a:ext cx="922867" cy="869244"/>
          </a:xfrm>
          <a:prstGeom prst="line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08024" y="911576"/>
            <a:ext cx="541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K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+</a:t>
            </a:r>
            <a:endParaRPr 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24893" y="6488668"/>
            <a:ext cx="31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49256" y="2891579"/>
            <a:ext cx="43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Calibri"/>
                <a:cs typeface="Calibri"/>
              </a:rPr>
              <a:t>Cylindrical gas target</a:t>
            </a:r>
            <a:r>
              <a:rPr lang="en-US" sz="2800" dirty="0" smtClean="0">
                <a:solidFill>
                  <a:srgbClr val="000090"/>
                </a:solidFill>
                <a:latin typeface="Calibri"/>
                <a:cs typeface="Calibri"/>
              </a:rPr>
              <a:t>: 25 cm</a:t>
            </a:r>
            <a:endParaRPr lang="en-US" sz="28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2261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4347"/>
            <a:ext cx="4459111" cy="3814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991" y="1439333"/>
            <a:ext cx="4693009" cy="379588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3999" cy="74788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DIFFERENCE OF THE TWO KINEMATICS </a:t>
            </a:r>
            <a:endParaRPr lang="en-US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862362"/>
            <a:ext cx="417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90"/>
                </a:solidFill>
                <a:latin typeface="Calibri"/>
                <a:cs typeface="Calibri"/>
              </a:rPr>
              <a:t>H Kinematics</a:t>
            </a:r>
            <a:endParaRPr lang="en-US" sz="28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0401" y="873650"/>
            <a:ext cx="417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90"/>
                </a:solidFill>
                <a:latin typeface="Calibri"/>
                <a:cs typeface="Calibri"/>
              </a:rPr>
              <a:t>T Kinematics</a:t>
            </a:r>
            <a:endParaRPr lang="en-US" sz="28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67555" y="4967111"/>
            <a:ext cx="493890" cy="31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</a:t>
            </a:r>
            <a:r>
              <a:rPr lang="en-US" sz="1400" baseline="-25000" dirty="0" smtClean="0"/>
              <a:t>K</a:t>
            </a:r>
            <a:endParaRPr lang="en-US" sz="14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966178" y="4950177"/>
            <a:ext cx="493890" cy="31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</a:t>
            </a:r>
            <a:r>
              <a:rPr lang="en-US" sz="1400" baseline="-25000" dirty="0" smtClean="0"/>
              <a:t>K</a:t>
            </a:r>
            <a:endParaRPr lang="en-US" sz="1400" baseline="-250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103515" y="3256844"/>
            <a:ext cx="493890" cy="31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</a:t>
            </a:r>
            <a:r>
              <a:rPr lang="en-US" sz="1400" baseline="-25000" dirty="0" err="1" smtClean="0"/>
              <a:t>e</a:t>
            </a:r>
            <a:r>
              <a:rPr lang="en-US" sz="1400" baseline="-25000" dirty="0" smtClean="0"/>
              <a:t>’</a:t>
            </a:r>
            <a:endParaRPr lang="en-US" sz="1400" baseline="-250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741834" y="3338688"/>
            <a:ext cx="493890" cy="31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</a:t>
            </a:r>
            <a:r>
              <a:rPr lang="en-US" sz="1400" baseline="-25000" dirty="0" err="1" smtClean="0"/>
              <a:t>e</a:t>
            </a:r>
            <a:r>
              <a:rPr lang="en-US" sz="1400" baseline="-25000" dirty="0" smtClean="0"/>
              <a:t>’</a:t>
            </a:r>
            <a:endParaRPr lang="en-US" sz="1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0736" y="5328755"/>
            <a:ext cx="86894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0090"/>
                </a:solidFill>
                <a:latin typeface="Calibri"/>
                <a:cs typeface="Calibri"/>
              </a:rPr>
              <a:t>Using the known masses of </a:t>
            </a:r>
            <a:r>
              <a:rPr lang="en-US" sz="2600" b="1" dirty="0" err="1" smtClean="0">
                <a:solidFill>
                  <a:srgbClr val="000090"/>
                </a:solidFill>
                <a:latin typeface="Calibri"/>
                <a:cs typeface="Calibri"/>
              </a:rPr>
              <a:t>Λ</a:t>
            </a:r>
            <a:r>
              <a:rPr lang="en-US" sz="2600" b="1" dirty="0" smtClean="0">
                <a:solidFill>
                  <a:srgbClr val="000090"/>
                </a:solidFill>
                <a:latin typeface="Calibri"/>
                <a:cs typeface="Calibri"/>
              </a:rPr>
              <a:t> and Σ</a:t>
            </a:r>
            <a:r>
              <a:rPr lang="en-US" sz="2600" b="1" baseline="30000" dirty="0" smtClean="0">
                <a:solidFill>
                  <a:srgbClr val="000090"/>
                </a:solidFill>
                <a:latin typeface="Calibri"/>
                <a:cs typeface="Calibri"/>
              </a:rPr>
              <a:t>0</a:t>
            </a:r>
            <a:r>
              <a:rPr lang="en-US" sz="2600" b="1" dirty="0" smtClean="0">
                <a:solidFill>
                  <a:srgbClr val="000090"/>
                </a:solidFill>
                <a:latin typeface="Calibri"/>
                <a:cs typeface="Calibri"/>
              </a:rPr>
              <a:t> to ensure high precision on the absolute missing mass scale (systematic uncertainty of the binding energy </a:t>
            </a:r>
            <a:r>
              <a:rPr lang="en-US" sz="2600" b="1" dirty="0">
                <a:solidFill>
                  <a:srgbClr val="000090"/>
                </a:solidFill>
                <a:cs typeface="Calibri"/>
              </a:rPr>
              <a:t>of </a:t>
            </a:r>
            <a:r>
              <a:rPr lang="en-US" sz="2600" b="1" dirty="0" smtClean="0">
                <a:solidFill>
                  <a:srgbClr val="000090"/>
                </a:solidFill>
                <a:cs typeface="Calibri"/>
              </a:rPr>
              <a:t>the </a:t>
            </a:r>
            <a:r>
              <a:rPr lang="en-US" sz="2600" b="1" dirty="0" err="1" smtClean="0">
                <a:solidFill>
                  <a:srgbClr val="000090"/>
                </a:solidFill>
                <a:cs typeface="Calibri"/>
              </a:rPr>
              <a:t>Λ</a:t>
            </a:r>
            <a:r>
              <a:rPr lang="en-US" sz="2600" b="1" i="1" dirty="0" err="1" smtClean="0">
                <a:solidFill>
                  <a:srgbClr val="000090"/>
                </a:solidFill>
                <a:cs typeface="Calibri"/>
              </a:rPr>
              <a:t>nn</a:t>
            </a:r>
            <a:r>
              <a:rPr lang="en-US" sz="2600" b="1" dirty="0" smtClean="0">
                <a:solidFill>
                  <a:srgbClr val="000090"/>
                </a:solidFill>
                <a:cs typeface="Calibri"/>
              </a:rPr>
              <a:t> resonance)</a:t>
            </a:r>
            <a:endParaRPr lang="en-US" sz="26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4891" y="6504864"/>
            <a:ext cx="31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 flipV="1">
            <a:off x="4491792" y="4077368"/>
            <a:ext cx="1510629" cy="909053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949329">
            <a:off x="4959687" y="4480442"/>
            <a:ext cx="1510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Σ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nn thresh.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4972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3999" cy="74788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Z-vertex &amp; Coincidence time</a:t>
            </a:r>
            <a:endParaRPr lang="en-US" sz="32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5789"/>
            <a:ext cx="4550194" cy="39971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5229600"/>
            <a:ext cx="46522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en-US" sz="2200" dirty="0" smtClean="0">
                <a:solidFill>
                  <a:srgbClr val="000090"/>
                </a:solidFill>
              </a:rPr>
              <a:t>25 cm gas cell target</a:t>
            </a:r>
          </a:p>
          <a:p>
            <a:pPr marL="457200" indent="-457200">
              <a:buFont typeface="Wingdings" charset="2"/>
              <a:buChar char="ü"/>
            </a:pPr>
            <a:r>
              <a:rPr lang="en-US" sz="2200" dirty="0" smtClean="0">
                <a:solidFill>
                  <a:srgbClr val="000090"/>
                </a:solidFill>
              </a:rPr>
              <a:t>Z-vertex resolution: </a:t>
            </a:r>
            <a:r>
              <a:rPr lang="en-US" sz="2200" dirty="0" err="1" smtClean="0">
                <a:solidFill>
                  <a:srgbClr val="000090"/>
                </a:solidFill>
              </a:rPr>
              <a:t>σ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Z</a:t>
            </a:r>
            <a:r>
              <a:rPr lang="en-US" sz="2200" dirty="0" smtClean="0">
                <a:solidFill>
                  <a:srgbClr val="000090"/>
                </a:solidFill>
              </a:rPr>
              <a:t> ≈ 4.5 mm</a:t>
            </a:r>
          </a:p>
          <a:p>
            <a:pPr marL="457200" indent="-457200">
              <a:buFont typeface="Wingdings" charset="2"/>
              <a:buChar char="ü"/>
            </a:pPr>
            <a:r>
              <a:rPr lang="en-US" sz="2200" dirty="0" smtClean="0">
                <a:solidFill>
                  <a:srgbClr val="000090"/>
                </a:solidFill>
              </a:rPr>
              <a:t>± 10 cm vertex cut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25803" y="6504864"/>
            <a:ext cx="418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737" y="882316"/>
            <a:ext cx="4545262" cy="41041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5789" y="5288421"/>
            <a:ext cx="4398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200" dirty="0" smtClean="0">
                <a:solidFill>
                  <a:srgbClr val="000090"/>
                </a:solidFill>
              </a:rPr>
              <a:t>Inefficiency of aerogel detectors 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200" dirty="0" smtClean="0">
                <a:solidFill>
                  <a:srgbClr val="000090"/>
                </a:solidFill>
              </a:rPr>
              <a:t>Accidentals from </a:t>
            </a:r>
            <a:r>
              <a:rPr lang="en-US" sz="2200" i="1" dirty="0" smtClean="0">
                <a:solidFill>
                  <a:srgbClr val="000090"/>
                </a:solidFill>
              </a:rPr>
              <a:t>π</a:t>
            </a:r>
            <a:r>
              <a:rPr lang="en-US" sz="2200" i="1" baseline="30000" dirty="0" smtClean="0">
                <a:solidFill>
                  <a:srgbClr val="000090"/>
                </a:solidFill>
              </a:rPr>
              <a:t>+</a:t>
            </a:r>
            <a:r>
              <a:rPr lang="en-US" sz="2200" dirty="0" smtClean="0">
                <a:solidFill>
                  <a:srgbClr val="000090"/>
                </a:solidFill>
              </a:rPr>
              <a:t> and </a:t>
            </a:r>
            <a:r>
              <a:rPr lang="en-US" sz="2200" i="1" dirty="0" smtClean="0">
                <a:solidFill>
                  <a:srgbClr val="000090"/>
                </a:solidFill>
              </a:rPr>
              <a:t>p</a:t>
            </a:r>
            <a:r>
              <a:rPr lang="en-US" sz="2200" dirty="0" smtClean="0">
                <a:solidFill>
                  <a:srgbClr val="000090"/>
                </a:solidFill>
              </a:rPr>
              <a:t>. </a:t>
            </a:r>
            <a:endParaRPr lang="en-US" sz="2200" dirty="0">
              <a:solidFill>
                <a:srgbClr val="00009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853098" y="3083995"/>
            <a:ext cx="0" cy="1218049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45866" y="3080899"/>
            <a:ext cx="0" cy="1218049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95641" y="3291321"/>
            <a:ext cx="1114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Gas region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547584" y="3158646"/>
            <a:ext cx="715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 cap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97230" y="3168508"/>
            <a:ext cx="6930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 cap</a:t>
            </a:r>
            <a:endParaRPr lang="en-US" sz="1600" dirty="0"/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>
          <a:xfrm>
            <a:off x="3337142" y="3246257"/>
            <a:ext cx="210442" cy="81666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467981" y="3256120"/>
            <a:ext cx="210442" cy="81666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02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8048"/>
            <a:ext cx="4380049" cy="3757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090" y="1192132"/>
            <a:ext cx="4776910" cy="40040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341" y="849403"/>
            <a:ext cx="417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Simulation for expected resolution</a:t>
            </a:r>
            <a:endParaRPr lang="en-US" sz="20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6563" y="872223"/>
            <a:ext cx="429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Matrix optimization involving </a:t>
            </a:r>
            <a:r>
              <a:rPr lang="en-US" baseline="30000" dirty="0" smtClean="0">
                <a:solidFill>
                  <a:srgbClr val="000090"/>
                </a:solidFill>
                <a:latin typeface="Calibri"/>
                <a:cs typeface="Calibri"/>
              </a:rPr>
              <a:t>27</a:t>
            </a:r>
            <a:r>
              <a:rPr lang="en-US" baseline="-25000" dirty="0" smtClean="0">
                <a:solidFill>
                  <a:srgbClr val="000090"/>
                </a:solidFill>
                <a:latin typeface="Calibri"/>
                <a:cs typeface="Calibri"/>
              </a:rPr>
              <a:t>Λ</a:t>
            </a:r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Mg events</a:t>
            </a:r>
            <a:endParaRPr lang="en-US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3999" cy="74788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2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Energy Cal. &amp; Momentum Matrix Opt.</a:t>
            </a:r>
            <a:endParaRPr lang="en-US" sz="2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26951" y="1606787"/>
            <a:ext cx="1645758" cy="518318"/>
          </a:xfrm>
          <a:prstGeom prst="rect">
            <a:avLst/>
          </a:prstGeom>
          <a:noFill/>
          <a:ln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23847" y="2151021"/>
            <a:ext cx="1645758" cy="712687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5210640"/>
            <a:ext cx="9144000" cy="1190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000" dirty="0">
                <a:solidFill>
                  <a:srgbClr val="0000FF"/>
                </a:solidFill>
              </a:rPr>
              <a:t>E</a:t>
            </a:r>
            <a:r>
              <a:rPr lang="en-US" sz="2000" dirty="0" smtClean="0">
                <a:solidFill>
                  <a:srgbClr val="0000FF"/>
                </a:solidFill>
              </a:rPr>
              <a:t>vents from </a:t>
            </a:r>
            <a:r>
              <a:rPr lang="en-US" sz="2000" dirty="0" err="1" smtClean="0">
                <a:solidFill>
                  <a:srgbClr val="0000FF"/>
                </a:solidFill>
              </a:rPr>
              <a:t>Λ</a:t>
            </a:r>
            <a:r>
              <a:rPr lang="en-US" sz="2000" dirty="0" smtClean="0">
                <a:solidFill>
                  <a:srgbClr val="0000FF"/>
                </a:solidFill>
              </a:rPr>
              <a:t> and Σ</a:t>
            </a:r>
            <a:r>
              <a:rPr lang="en-US" sz="2000" baseline="30000" dirty="0" smtClean="0">
                <a:solidFill>
                  <a:srgbClr val="0000FF"/>
                </a:solidFill>
              </a:rPr>
              <a:t>0</a:t>
            </a:r>
            <a:r>
              <a:rPr lang="en-US" sz="2000" dirty="0" smtClean="0">
                <a:solidFill>
                  <a:srgbClr val="0000FF"/>
                </a:solidFill>
              </a:rPr>
              <a:t> (H) and </a:t>
            </a:r>
            <a:r>
              <a:rPr lang="en-US" sz="2000" baseline="30000" dirty="0" smtClean="0">
                <a:solidFill>
                  <a:srgbClr val="0000FF"/>
                </a:solidFill>
              </a:rPr>
              <a:t>27</a:t>
            </a:r>
            <a:r>
              <a:rPr lang="en-US" sz="2000" baseline="-25000" dirty="0" smtClean="0">
                <a:solidFill>
                  <a:srgbClr val="0000FF"/>
                </a:solidFill>
              </a:rPr>
              <a:t>Λ</a:t>
            </a:r>
            <a:r>
              <a:rPr lang="en-US" sz="2000" dirty="0" smtClean="0">
                <a:solidFill>
                  <a:srgbClr val="0000FF"/>
                </a:solidFill>
              </a:rPr>
              <a:t>Mg (Al caps) for momentum matrix optimization</a:t>
            </a:r>
          </a:p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000" dirty="0" smtClean="0">
                <a:solidFill>
                  <a:srgbClr val="0000FF"/>
                </a:solidFill>
              </a:rPr>
              <a:t>Known mass of </a:t>
            </a:r>
            <a:r>
              <a:rPr lang="en-US" sz="2000" dirty="0" err="1">
                <a:solidFill>
                  <a:srgbClr val="0000FF"/>
                </a:solidFill>
              </a:rPr>
              <a:t>Λ</a:t>
            </a:r>
            <a:r>
              <a:rPr lang="en-US" sz="2000" dirty="0">
                <a:solidFill>
                  <a:srgbClr val="0000FF"/>
                </a:solidFill>
              </a:rPr>
              <a:t> and Σ</a:t>
            </a:r>
            <a:r>
              <a:rPr lang="en-US" sz="2000" baseline="30000" dirty="0">
                <a:solidFill>
                  <a:srgbClr val="0000FF"/>
                </a:solidFill>
              </a:rPr>
              <a:t>0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provides the absolute energy/ mass calibration</a:t>
            </a:r>
          </a:p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000" dirty="0" smtClean="0">
                <a:solidFill>
                  <a:srgbClr val="0000FF"/>
                </a:solidFill>
              </a:rPr>
              <a:t>Heavy </a:t>
            </a:r>
            <a:r>
              <a:rPr lang="en-US" sz="2000" baseline="30000" dirty="0" smtClean="0">
                <a:solidFill>
                  <a:srgbClr val="0000FF"/>
                </a:solidFill>
              </a:rPr>
              <a:t>27</a:t>
            </a:r>
            <a:r>
              <a:rPr lang="en-US" sz="2000" baseline="-25000" dirty="0" smtClean="0">
                <a:solidFill>
                  <a:srgbClr val="0000FF"/>
                </a:solidFill>
              </a:rPr>
              <a:t>Λ</a:t>
            </a:r>
            <a:r>
              <a:rPr lang="en-US" sz="2000" dirty="0" smtClean="0">
                <a:solidFill>
                  <a:srgbClr val="0000FF"/>
                </a:solidFill>
              </a:rPr>
              <a:t>Mg events improve the momentum matrix optimization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25803" y="6504864"/>
            <a:ext cx="418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01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143999" cy="55719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32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Λ</a:t>
            </a:r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/Σ</a:t>
            </a:r>
            <a:r>
              <a:rPr lang="en-US" sz="3200" i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0</a:t>
            </a:r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Spectrum</a:t>
            </a:r>
            <a:endParaRPr lang="en-US" sz="32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82345" y="6504864"/>
            <a:ext cx="4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943" y="5055145"/>
            <a:ext cx="8664477" cy="140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Data collected under both H and T kinematic conditions</a:t>
            </a:r>
          </a:p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Resolution reached to the optimum as the simulation indicated </a:t>
            </a:r>
          </a:p>
          <a:p>
            <a:pPr marL="457200" indent="-457200">
              <a:lnSpc>
                <a:spcPct val="120000"/>
              </a:lnSpc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ΔM = 76.94 MeV/c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 (nominal: 76.96 MeV/c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) 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25376"/>
            <a:ext cx="4431884" cy="32654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759" y="1386502"/>
            <a:ext cx="4673239" cy="33301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6217" y="1004899"/>
            <a:ext cx="417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Calibri"/>
                <a:cs typeface="Calibri"/>
              </a:rPr>
              <a:t>H Kinematics</a:t>
            </a:r>
            <a:endParaRPr lang="en-US" sz="24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6449" y="990271"/>
            <a:ext cx="3947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Calibri"/>
                <a:cs typeface="Calibri"/>
              </a:rPr>
              <a:t>T Kinematics</a:t>
            </a:r>
            <a:endParaRPr lang="en-US" sz="24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380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3999" cy="747889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ANALYSIS RESULTS </a:t>
            </a:r>
            <a:r>
              <a:rPr lang="mr-IN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–</a:t>
            </a:r>
            <a:r>
              <a:rPr lang="en-US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 </a:t>
            </a:r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effectLst/>
                <a:latin typeface="Calibri"/>
                <a:cs typeface="Calibri"/>
              </a:rPr>
              <a:t>H Contamination in T</a:t>
            </a:r>
            <a:endParaRPr lang="en-US" sz="32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82345" y="6504864"/>
            <a:ext cx="4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8108" y="5247611"/>
            <a:ext cx="86256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T data analyzed with the H kinematics</a:t>
            </a:r>
          </a:p>
          <a:p>
            <a:pPr marL="457200" indent="-457200"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~158 counts of free </a:t>
            </a:r>
            <a:r>
              <a:rPr lang="en-US" sz="2400" dirty="0" err="1" smtClean="0">
                <a:solidFill>
                  <a:srgbClr val="0000FF"/>
                </a:solidFill>
              </a:rPr>
              <a:t>Λ</a:t>
            </a:r>
            <a:r>
              <a:rPr lang="en-US" sz="2400" dirty="0" smtClean="0">
                <a:solidFill>
                  <a:srgbClr val="0000FF"/>
                </a:solidFill>
              </a:rPr>
              <a:t>, correspond to ≈ 3% H contamination</a:t>
            </a:r>
          </a:p>
          <a:p>
            <a:pPr marL="457200" indent="-457200">
              <a:buFont typeface="Wingdings" charset="2"/>
              <a:buChar char="²"/>
            </a:pPr>
            <a:r>
              <a:rPr lang="en-US" sz="2400" dirty="0" smtClean="0">
                <a:solidFill>
                  <a:srgbClr val="0000FF"/>
                </a:solidFill>
              </a:rPr>
              <a:t>Expect a free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Λ</a:t>
            </a:r>
            <a:r>
              <a:rPr lang="en-US" sz="2400" dirty="0" smtClean="0">
                <a:solidFill>
                  <a:srgbClr val="0000FF"/>
                </a:solidFill>
              </a:rPr>
              <a:t> peak in the </a:t>
            </a:r>
            <a:r>
              <a:rPr lang="en-US" sz="2400" dirty="0" err="1" smtClean="0">
                <a:solidFill>
                  <a:srgbClr val="0000FF"/>
                </a:solidFill>
              </a:rPr>
              <a:t>Λ</a:t>
            </a:r>
            <a:r>
              <a:rPr lang="en-US" sz="2400" i="1" dirty="0" err="1" smtClean="0">
                <a:solidFill>
                  <a:srgbClr val="0000FF"/>
                </a:solidFill>
              </a:rPr>
              <a:t>nn</a:t>
            </a:r>
            <a:r>
              <a:rPr lang="en-US" sz="2400" dirty="0" smtClean="0">
                <a:solidFill>
                  <a:srgbClr val="0000FF"/>
                </a:solidFill>
              </a:rPr>
              <a:t> spectrum with large width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3141" y="822696"/>
            <a:ext cx="377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 data analyzed assuming H target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3259"/>
            <a:ext cx="4548512" cy="4016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223" y="1153258"/>
            <a:ext cx="4504776" cy="4107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42235" y="819599"/>
            <a:ext cx="3801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 data analyzed assuming T target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0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9988</TotalTime>
  <Words>1065</Words>
  <Application>Microsoft Macintosh PowerPoint</Application>
  <PresentationFormat>On-screen Show 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Jefferson Science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tangl</dc:creator>
  <cp:lastModifiedBy>tangl</cp:lastModifiedBy>
  <cp:revision>99</cp:revision>
  <dcterms:created xsi:type="dcterms:W3CDTF">2020-06-19T17:45:32Z</dcterms:created>
  <dcterms:modified xsi:type="dcterms:W3CDTF">2022-06-22T16:45:07Z</dcterms:modified>
</cp:coreProperties>
</file>