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9" r:id="rId2"/>
    <p:sldId id="297" r:id="rId3"/>
    <p:sldId id="296" r:id="rId4"/>
    <p:sldId id="298" r:id="rId5"/>
    <p:sldId id="270" r:id="rId6"/>
    <p:sldId id="300" r:id="rId7"/>
    <p:sldId id="272" r:id="rId8"/>
    <p:sldId id="304" r:id="rId9"/>
    <p:sldId id="303" r:id="rId10"/>
    <p:sldId id="322" r:id="rId11"/>
    <p:sldId id="325" r:id="rId12"/>
    <p:sldId id="326" r:id="rId13"/>
    <p:sldId id="319" r:id="rId14"/>
    <p:sldId id="306" r:id="rId15"/>
    <p:sldId id="323" r:id="rId16"/>
    <p:sldId id="307" r:id="rId17"/>
    <p:sldId id="315" r:id="rId18"/>
    <p:sldId id="309" r:id="rId19"/>
    <p:sldId id="310" r:id="rId20"/>
    <p:sldId id="312" r:id="rId21"/>
    <p:sldId id="311" r:id="rId22"/>
    <p:sldId id="327" r:id="rId23"/>
    <p:sldId id="316" r:id="rId24"/>
    <p:sldId id="318" r:id="rId25"/>
    <p:sldId id="328" r:id="rId26"/>
    <p:sldId id="314" r:id="rId27"/>
    <p:sldId id="281" r:id="rId28"/>
    <p:sldId id="288" r:id="rId29"/>
    <p:sldId id="324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Sébastien Joly" initials="SJ" lastIdx="14" clrIdx="1">
    <p:extLst>
      <p:ext uri="{19B8F6BF-5375-455C-9EA6-DF929625EA0E}">
        <p15:presenceInfo xmlns:p15="http://schemas.microsoft.com/office/powerpoint/2012/main" userId="0552f7169538381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86"/>
  </p:normalViewPr>
  <p:slideViewPr>
    <p:cSldViewPr snapToGrid="0" snapToObjects="1">
      <p:cViewPr varScale="1">
        <p:scale>
          <a:sx n="57" d="100"/>
          <a:sy n="57" d="100"/>
        </p:scale>
        <p:origin x="56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3/22/2020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3/22/2020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3/22/2020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16/03/20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29229C7-3AF9-4BA9-94CF-6137263608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16/03/20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30017F50-B8FF-4F6C-84C1-0067B7C8AF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16/03/20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3/22/2020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3/22/2020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3/22/2020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3/22/2020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ern.ch/IRIS/ellipticchamber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9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0.png"/><Relationship Id="rId4" Type="http://schemas.openxmlformats.org/officeDocument/2006/relationships/image" Target="../media/image28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impedance.web.cern.ch/impedance/" TargetMode="Externa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pedance.web.cern.ch/impedance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Overview of the PS impedance model and its improvements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Sebastien Joly</a:t>
            </a:r>
          </a:p>
          <a:p>
            <a:pPr algn="l"/>
            <a:r>
              <a:rPr lang="en-US" sz="1800"/>
              <a:t>23/03/2020</a:t>
            </a:r>
            <a:endParaRPr lang="en-US" sz="18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9DACC39-5309-4911-9ADB-BD7942A9207A}"/>
              </a:ext>
            </a:extLst>
          </p:cNvPr>
          <p:cNvSpPr txBox="1"/>
          <p:nvPr/>
        </p:nvSpPr>
        <p:spPr>
          <a:xfrm>
            <a:off x="407987" y="4956113"/>
            <a:ext cx="1116584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Acknowledgments: D. Amorim, N. Biancacci, A. Huschauer, B. Kosta Popovic, E. Koukovini Platia, E. Métral, M. Migliorati, N. Mounet, S. Persichelli, B. Salvant, G. Skripka,  D. Ventura, C. Vollinger, C. Zannini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989D5652-B72D-4C44-B3F3-BB7230E5DA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3788" y="1288210"/>
            <a:ext cx="5940000" cy="2445883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E8FF5EDA-14EC-4314-955A-5FC07BF86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Resonator fit of kickers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2757AF-E9FC-452A-9E6A-2B39EC9F3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F91D42-1F1F-4DE8-9E23-15E8F5478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Sebastien Joly | Presentation Title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213926-FEA6-4FFB-97BE-2E4A600AD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Image 9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C43139E8-6528-4BB5-AB8A-212207FA6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788" y="3734093"/>
            <a:ext cx="5940000" cy="244588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8846796-7E01-468A-BC4F-2A796E851CB8}"/>
              </a:ext>
            </a:extLst>
          </p:cNvPr>
          <p:cNvSpPr txBox="1"/>
          <p:nvPr/>
        </p:nvSpPr>
        <p:spPr>
          <a:xfrm>
            <a:off x="6968691" y="3595593"/>
            <a:ext cx="334959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>
                <a:solidFill>
                  <a:srgbClr val="303030"/>
                </a:solidFill>
              </a:rPr>
              <a:t>1 </a:t>
            </a:r>
            <a:r>
              <a:rPr lang="fr-FR" b="1" dirty="0" err="1">
                <a:solidFill>
                  <a:srgbClr val="303030"/>
                </a:solidFill>
              </a:rPr>
              <a:t>resonator</a:t>
            </a:r>
            <a:endParaRPr lang="fr-FR" b="1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259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989D5652-B72D-4C44-B3F3-BB7230E5DA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663788" y="1288210"/>
            <a:ext cx="5940000" cy="2445882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E8FF5EDA-14EC-4314-955A-5FC07BF86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Resonator fit of kickers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2757AF-E9FC-452A-9E6A-2B39EC9F3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F91D42-1F1F-4DE8-9E23-15E8F5478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Sebastien Joly | Presentation Title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213926-FEA6-4FFB-97BE-2E4A600AD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43139E8-6528-4BB5-AB8A-212207FA63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63789" y="3734093"/>
            <a:ext cx="5939998" cy="244588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0C4D4FB7-5DCE-4BC4-B948-39ADCC708BAE}"/>
              </a:ext>
            </a:extLst>
          </p:cNvPr>
          <p:cNvSpPr txBox="1"/>
          <p:nvPr/>
        </p:nvSpPr>
        <p:spPr>
          <a:xfrm>
            <a:off x="6968691" y="3595593"/>
            <a:ext cx="334959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>
                <a:solidFill>
                  <a:srgbClr val="303030"/>
                </a:solidFill>
              </a:rPr>
              <a:t>2 </a:t>
            </a:r>
            <a:r>
              <a:rPr lang="fr-FR" b="1" dirty="0" err="1">
                <a:solidFill>
                  <a:srgbClr val="303030"/>
                </a:solidFill>
              </a:rPr>
              <a:t>resonators</a:t>
            </a:r>
            <a:endParaRPr lang="fr-FR" b="1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205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989D5652-B72D-4C44-B3F3-BB7230E5DA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663788" y="1288210"/>
            <a:ext cx="5940000" cy="2445882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E8FF5EDA-14EC-4314-955A-5FC07BF86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Resonator fit of kickers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2757AF-E9FC-452A-9E6A-2B39EC9F3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F91D42-1F1F-4DE8-9E23-15E8F5478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Sebastien Joly | Presentation Title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213926-FEA6-4FFB-97BE-2E4A600AD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43139E8-6528-4BB5-AB8A-212207FA63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63789" y="3734093"/>
            <a:ext cx="5939998" cy="244588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B2479BE-940B-42C6-9D9C-8FC99B646643}"/>
              </a:ext>
            </a:extLst>
          </p:cNvPr>
          <p:cNvSpPr txBox="1"/>
          <p:nvPr/>
        </p:nvSpPr>
        <p:spPr>
          <a:xfrm>
            <a:off x="6968691" y="3595593"/>
            <a:ext cx="334959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>
                <a:solidFill>
                  <a:srgbClr val="303030"/>
                </a:solidFill>
              </a:rPr>
              <a:t>3 </a:t>
            </a:r>
            <a:r>
              <a:rPr lang="fr-FR" b="1" dirty="0" err="1">
                <a:solidFill>
                  <a:srgbClr val="303030"/>
                </a:solidFill>
              </a:rPr>
              <a:t>resonators</a:t>
            </a:r>
            <a:endParaRPr lang="fr-FR" b="1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622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D1ABB3A-DF98-4F66-A550-2EADCB961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Resonator fit of kickers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1C3194-AA73-498E-9A10-8B1B48DA4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275E790-BF8C-4316-B3AD-7C66617FB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Sebastien Joly | Presentation Title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12BD3D-9F2A-4D8A-BFDB-417DBAE6A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Image 7" descr="Une image contenant oiseau&#10;&#10;Description générée automatiquement">
            <a:extLst>
              <a:ext uri="{FF2B5EF4-FFF2-40B4-BE49-F238E27FC236}">
                <a16:creationId xmlns:a16="http://schemas.microsoft.com/office/drawing/2014/main" id="{9B0E54A5-90CB-45D5-BA83-308AA681B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38" y="3781468"/>
            <a:ext cx="6120000" cy="2520000"/>
          </a:xfrm>
          <a:prstGeom prst="rect">
            <a:avLst/>
          </a:prstGeom>
        </p:spPr>
      </p:pic>
      <p:pic>
        <p:nvPicPr>
          <p:cNvPr id="12" name="Image 11" descr="Une image contenant oiseau&#10;&#10;Description générée automatiquement">
            <a:extLst>
              <a:ext uri="{FF2B5EF4-FFF2-40B4-BE49-F238E27FC236}">
                <a16:creationId xmlns:a16="http://schemas.microsoft.com/office/drawing/2014/main" id="{C090C4B0-6D93-4EEA-8846-C2D9D77F2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59" y="1421076"/>
            <a:ext cx="6119995" cy="2520000"/>
          </a:xfrm>
          <a:prstGeom prst="rect">
            <a:avLst/>
          </a:prstGeom>
        </p:spPr>
      </p:pic>
      <p:sp>
        <p:nvSpPr>
          <p:cNvPr id="13" name="TextBox 10">
            <a:extLst>
              <a:ext uri="{FF2B5EF4-FFF2-40B4-BE49-F238E27FC236}">
                <a16:creationId xmlns:a16="http://schemas.microsoft.com/office/drawing/2014/main" id="{EAA12B5D-E5D0-4058-99A1-8FD53EDC26E8}"/>
              </a:ext>
            </a:extLst>
          </p:cNvPr>
          <p:cNvSpPr txBox="1"/>
          <p:nvPr/>
        </p:nvSpPr>
        <p:spPr>
          <a:xfrm>
            <a:off x="6970521" y="2367040"/>
            <a:ext cx="4137025" cy="92333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rgbClr val="303030"/>
                </a:solidFill>
              </a:rPr>
              <a:t>Resonator </a:t>
            </a:r>
            <a:r>
              <a:rPr lang="en-US" dirty="0">
                <a:solidFill>
                  <a:srgbClr val="303030"/>
                </a:solidFill>
                <a:cs typeface="Calibri"/>
              </a:rPr>
              <a:t>fitting allows to </a:t>
            </a:r>
            <a:r>
              <a:rPr lang="en-US" b="1" dirty="0">
                <a:solidFill>
                  <a:srgbClr val="303030"/>
                </a:solidFill>
                <a:cs typeface="Calibri"/>
              </a:rPr>
              <a:t>greatly reduce noise</a:t>
            </a:r>
            <a:r>
              <a:rPr lang="en-US" dirty="0">
                <a:solidFill>
                  <a:srgbClr val="303030"/>
                </a:solidFill>
                <a:cs typeface="Calibri"/>
              </a:rPr>
              <a:t> at the expense of accuracy</a:t>
            </a:r>
            <a:endParaRPr lang="en-US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585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83B462-4CAC-4B27-ADA1-5B0024DAF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Resonator fit of kickers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DFA67-DD41-4D88-8693-8AA86769F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648E6-4E72-497D-BC22-4854566A1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5D7ADDF-674F-4BF9-ADDE-1059F968E3EE}"/>
              </a:ext>
            </a:extLst>
          </p:cNvPr>
          <p:cNvSpPr txBox="1">
            <a:spLocks/>
          </p:cNvSpPr>
          <p:nvPr/>
        </p:nvSpPr>
        <p:spPr>
          <a:xfrm>
            <a:off x="3537778" y="6403402"/>
            <a:ext cx="77403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16/03/20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0830F5C-DDCF-466D-9C9C-6120C4540E75}"/>
              </a:ext>
            </a:extLst>
          </p:cNvPr>
          <p:cNvSpPr txBox="1"/>
          <p:nvPr/>
        </p:nvSpPr>
        <p:spPr>
          <a:xfrm>
            <a:off x="8607396" y="1638299"/>
            <a:ext cx="281940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Able to capture the main modes of the CST data and </a:t>
            </a:r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obtain</a:t>
            </a:r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 a </a:t>
            </a:r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smoother</a:t>
            </a:r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impedance</a:t>
            </a:r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 plot </a:t>
            </a:r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using</a:t>
            </a:r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 a simple </a:t>
            </a:r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formalism</a:t>
            </a:r>
            <a:endParaRPr lang="fr-FR" b="1" dirty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endParaRPr lang="fr-FR" b="1" dirty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Still</a:t>
            </a:r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some</a:t>
            </a:r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fits</a:t>
            </a:r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 to correct for a few kickers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872175F-74CD-4C99-93B7-808EA4A9FCF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7986" y="1213224"/>
            <a:ext cx="7842193" cy="4574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717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 descr="Une image contenant texte, carte&#10;&#10;Description générée automatiquement">
            <a:extLst>
              <a:ext uri="{FF2B5EF4-FFF2-40B4-BE49-F238E27FC236}">
                <a16:creationId xmlns:a16="http://schemas.microsoft.com/office/drawing/2014/main" id="{B710815D-EF78-4F0D-946D-C0BE2734BD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1439335"/>
            <a:ext cx="7900306" cy="4608512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0B863BA7-C50F-4211-88CC-163769338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Resonator fit of kickers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EF97E7B-FAB6-4986-9500-2675D67B3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2CBDC9-AAD0-4D45-9695-3CAA3245D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Sebastien Joly | Presentation Title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867630-43FC-4DB3-89B4-408BEA057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A4FBFA1-74AA-43F1-9C15-9BE92F378088}"/>
              </a:ext>
            </a:extLst>
          </p:cNvPr>
          <p:cNvSpPr txBox="1"/>
          <p:nvPr/>
        </p:nvSpPr>
        <p:spPr>
          <a:xfrm>
            <a:off x="8572500" y="2875002"/>
            <a:ext cx="30607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Peak </a:t>
            </a:r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near</a:t>
            </a:r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 t = 0 ns has a </a:t>
            </a:r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higher</a:t>
            </a:r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 amplitude</a:t>
            </a:r>
          </a:p>
          <a:p>
            <a:pPr algn="l"/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CST data has </a:t>
            </a:r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very</a:t>
            </a:r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 few points</a:t>
            </a:r>
          </a:p>
        </p:txBody>
      </p:sp>
    </p:spTree>
    <p:extLst>
      <p:ext uri="{BB962C8B-B14F-4D97-AF65-F5344CB8AC3E}">
        <p14:creationId xmlns:p14="http://schemas.microsoft.com/office/powerpoint/2010/main" val="27096864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7774E9-962C-4A09-8169-96C35F6DC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30638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FFT with nonlinear sampling and polynomial interpolation</a:t>
            </a:r>
            <a:r>
              <a:rPr lang="en-US" baseline="30000" dirty="0"/>
              <a:t>[1]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Allow FFT over several decades without needing unreasonably high number of points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Better accuracy compared to standard FFT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our case, more accurate wake functions from inverse FFT of the impedance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23E04E-565A-48C0-AF5B-3F610CB9F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N. </a:t>
            </a:r>
            <a:r>
              <a:rPr lang="en-US" dirty="0" err="1"/>
              <a:t>Mounet</a:t>
            </a:r>
            <a:r>
              <a:rPr lang="en-US" dirty="0"/>
              <a:t> fast Fourier transform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F289E-EB52-4735-8055-8EA203686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C9A95-0BC8-48EA-8F29-33E45291D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DB209CB-7944-4C55-9113-6CFC50002D96}"/>
              </a:ext>
            </a:extLst>
          </p:cNvPr>
          <p:cNvSpPr txBox="1">
            <a:spLocks/>
          </p:cNvSpPr>
          <p:nvPr/>
        </p:nvSpPr>
        <p:spPr>
          <a:xfrm>
            <a:off x="3537778" y="6403402"/>
            <a:ext cx="77403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16/03/20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78E9419-707E-409D-8D56-D1F49BB46921}"/>
              </a:ext>
            </a:extLst>
          </p:cNvPr>
          <p:cNvSpPr txBox="1"/>
          <p:nvPr/>
        </p:nvSpPr>
        <p:spPr>
          <a:xfrm>
            <a:off x="407988" y="6021788"/>
            <a:ext cx="464557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aseline="30000" dirty="0"/>
              <a:t>[1]</a:t>
            </a:r>
            <a:r>
              <a:rPr lang="en-US" dirty="0"/>
              <a:t> N. </a:t>
            </a:r>
            <a:r>
              <a:rPr lang="en-US" dirty="0" err="1"/>
              <a:t>Mounet</a:t>
            </a:r>
            <a:r>
              <a:rPr lang="en-US" dirty="0"/>
              <a:t> PhD thesis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22202977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F9F1333-7B19-4017-8BF3-7A5A654CE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N. </a:t>
            </a:r>
            <a:r>
              <a:rPr lang="en-US" dirty="0" err="1"/>
              <a:t>Mounet</a:t>
            </a:r>
            <a:r>
              <a:rPr lang="en-US" dirty="0"/>
              <a:t> fast Fourier transform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70B351-4DFD-48E3-BA12-3A15746A8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F60D4D5-83AF-4527-95E2-A575D00F4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17717EFD-5251-4D67-84B9-1017E0213D14}"/>
              </a:ext>
            </a:extLst>
          </p:cNvPr>
          <p:cNvSpPr txBox="1">
            <a:spLocks/>
          </p:cNvSpPr>
          <p:nvPr/>
        </p:nvSpPr>
        <p:spPr>
          <a:xfrm>
            <a:off x="3537778" y="6403402"/>
            <a:ext cx="77403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16/03/20</a:t>
            </a:r>
          </a:p>
        </p:txBody>
      </p:sp>
      <p:pic>
        <p:nvPicPr>
          <p:cNvPr id="13" name="Espace réservé du contenu 7">
            <a:extLst>
              <a:ext uri="{FF2B5EF4-FFF2-40B4-BE49-F238E27FC236}">
                <a16:creationId xmlns:a16="http://schemas.microsoft.com/office/drawing/2014/main" id="{2B33CFDB-15CB-48D6-BE1D-32FDCC9943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835" y="1822488"/>
            <a:ext cx="5679204" cy="3312869"/>
          </a:xfrm>
          <a:prstGeom prst="rect">
            <a:avLst/>
          </a:prstGeom>
        </p:spPr>
      </p:pic>
      <p:pic>
        <p:nvPicPr>
          <p:cNvPr id="14" name="Image 13" descr="Une image contenant texte, carte&#10;&#10;Description générée automatiquement">
            <a:extLst>
              <a:ext uri="{FF2B5EF4-FFF2-40B4-BE49-F238E27FC236}">
                <a16:creationId xmlns:a16="http://schemas.microsoft.com/office/drawing/2014/main" id="{A4525099-BBF5-457D-9583-C5A9FACA9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0961" y="1822489"/>
            <a:ext cx="5679204" cy="331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4609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6626FA-4717-45A2-8169-188929361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Use of M. </a:t>
            </a:r>
            <a:r>
              <a:rPr lang="en-US" dirty="0" err="1">
                <a:cs typeface="Calibri"/>
              </a:rPr>
              <a:t>Migliorati</a:t>
            </a:r>
            <a:r>
              <a:rPr lang="en-US" dirty="0">
                <a:cs typeface="Calibri"/>
              </a:rPr>
              <a:t> et al. code </a:t>
            </a:r>
            <a:r>
              <a:rPr lang="en-US" baseline="30000" dirty="0">
                <a:cs typeface="Calibri"/>
              </a:rPr>
              <a:t>[1]</a:t>
            </a:r>
            <a:r>
              <a:rPr lang="en-US" dirty="0">
                <a:cs typeface="Calibri"/>
              </a:rPr>
              <a:t> : </a:t>
            </a:r>
            <a:r>
              <a:rPr lang="en-US" dirty="0">
                <a:cs typeface="Calibri"/>
                <a:hlinkClick r:id="rId2"/>
              </a:rPr>
              <a:t>https://gitlab.cern.ch/IRIS/ellipticchamber</a:t>
            </a:r>
            <a:endParaRPr lang="en-US" dirty="0"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Able to compute impedance for any beam pipe ellipticity using Mathieu's functions formalism and surface impedance thanks to </a:t>
            </a:r>
            <a:r>
              <a:rPr lang="en-US" dirty="0" err="1">
                <a:cs typeface="Calibri"/>
              </a:rPr>
              <a:t>TLwall</a:t>
            </a:r>
            <a:endParaRPr lang="en-US" dirty="0"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Goal is to benchmark Mauro's code with IW2D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6776F3-B1BE-4F02-8045-A0F58D821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Impedance of an elliptic beam pipe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B7381-0250-4CE7-BA01-7D5642598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03FDE-CC11-41E5-9CBD-DE87A91ED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552C36B-8F27-4D26-8440-B62E4E0ECADB}"/>
              </a:ext>
            </a:extLst>
          </p:cNvPr>
          <p:cNvSpPr txBox="1">
            <a:spLocks/>
          </p:cNvSpPr>
          <p:nvPr/>
        </p:nvSpPr>
        <p:spPr>
          <a:xfrm>
            <a:off x="3537778" y="6403402"/>
            <a:ext cx="77403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16/03/20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DDBE05A-8A46-477F-A880-DE8910378A83}"/>
              </a:ext>
            </a:extLst>
          </p:cNvPr>
          <p:cNvSpPr txBox="1"/>
          <p:nvPr/>
        </p:nvSpPr>
        <p:spPr>
          <a:xfrm>
            <a:off x="407988" y="5896136"/>
            <a:ext cx="1098522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200" b="1" baseline="30000" dirty="0"/>
              <a:t>[1] </a:t>
            </a:r>
            <a:r>
              <a:rPr lang="fr-FR" sz="1200" b="1" dirty="0" err="1"/>
              <a:t>Resistive</a:t>
            </a:r>
            <a:r>
              <a:rPr lang="fr-FR" sz="1200" b="1" dirty="0"/>
              <a:t> </a:t>
            </a:r>
            <a:r>
              <a:rPr lang="fr-FR" sz="1200" b="1" dirty="0" err="1"/>
              <a:t>wall</a:t>
            </a:r>
            <a:r>
              <a:rPr lang="fr-FR" sz="1200" b="1" dirty="0"/>
              <a:t> </a:t>
            </a:r>
            <a:r>
              <a:rPr lang="fr-FR" sz="1200" b="1" dirty="0" err="1"/>
              <a:t>impedance</a:t>
            </a:r>
            <a:r>
              <a:rPr lang="fr-FR" sz="1200" b="1" dirty="0"/>
              <a:t> in </a:t>
            </a:r>
            <a:r>
              <a:rPr lang="fr-FR" sz="1200" b="1" dirty="0" err="1"/>
              <a:t>elliptical</a:t>
            </a:r>
            <a:r>
              <a:rPr lang="fr-FR" sz="1200" b="1" dirty="0"/>
              <a:t> </a:t>
            </a:r>
            <a:r>
              <a:rPr lang="fr-FR" sz="1200" b="1" dirty="0" err="1"/>
              <a:t>multilayer</a:t>
            </a:r>
            <a:r>
              <a:rPr lang="fr-FR" sz="1200" b="1" dirty="0"/>
              <a:t> vacuum </a:t>
            </a:r>
            <a:r>
              <a:rPr lang="fr-FR" sz="1200" b="1" dirty="0" err="1"/>
              <a:t>chambers</a:t>
            </a:r>
            <a:r>
              <a:rPr lang="fr-FR" sz="1200" b="1" dirty="0"/>
              <a:t>, M. </a:t>
            </a:r>
            <a:r>
              <a:rPr lang="fr-FR" sz="1200" b="1" dirty="0" err="1"/>
              <a:t>Migliorati</a:t>
            </a:r>
            <a:r>
              <a:rPr lang="fr-FR" sz="1200" b="1" dirty="0"/>
              <a:t>, L. </a:t>
            </a:r>
            <a:r>
              <a:rPr lang="fr-FR" sz="1200" b="1" dirty="0" err="1"/>
              <a:t>Palumbo</a:t>
            </a:r>
            <a:r>
              <a:rPr lang="fr-FR" sz="1200" b="1" dirty="0"/>
              <a:t>, C. </a:t>
            </a:r>
            <a:r>
              <a:rPr lang="fr-FR" sz="1200" b="1" dirty="0" err="1"/>
              <a:t>Zannini</a:t>
            </a:r>
            <a:r>
              <a:rPr lang="fr-FR" sz="1200" b="1" dirty="0"/>
              <a:t>, N. </a:t>
            </a:r>
            <a:r>
              <a:rPr lang="fr-FR" sz="1200" b="1" dirty="0" err="1"/>
              <a:t>Biancacci</a:t>
            </a:r>
            <a:r>
              <a:rPr lang="fr-FR" sz="1200" b="1" dirty="0"/>
              <a:t>, and V. G. </a:t>
            </a:r>
            <a:r>
              <a:rPr lang="fr-FR" sz="1200" b="1" dirty="0" err="1"/>
              <a:t>Vaccaro</a:t>
            </a:r>
            <a:endParaRPr lang="fr-FR" sz="1200" b="1" dirty="0"/>
          </a:p>
          <a:p>
            <a:r>
              <a:rPr lang="fr-FR" sz="1200" b="1" dirty="0"/>
              <a:t>Phys. </a:t>
            </a:r>
            <a:r>
              <a:rPr lang="fr-FR" sz="1200" b="1" dirty="0" err="1"/>
              <a:t>Rev</a:t>
            </a:r>
            <a:r>
              <a:rPr lang="fr-FR" sz="1200" b="1" dirty="0"/>
              <a:t>. </a:t>
            </a:r>
            <a:r>
              <a:rPr lang="fr-FR" sz="1200" b="1" dirty="0" err="1"/>
              <a:t>Accel</a:t>
            </a:r>
            <a:r>
              <a:rPr lang="fr-FR" sz="1200" b="1" dirty="0"/>
              <a:t>. </a:t>
            </a:r>
            <a:r>
              <a:rPr lang="fr-FR" sz="1200" b="1" dirty="0" err="1"/>
              <a:t>Beams</a:t>
            </a:r>
            <a:r>
              <a:rPr lang="fr-FR" sz="1200" b="1" dirty="0"/>
              <a:t> 22, 121001 – </a:t>
            </a:r>
            <a:r>
              <a:rPr lang="fr-FR" sz="1200" b="1" dirty="0" err="1"/>
              <a:t>Published</a:t>
            </a:r>
            <a:r>
              <a:rPr lang="fr-FR" sz="1200" b="1" dirty="0"/>
              <a:t> 12 </a:t>
            </a:r>
            <a:r>
              <a:rPr lang="fr-FR" sz="1200" b="1" dirty="0" err="1"/>
              <a:t>December</a:t>
            </a:r>
            <a:r>
              <a:rPr lang="fr-FR" sz="1200" b="1" dirty="0"/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19591399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05243-D0B0-4870-9563-345E8576E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Round beam pipe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B3696D8-6D97-463B-900F-360088794F50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>
                    <a:cs typeface="Calibri"/>
                  </a:rPr>
                  <a:t>Round case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Calibri"/>
                      </a:rPr>
                      <m:t>𝑞𝑟</m:t>
                    </m:r>
                    <m:r>
                      <a:rPr lang="en-US" i="1" dirty="0">
                        <a:latin typeface="Cambria Math" panose="02040503050406030204" pitchFamily="18" charset="0"/>
                        <a:cs typeface="Calibri"/>
                      </a:rPr>
                      <m:t> = 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𝑎</m:t>
                        </m:r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−</m:t>
                        </m:r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𝑏</m:t>
                        </m:r>
                      </m:num>
                      <m:den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𝑎</m:t>
                        </m:r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𝑏</m:t>
                        </m:r>
                      </m:den>
                    </m:f>
                    <m:r>
                      <a:rPr lang="fr-FR" b="0" i="1" dirty="0" smtClean="0">
                        <a:latin typeface="Cambria Math" panose="02040503050406030204" pitchFamily="18" charset="0"/>
                        <a:cs typeface="Calibri"/>
                      </a:rPr>
                      <m:t>=</m:t>
                    </m:r>
                    <m:sSup>
                      <m:sSupPr>
                        <m:ctrlPr>
                          <a:rPr lang="fr-FR" b="0" i="1" dirty="0" smtClean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fr-FR" b="0" i="1" dirty="0" smtClean="0">
                            <a:latin typeface="Cambria Math" panose="02040503050406030204" pitchFamily="18" charset="0"/>
                            <a:cs typeface="Calibri"/>
                          </a:rPr>
                          <m:t>10</m:t>
                        </m:r>
                      </m:e>
                      <m:sup>
                        <m:r>
                          <a:rPr lang="fr-FR" b="0" i="1" dirty="0" smtClean="0">
                            <a:latin typeface="Cambria Math" panose="02040503050406030204" pitchFamily="18" charset="0"/>
                            <a:cs typeface="Calibri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US" dirty="0">
                    <a:cs typeface="Calibri"/>
                  </a:rPr>
                  <a:t>)</a:t>
                </a:r>
              </a:p>
              <a:p>
                <a:r>
                  <a:rPr lang="en-US" dirty="0">
                    <a:latin typeface="Symbol" panose="05050102010706020507" pitchFamily="18" charset="2"/>
                    <a:cs typeface="Calibri"/>
                  </a:rPr>
                  <a:t>g </a:t>
                </a:r>
                <a:r>
                  <a:rPr lang="en-US" dirty="0">
                    <a:cs typeface="Calibri"/>
                  </a:rPr>
                  <a:t>= 2.49</a:t>
                </a:r>
                <a:endParaRPr lang="en-US" dirty="0">
                  <a:latin typeface="+mj-lt"/>
                  <a:cs typeface="Calibri"/>
                </a:endParaRPr>
              </a:p>
              <a:p>
                <a:r>
                  <a:rPr lang="pt-BR" dirty="0">
                    <a:cs typeface="Calibri"/>
                  </a:rPr>
                  <a:t>n</a:t>
                </a:r>
                <a:r>
                  <a:rPr lang="pt-BR" baseline="-25000" dirty="0">
                    <a:cs typeface="Calibri"/>
                  </a:rPr>
                  <a:t>terms </a:t>
                </a:r>
                <a:r>
                  <a:rPr lang="pt-BR" dirty="0">
                    <a:cs typeface="Calibri"/>
                  </a:rPr>
                  <a:t>= 10</a:t>
                </a:r>
              </a:p>
              <a:p>
                <a:r>
                  <a:rPr lang="pt-BR" dirty="0">
                    <a:cs typeface="Calibri"/>
                  </a:rPr>
                  <a:t>n</a:t>
                </a:r>
                <a:r>
                  <a:rPr lang="pt-BR" baseline="-25000" dirty="0">
                    <a:cs typeface="Calibri"/>
                  </a:rPr>
                  <a:t>matrix </a:t>
                </a:r>
                <a:r>
                  <a:rPr lang="pt-BR" dirty="0">
                    <a:cs typeface="Calibri"/>
                  </a:rPr>
                  <a:t>= 15</a:t>
                </a:r>
                <a:endParaRPr lang="en-US" dirty="0">
                  <a:cs typeface="Calibri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B3696D8-6D97-463B-900F-360088794F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932" t="-11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491773-EC4C-48B9-B402-0032B81C113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E7163E-ABCE-4EA7-888E-D197F5574B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168902-79CA-42B9-B9D2-D7189EA4AE9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672270" y="554997"/>
            <a:ext cx="5640646" cy="2772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F4BA3A-A0FC-4223-8FF1-2055FFC28B3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672270" y="3368158"/>
            <a:ext cx="5640646" cy="2772000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36118764-04BD-4D8F-8391-354A063F764C}"/>
              </a:ext>
            </a:extLst>
          </p:cNvPr>
          <p:cNvSpPr txBox="1">
            <a:spLocks/>
          </p:cNvSpPr>
          <p:nvPr/>
        </p:nvSpPr>
        <p:spPr>
          <a:xfrm>
            <a:off x="3537778" y="6403402"/>
            <a:ext cx="77403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16/03/20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EBDD6A45-43C8-4BA4-A000-382F52EB21D9}"/>
              </a:ext>
            </a:extLst>
          </p:cNvPr>
          <p:cNvGrpSpPr/>
          <p:nvPr/>
        </p:nvGrpSpPr>
        <p:grpSpPr>
          <a:xfrm>
            <a:off x="723798" y="3824782"/>
            <a:ext cx="3535464" cy="2125755"/>
            <a:chOff x="2483957" y="3241693"/>
            <a:chExt cx="3535464" cy="2125755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02FF5589-A1F7-47DA-855B-AF40354C52EE}"/>
                </a:ext>
              </a:extLst>
            </p:cNvPr>
            <p:cNvGrpSpPr/>
            <p:nvPr/>
          </p:nvGrpSpPr>
          <p:grpSpPr>
            <a:xfrm>
              <a:off x="2511706" y="3316955"/>
              <a:ext cx="1514945" cy="1641976"/>
              <a:chOff x="2511706" y="3316955"/>
              <a:chExt cx="1514945" cy="1641976"/>
            </a:xfrm>
          </p:grpSpPr>
          <p:sp>
            <p:nvSpPr>
              <p:cNvPr id="5" name="Ellipse 4">
                <a:extLst>
                  <a:ext uri="{FF2B5EF4-FFF2-40B4-BE49-F238E27FC236}">
                    <a16:creationId xmlns:a16="http://schemas.microsoft.com/office/drawing/2014/main" id="{7223E448-A996-4D49-A644-51B4A7074F4B}"/>
                  </a:ext>
                </a:extLst>
              </p:cNvPr>
              <p:cNvSpPr/>
              <p:nvPr/>
            </p:nvSpPr>
            <p:spPr>
              <a:xfrm>
                <a:off x="2511706" y="3530278"/>
                <a:ext cx="1260000" cy="1260000"/>
              </a:xfrm>
              <a:prstGeom prst="ellipse">
                <a:avLst/>
              </a:prstGeom>
              <a:noFill/>
              <a:ln w="762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2" name="Connecteur droit avec flèche 11">
                <a:extLst>
                  <a:ext uri="{FF2B5EF4-FFF2-40B4-BE49-F238E27FC236}">
                    <a16:creationId xmlns:a16="http://schemas.microsoft.com/office/drawing/2014/main" id="{7120B15B-B0BE-456B-8BA7-E2801A0D260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024099" y="3552038"/>
                <a:ext cx="2552" cy="1281778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avec flèche 19">
                <a:extLst>
                  <a:ext uri="{FF2B5EF4-FFF2-40B4-BE49-F238E27FC236}">
                    <a16:creationId xmlns:a16="http://schemas.microsoft.com/office/drawing/2014/main" id="{47426223-7AA9-40AB-93B9-FB5A2AFD4DF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11706" y="4958931"/>
                <a:ext cx="1260000" cy="0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avec flèche 18">
                <a:extLst>
                  <a:ext uri="{FF2B5EF4-FFF2-40B4-BE49-F238E27FC236}">
                    <a16:creationId xmlns:a16="http://schemas.microsoft.com/office/drawing/2014/main" id="{6225C799-1060-45CF-A696-0506139E9F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64355" y="3557950"/>
                <a:ext cx="0" cy="183555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avec flèche 21">
                <a:extLst>
                  <a:ext uri="{FF2B5EF4-FFF2-40B4-BE49-F238E27FC236}">
                    <a16:creationId xmlns:a16="http://schemas.microsoft.com/office/drawing/2014/main" id="{1CA57C93-A8D3-4B93-A11F-0289C58C04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63931" y="3316955"/>
                <a:ext cx="0" cy="183555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B47EAB56-A073-4313-A632-E76C7E4E3634}"/>
                </a:ext>
              </a:extLst>
            </p:cNvPr>
            <p:cNvSpPr txBox="1"/>
            <p:nvPr/>
          </p:nvSpPr>
          <p:spPr>
            <a:xfrm>
              <a:off x="4289253" y="4091093"/>
              <a:ext cx="17301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FR" b="1" dirty="0">
                  <a:solidFill>
                    <a:schemeClr val="bg2">
                      <a:lumMod val="10000"/>
                    </a:schemeClr>
                  </a:solidFill>
                </a:rPr>
                <a:t>b = 70 mm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B00A9F2F-F5AB-438F-87DA-DD3595B49314}"/>
                </a:ext>
              </a:extLst>
            </p:cNvPr>
            <p:cNvSpPr txBox="1"/>
            <p:nvPr/>
          </p:nvSpPr>
          <p:spPr>
            <a:xfrm>
              <a:off x="2483957" y="5090449"/>
              <a:ext cx="17301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FR" b="1" dirty="0">
                  <a:solidFill>
                    <a:schemeClr val="bg2">
                      <a:lumMod val="10000"/>
                    </a:schemeClr>
                  </a:solidFill>
                </a:rPr>
                <a:t>a = 70 mm</a:t>
              </a:r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A2466DB1-ED9C-4BBA-9DD5-53395EA923EA}"/>
                </a:ext>
              </a:extLst>
            </p:cNvPr>
            <p:cNvSpPr txBox="1"/>
            <p:nvPr/>
          </p:nvSpPr>
          <p:spPr>
            <a:xfrm>
              <a:off x="3349041" y="3241693"/>
              <a:ext cx="17301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FR" b="1" dirty="0">
                  <a:solidFill>
                    <a:schemeClr val="bg2">
                      <a:lumMod val="10000"/>
                    </a:schemeClr>
                  </a:solidFill>
                </a:rPr>
                <a:t>e = 1.5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95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DAFBA-5474-4E0E-A130-EACE955104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Context</a:t>
            </a:r>
          </a:p>
          <a:p>
            <a:r>
              <a:rPr lang="en-US" dirty="0">
                <a:cs typeface="Calibri"/>
              </a:rPr>
              <a:t>Status of the impedance model</a:t>
            </a:r>
          </a:p>
          <a:p>
            <a:r>
              <a:rPr lang="en-US" dirty="0">
                <a:cs typeface="Calibri"/>
              </a:rPr>
              <a:t>Ways of improving the study of long range </a:t>
            </a:r>
            <a:r>
              <a:rPr lang="en-US" dirty="0" err="1">
                <a:cs typeface="Calibri"/>
              </a:rPr>
              <a:t>wakefields</a:t>
            </a:r>
            <a:r>
              <a:rPr lang="en-US" dirty="0">
                <a:cs typeface="Calibri"/>
              </a:rPr>
              <a:t> instabilities</a:t>
            </a:r>
          </a:p>
          <a:p>
            <a:pPr lvl="1"/>
            <a:r>
              <a:rPr lang="en-US" dirty="0">
                <a:cs typeface="Calibri"/>
              </a:rPr>
              <a:t>Resonator fit of kickers</a:t>
            </a:r>
          </a:p>
          <a:p>
            <a:pPr lvl="1"/>
            <a:r>
              <a:rPr lang="en-US" dirty="0">
                <a:cs typeface="Calibri"/>
              </a:rPr>
              <a:t>N. </a:t>
            </a:r>
            <a:r>
              <a:rPr lang="en-US" dirty="0" err="1">
                <a:cs typeface="Calibri"/>
              </a:rPr>
              <a:t>Mounet</a:t>
            </a:r>
            <a:r>
              <a:rPr lang="en-US" dirty="0">
                <a:cs typeface="Calibri"/>
              </a:rPr>
              <a:t> fast Fourier transform</a:t>
            </a:r>
          </a:p>
          <a:p>
            <a:r>
              <a:rPr lang="en-US" dirty="0">
                <a:cs typeface="Calibri"/>
              </a:rPr>
              <a:t>Wall impedance of elliptical beam pipe</a:t>
            </a:r>
          </a:p>
          <a:p>
            <a:r>
              <a:rPr lang="en-US" dirty="0">
                <a:cs typeface="Calibri"/>
              </a:rPr>
              <a:t>Next steps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F5420C-9AA6-4DD8-BADD-602F2E7B0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8B1C4-BF14-48EE-8452-A28573173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16/03/20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D6337-C8AB-4B61-B871-998AE1341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E8752-3A5E-4837-9894-726EB1273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8905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698D3-AEAC-440A-894C-E245ECC23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beam pipe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6E2175-44BC-47CC-B640-934313B4C7C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>
                    <a:cs typeface="Calibri"/>
                  </a:rPr>
                  <a:t>Flat case (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cs typeface="Calibri"/>
                      </a:rPr>
                      <m:t>𝑞𝑟</m:t>
                    </m:r>
                    <m:r>
                      <a:rPr lang="en-US" i="1" dirty="0">
                        <a:latin typeface="Cambria Math" panose="02040503050406030204" pitchFamily="18" charset="0"/>
                        <a:cs typeface="Calibri"/>
                      </a:rPr>
                      <m:t> = </m:t>
                    </m:r>
                    <m:f>
                      <m:fPr>
                        <m:ctrlP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𝑎</m:t>
                        </m:r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−</m:t>
                        </m:r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𝑏</m:t>
                        </m:r>
                      </m:num>
                      <m:den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𝑎</m:t>
                        </m:r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𝑏</m:t>
                        </m:r>
                      </m:den>
                    </m:f>
                    <m:r>
                      <a:rPr lang="fr-FR" b="0" i="1" dirty="0">
                        <a:latin typeface="Cambria Math" panose="02040503050406030204" pitchFamily="18" charset="0"/>
                        <a:cs typeface="Calibri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  <a:cs typeface="Calibri"/>
                      </a:rPr>
                      <m:t>0.95</m:t>
                    </m:r>
                  </m:oMath>
                </a14:m>
                <a:r>
                  <a:rPr lang="en-US" dirty="0">
                    <a:cs typeface="Calibri"/>
                  </a:rPr>
                  <a:t>)</a:t>
                </a:r>
              </a:p>
              <a:p>
                <a:r>
                  <a:rPr lang="en-US" dirty="0">
                    <a:latin typeface="Symbol" panose="05050102010706020507" pitchFamily="18" charset="2"/>
                    <a:cs typeface="Calibri"/>
                  </a:rPr>
                  <a:t>g </a:t>
                </a:r>
                <a:r>
                  <a:rPr lang="en-US" dirty="0">
                    <a:cs typeface="Calibri"/>
                  </a:rPr>
                  <a:t>= 2.49</a:t>
                </a:r>
              </a:p>
              <a:p>
                <a:r>
                  <a:rPr lang="pt-BR" dirty="0"/>
                  <a:t>n</a:t>
                </a:r>
                <a:r>
                  <a:rPr lang="pt-BR" baseline="-25000" dirty="0"/>
                  <a:t>terms </a:t>
                </a:r>
                <a:r>
                  <a:rPr lang="pt-BR" dirty="0"/>
                  <a:t>= 46</a:t>
                </a:r>
              </a:p>
              <a:p>
                <a:r>
                  <a:rPr lang="pt-BR" dirty="0"/>
                  <a:t>n</a:t>
                </a:r>
                <a:r>
                  <a:rPr lang="pt-BR" baseline="-25000" dirty="0"/>
                  <a:t>matrix</a:t>
                </a:r>
                <a:r>
                  <a:rPr lang="pt-BR" dirty="0"/>
                  <a:t> = 58</a:t>
                </a:r>
                <a:endParaRPr lang="en-GB" dirty="0"/>
              </a:p>
              <a:p>
                <a:pPr>
                  <a:tabLst>
                    <a:tab pos="1435100" algn="l"/>
                  </a:tabLst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6E2175-44BC-47CC-B640-934313B4C7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932" t="-11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0D772D-9D5D-413D-A9E8-639BA640F08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3666B1-E685-4E26-A821-5DD175ADD71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3165C6-E504-4EBD-BE1E-ADF8390BB04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668246" y="3429000"/>
            <a:ext cx="5640646" cy="2772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96CC11-A577-4B17-A15B-F96A59A6F73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668246" y="558430"/>
            <a:ext cx="5640646" cy="2772000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019B188-8B45-4C3C-980B-C9F6CD605FD2}"/>
              </a:ext>
            </a:extLst>
          </p:cNvPr>
          <p:cNvSpPr txBox="1">
            <a:spLocks/>
          </p:cNvSpPr>
          <p:nvPr/>
        </p:nvSpPr>
        <p:spPr>
          <a:xfrm>
            <a:off x="3537778" y="6403402"/>
            <a:ext cx="77403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16/03/20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5F450C66-6E3F-4E2E-92ED-EE083679DE59}"/>
              </a:ext>
            </a:extLst>
          </p:cNvPr>
          <p:cNvGrpSpPr/>
          <p:nvPr/>
        </p:nvGrpSpPr>
        <p:grpSpPr>
          <a:xfrm>
            <a:off x="595753" y="4052358"/>
            <a:ext cx="4754278" cy="1929613"/>
            <a:chOff x="2511706" y="3461093"/>
            <a:chExt cx="4754278" cy="1929613"/>
          </a:xfrm>
        </p:grpSpPr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54C024FB-6DA5-4317-AE0C-A3C5674E2F22}"/>
                </a:ext>
              </a:extLst>
            </p:cNvPr>
            <p:cNvGrpSpPr/>
            <p:nvPr/>
          </p:nvGrpSpPr>
          <p:grpSpPr>
            <a:xfrm>
              <a:off x="2511706" y="3461093"/>
              <a:ext cx="2862476" cy="1497839"/>
              <a:chOff x="2511706" y="3461093"/>
              <a:chExt cx="2862476" cy="1497839"/>
            </a:xfrm>
          </p:grpSpPr>
          <p:cxnSp>
            <p:nvCxnSpPr>
              <p:cNvPr id="16" name="Connecteur droit avec flèche 15">
                <a:extLst>
                  <a:ext uri="{FF2B5EF4-FFF2-40B4-BE49-F238E27FC236}">
                    <a16:creationId xmlns:a16="http://schemas.microsoft.com/office/drawing/2014/main" id="{43153348-36F9-4B42-AC2C-1580EBA58F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71630" y="3461093"/>
                <a:ext cx="2552" cy="1260000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avec flèche 16">
                <a:extLst>
                  <a:ext uri="{FF2B5EF4-FFF2-40B4-BE49-F238E27FC236}">
                    <a16:creationId xmlns:a16="http://schemas.microsoft.com/office/drawing/2014/main" id="{A4C1A4EC-D853-4187-AB7D-694C66A7D8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11706" y="4958932"/>
                <a:ext cx="2628000" cy="0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5A742CF8-D4D5-46C3-A14E-CC1EC0CE0E6D}"/>
                </a:ext>
              </a:extLst>
            </p:cNvPr>
            <p:cNvSpPr txBox="1"/>
            <p:nvPr/>
          </p:nvSpPr>
          <p:spPr>
            <a:xfrm>
              <a:off x="5535816" y="3952128"/>
              <a:ext cx="17301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FR" b="1" dirty="0">
                  <a:solidFill>
                    <a:schemeClr val="bg2">
                      <a:lumMod val="10000"/>
                    </a:schemeClr>
                  </a:solidFill>
                </a:rPr>
                <a:t>b = 70 mm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2982E224-6BC5-45F3-B753-4E0F52C9A9F6}"/>
                </a:ext>
              </a:extLst>
            </p:cNvPr>
            <p:cNvSpPr txBox="1"/>
            <p:nvPr/>
          </p:nvSpPr>
          <p:spPr>
            <a:xfrm>
              <a:off x="2998340" y="5113707"/>
              <a:ext cx="17301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bg2">
                      <a:lumMod val="10000"/>
                    </a:schemeClr>
                  </a:solidFill>
                </a:rPr>
                <a:t>a = 1.36 m</a:t>
              </a: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E07B0BE9-0D0D-40EB-AC74-2FA1FA604FF0}"/>
              </a:ext>
            </a:extLst>
          </p:cNvPr>
          <p:cNvCxnSpPr/>
          <p:nvPr/>
        </p:nvCxnSpPr>
        <p:spPr>
          <a:xfrm flipH="1">
            <a:off x="740639" y="4065151"/>
            <a:ext cx="2413665" cy="0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077155F5-81C6-47DC-B05D-363067BB04A5}"/>
              </a:ext>
            </a:extLst>
          </p:cNvPr>
          <p:cNvCxnSpPr/>
          <p:nvPr/>
        </p:nvCxnSpPr>
        <p:spPr>
          <a:xfrm flipH="1">
            <a:off x="740639" y="5256922"/>
            <a:ext cx="2413665" cy="0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643A4173-E6E5-416C-8347-B5352F834779}"/>
              </a:ext>
            </a:extLst>
          </p:cNvPr>
          <p:cNvCxnSpPr>
            <a:cxnSpLocks/>
          </p:cNvCxnSpPr>
          <p:nvPr/>
        </p:nvCxnSpPr>
        <p:spPr>
          <a:xfrm flipV="1">
            <a:off x="1719527" y="4093097"/>
            <a:ext cx="0" cy="183555"/>
          </a:xfrm>
          <a:prstGeom prst="straightConnector1">
            <a:avLst/>
          </a:prstGeom>
          <a:ln w="7620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ED3525B9-DEF7-40F1-9DD1-286121373F40}"/>
              </a:ext>
            </a:extLst>
          </p:cNvPr>
          <p:cNvCxnSpPr>
            <a:cxnSpLocks/>
          </p:cNvCxnSpPr>
          <p:nvPr/>
        </p:nvCxnSpPr>
        <p:spPr>
          <a:xfrm>
            <a:off x="1719103" y="3852102"/>
            <a:ext cx="0" cy="183555"/>
          </a:xfrm>
          <a:prstGeom prst="straightConnector1">
            <a:avLst/>
          </a:prstGeom>
          <a:ln w="7620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72ACBAEE-600B-410D-85A2-53E5D0CC0B94}"/>
              </a:ext>
            </a:extLst>
          </p:cNvPr>
          <p:cNvSpPr txBox="1"/>
          <p:nvPr/>
        </p:nvSpPr>
        <p:spPr>
          <a:xfrm>
            <a:off x="1904213" y="3776840"/>
            <a:ext cx="17301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e = 1.5 mm</a:t>
            </a:r>
          </a:p>
        </p:txBody>
      </p:sp>
    </p:spTree>
    <p:extLst>
      <p:ext uri="{BB962C8B-B14F-4D97-AF65-F5344CB8AC3E}">
        <p14:creationId xmlns:p14="http://schemas.microsoft.com/office/powerpoint/2010/main" val="20934422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B2C6A-A263-4AE4-AEC7-55BE81504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Elliptical beam pipe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5B2C371-B85E-491E-AC42-7D255B67FF8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>
                    <a:cs typeface="Calibri"/>
                  </a:rPr>
                  <a:t>Elliptic case (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cs typeface="Calibri"/>
                      </a:rPr>
                      <m:t>𝑞𝑟</m:t>
                    </m:r>
                    <m:r>
                      <a:rPr lang="en-US" i="1" dirty="0">
                        <a:latin typeface="Cambria Math" panose="02040503050406030204" pitchFamily="18" charset="0"/>
                        <a:cs typeface="Calibri"/>
                      </a:rPr>
                      <m:t> = </m:t>
                    </m:r>
                    <m:f>
                      <m:fPr>
                        <m:ctrlP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𝑎</m:t>
                        </m:r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−</m:t>
                        </m:r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𝑏</m:t>
                        </m:r>
                      </m:num>
                      <m:den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𝑎</m:t>
                        </m:r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𝑏</m:t>
                        </m:r>
                      </m:den>
                    </m:f>
                    <m:r>
                      <a:rPr lang="fr-FR" b="0" i="1" dirty="0">
                        <a:latin typeface="Cambria Math" panose="02040503050406030204" pitchFamily="18" charset="0"/>
                        <a:cs typeface="Calibri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  <a:cs typeface="Calibri"/>
                      </a:rPr>
                      <m:t>0.35</m:t>
                    </m:r>
                  </m:oMath>
                </a14:m>
                <a:r>
                  <a:rPr lang="en-US" dirty="0">
                    <a:cs typeface="Calibri"/>
                  </a:rPr>
                  <a:t>)</a:t>
                </a:r>
              </a:p>
              <a:p>
                <a:r>
                  <a:rPr lang="en-US" dirty="0">
                    <a:latin typeface="Symbol" panose="05050102010706020507" pitchFamily="18" charset="2"/>
                    <a:cs typeface="Calibri"/>
                  </a:rPr>
                  <a:t>g </a:t>
                </a:r>
                <a:r>
                  <a:rPr lang="en-US" dirty="0">
                    <a:latin typeface="+mj-lt"/>
                    <a:cs typeface="Calibri"/>
                  </a:rPr>
                  <a:t>= 2.49</a:t>
                </a:r>
              </a:p>
              <a:p>
                <a:r>
                  <a:rPr lang="pt-BR" dirty="0">
                    <a:cs typeface="Calibri"/>
                  </a:rPr>
                  <a:t>n</a:t>
                </a:r>
                <a:r>
                  <a:rPr lang="pt-BR" baseline="-25000" dirty="0">
                    <a:cs typeface="Calibri"/>
                  </a:rPr>
                  <a:t>terms </a:t>
                </a:r>
                <a:r>
                  <a:rPr lang="pt-BR" dirty="0">
                    <a:cs typeface="Calibri"/>
                  </a:rPr>
                  <a:t>= 45</a:t>
                </a:r>
              </a:p>
              <a:p>
                <a:r>
                  <a:rPr lang="pt-BR" dirty="0">
                    <a:cs typeface="Calibri"/>
                  </a:rPr>
                  <a:t>n</a:t>
                </a:r>
                <a:r>
                  <a:rPr lang="pt-BR" baseline="-25000" dirty="0">
                    <a:cs typeface="Calibri"/>
                  </a:rPr>
                  <a:t>matrix </a:t>
                </a:r>
                <a:r>
                  <a:rPr lang="pt-BR" dirty="0">
                    <a:cs typeface="Calibri"/>
                  </a:rPr>
                  <a:t>= 60</a:t>
                </a:r>
                <a:endParaRPr lang="en-US" dirty="0">
                  <a:cs typeface="Calibri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5B2C371-B85E-491E-AC42-7D255B67FF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932" t="-11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782F46-4AB2-43C6-8067-5B6BD867D39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3EA4C7-5660-4B61-8101-56F29CC1901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B2347D-9DAB-444A-BBB3-3ED0B9E79BC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669851" y="562162"/>
            <a:ext cx="5640646" cy="2772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7C6EDF-5203-4539-B068-D7B3FFD3D3F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669850" y="3429000"/>
            <a:ext cx="5640646" cy="2772000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667D8F3-8C25-4CEF-B287-9E961D70B1EC}"/>
              </a:ext>
            </a:extLst>
          </p:cNvPr>
          <p:cNvSpPr txBox="1">
            <a:spLocks/>
          </p:cNvSpPr>
          <p:nvPr/>
        </p:nvSpPr>
        <p:spPr>
          <a:xfrm>
            <a:off x="3537778" y="6403402"/>
            <a:ext cx="77403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16/03/20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2CA4652B-EE33-4E8D-8686-9F65705F0CE1}"/>
              </a:ext>
            </a:extLst>
          </p:cNvPr>
          <p:cNvGrpSpPr/>
          <p:nvPr/>
        </p:nvGrpSpPr>
        <p:grpSpPr>
          <a:xfrm>
            <a:off x="595753" y="4052358"/>
            <a:ext cx="4754278" cy="1961185"/>
            <a:chOff x="2511706" y="3461093"/>
            <a:chExt cx="4754278" cy="1961185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8CD3329C-0867-43B4-92D7-1DBA6B502A43}"/>
                </a:ext>
              </a:extLst>
            </p:cNvPr>
            <p:cNvGrpSpPr/>
            <p:nvPr/>
          </p:nvGrpSpPr>
          <p:grpSpPr>
            <a:xfrm>
              <a:off x="2511706" y="3461093"/>
              <a:ext cx="2862476" cy="1497839"/>
              <a:chOff x="2511706" y="3461093"/>
              <a:chExt cx="2862476" cy="1497839"/>
            </a:xfrm>
          </p:grpSpPr>
          <p:sp>
            <p:nvSpPr>
              <p:cNvPr id="19" name="Ellipse 18">
                <a:extLst>
                  <a:ext uri="{FF2B5EF4-FFF2-40B4-BE49-F238E27FC236}">
                    <a16:creationId xmlns:a16="http://schemas.microsoft.com/office/drawing/2014/main" id="{F8DE4A37-FC5E-4421-A8BA-9908481DEE08}"/>
                  </a:ext>
                </a:extLst>
              </p:cNvPr>
              <p:cNvSpPr/>
              <p:nvPr/>
            </p:nvSpPr>
            <p:spPr>
              <a:xfrm>
                <a:off x="2511706" y="3530278"/>
                <a:ext cx="2628000" cy="1260000"/>
              </a:xfrm>
              <a:prstGeom prst="ellipse">
                <a:avLst/>
              </a:prstGeom>
              <a:noFill/>
              <a:ln w="762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0" name="Connecteur droit avec flèche 19">
                <a:extLst>
                  <a:ext uri="{FF2B5EF4-FFF2-40B4-BE49-F238E27FC236}">
                    <a16:creationId xmlns:a16="http://schemas.microsoft.com/office/drawing/2014/main" id="{103485C1-6CCD-4806-991D-044F5CBC54C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71630" y="3461093"/>
                <a:ext cx="2552" cy="1260000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avec flèche 20">
                <a:extLst>
                  <a:ext uri="{FF2B5EF4-FFF2-40B4-BE49-F238E27FC236}">
                    <a16:creationId xmlns:a16="http://schemas.microsoft.com/office/drawing/2014/main" id="{BB66646B-2C7C-42FF-8426-51171486CF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11706" y="4958932"/>
                <a:ext cx="2628000" cy="0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7112393B-156C-4BDD-B60F-97E37B8097B6}"/>
                </a:ext>
              </a:extLst>
            </p:cNvPr>
            <p:cNvSpPr txBox="1"/>
            <p:nvPr/>
          </p:nvSpPr>
          <p:spPr>
            <a:xfrm>
              <a:off x="5535816" y="3952128"/>
              <a:ext cx="17301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FR" b="1" dirty="0">
                  <a:solidFill>
                    <a:schemeClr val="bg2">
                      <a:lumMod val="10000"/>
                    </a:schemeClr>
                  </a:solidFill>
                </a:rPr>
                <a:t>b = 70 mm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BC083D99-7A2B-4E4B-9707-886BCC13C256}"/>
                </a:ext>
              </a:extLst>
            </p:cNvPr>
            <p:cNvSpPr txBox="1"/>
            <p:nvPr/>
          </p:nvSpPr>
          <p:spPr>
            <a:xfrm>
              <a:off x="2960622" y="5145279"/>
              <a:ext cx="17301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FR" b="1" dirty="0">
                  <a:solidFill>
                    <a:schemeClr val="bg2">
                      <a:lumMod val="10000"/>
                    </a:schemeClr>
                  </a:solidFill>
                </a:rPr>
                <a:t>a = 146 mm</a:t>
              </a:r>
            </a:p>
          </p:txBody>
        </p:sp>
      </p:grp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D252A388-619E-4949-B75D-85D808CABA25}"/>
              </a:ext>
            </a:extLst>
          </p:cNvPr>
          <p:cNvCxnSpPr>
            <a:cxnSpLocks/>
          </p:cNvCxnSpPr>
          <p:nvPr/>
        </p:nvCxnSpPr>
        <p:spPr>
          <a:xfrm flipV="1">
            <a:off x="1874096" y="4154081"/>
            <a:ext cx="0" cy="183555"/>
          </a:xfrm>
          <a:prstGeom prst="straightConnector1">
            <a:avLst/>
          </a:prstGeom>
          <a:ln w="7620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A2C7E588-257A-481F-A1C7-E5C25E35E719}"/>
              </a:ext>
            </a:extLst>
          </p:cNvPr>
          <p:cNvCxnSpPr>
            <a:cxnSpLocks/>
          </p:cNvCxnSpPr>
          <p:nvPr/>
        </p:nvCxnSpPr>
        <p:spPr>
          <a:xfrm>
            <a:off x="1873672" y="3913086"/>
            <a:ext cx="0" cy="183555"/>
          </a:xfrm>
          <a:prstGeom prst="straightConnector1">
            <a:avLst/>
          </a:prstGeom>
          <a:ln w="7620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5145C606-3940-498C-95E2-7D2AFE3BE675}"/>
              </a:ext>
            </a:extLst>
          </p:cNvPr>
          <p:cNvSpPr txBox="1"/>
          <p:nvPr/>
        </p:nvSpPr>
        <p:spPr>
          <a:xfrm>
            <a:off x="2058782" y="3837824"/>
            <a:ext cx="17301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e = 1.5 mm</a:t>
            </a:r>
          </a:p>
        </p:txBody>
      </p:sp>
    </p:spTree>
    <p:extLst>
      <p:ext uri="{BB962C8B-B14F-4D97-AF65-F5344CB8AC3E}">
        <p14:creationId xmlns:p14="http://schemas.microsoft.com/office/powerpoint/2010/main" val="3131543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B2C6A-A263-4AE4-AEC7-55BE81504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Elliptical beam pipe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5B2C371-B85E-491E-AC42-7D255B67FF8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>
                    <a:cs typeface="Calibri"/>
                  </a:rPr>
                  <a:t>Elliptic case (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cs typeface="Calibri"/>
                      </a:rPr>
                      <m:t>𝑞𝑟</m:t>
                    </m:r>
                    <m:r>
                      <a:rPr lang="en-US" i="1" dirty="0">
                        <a:latin typeface="Cambria Math" panose="02040503050406030204" pitchFamily="18" charset="0"/>
                        <a:cs typeface="Calibri"/>
                      </a:rPr>
                      <m:t> = </m:t>
                    </m:r>
                    <m:f>
                      <m:fPr>
                        <m:ctrlP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𝑎</m:t>
                        </m:r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−</m:t>
                        </m:r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𝑏</m:t>
                        </m:r>
                      </m:num>
                      <m:den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𝑎</m:t>
                        </m:r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b="0" i="1" dirty="0">
                            <a:latin typeface="Cambria Math" panose="02040503050406030204" pitchFamily="18" charset="0"/>
                            <a:cs typeface="Calibri"/>
                          </a:rPr>
                          <m:t>𝑏</m:t>
                        </m:r>
                      </m:den>
                    </m:f>
                    <m:r>
                      <a:rPr lang="fr-FR" b="0" i="1" dirty="0">
                        <a:latin typeface="Cambria Math" panose="02040503050406030204" pitchFamily="18" charset="0"/>
                        <a:cs typeface="Calibri"/>
                      </a:rPr>
                      <m:t>=</m:t>
                    </m:r>
                    <m:r>
                      <a:rPr lang="en-US" i="1" dirty="0">
                        <a:latin typeface="Cambria Math" panose="02040503050406030204" pitchFamily="18" charset="0"/>
                        <a:cs typeface="Calibri"/>
                      </a:rPr>
                      <m:t>0.35</m:t>
                    </m:r>
                  </m:oMath>
                </a14:m>
                <a:r>
                  <a:rPr lang="en-US" dirty="0">
                    <a:cs typeface="Calibri"/>
                  </a:rPr>
                  <a:t>)</a:t>
                </a:r>
              </a:p>
              <a:p>
                <a:r>
                  <a:rPr lang="en-US" dirty="0">
                    <a:latin typeface="Symbol" panose="05050102010706020507" pitchFamily="18" charset="2"/>
                    <a:cs typeface="Calibri"/>
                  </a:rPr>
                  <a:t>g </a:t>
                </a:r>
                <a:r>
                  <a:rPr lang="en-US" dirty="0">
                    <a:latin typeface="+mj-lt"/>
                    <a:cs typeface="Calibri"/>
                  </a:rPr>
                  <a:t>= 2.49</a:t>
                </a:r>
              </a:p>
              <a:p>
                <a:r>
                  <a:rPr lang="pt-BR" dirty="0">
                    <a:cs typeface="Calibri"/>
                  </a:rPr>
                  <a:t>n</a:t>
                </a:r>
                <a:r>
                  <a:rPr lang="pt-BR" baseline="-25000" dirty="0">
                    <a:cs typeface="Calibri"/>
                  </a:rPr>
                  <a:t>terms </a:t>
                </a:r>
                <a:r>
                  <a:rPr lang="pt-BR" dirty="0">
                    <a:cs typeface="Calibri"/>
                  </a:rPr>
                  <a:t>= 45</a:t>
                </a:r>
              </a:p>
              <a:p>
                <a:r>
                  <a:rPr lang="pt-BR" dirty="0">
                    <a:cs typeface="Calibri"/>
                  </a:rPr>
                  <a:t>n</a:t>
                </a:r>
                <a:r>
                  <a:rPr lang="pt-BR" baseline="-25000" dirty="0">
                    <a:cs typeface="Calibri"/>
                  </a:rPr>
                  <a:t>matrix </a:t>
                </a:r>
                <a:r>
                  <a:rPr lang="pt-BR" dirty="0">
                    <a:cs typeface="Calibri"/>
                  </a:rPr>
                  <a:t>= 60</a:t>
                </a:r>
                <a:endParaRPr lang="en-US" dirty="0">
                  <a:cs typeface="Calibri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5B2C371-B85E-491E-AC42-7D255B67FF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932" t="-11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782F46-4AB2-43C6-8067-5B6BD867D39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3EA4C7-5660-4B61-8101-56F29CC1901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B2347D-9DAB-444A-BBB3-3ED0B9E79BC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669851" y="562162"/>
            <a:ext cx="5640646" cy="27719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7C6EDF-5203-4539-B068-D7B3FFD3D3F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669850" y="3429000"/>
            <a:ext cx="5640646" cy="2771999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667D8F3-8C25-4CEF-B287-9E961D70B1EC}"/>
              </a:ext>
            </a:extLst>
          </p:cNvPr>
          <p:cNvSpPr txBox="1">
            <a:spLocks/>
          </p:cNvSpPr>
          <p:nvPr/>
        </p:nvSpPr>
        <p:spPr>
          <a:xfrm>
            <a:off x="3537778" y="6403402"/>
            <a:ext cx="77403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16/03/20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2CA4652B-EE33-4E8D-8686-9F65705F0CE1}"/>
              </a:ext>
            </a:extLst>
          </p:cNvPr>
          <p:cNvGrpSpPr/>
          <p:nvPr/>
        </p:nvGrpSpPr>
        <p:grpSpPr>
          <a:xfrm>
            <a:off x="595753" y="4052358"/>
            <a:ext cx="4754278" cy="1961185"/>
            <a:chOff x="2511706" y="3461093"/>
            <a:chExt cx="4754278" cy="1961185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8CD3329C-0867-43B4-92D7-1DBA6B502A43}"/>
                </a:ext>
              </a:extLst>
            </p:cNvPr>
            <p:cNvGrpSpPr/>
            <p:nvPr/>
          </p:nvGrpSpPr>
          <p:grpSpPr>
            <a:xfrm>
              <a:off x="2511706" y="3461093"/>
              <a:ext cx="2862476" cy="1497839"/>
              <a:chOff x="2511706" y="3461093"/>
              <a:chExt cx="2862476" cy="1497839"/>
            </a:xfrm>
          </p:grpSpPr>
          <p:sp>
            <p:nvSpPr>
              <p:cNvPr id="19" name="Ellipse 18">
                <a:extLst>
                  <a:ext uri="{FF2B5EF4-FFF2-40B4-BE49-F238E27FC236}">
                    <a16:creationId xmlns:a16="http://schemas.microsoft.com/office/drawing/2014/main" id="{F8DE4A37-FC5E-4421-A8BA-9908481DEE08}"/>
                  </a:ext>
                </a:extLst>
              </p:cNvPr>
              <p:cNvSpPr/>
              <p:nvPr/>
            </p:nvSpPr>
            <p:spPr>
              <a:xfrm>
                <a:off x="2511706" y="3530278"/>
                <a:ext cx="2628000" cy="1260000"/>
              </a:xfrm>
              <a:prstGeom prst="ellipse">
                <a:avLst/>
              </a:prstGeom>
              <a:noFill/>
              <a:ln w="762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0" name="Connecteur droit avec flèche 19">
                <a:extLst>
                  <a:ext uri="{FF2B5EF4-FFF2-40B4-BE49-F238E27FC236}">
                    <a16:creationId xmlns:a16="http://schemas.microsoft.com/office/drawing/2014/main" id="{103485C1-6CCD-4806-991D-044F5CBC54C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71630" y="3461093"/>
                <a:ext cx="2552" cy="1260000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avec flèche 20">
                <a:extLst>
                  <a:ext uri="{FF2B5EF4-FFF2-40B4-BE49-F238E27FC236}">
                    <a16:creationId xmlns:a16="http://schemas.microsoft.com/office/drawing/2014/main" id="{BB66646B-2C7C-42FF-8426-51171486CF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11706" y="4958932"/>
                <a:ext cx="2628000" cy="0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7112393B-156C-4BDD-B60F-97E37B8097B6}"/>
                </a:ext>
              </a:extLst>
            </p:cNvPr>
            <p:cNvSpPr txBox="1"/>
            <p:nvPr/>
          </p:nvSpPr>
          <p:spPr>
            <a:xfrm>
              <a:off x="5535816" y="3952128"/>
              <a:ext cx="17301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FR" b="1" dirty="0">
                  <a:solidFill>
                    <a:schemeClr val="bg2">
                      <a:lumMod val="10000"/>
                    </a:schemeClr>
                  </a:solidFill>
                </a:rPr>
                <a:t>b = 70 mm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BC083D99-7A2B-4E4B-9707-886BCC13C256}"/>
                </a:ext>
              </a:extLst>
            </p:cNvPr>
            <p:cNvSpPr txBox="1"/>
            <p:nvPr/>
          </p:nvSpPr>
          <p:spPr>
            <a:xfrm>
              <a:off x="2960622" y="5145279"/>
              <a:ext cx="17301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FR" b="1" dirty="0">
                  <a:solidFill>
                    <a:schemeClr val="bg2">
                      <a:lumMod val="10000"/>
                    </a:schemeClr>
                  </a:solidFill>
                </a:rPr>
                <a:t>a = 146 mm</a:t>
              </a:r>
            </a:p>
          </p:txBody>
        </p:sp>
      </p:grp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D252A388-619E-4949-B75D-85D808CABA25}"/>
              </a:ext>
            </a:extLst>
          </p:cNvPr>
          <p:cNvCxnSpPr>
            <a:cxnSpLocks/>
          </p:cNvCxnSpPr>
          <p:nvPr/>
        </p:nvCxnSpPr>
        <p:spPr>
          <a:xfrm flipV="1">
            <a:off x="1874096" y="4154081"/>
            <a:ext cx="0" cy="183555"/>
          </a:xfrm>
          <a:prstGeom prst="straightConnector1">
            <a:avLst/>
          </a:prstGeom>
          <a:ln w="7620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A2C7E588-257A-481F-A1C7-E5C25E35E719}"/>
              </a:ext>
            </a:extLst>
          </p:cNvPr>
          <p:cNvCxnSpPr>
            <a:cxnSpLocks/>
          </p:cNvCxnSpPr>
          <p:nvPr/>
        </p:nvCxnSpPr>
        <p:spPr>
          <a:xfrm>
            <a:off x="1873672" y="3913086"/>
            <a:ext cx="0" cy="183555"/>
          </a:xfrm>
          <a:prstGeom prst="straightConnector1">
            <a:avLst/>
          </a:prstGeom>
          <a:ln w="7620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5145C606-3940-498C-95E2-7D2AFE3BE675}"/>
              </a:ext>
            </a:extLst>
          </p:cNvPr>
          <p:cNvSpPr txBox="1"/>
          <p:nvPr/>
        </p:nvSpPr>
        <p:spPr>
          <a:xfrm>
            <a:off x="2058782" y="3837824"/>
            <a:ext cx="17301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e = 1.5 mm</a:t>
            </a:r>
          </a:p>
        </p:txBody>
      </p:sp>
    </p:spTree>
    <p:extLst>
      <p:ext uri="{BB962C8B-B14F-4D97-AF65-F5344CB8AC3E}">
        <p14:creationId xmlns:p14="http://schemas.microsoft.com/office/powerpoint/2010/main" val="12287942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 descr="Une image contenant carte, texte&#10;&#10;Description générée automatiquement">
            <a:extLst>
              <a:ext uri="{FF2B5EF4-FFF2-40B4-BE49-F238E27FC236}">
                <a16:creationId xmlns:a16="http://schemas.microsoft.com/office/drawing/2014/main" id="{8818072B-CF65-4ADB-94C5-4455A70E1D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32634" y="1851000"/>
            <a:ext cx="5783366" cy="2381386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2265CFD7-4740-48AA-836A-27A4DF96E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EA3BE0-D4EF-4ACA-AFDE-427C38DCE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3FBFB0A-4C13-4C65-902F-DE8BC9CEF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AE205BA7-2FC2-47B0-853C-8A7B8041A2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99" y="1850999"/>
            <a:ext cx="5783370" cy="23813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06D3FB60-9D14-4C17-BF60-E9D125C970F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988" y="4355671"/>
                <a:ext cx="5824646" cy="1750493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cs typeface="Calibri"/>
                  </a:rPr>
                  <a:t>Flat case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Calibri"/>
                      </a:rPr>
                      <m:t>𝑞𝑟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Calibri"/>
                      </a:rPr>
                      <m:t> = 0.95</m:t>
                    </m:r>
                  </m:oMath>
                </a14:m>
                <a:r>
                  <a:rPr lang="en-US" dirty="0">
                    <a:cs typeface="Calibri"/>
                  </a:rPr>
                  <a:t>), </a:t>
                </a:r>
                <a:r>
                  <a:rPr lang="en-US" dirty="0">
                    <a:latin typeface="Symbol" panose="05050102010706020507" pitchFamily="18" charset="2"/>
                    <a:cs typeface="Calibri"/>
                  </a:rPr>
                  <a:t>g = </a:t>
                </a:r>
                <a:r>
                  <a:rPr lang="en-US" dirty="0">
                    <a:cs typeface="Calibri"/>
                  </a:rPr>
                  <a:t>1.4</a:t>
                </a:r>
                <a:endParaRPr lang="pt-BR" dirty="0"/>
              </a:p>
              <a:p>
                <a:r>
                  <a:rPr lang="pt-BR" dirty="0"/>
                  <a:t>n</a:t>
                </a:r>
                <a:r>
                  <a:rPr lang="pt-BR" baseline="-25000" dirty="0"/>
                  <a:t>terms </a:t>
                </a:r>
                <a:r>
                  <a:rPr lang="pt-BR" dirty="0"/>
                  <a:t>= 46</a:t>
                </a:r>
              </a:p>
              <a:p>
                <a:r>
                  <a:rPr lang="pt-BR" dirty="0"/>
                  <a:t>n</a:t>
                </a:r>
                <a:r>
                  <a:rPr lang="pt-BR" baseline="-25000" dirty="0"/>
                  <a:t>matrix</a:t>
                </a:r>
                <a:r>
                  <a:rPr lang="pt-BR" dirty="0"/>
                  <a:t> = 58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06D3FB60-9D14-4C17-BF60-E9D125C970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8" y="4355671"/>
                <a:ext cx="5824646" cy="1750493"/>
              </a:xfrm>
              <a:prstGeom prst="rect">
                <a:avLst/>
              </a:prstGeom>
              <a:blipFill>
                <a:blip r:embed="rId4"/>
                <a:stretch>
                  <a:fillRect l="-2827" t="-69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5E49CCF9-6DB6-466E-BE06-EC03F704471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142158" y="4275822"/>
                <a:ext cx="3964316" cy="1830342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cs typeface="Calibri"/>
                  </a:rPr>
                  <a:t>Flat case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Calibri"/>
                      </a:rPr>
                      <m:t>𝑞𝑟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Calibri"/>
                      </a:rPr>
                      <m:t> = 0.95</m:t>
                    </m:r>
                  </m:oMath>
                </a14:m>
                <a:r>
                  <a:rPr lang="en-US" dirty="0">
                    <a:cs typeface="Calibri"/>
                  </a:rPr>
                  <a:t>), </a:t>
                </a:r>
                <a:r>
                  <a:rPr lang="en-US" dirty="0">
                    <a:latin typeface="Symbol" panose="05050102010706020507" pitchFamily="18" charset="2"/>
                    <a:cs typeface="Calibri"/>
                  </a:rPr>
                  <a:t>g = </a:t>
                </a:r>
                <a:r>
                  <a:rPr lang="en-US" dirty="0">
                    <a:cs typeface="Calibri"/>
                  </a:rPr>
                  <a:t>25.1 </a:t>
                </a:r>
              </a:p>
              <a:p>
                <a:r>
                  <a:rPr lang="pt-BR" dirty="0"/>
                  <a:t>n</a:t>
                </a:r>
                <a:r>
                  <a:rPr lang="pt-BR" baseline="-25000" dirty="0"/>
                  <a:t>terms </a:t>
                </a:r>
                <a:r>
                  <a:rPr lang="pt-BR" dirty="0"/>
                  <a:t>= 46</a:t>
                </a:r>
              </a:p>
              <a:p>
                <a:r>
                  <a:rPr lang="pt-BR" dirty="0"/>
                  <a:t>n</a:t>
                </a:r>
                <a:r>
                  <a:rPr lang="pt-BR" baseline="-25000" dirty="0"/>
                  <a:t>matrix </a:t>
                </a:r>
                <a:r>
                  <a:rPr lang="pt-BR" dirty="0"/>
                  <a:t>= 5</a:t>
                </a:r>
                <a:r>
                  <a:rPr lang="fr-FR" dirty="0"/>
                  <a:t>8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5E49CCF9-6DB6-466E-BE06-EC03F70447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2158" y="4275822"/>
                <a:ext cx="3964316" cy="1830342"/>
              </a:xfrm>
              <a:prstGeom prst="rect">
                <a:avLst/>
              </a:prstGeom>
              <a:blipFill>
                <a:blip r:embed="rId5"/>
                <a:stretch>
                  <a:fillRect l="-4154" t="-631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>
            <a:extLst>
              <a:ext uri="{FF2B5EF4-FFF2-40B4-BE49-F238E27FC236}">
                <a16:creationId xmlns:a16="http://schemas.microsoft.com/office/drawing/2014/main" id="{D904362F-1D8B-401B-AFFE-3A430CFBF478}"/>
              </a:ext>
            </a:extLst>
          </p:cNvPr>
          <p:cNvSpPr txBox="1"/>
          <p:nvPr/>
        </p:nvSpPr>
        <p:spPr>
          <a:xfrm>
            <a:off x="571500" y="1209675"/>
            <a:ext cx="112173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000" b="1" dirty="0" err="1">
                <a:solidFill>
                  <a:schemeClr val="tx2"/>
                </a:solidFill>
              </a:rPr>
              <a:t>Formalism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is</a:t>
            </a:r>
            <a:r>
              <a:rPr lang="fr-FR" sz="2000" b="1" dirty="0">
                <a:solidFill>
                  <a:schemeClr val="tx2"/>
                </a:solidFill>
              </a:rPr>
              <a:t> sensitive to </a:t>
            </a:r>
            <a:r>
              <a:rPr lang="fr-FR" sz="2000" b="1" dirty="0" err="1">
                <a:solidFill>
                  <a:schemeClr val="tx2"/>
                </a:solidFill>
              </a:rPr>
              <a:t>n</a:t>
            </a:r>
            <a:r>
              <a:rPr lang="fr-FR" sz="2000" b="1" baseline="-25000" dirty="0" err="1">
                <a:solidFill>
                  <a:schemeClr val="tx2"/>
                </a:solidFill>
              </a:rPr>
              <a:t>terms</a:t>
            </a:r>
            <a:r>
              <a:rPr lang="fr-FR" sz="2000" b="1" dirty="0">
                <a:solidFill>
                  <a:schemeClr val="tx2"/>
                </a:solidFill>
              </a:rPr>
              <a:t> and </a:t>
            </a:r>
            <a:r>
              <a:rPr lang="fr-FR" sz="2000" b="1" dirty="0" err="1">
                <a:solidFill>
                  <a:schemeClr val="tx2"/>
                </a:solidFill>
              </a:rPr>
              <a:t>n</a:t>
            </a:r>
            <a:r>
              <a:rPr lang="fr-FR" sz="2000" b="1" baseline="-25000" dirty="0" err="1">
                <a:solidFill>
                  <a:schemeClr val="tx2"/>
                </a:solidFill>
              </a:rPr>
              <a:t>matrix</a:t>
            </a:r>
            <a:r>
              <a:rPr lang="fr-FR" sz="2000" b="1" dirty="0">
                <a:solidFill>
                  <a:schemeClr val="tx2"/>
                </a:solidFill>
              </a:rPr>
              <a:t>, </a:t>
            </a:r>
            <a:r>
              <a:rPr lang="fr-FR" sz="2000" b="1" dirty="0" err="1">
                <a:solidFill>
                  <a:schemeClr val="tx2"/>
                </a:solidFill>
              </a:rPr>
              <a:t>especially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when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approaching</a:t>
            </a:r>
            <a:r>
              <a:rPr lang="fr-FR" sz="2000" b="1" dirty="0">
                <a:solidFill>
                  <a:schemeClr val="tx2"/>
                </a:solidFill>
              </a:rPr>
              <a:t> flat case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tx2"/>
                </a:solidFill>
              </a:rPr>
              <a:t>Need to </a:t>
            </a:r>
            <a:r>
              <a:rPr lang="fr-FR" sz="2000" b="1" dirty="0" err="1">
                <a:solidFill>
                  <a:schemeClr val="tx2"/>
                </a:solidFill>
              </a:rPr>
              <a:t>adjust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n</a:t>
            </a:r>
            <a:r>
              <a:rPr lang="fr-FR" sz="2000" b="1" baseline="-25000" dirty="0" err="1">
                <a:solidFill>
                  <a:schemeClr val="tx2"/>
                </a:solidFill>
              </a:rPr>
              <a:t>terms</a:t>
            </a:r>
            <a:r>
              <a:rPr lang="fr-FR" sz="2000" b="1" dirty="0">
                <a:solidFill>
                  <a:schemeClr val="tx2"/>
                </a:solidFill>
              </a:rPr>
              <a:t> and </a:t>
            </a:r>
            <a:r>
              <a:rPr lang="fr-FR" sz="2000" b="1" dirty="0" err="1">
                <a:solidFill>
                  <a:schemeClr val="tx2"/>
                </a:solidFill>
              </a:rPr>
              <a:t>n</a:t>
            </a:r>
            <a:r>
              <a:rPr lang="fr-FR" sz="2000" b="1" baseline="-25000" dirty="0" err="1">
                <a:solidFill>
                  <a:schemeClr val="tx2"/>
                </a:solidFill>
              </a:rPr>
              <a:t>matrix</a:t>
            </a:r>
            <a:r>
              <a:rPr lang="fr-FR" sz="2000" b="1" baseline="-25000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when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energy</a:t>
            </a:r>
            <a:r>
              <a:rPr lang="fr-FR" sz="2000" b="1" dirty="0">
                <a:solidFill>
                  <a:schemeClr val="tx2"/>
                </a:solidFill>
              </a:rPr>
              <a:t> changes for </a:t>
            </a:r>
            <a:r>
              <a:rPr lang="fr-FR" sz="2000" b="1" u="sng" dirty="0">
                <a:solidFill>
                  <a:schemeClr val="tx2"/>
                </a:solidFill>
              </a:rPr>
              <a:t>flat case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81974F0-7160-46CD-84BD-41733056F214}"/>
              </a:ext>
            </a:extLst>
          </p:cNvPr>
          <p:cNvSpPr txBox="1">
            <a:spLocks/>
          </p:cNvSpPr>
          <p:nvPr/>
        </p:nvSpPr>
        <p:spPr>
          <a:xfrm>
            <a:off x="3537778" y="6403402"/>
            <a:ext cx="77403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16/03/20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16F46B4-4094-4300-9D2F-6700BBE8CB12}"/>
              </a:ext>
            </a:extLst>
          </p:cNvPr>
          <p:cNvSpPr/>
          <p:nvPr/>
        </p:nvSpPr>
        <p:spPr>
          <a:xfrm>
            <a:off x="10254538" y="4194195"/>
            <a:ext cx="642060" cy="4354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FFCB91-D7C5-4F28-9F05-CAB2ED0D4A41}"/>
              </a:ext>
            </a:extLst>
          </p:cNvPr>
          <p:cNvSpPr/>
          <p:nvPr/>
        </p:nvSpPr>
        <p:spPr>
          <a:xfrm>
            <a:off x="3537778" y="4270076"/>
            <a:ext cx="489857" cy="4354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27455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265CFD7-4740-48AA-836A-27A4DF96E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EA3BE0-D4EF-4ACA-AFDE-427C38DCE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3FBFB0A-4C13-4C65-902F-DE8BC9CEF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06D3FB60-9D14-4C17-BF60-E9D125C970F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85526" y="4674629"/>
                <a:ext cx="3964316" cy="1830342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cs typeface="Calibri"/>
                  </a:rPr>
                  <a:t>Flat case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Calibri"/>
                      </a:rPr>
                      <m:t>𝑞𝑟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Calibri"/>
                      </a:rPr>
                      <m:t> = 0.95</m:t>
                    </m:r>
                  </m:oMath>
                </a14:m>
                <a:r>
                  <a:rPr lang="en-US" dirty="0">
                    <a:cs typeface="Calibri"/>
                  </a:rPr>
                  <a:t>), </a:t>
                </a:r>
                <a:r>
                  <a:rPr lang="en-US" dirty="0">
                    <a:latin typeface="Symbol" panose="05050102010706020507" pitchFamily="18" charset="2"/>
                    <a:cs typeface="Calibri"/>
                  </a:rPr>
                  <a:t>g = </a:t>
                </a:r>
                <a:r>
                  <a:rPr lang="en-US" dirty="0">
                    <a:cs typeface="Calibri"/>
                  </a:rPr>
                  <a:t>1.4</a:t>
                </a:r>
              </a:p>
              <a:p>
                <a:r>
                  <a:rPr lang="pt-BR" dirty="0"/>
                  <a:t>n</a:t>
                </a:r>
                <a:r>
                  <a:rPr lang="pt-BR" baseline="-25000" dirty="0"/>
                  <a:t>terms </a:t>
                </a:r>
                <a:r>
                  <a:rPr lang="pt-BR" dirty="0"/>
                  <a:t>= 46</a:t>
                </a:r>
              </a:p>
              <a:p>
                <a:r>
                  <a:rPr lang="pt-BR" dirty="0"/>
                  <a:t>n</a:t>
                </a:r>
                <a:r>
                  <a:rPr lang="pt-BR" baseline="-25000" dirty="0"/>
                  <a:t>matrix </a:t>
                </a:r>
                <a:r>
                  <a:rPr lang="pt-BR" dirty="0"/>
                  <a:t>= 58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06D3FB60-9D14-4C17-BF60-E9D125C970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526" y="4674629"/>
                <a:ext cx="3964316" cy="1830342"/>
              </a:xfrm>
              <a:prstGeom prst="rect">
                <a:avLst/>
              </a:prstGeom>
              <a:blipFill>
                <a:blip r:embed="rId2"/>
                <a:stretch>
                  <a:fillRect l="-4154" t="-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5E49CCF9-6DB6-466E-BE06-EC03F704471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142158" y="4674629"/>
                <a:ext cx="3964316" cy="1830342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cs typeface="Calibri"/>
                  </a:rPr>
                  <a:t>Flat case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Calibri"/>
                      </a:rPr>
                      <m:t>𝑞𝑟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Calibri"/>
                      </a:rPr>
                      <m:t> = 0.95</m:t>
                    </m:r>
                  </m:oMath>
                </a14:m>
                <a:r>
                  <a:rPr lang="en-US" dirty="0">
                    <a:cs typeface="Calibri"/>
                  </a:rPr>
                  <a:t>), </a:t>
                </a:r>
                <a:r>
                  <a:rPr lang="en-US" dirty="0">
                    <a:latin typeface="Symbol" panose="05050102010706020507" pitchFamily="18" charset="2"/>
                    <a:cs typeface="Calibri"/>
                  </a:rPr>
                  <a:t>g = </a:t>
                </a:r>
                <a:r>
                  <a:rPr lang="en-US" dirty="0">
                    <a:cs typeface="Calibri"/>
                  </a:rPr>
                  <a:t>1.4</a:t>
                </a:r>
              </a:p>
              <a:p>
                <a:r>
                  <a:rPr lang="pt-BR" dirty="0"/>
                  <a:t>n</a:t>
                </a:r>
                <a:r>
                  <a:rPr lang="pt-BR" baseline="-25000" dirty="0"/>
                  <a:t>terms </a:t>
                </a:r>
                <a:r>
                  <a:rPr lang="pt-BR" dirty="0"/>
                  <a:t>= 46</a:t>
                </a:r>
              </a:p>
              <a:p>
                <a:r>
                  <a:rPr lang="pt-BR" dirty="0"/>
                  <a:t>n</a:t>
                </a:r>
                <a:r>
                  <a:rPr lang="pt-BR" baseline="-25000" dirty="0"/>
                  <a:t>matrix </a:t>
                </a:r>
                <a:r>
                  <a:rPr lang="pt-BR" dirty="0"/>
                  <a:t>= 57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5E49CCF9-6DB6-466E-BE06-EC03F70447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2158" y="4674629"/>
                <a:ext cx="3964316" cy="1830342"/>
              </a:xfrm>
              <a:prstGeom prst="rect">
                <a:avLst/>
              </a:prstGeom>
              <a:blipFill>
                <a:blip r:embed="rId3"/>
                <a:stretch>
                  <a:fillRect l="-4154" t="-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>
            <a:extLst>
              <a:ext uri="{FF2B5EF4-FFF2-40B4-BE49-F238E27FC236}">
                <a16:creationId xmlns:a16="http://schemas.microsoft.com/office/drawing/2014/main" id="{D904362F-1D8B-401B-AFFE-3A430CFBF478}"/>
              </a:ext>
            </a:extLst>
          </p:cNvPr>
          <p:cNvSpPr txBox="1"/>
          <p:nvPr/>
        </p:nvSpPr>
        <p:spPr>
          <a:xfrm>
            <a:off x="571500" y="1209675"/>
            <a:ext cx="112173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1" dirty="0" err="1">
                <a:solidFill>
                  <a:schemeClr val="tx2"/>
                </a:solidFill>
              </a:rPr>
              <a:t>Formalism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is</a:t>
            </a:r>
            <a:r>
              <a:rPr lang="fr-FR" sz="2000" b="1" dirty="0">
                <a:solidFill>
                  <a:schemeClr val="tx2"/>
                </a:solidFill>
              </a:rPr>
              <a:t> sensitive to </a:t>
            </a:r>
            <a:r>
              <a:rPr lang="fr-FR" sz="2000" b="1" dirty="0" err="1">
                <a:solidFill>
                  <a:schemeClr val="tx2"/>
                </a:solidFill>
              </a:rPr>
              <a:t>n</a:t>
            </a:r>
            <a:r>
              <a:rPr lang="fr-FR" sz="2000" b="1" baseline="-25000" dirty="0" err="1">
                <a:solidFill>
                  <a:schemeClr val="tx2"/>
                </a:solidFill>
              </a:rPr>
              <a:t>terms</a:t>
            </a:r>
            <a:r>
              <a:rPr lang="fr-FR" sz="2000" b="1" dirty="0">
                <a:solidFill>
                  <a:schemeClr val="tx2"/>
                </a:solidFill>
              </a:rPr>
              <a:t> and </a:t>
            </a:r>
            <a:r>
              <a:rPr lang="fr-FR" sz="2000" b="1" dirty="0" err="1">
                <a:solidFill>
                  <a:schemeClr val="tx2"/>
                </a:solidFill>
              </a:rPr>
              <a:t>n</a:t>
            </a:r>
            <a:r>
              <a:rPr lang="fr-FR" sz="2000" b="1" baseline="-25000" dirty="0" err="1">
                <a:solidFill>
                  <a:schemeClr val="tx2"/>
                </a:solidFill>
              </a:rPr>
              <a:t>matrix</a:t>
            </a:r>
            <a:r>
              <a:rPr lang="fr-FR" sz="2000" b="1" dirty="0">
                <a:solidFill>
                  <a:schemeClr val="tx2"/>
                </a:solidFill>
              </a:rPr>
              <a:t>, </a:t>
            </a:r>
            <a:r>
              <a:rPr lang="fr-FR" sz="2000" b="1" dirty="0" err="1">
                <a:solidFill>
                  <a:schemeClr val="tx2"/>
                </a:solidFill>
              </a:rPr>
              <a:t>especially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when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approaching</a:t>
            </a:r>
            <a:r>
              <a:rPr lang="fr-FR" sz="2000" b="1" dirty="0">
                <a:solidFill>
                  <a:schemeClr val="tx2"/>
                </a:solidFill>
              </a:rPr>
              <a:t> flat case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tx2"/>
                </a:solidFill>
              </a:rPr>
              <a:t>A </a:t>
            </a:r>
            <a:r>
              <a:rPr lang="fr-FR" sz="2000" b="1" dirty="0" err="1">
                <a:solidFill>
                  <a:schemeClr val="tx2"/>
                </a:solidFill>
              </a:rPr>
              <a:t>small</a:t>
            </a:r>
            <a:r>
              <a:rPr lang="fr-FR" sz="2000" b="1" dirty="0">
                <a:solidFill>
                  <a:schemeClr val="tx2"/>
                </a:solidFill>
              </a:rPr>
              <a:t> change in </a:t>
            </a:r>
            <a:r>
              <a:rPr lang="fr-FR" sz="2000" b="1" dirty="0" err="1">
                <a:solidFill>
                  <a:schemeClr val="tx2"/>
                </a:solidFill>
              </a:rPr>
              <a:t>n</a:t>
            </a:r>
            <a:r>
              <a:rPr lang="fr-FR" sz="2000" b="1" baseline="-25000" dirty="0" err="1">
                <a:solidFill>
                  <a:schemeClr val="tx2"/>
                </a:solidFill>
              </a:rPr>
              <a:t>matrix</a:t>
            </a:r>
            <a:r>
              <a:rPr lang="fr-FR" sz="2000" b="1" dirty="0">
                <a:solidFill>
                  <a:schemeClr val="tx2"/>
                </a:solidFill>
              </a:rPr>
              <a:t> can lead to non </a:t>
            </a:r>
            <a:r>
              <a:rPr lang="fr-FR" sz="2000" b="1" dirty="0" err="1">
                <a:solidFill>
                  <a:schemeClr val="tx2"/>
                </a:solidFill>
              </a:rPr>
              <a:t>physical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behaviours</a:t>
            </a:r>
            <a:endParaRPr lang="fr-FR" sz="2000" b="1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tx2"/>
                </a:solidFill>
              </a:rPr>
              <a:t>Mauro </a:t>
            </a:r>
            <a:r>
              <a:rPr lang="fr-FR" sz="2000" b="1" dirty="0" err="1">
                <a:solidFill>
                  <a:schemeClr val="tx2"/>
                </a:solidFill>
              </a:rPr>
              <a:t>is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aware</a:t>
            </a:r>
            <a:r>
              <a:rPr lang="fr-FR" sz="2000" b="1" dirty="0">
                <a:solidFill>
                  <a:schemeClr val="tx2"/>
                </a:solidFill>
              </a:rPr>
              <a:t> of </a:t>
            </a:r>
            <a:r>
              <a:rPr lang="fr-FR" sz="2000" b="1" dirty="0" err="1">
                <a:solidFill>
                  <a:schemeClr val="tx2"/>
                </a:solidFill>
              </a:rPr>
              <a:t>these</a:t>
            </a:r>
            <a:r>
              <a:rPr lang="fr-FR" sz="2000" b="1" dirty="0">
                <a:solidFill>
                  <a:schemeClr val="tx2"/>
                </a:solidFill>
              </a:rPr>
              <a:t> limitations, goal </a:t>
            </a:r>
            <a:r>
              <a:rPr lang="fr-FR" sz="2000" b="1" dirty="0" err="1">
                <a:solidFill>
                  <a:schemeClr val="tx2"/>
                </a:solidFill>
              </a:rPr>
              <a:t>is</a:t>
            </a:r>
            <a:r>
              <a:rPr lang="fr-FR" sz="2000" b="1" dirty="0">
                <a:solidFill>
                  <a:schemeClr val="tx2"/>
                </a:solidFill>
              </a:rPr>
              <a:t> to show </a:t>
            </a:r>
            <a:r>
              <a:rPr lang="fr-FR" sz="2000" b="1" dirty="0" err="1">
                <a:solidFill>
                  <a:schemeClr val="tx2"/>
                </a:solidFill>
              </a:rPr>
              <a:t>their</a:t>
            </a:r>
            <a:r>
              <a:rPr lang="fr-FR" sz="2000" b="1" dirty="0">
                <a:solidFill>
                  <a:schemeClr val="tx2"/>
                </a:solidFill>
              </a:rPr>
              <a:t> influence on </a:t>
            </a:r>
            <a:r>
              <a:rPr lang="fr-FR" sz="2000" b="1" dirty="0" err="1">
                <a:solidFill>
                  <a:schemeClr val="tx2"/>
                </a:solidFill>
              </a:rPr>
              <a:t>results</a:t>
            </a:r>
            <a:endParaRPr lang="fr-FR" sz="2000" b="1" dirty="0">
              <a:solidFill>
                <a:schemeClr val="tx2"/>
              </a:solidFill>
            </a:endParaRP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906681FD-C5FE-48CB-9E7C-5AA44C374861}"/>
              </a:ext>
            </a:extLst>
          </p:cNvPr>
          <p:cNvGrpSpPr/>
          <p:nvPr/>
        </p:nvGrpSpPr>
        <p:grpSpPr>
          <a:xfrm>
            <a:off x="6296674" y="2364144"/>
            <a:ext cx="5387982" cy="2218581"/>
            <a:chOff x="6312583" y="1767638"/>
            <a:chExt cx="5387982" cy="2218581"/>
          </a:xfrm>
        </p:grpSpPr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3351FC66-7FA6-44E9-83C8-763DCA9B63F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12583" y="1767638"/>
              <a:ext cx="5387982" cy="2218581"/>
              <a:chOff x="261561" y="1767638"/>
              <a:chExt cx="5719502" cy="2355089"/>
            </a:xfrm>
          </p:grpSpPr>
          <p:pic>
            <p:nvPicPr>
              <p:cNvPr id="16" name="Image 15">
                <a:extLst>
                  <a:ext uri="{FF2B5EF4-FFF2-40B4-BE49-F238E27FC236}">
                    <a16:creationId xmlns:a16="http://schemas.microsoft.com/office/drawing/2014/main" id="{C2498C15-F945-4A8C-AF54-3EAAD774AF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1561" y="1767638"/>
                <a:ext cx="5719502" cy="2355089"/>
              </a:xfrm>
              <a:prstGeom prst="rect">
                <a:avLst/>
              </a:prstGeom>
            </p:spPr>
          </p:pic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710DD96-014E-4B3C-A6D9-C19E57C29EC4}"/>
                  </a:ext>
                </a:extLst>
              </p:cNvPr>
              <p:cNvSpPr/>
              <p:nvPr/>
            </p:nvSpPr>
            <p:spPr>
              <a:xfrm>
                <a:off x="1696720" y="3611880"/>
                <a:ext cx="3576320" cy="238760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75000"/>
                    <a:lumOff val="2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pic>
          <p:nvPicPr>
            <p:cNvPr id="26" name="Image 25" descr="Une image contenant carte, texte, assis, eau&#10;&#10;Description générée automatiquement">
              <a:extLst>
                <a:ext uri="{FF2B5EF4-FFF2-40B4-BE49-F238E27FC236}">
                  <a16:creationId xmlns:a16="http://schemas.microsoft.com/office/drawing/2014/main" id="{D05D33EB-5BB3-4E3A-B675-94AB0CE5F3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5724"/>
            <a:stretch/>
          </p:blipFill>
          <p:spPr>
            <a:xfrm>
              <a:off x="7795379" y="2214456"/>
              <a:ext cx="2775922" cy="1077601"/>
            </a:xfrm>
            <a:prstGeom prst="rect">
              <a:avLst/>
            </a:prstGeom>
          </p:spPr>
        </p:pic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C71AC48D-57E7-4F79-BC67-5140F8B689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62135" y="3214131"/>
              <a:ext cx="194204" cy="290852"/>
            </a:xfrm>
            <a:prstGeom prst="line">
              <a:avLst/>
            </a:prstGeom>
            <a:ln w="19050">
              <a:solidFill>
                <a:schemeClr val="tx2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67A71CAA-8632-4529-BD2B-13878A1C5EE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560801" y="3176679"/>
              <a:ext cx="472780" cy="313280"/>
            </a:xfrm>
            <a:prstGeom prst="line">
              <a:avLst/>
            </a:prstGeom>
            <a:ln w="19050">
              <a:solidFill>
                <a:schemeClr val="tx2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Image 33">
            <a:extLst>
              <a:ext uri="{FF2B5EF4-FFF2-40B4-BE49-F238E27FC236}">
                <a16:creationId xmlns:a16="http://schemas.microsoft.com/office/drawing/2014/main" id="{E29F922C-2550-4F10-8F27-F25CFC29C8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344" y="2333589"/>
            <a:ext cx="5387982" cy="2218581"/>
          </a:xfrm>
          <a:prstGeom prst="rect">
            <a:avLst/>
          </a:prstGeom>
        </p:spPr>
      </p:pic>
      <p:sp>
        <p:nvSpPr>
          <p:cNvPr id="35" name="Date Placeholder 3">
            <a:extLst>
              <a:ext uri="{FF2B5EF4-FFF2-40B4-BE49-F238E27FC236}">
                <a16:creationId xmlns:a16="http://schemas.microsoft.com/office/drawing/2014/main" id="{15FC2B02-476A-45B8-9184-8C0F263F86DA}"/>
              </a:ext>
            </a:extLst>
          </p:cNvPr>
          <p:cNvSpPr txBox="1">
            <a:spLocks/>
          </p:cNvSpPr>
          <p:nvPr/>
        </p:nvSpPr>
        <p:spPr>
          <a:xfrm>
            <a:off x="3537778" y="6403402"/>
            <a:ext cx="77403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16/03/20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534CA5D-1674-483B-ADA2-FB5A4457194C}"/>
              </a:ext>
            </a:extLst>
          </p:cNvPr>
          <p:cNvSpPr/>
          <p:nvPr/>
        </p:nvSpPr>
        <p:spPr>
          <a:xfrm>
            <a:off x="1979082" y="5681778"/>
            <a:ext cx="489857" cy="4354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14695A1-84B4-418E-A4A7-1193E20827D1}"/>
              </a:ext>
            </a:extLst>
          </p:cNvPr>
          <p:cNvSpPr/>
          <p:nvPr/>
        </p:nvSpPr>
        <p:spPr>
          <a:xfrm>
            <a:off x="8021499" y="5695160"/>
            <a:ext cx="489857" cy="4354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93355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 descr="Une image contenant texte, carte&#10;&#10;Description générée automatiquement">
            <a:extLst>
              <a:ext uri="{FF2B5EF4-FFF2-40B4-BE49-F238E27FC236}">
                <a16:creationId xmlns:a16="http://schemas.microsoft.com/office/drawing/2014/main" id="{4947EB07-EF75-4718-9D95-4C45DCC166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569" b="1"/>
          <a:stretch/>
        </p:blipFill>
        <p:spPr>
          <a:xfrm>
            <a:off x="3477011" y="1371599"/>
            <a:ext cx="8388000" cy="4253249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F2772237-0C9F-46C8-A9B2-44A007387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Application to the PS </a:t>
            </a:r>
            <a:r>
              <a:rPr lang="fr-FR" dirty="0" err="1"/>
              <a:t>wall</a:t>
            </a:r>
            <a:r>
              <a:rPr lang="fr-FR" dirty="0"/>
              <a:t> </a:t>
            </a:r>
            <a:r>
              <a:rPr lang="fr-FR" dirty="0" err="1"/>
              <a:t>impedance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AE799C0-A856-4F6A-B4A4-35A1E86E0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C3961B-02D9-40EA-B0F9-1620A855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Sebastien Joly | Presentation Title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7BC10CB-EE6B-4C35-9385-B82325DFF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42FE3FD0-5AFA-4D5E-B55E-5AE875DEB188}"/>
              </a:ext>
            </a:extLst>
          </p:cNvPr>
          <p:cNvGrpSpPr>
            <a:grpSpLocks noChangeAspect="1"/>
          </p:cNvGrpSpPr>
          <p:nvPr/>
        </p:nvGrpSpPr>
        <p:grpSpPr>
          <a:xfrm>
            <a:off x="498402" y="4141089"/>
            <a:ext cx="2791667" cy="1368000"/>
            <a:chOff x="6788921" y="2808137"/>
            <a:chExt cx="4774462" cy="2339630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4EB0BC97-7949-48C6-81F8-F8AB9223EE6D}"/>
                </a:ext>
              </a:extLst>
            </p:cNvPr>
            <p:cNvGrpSpPr/>
            <p:nvPr/>
          </p:nvGrpSpPr>
          <p:grpSpPr>
            <a:xfrm>
              <a:off x="6788921" y="3134230"/>
              <a:ext cx="4774462" cy="2013537"/>
              <a:chOff x="2511706" y="3461093"/>
              <a:chExt cx="4774462" cy="2013537"/>
            </a:xfrm>
          </p:grpSpPr>
          <p:grpSp>
            <p:nvGrpSpPr>
              <p:cNvPr id="10" name="Groupe 9">
                <a:extLst>
                  <a:ext uri="{FF2B5EF4-FFF2-40B4-BE49-F238E27FC236}">
                    <a16:creationId xmlns:a16="http://schemas.microsoft.com/office/drawing/2014/main" id="{35A11EE7-5A0D-4FE0-A469-E272675308DD}"/>
                  </a:ext>
                </a:extLst>
              </p:cNvPr>
              <p:cNvGrpSpPr/>
              <p:nvPr/>
            </p:nvGrpSpPr>
            <p:grpSpPr>
              <a:xfrm>
                <a:off x="2511706" y="3461093"/>
                <a:ext cx="2862476" cy="1497839"/>
                <a:chOff x="2511706" y="3461093"/>
                <a:chExt cx="2862476" cy="1497839"/>
              </a:xfrm>
            </p:grpSpPr>
            <p:sp>
              <p:nvSpPr>
                <p:cNvPr id="13" name="Ellipse 12">
                  <a:extLst>
                    <a:ext uri="{FF2B5EF4-FFF2-40B4-BE49-F238E27FC236}">
                      <a16:creationId xmlns:a16="http://schemas.microsoft.com/office/drawing/2014/main" id="{B9DA26A1-3ADC-45FD-9A9F-0C24BE7BF643}"/>
                    </a:ext>
                  </a:extLst>
                </p:cNvPr>
                <p:cNvSpPr/>
                <p:nvPr/>
              </p:nvSpPr>
              <p:spPr>
                <a:xfrm>
                  <a:off x="2511706" y="3530278"/>
                  <a:ext cx="2628000" cy="1260000"/>
                </a:xfrm>
                <a:prstGeom prst="ellipse">
                  <a:avLst/>
                </a:prstGeom>
                <a:noFill/>
                <a:ln w="762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4" name="Connecteur droit avec flèche 13">
                  <a:extLst>
                    <a:ext uri="{FF2B5EF4-FFF2-40B4-BE49-F238E27FC236}">
                      <a16:creationId xmlns:a16="http://schemas.microsoft.com/office/drawing/2014/main" id="{CB24549E-7EFB-41EA-9503-7ACDDBDFCA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371630" y="3461093"/>
                  <a:ext cx="2552" cy="1260000"/>
                </a:xfrm>
                <a:prstGeom prst="straightConnector1">
                  <a:avLst/>
                </a:prstGeom>
                <a:ln w="76200">
                  <a:solidFill>
                    <a:srgbClr val="00206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cteur droit avec flèche 14">
                  <a:extLst>
                    <a:ext uri="{FF2B5EF4-FFF2-40B4-BE49-F238E27FC236}">
                      <a16:creationId xmlns:a16="http://schemas.microsoft.com/office/drawing/2014/main" id="{CC79700C-6B03-47B9-B7ED-61B560835C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11706" y="4958932"/>
                  <a:ext cx="2628000" cy="0"/>
                </a:xfrm>
                <a:prstGeom prst="straightConnector1">
                  <a:avLst/>
                </a:prstGeom>
                <a:ln w="76200">
                  <a:solidFill>
                    <a:srgbClr val="00206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39F52155-C0FC-4B1C-86A3-E0898688A42B}"/>
                  </a:ext>
                </a:extLst>
              </p:cNvPr>
              <p:cNvSpPr txBox="1"/>
              <p:nvPr/>
            </p:nvSpPr>
            <p:spPr>
              <a:xfrm>
                <a:off x="5555999" y="3906016"/>
                <a:ext cx="1730169" cy="37015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fr-FR" sz="1400" b="1" dirty="0">
                    <a:solidFill>
                      <a:schemeClr val="bg2">
                        <a:lumMod val="10000"/>
                      </a:schemeClr>
                    </a:solidFill>
                  </a:rPr>
                  <a:t>b = 70 mm</a:t>
                </a:r>
              </a:p>
            </p:txBody>
          </p:sp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3B00EAC2-D24D-4BB7-B705-60BB9C7F543A}"/>
                  </a:ext>
                </a:extLst>
              </p:cNvPr>
              <p:cNvSpPr txBox="1"/>
              <p:nvPr/>
            </p:nvSpPr>
            <p:spPr>
              <a:xfrm>
                <a:off x="2981163" y="5104479"/>
                <a:ext cx="2085193" cy="37015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fr-FR" sz="1400" b="1" dirty="0">
                    <a:solidFill>
                      <a:schemeClr val="bg2">
                        <a:lumMod val="10000"/>
                      </a:schemeClr>
                    </a:solidFill>
                  </a:rPr>
                  <a:t>a = 146 mm</a:t>
                </a:r>
              </a:p>
            </p:txBody>
          </p:sp>
        </p:grpSp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886D5BAC-8839-4910-9EDE-0B1B61F9C7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62871" y="3234208"/>
              <a:ext cx="0" cy="183555"/>
            </a:xfrm>
            <a:prstGeom prst="straightConnector1">
              <a:avLst/>
            </a:prstGeom>
            <a:ln w="76200">
              <a:solidFill>
                <a:srgbClr val="00206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E4D695BB-37DD-4E4E-8F2B-3021D9D94C26}"/>
                </a:ext>
              </a:extLst>
            </p:cNvPr>
            <p:cNvCxnSpPr>
              <a:cxnSpLocks/>
            </p:cNvCxnSpPr>
            <p:nvPr/>
          </p:nvCxnSpPr>
          <p:spPr>
            <a:xfrm>
              <a:off x="8162447" y="2993213"/>
              <a:ext cx="0" cy="183555"/>
            </a:xfrm>
            <a:prstGeom prst="straightConnector1">
              <a:avLst/>
            </a:prstGeom>
            <a:ln w="76200">
              <a:solidFill>
                <a:srgbClr val="00206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FCB404E8-4248-48F6-8502-C590DF07456D}"/>
                </a:ext>
              </a:extLst>
            </p:cNvPr>
            <p:cNvSpPr txBox="1"/>
            <p:nvPr/>
          </p:nvSpPr>
          <p:spPr>
            <a:xfrm>
              <a:off x="8300976" y="2808137"/>
              <a:ext cx="1730169" cy="3701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FR" sz="1400" b="1" dirty="0">
                  <a:solidFill>
                    <a:schemeClr val="bg2">
                      <a:lumMod val="10000"/>
                    </a:schemeClr>
                  </a:solidFill>
                </a:rPr>
                <a:t>e = 1.5 mm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011C60CB-D883-4B8B-A861-8612311D419E}"/>
              </a:ext>
            </a:extLst>
          </p:cNvPr>
          <p:cNvGrpSpPr>
            <a:grpSpLocks noChangeAspect="1"/>
          </p:cNvGrpSpPr>
          <p:nvPr/>
        </p:nvGrpSpPr>
        <p:grpSpPr>
          <a:xfrm>
            <a:off x="552366" y="1574027"/>
            <a:ext cx="2608614" cy="1683453"/>
            <a:chOff x="2511706" y="3229417"/>
            <a:chExt cx="3327079" cy="2147112"/>
          </a:xfrm>
        </p:grpSpPr>
        <p:grpSp>
          <p:nvGrpSpPr>
            <p:cNvPr id="21" name="Groupe 20">
              <a:extLst>
                <a:ext uri="{FF2B5EF4-FFF2-40B4-BE49-F238E27FC236}">
                  <a16:creationId xmlns:a16="http://schemas.microsoft.com/office/drawing/2014/main" id="{E4256132-F650-45D3-B455-0ED838A2B063}"/>
                </a:ext>
              </a:extLst>
            </p:cNvPr>
            <p:cNvGrpSpPr/>
            <p:nvPr/>
          </p:nvGrpSpPr>
          <p:grpSpPr>
            <a:xfrm>
              <a:off x="2511706" y="3316955"/>
              <a:ext cx="1514945" cy="1641976"/>
              <a:chOff x="2511706" y="3316955"/>
              <a:chExt cx="1514945" cy="1641976"/>
            </a:xfrm>
          </p:grpSpPr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EAF99E97-19B5-45E4-B394-D5B68C044551}"/>
                  </a:ext>
                </a:extLst>
              </p:cNvPr>
              <p:cNvSpPr/>
              <p:nvPr/>
            </p:nvSpPr>
            <p:spPr>
              <a:xfrm>
                <a:off x="2511706" y="3530278"/>
                <a:ext cx="1260000" cy="1260000"/>
              </a:xfrm>
              <a:prstGeom prst="ellipse">
                <a:avLst/>
              </a:prstGeom>
              <a:noFill/>
              <a:ln w="762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6" name="Connecteur droit avec flèche 25">
                <a:extLst>
                  <a:ext uri="{FF2B5EF4-FFF2-40B4-BE49-F238E27FC236}">
                    <a16:creationId xmlns:a16="http://schemas.microsoft.com/office/drawing/2014/main" id="{961DCAE4-1082-4264-BBB7-BEA7674C02A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024099" y="3552038"/>
                <a:ext cx="2552" cy="1281778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avec flèche 26">
                <a:extLst>
                  <a:ext uri="{FF2B5EF4-FFF2-40B4-BE49-F238E27FC236}">
                    <a16:creationId xmlns:a16="http://schemas.microsoft.com/office/drawing/2014/main" id="{49267C18-C36D-47AC-BD93-C1FB33DC6E6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11706" y="4958931"/>
                <a:ext cx="1260000" cy="0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avec flèche 27">
                <a:extLst>
                  <a:ext uri="{FF2B5EF4-FFF2-40B4-BE49-F238E27FC236}">
                    <a16:creationId xmlns:a16="http://schemas.microsoft.com/office/drawing/2014/main" id="{560D248A-F55E-48A9-A1D0-AB1D4684C13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64355" y="3557950"/>
                <a:ext cx="0" cy="183555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avec flèche 28">
                <a:extLst>
                  <a:ext uri="{FF2B5EF4-FFF2-40B4-BE49-F238E27FC236}">
                    <a16:creationId xmlns:a16="http://schemas.microsoft.com/office/drawing/2014/main" id="{9CEB9F7A-B2C7-4FED-ADB0-D69C1CE359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63931" y="3316955"/>
                <a:ext cx="0" cy="183555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108241E6-3D26-4AC2-9A3D-928D0EEC6C6A}"/>
                </a:ext>
              </a:extLst>
            </p:cNvPr>
            <p:cNvSpPr txBox="1"/>
            <p:nvPr/>
          </p:nvSpPr>
          <p:spPr>
            <a:xfrm>
              <a:off x="4108618" y="4028073"/>
              <a:ext cx="1730167" cy="2747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FR" sz="1400" b="1" dirty="0">
                  <a:solidFill>
                    <a:schemeClr val="bg2">
                      <a:lumMod val="10000"/>
                    </a:schemeClr>
                  </a:solidFill>
                </a:rPr>
                <a:t>b = 70 mm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867B282F-5FDB-489B-8B15-17EEC87F780B}"/>
                </a:ext>
              </a:extLst>
            </p:cNvPr>
            <p:cNvSpPr txBox="1"/>
            <p:nvPr/>
          </p:nvSpPr>
          <p:spPr>
            <a:xfrm>
              <a:off x="2643341" y="5101747"/>
              <a:ext cx="1730167" cy="2747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FR" sz="1400" b="1" dirty="0">
                  <a:solidFill>
                    <a:schemeClr val="bg2">
                      <a:lumMod val="10000"/>
                    </a:schemeClr>
                  </a:solidFill>
                </a:rPr>
                <a:t>a = 70 mm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F7F33249-C016-4DCF-849E-7611B2C8EE12}"/>
                </a:ext>
              </a:extLst>
            </p:cNvPr>
            <p:cNvSpPr txBox="1"/>
            <p:nvPr/>
          </p:nvSpPr>
          <p:spPr>
            <a:xfrm>
              <a:off x="3324489" y="3229417"/>
              <a:ext cx="173016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FR" sz="1400" b="1" dirty="0">
                  <a:solidFill>
                    <a:schemeClr val="bg2">
                      <a:lumMod val="10000"/>
                    </a:schemeClr>
                  </a:solidFill>
                </a:rPr>
                <a:t>e = 1.5 mm</a:t>
              </a:r>
            </a:p>
          </p:txBody>
        </p:sp>
      </p:grpSp>
      <p:sp>
        <p:nvSpPr>
          <p:cNvPr id="30" name="ZoneTexte 29">
            <a:extLst>
              <a:ext uri="{FF2B5EF4-FFF2-40B4-BE49-F238E27FC236}">
                <a16:creationId xmlns:a16="http://schemas.microsoft.com/office/drawing/2014/main" id="{8F73896D-0A4C-4032-8C01-03B0D9EEF338}"/>
              </a:ext>
            </a:extLst>
          </p:cNvPr>
          <p:cNvSpPr txBox="1"/>
          <p:nvPr/>
        </p:nvSpPr>
        <p:spPr>
          <a:xfrm>
            <a:off x="305194" y="1175204"/>
            <a:ext cx="28934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>
                <a:solidFill>
                  <a:srgbClr val="303030"/>
                </a:solidFill>
              </a:rPr>
              <a:t>Old </a:t>
            </a:r>
            <a:r>
              <a:rPr lang="fr-FR" b="1" dirty="0" err="1">
                <a:solidFill>
                  <a:srgbClr val="303030"/>
                </a:solidFill>
              </a:rPr>
              <a:t>beam</a:t>
            </a:r>
            <a:r>
              <a:rPr lang="fr-FR" b="1" dirty="0">
                <a:solidFill>
                  <a:srgbClr val="303030"/>
                </a:solidFill>
              </a:rPr>
              <a:t> pipe </a:t>
            </a:r>
            <a:r>
              <a:rPr lang="fr-FR" b="1" dirty="0" err="1">
                <a:solidFill>
                  <a:srgbClr val="303030"/>
                </a:solidFill>
              </a:rPr>
              <a:t>geometry</a:t>
            </a:r>
            <a:endParaRPr lang="fr-FR" b="1" dirty="0">
              <a:solidFill>
                <a:srgbClr val="303030"/>
              </a:solidFill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1C6A3A4-63AE-4C4B-8E26-19F40330E21C}"/>
              </a:ext>
            </a:extLst>
          </p:cNvPr>
          <p:cNvSpPr txBox="1"/>
          <p:nvPr/>
        </p:nvSpPr>
        <p:spPr>
          <a:xfrm>
            <a:off x="305195" y="3768200"/>
            <a:ext cx="28934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>
                <a:solidFill>
                  <a:srgbClr val="303030"/>
                </a:solidFill>
              </a:rPr>
              <a:t>New </a:t>
            </a:r>
            <a:r>
              <a:rPr lang="fr-FR" b="1" dirty="0" err="1">
                <a:solidFill>
                  <a:srgbClr val="303030"/>
                </a:solidFill>
              </a:rPr>
              <a:t>beam</a:t>
            </a:r>
            <a:r>
              <a:rPr lang="fr-FR" b="1" dirty="0">
                <a:solidFill>
                  <a:srgbClr val="303030"/>
                </a:solidFill>
              </a:rPr>
              <a:t> pipe </a:t>
            </a:r>
            <a:r>
              <a:rPr lang="fr-FR" b="1" dirty="0" err="1">
                <a:solidFill>
                  <a:srgbClr val="303030"/>
                </a:solidFill>
              </a:rPr>
              <a:t>geometry</a:t>
            </a:r>
            <a:endParaRPr lang="fr-FR" b="1" dirty="0">
              <a:solidFill>
                <a:srgbClr val="303030"/>
              </a:solidFill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1F831D48-FA0A-4674-A191-09BD5B08E5BC}"/>
              </a:ext>
            </a:extLst>
          </p:cNvPr>
          <p:cNvSpPr txBox="1"/>
          <p:nvPr/>
        </p:nvSpPr>
        <p:spPr>
          <a:xfrm>
            <a:off x="5135406" y="1113851"/>
            <a:ext cx="50793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>
                <a:solidFill>
                  <a:srgbClr val="303030"/>
                </a:solidFill>
              </a:rPr>
              <a:t>PS transverse </a:t>
            </a:r>
            <a:r>
              <a:rPr lang="fr-FR" sz="1600" dirty="0" err="1">
                <a:solidFill>
                  <a:srgbClr val="303030"/>
                </a:solidFill>
              </a:rPr>
              <a:t>wall</a:t>
            </a:r>
            <a:r>
              <a:rPr lang="fr-FR" sz="1600" dirty="0">
                <a:solidFill>
                  <a:srgbClr val="303030"/>
                </a:solidFill>
              </a:rPr>
              <a:t> </a:t>
            </a:r>
            <a:r>
              <a:rPr lang="fr-FR" sz="1600" dirty="0" err="1">
                <a:solidFill>
                  <a:srgbClr val="303030"/>
                </a:solidFill>
              </a:rPr>
              <a:t>impedance</a:t>
            </a:r>
            <a:r>
              <a:rPr lang="fr-FR" sz="1600" dirty="0">
                <a:solidFill>
                  <a:srgbClr val="303030"/>
                </a:solidFill>
              </a:rPr>
              <a:t> at </a:t>
            </a:r>
            <a:r>
              <a:rPr lang="fr-FR" sz="1600" dirty="0" err="1">
                <a:solidFill>
                  <a:srgbClr val="303030"/>
                </a:solidFill>
              </a:rPr>
              <a:t>E</a:t>
            </a:r>
            <a:r>
              <a:rPr lang="fr-FR" sz="1600" baseline="-25000" dirty="0" err="1">
                <a:solidFill>
                  <a:srgbClr val="303030"/>
                </a:solidFill>
              </a:rPr>
              <a:t>kin</a:t>
            </a:r>
            <a:r>
              <a:rPr lang="fr-FR" sz="1600" dirty="0">
                <a:solidFill>
                  <a:srgbClr val="303030"/>
                </a:solidFill>
              </a:rPr>
              <a:t> = 25.1 </a:t>
            </a:r>
            <a:r>
              <a:rPr lang="fr-FR" sz="1600" dirty="0" err="1">
                <a:solidFill>
                  <a:srgbClr val="303030"/>
                </a:solidFill>
              </a:rPr>
              <a:t>GeV</a:t>
            </a:r>
            <a:endParaRPr lang="fr-FR" sz="1600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8633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89142BD-E359-40B3-8D2B-5E9D30FD04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Add new elements to both pre and post LS2 PS impedance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Implementation of </a:t>
            </a:r>
            <a:r>
              <a:rPr lang="en-US" dirty="0" err="1">
                <a:cs typeface="Calibri"/>
              </a:rPr>
              <a:t>Tlwall</a:t>
            </a:r>
            <a:r>
              <a:rPr lang="en-US" dirty="0">
                <a:cs typeface="Calibri"/>
              </a:rPr>
              <a:t> to Mauro’s code with Carlo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Add effect of magnets surrounding the beam pipe to the wall impedance with Mauro’s 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Redo several elements CST simulations with longer wakes, smaller bunch length and different beta for injection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DELPHI and </a:t>
            </a:r>
            <a:r>
              <a:rPr lang="en-US" dirty="0" err="1">
                <a:cs typeface="Calibri"/>
              </a:rPr>
              <a:t>PyHeadtail</a:t>
            </a:r>
            <a:r>
              <a:rPr lang="en-US" dirty="0">
                <a:cs typeface="Calibri"/>
              </a:rPr>
              <a:t> simulations to assess beam stability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DD130A-EE8F-44E4-9EC1-AEDB66382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Next steps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F8AB3A-9E57-49DE-8BD8-5C03DC75E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1A7DB2-5F69-48D0-ABCD-4BCE64597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DB7BD83-B2BA-40B7-9493-66BD3A600545}"/>
              </a:ext>
            </a:extLst>
          </p:cNvPr>
          <p:cNvSpPr txBox="1">
            <a:spLocks/>
          </p:cNvSpPr>
          <p:nvPr/>
        </p:nvSpPr>
        <p:spPr>
          <a:xfrm>
            <a:off x="3537778" y="6403402"/>
            <a:ext cx="77403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16/03/20</a:t>
            </a:r>
          </a:p>
        </p:txBody>
      </p:sp>
    </p:spTree>
    <p:extLst>
      <p:ext uri="{BB962C8B-B14F-4D97-AF65-F5344CB8AC3E}">
        <p14:creationId xmlns:p14="http://schemas.microsoft.com/office/powerpoint/2010/main" val="20476148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EF46-B6A5-B141-AF9D-CFD11350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2" name="Content Placeholder 4" descr="A statue of a person wearing a hat&#10;&#10;Description automatically generated">
            <a:extLst>
              <a:ext uri="{FF2B5EF4-FFF2-40B4-BE49-F238E27FC236}">
                <a16:creationId xmlns:a16="http://schemas.microsoft.com/office/drawing/2014/main" id="{68FAB3CF-9CD5-48E3-A638-F4E0D2113E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935" y="357882"/>
            <a:ext cx="6916742" cy="573583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AD58906-9308-4565-ADA8-E3E6AE36F2D4}"/>
              </a:ext>
            </a:extLst>
          </p:cNvPr>
          <p:cNvSpPr txBox="1"/>
          <p:nvPr/>
        </p:nvSpPr>
        <p:spPr>
          <a:xfrm>
            <a:off x="2956595" y="5118729"/>
            <a:ext cx="602142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n w="19050">
                  <a:solidFill>
                    <a:srgbClr val="303030"/>
                  </a:solidFill>
                </a:ln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I NEED YOUR SUGGESTIONS</a:t>
            </a:r>
            <a:endParaRPr lang="en-GB" sz="3600" b="1" dirty="0">
              <a:ln w="19050">
                <a:solidFill>
                  <a:srgbClr val="303030"/>
                </a:solidFill>
              </a:ln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0A676EC-4739-4E9D-B28A-76673C63C241}"/>
              </a:ext>
            </a:extLst>
          </p:cNvPr>
          <p:cNvSpPr txBox="1">
            <a:spLocks/>
          </p:cNvSpPr>
          <p:nvPr/>
        </p:nvSpPr>
        <p:spPr>
          <a:xfrm>
            <a:off x="3537778" y="6403402"/>
            <a:ext cx="77403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16/03/20</a:t>
            </a:r>
          </a:p>
        </p:txBody>
      </p:sp>
    </p:spTree>
    <p:extLst>
      <p:ext uri="{BB962C8B-B14F-4D97-AF65-F5344CB8AC3E}">
        <p14:creationId xmlns:p14="http://schemas.microsoft.com/office/powerpoint/2010/main" val="7149145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 descr="Une image contenant texte, carte&#10;&#10;Description générée automatiquement">
            <a:extLst>
              <a:ext uri="{FF2B5EF4-FFF2-40B4-BE49-F238E27FC236}">
                <a16:creationId xmlns:a16="http://schemas.microsoft.com/office/drawing/2014/main" id="{005CE380-E563-431F-8B33-4C3BE7AF52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5847" y="1592263"/>
            <a:ext cx="7900306" cy="4608512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F3FEFBD3-24DC-4E62-A980-38D37D299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D6FAA3-F79C-4232-9EA3-E8445AEAD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C93E0C-6B70-4DF6-A6AA-81BF8D0DD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Sebastien Joly | Presentation Title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A08F9F8-4670-4F85-A0EA-C44052A1B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802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CDB752-7EC0-4910-8CCC-7ACFC0948D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In the context of the LIU project, it’s wanted to double the beam intensity and increase injection energy of the PS.</a:t>
            </a:r>
          </a:p>
          <a:p>
            <a:r>
              <a:rPr lang="en-US" dirty="0">
                <a:cs typeface="Calibri"/>
              </a:rPr>
              <a:t>	“Raise the injection energy in the PS to 2 GeV to allow for higher beam brightness 	at the same space charge tune spread.” </a:t>
            </a:r>
            <a:r>
              <a:rPr lang="en-US" baseline="30000" dirty="0">
                <a:cs typeface="Calibri"/>
              </a:rPr>
              <a:t>[1]</a:t>
            </a:r>
            <a:endParaRPr lang="en-US" dirty="0"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Change of PS layout after LS2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Need to update PS impedance model and study possible beam instabilities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AE1476-4D55-482F-8F34-E16D8E8A5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Context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DF9E96-541D-43CF-ABB1-BED947E82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1867AD-123D-4560-BAF1-5BD7D0D9D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E1282AF-D785-41AF-9016-BB051588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16/03/20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285F324-AB0C-460B-98D4-13ECA43AD9D8}"/>
              </a:ext>
            </a:extLst>
          </p:cNvPr>
          <p:cNvSpPr txBox="1"/>
          <p:nvPr/>
        </p:nvSpPr>
        <p:spPr>
          <a:xfrm>
            <a:off x="407988" y="6028216"/>
            <a:ext cx="109852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200" b="1" baseline="30000" dirty="0"/>
              <a:t>[1] </a:t>
            </a:r>
            <a:r>
              <a:rPr lang="fr-FR" sz="1200" dirty="0" err="1"/>
              <a:t>Shaposhnikova</a:t>
            </a:r>
            <a:r>
              <a:rPr lang="fr-FR" sz="1200" dirty="0"/>
              <a:t>, Elena, et al. </a:t>
            </a:r>
            <a:r>
              <a:rPr lang="fr-FR" sz="1200" i="1" dirty="0"/>
              <a:t>LHC </a:t>
            </a:r>
            <a:r>
              <a:rPr lang="fr-FR" sz="1200" i="1" dirty="0" err="1"/>
              <a:t>Injectors</a:t>
            </a:r>
            <a:r>
              <a:rPr lang="fr-FR" sz="1200" i="1" dirty="0"/>
              <a:t> Upgrade (LIU) Project at CERN</a:t>
            </a:r>
            <a:r>
              <a:rPr lang="fr-FR" sz="1200" dirty="0"/>
              <a:t>. No. CERN-ACC-2016-288. 2016.</a:t>
            </a:r>
            <a:r>
              <a:rPr lang="fr-FR" sz="1200" b="1" baseline="30000" dirty="0"/>
              <a:t> 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3815412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29B5CA-CEDA-458C-BC45-4BF60DF34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Impedance model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485EE-C582-4DD7-B3ED-A82CFD881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EED0C-86FB-4D05-A830-055DF410F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2C07212-21AD-408A-B594-055FBB485D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16/03/20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A8C97916-F576-4AC1-B4A0-F9A12497D7A0}"/>
              </a:ext>
            </a:extLst>
          </p:cNvPr>
          <p:cNvGrpSpPr/>
          <p:nvPr/>
        </p:nvGrpSpPr>
        <p:grpSpPr>
          <a:xfrm>
            <a:off x="482874" y="1133990"/>
            <a:ext cx="11226249" cy="4422831"/>
            <a:chOff x="1180618" y="2004538"/>
            <a:chExt cx="9926928" cy="4022872"/>
          </a:xfrm>
        </p:grpSpPr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C50D62E1-E635-4051-8EBF-5EB14555147C}"/>
                </a:ext>
              </a:extLst>
            </p:cNvPr>
            <p:cNvGrpSpPr/>
            <p:nvPr/>
          </p:nvGrpSpPr>
          <p:grpSpPr>
            <a:xfrm>
              <a:off x="1180618" y="2004538"/>
              <a:ext cx="9926928" cy="4022872"/>
              <a:chOff x="1180618" y="2004538"/>
              <a:chExt cx="9926928" cy="4022872"/>
            </a:xfrm>
          </p:grpSpPr>
          <p:sp>
            <p:nvSpPr>
              <p:cNvPr id="8" name="Rectangle : coins arrondis 7">
                <a:extLst>
                  <a:ext uri="{FF2B5EF4-FFF2-40B4-BE49-F238E27FC236}">
                    <a16:creationId xmlns:a16="http://schemas.microsoft.com/office/drawing/2014/main" id="{5DE02662-A1A3-415E-9C5A-721B042B9CE1}"/>
                  </a:ext>
                </a:extLst>
              </p:cNvPr>
              <p:cNvSpPr/>
              <p:nvPr/>
            </p:nvSpPr>
            <p:spPr>
              <a:xfrm>
                <a:off x="1180618" y="4044631"/>
                <a:ext cx="1990845" cy="902825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 err="1"/>
                  <a:t>Tsutsui</a:t>
                </a:r>
                <a:r>
                  <a:rPr lang="fr-FR" b="1" dirty="0"/>
                  <a:t> </a:t>
                </a:r>
                <a:r>
                  <a:rPr lang="fr-FR" b="1" dirty="0" err="1"/>
                  <a:t>impedance</a:t>
                </a:r>
                <a:endParaRPr lang="fr-FR" b="1" dirty="0"/>
              </a:p>
            </p:txBody>
          </p:sp>
          <p:sp>
            <p:nvSpPr>
              <p:cNvPr id="12" name="Rectangle : coins arrondis 11">
                <a:extLst>
                  <a:ext uri="{FF2B5EF4-FFF2-40B4-BE49-F238E27FC236}">
                    <a16:creationId xmlns:a16="http://schemas.microsoft.com/office/drawing/2014/main" id="{726751C1-798E-4552-9087-6FA1D68AF99D}"/>
                  </a:ext>
                </a:extLst>
              </p:cNvPr>
              <p:cNvSpPr/>
              <p:nvPr/>
            </p:nvSpPr>
            <p:spPr>
              <a:xfrm>
                <a:off x="9116701" y="4044631"/>
                <a:ext cx="1990845" cy="902825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 err="1"/>
                  <a:t>Weighted</a:t>
                </a:r>
                <a:r>
                  <a:rPr lang="fr-FR" b="1" dirty="0"/>
                  <a:t> total </a:t>
                </a:r>
                <a:r>
                  <a:rPr lang="fr-FR" b="1" dirty="0" err="1"/>
                  <a:t>impedance</a:t>
                </a:r>
                <a:endParaRPr lang="fr-FR" b="1" dirty="0"/>
              </a:p>
            </p:txBody>
          </p:sp>
          <p:sp>
            <p:nvSpPr>
              <p:cNvPr id="13" name="Rectangle : coins arrondis 12">
                <a:extLst>
                  <a:ext uri="{FF2B5EF4-FFF2-40B4-BE49-F238E27FC236}">
                    <a16:creationId xmlns:a16="http://schemas.microsoft.com/office/drawing/2014/main" id="{E827AA71-3FE2-4449-AC2C-E5954C715DA1}"/>
                  </a:ext>
                </a:extLst>
              </p:cNvPr>
              <p:cNvSpPr/>
              <p:nvPr/>
            </p:nvSpPr>
            <p:spPr>
              <a:xfrm>
                <a:off x="5257450" y="2004538"/>
                <a:ext cx="1990845" cy="100264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 err="1"/>
                  <a:t>Optics</a:t>
                </a:r>
                <a:r>
                  <a:rPr lang="fr-FR" b="1" dirty="0"/>
                  <a:t> </a:t>
                </a:r>
                <a:r>
                  <a:rPr lang="fr-FR" b="1" dirty="0" err="1"/>
                  <a:t>from</a:t>
                </a:r>
                <a:r>
                  <a:rPr lang="fr-FR" b="1" dirty="0"/>
                  <a:t> </a:t>
                </a:r>
                <a:r>
                  <a:rPr lang="fr-FR" b="1" dirty="0" err="1"/>
                  <a:t>Madx</a:t>
                </a:r>
                <a:r>
                  <a:rPr lang="fr-FR" b="1" dirty="0"/>
                  <a:t> input</a:t>
                </a:r>
              </a:p>
            </p:txBody>
          </p:sp>
          <p:sp>
            <p:nvSpPr>
              <p:cNvPr id="21" name="Flèche : droite 20">
                <a:extLst>
                  <a:ext uri="{FF2B5EF4-FFF2-40B4-BE49-F238E27FC236}">
                    <a16:creationId xmlns:a16="http://schemas.microsoft.com/office/drawing/2014/main" id="{17EDF3C1-FB23-4E93-BF48-C9EFD8750898}"/>
                  </a:ext>
                </a:extLst>
              </p:cNvPr>
              <p:cNvSpPr/>
              <p:nvPr/>
            </p:nvSpPr>
            <p:spPr>
              <a:xfrm>
                <a:off x="3171463" y="4105037"/>
                <a:ext cx="5945238" cy="825038"/>
              </a:xfrm>
              <a:prstGeom prst="rightArrow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B049B907-1C6F-48E4-924C-A35BFBDA7541}"/>
                  </a:ext>
                </a:extLst>
              </p:cNvPr>
              <p:cNvSpPr/>
              <p:nvPr/>
            </p:nvSpPr>
            <p:spPr>
              <a:xfrm rot="18806299">
                <a:off x="2691457" y="4941686"/>
                <a:ext cx="1759329" cy="412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9C5E56C-5EC3-4BAB-946F-DC53AEBA69BF}"/>
                  </a:ext>
                </a:extLst>
              </p:cNvPr>
              <p:cNvSpPr/>
              <p:nvPr/>
            </p:nvSpPr>
            <p:spPr>
              <a:xfrm rot="2727096">
                <a:off x="2755309" y="3684353"/>
                <a:ext cx="1593795" cy="4121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" name="Rectangle : coins arrondis 10">
                <a:extLst>
                  <a:ext uri="{FF2B5EF4-FFF2-40B4-BE49-F238E27FC236}">
                    <a16:creationId xmlns:a16="http://schemas.microsoft.com/office/drawing/2014/main" id="{6D744763-B360-4532-9BC4-D214E6FFB42F}"/>
                  </a:ext>
                </a:extLst>
              </p:cNvPr>
              <p:cNvSpPr/>
              <p:nvPr/>
            </p:nvSpPr>
            <p:spPr>
              <a:xfrm>
                <a:off x="1180618" y="2966559"/>
                <a:ext cx="1990845" cy="902825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/>
                  <a:t>CST </a:t>
                </a:r>
                <a:r>
                  <a:rPr lang="fr-FR" b="1" dirty="0" err="1"/>
                  <a:t>impedance</a:t>
                </a:r>
                <a:endParaRPr lang="fr-FR" b="1" dirty="0"/>
              </a:p>
            </p:txBody>
          </p:sp>
          <p:sp>
            <p:nvSpPr>
              <p:cNvPr id="10" name="Rectangle : coins arrondis 9">
                <a:extLst>
                  <a:ext uri="{FF2B5EF4-FFF2-40B4-BE49-F238E27FC236}">
                    <a16:creationId xmlns:a16="http://schemas.microsoft.com/office/drawing/2014/main" id="{0FD3BE7F-08D5-4EF6-ADC9-6B7C686C6854}"/>
                  </a:ext>
                </a:extLst>
              </p:cNvPr>
              <p:cNvSpPr/>
              <p:nvPr/>
            </p:nvSpPr>
            <p:spPr>
              <a:xfrm>
                <a:off x="1180618" y="5122703"/>
                <a:ext cx="1990845" cy="902825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 err="1"/>
                  <a:t>Resistive</a:t>
                </a:r>
                <a:r>
                  <a:rPr lang="fr-FR" b="1" dirty="0"/>
                  <a:t> </a:t>
                </a:r>
                <a:r>
                  <a:rPr lang="fr-FR" b="1" dirty="0" err="1"/>
                  <a:t>wall</a:t>
                </a:r>
                <a:r>
                  <a:rPr lang="fr-FR" b="1" dirty="0"/>
                  <a:t> </a:t>
                </a:r>
                <a:r>
                  <a:rPr lang="fr-FR" b="1" dirty="0" err="1"/>
                  <a:t>impedance</a:t>
                </a:r>
                <a:endParaRPr lang="fr-FR" b="1" dirty="0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D0F36F3-D49F-4978-AD2B-3BDFCD277978}"/>
                </a:ext>
              </a:extLst>
            </p:cNvPr>
            <p:cNvSpPr/>
            <p:nvPr/>
          </p:nvSpPr>
          <p:spPr>
            <a:xfrm rot="5400000">
              <a:off x="5518509" y="3408753"/>
              <a:ext cx="1477557" cy="4121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6" name="ZoneTexte 25">
            <a:extLst>
              <a:ext uri="{FF2B5EF4-FFF2-40B4-BE49-F238E27FC236}">
                <a16:creationId xmlns:a16="http://schemas.microsoft.com/office/drawing/2014/main" id="{8B7D272A-F323-47DA-95CF-1D40E26BA8F2}"/>
              </a:ext>
            </a:extLst>
          </p:cNvPr>
          <p:cNvSpPr txBox="1"/>
          <p:nvPr/>
        </p:nvSpPr>
        <p:spPr>
          <a:xfrm>
            <a:off x="4132857" y="2510207"/>
            <a:ext cx="189839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l-GR" b="1" dirty="0">
                <a:solidFill>
                  <a:schemeClr val="bg2">
                    <a:lumMod val="10000"/>
                  </a:schemeClr>
                </a:solidFill>
              </a:rPr>
              <a:t>β</a:t>
            </a:r>
            <a:r>
              <a:rPr lang="fr-FR" b="1" baseline="-25000" dirty="0" err="1">
                <a:solidFill>
                  <a:schemeClr val="bg2">
                    <a:lumMod val="10000"/>
                  </a:schemeClr>
                </a:solidFill>
              </a:rPr>
              <a:t>x,y</a:t>
            </a:r>
            <a:r>
              <a:rPr lang="fr-FR" b="1" baseline="30000" dirty="0" err="1">
                <a:solidFill>
                  <a:schemeClr val="bg2">
                    <a:lumMod val="10000"/>
                  </a:schemeClr>
                </a:solidFill>
              </a:rPr>
              <a:t>element</a:t>
            </a:r>
            <a:r>
              <a:rPr lang="fr-FR" b="1" baseline="30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/</a:t>
            </a:r>
            <a:r>
              <a:rPr lang="el-GR" b="1" dirty="0">
                <a:solidFill>
                  <a:schemeClr val="bg2">
                    <a:lumMod val="10000"/>
                  </a:schemeClr>
                </a:solidFill>
              </a:rPr>
              <a:t> β</a:t>
            </a:r>
            <a:r>
              <a:rPr lang="fr-FR" b="1" baseline="-25000" dirty="0" err="1">
                <a:solidFill>
                  <a:schemeClr val="bg2">
                    <a:lumMod val="10000"/>
                  </a:schemeClr>
                </a:solidFill>
              </a:rPr>
              <a:t>x,y</a:t>
            </a:r>
            <a:r>
              <a:rPr lang="fr-FR" b="1" baseline="30000" dirty="0" err="1">
                <a:solidFill>
                  <a:schemeClr val="bg2">
                    <a:lumMod val="10000"/>
                  </a:schemeClr>
                </a:solidFill>
              </a:rPr>
              <a:t>total</a:t>
            </a:r>
            <a:r>
              <a:rPr lang="fr-FR" b="1" baseline="30000" dirty="0">
                <a:solidFill>
                  <a:schemeClr val="bg2">
                    <a:lumMod val="10000"/>
                  </a:schemeClr>
                </a:solidFill>
              </a:rPr>
              <a:t>  </a:t>
            </a:r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weight</a:t>
            </a:r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applied</a:t>
            </a:r>
            <a:endParaRPr lang="fr-FR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06FE9D54-0201-4AEB-B479-BEF9EC7AF697}"/>
              </a:ext>
            </a:extLst>
          </p:cNvPr>
          <p:cNvSpPr txBox="1"/>
          <p:nvPr/>
        </p:nvSpPr>
        <p:spPr>
          <a:xfrm>
            <a:off x="6723840" y="4173458"/>
            <a:ext cx="230805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Sum</a:t>
            </a:r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 of all the </a:t>
            </a:r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weighted</a:t>
            </a:r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elements</a:t>
            </a:r>
            <a:endParaRPr lang="fr-FR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395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4714136" cy="1065742"/>
          </a:xfrm>
        </p:spPr>
        <p:txBody>
          <a:bodyPr/>
          <a:lstStyle/>
          <a:p>
            <a:r>
              <a:rPr lang="en-US" dirty="0">
                <a:cs typeface="Calibri Light"/>
              </a:rPr>
              <a:t>Status of the impedance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8" y="1598658"/>
            <a:ext cx="444172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  <a:hlinkClick r:id="rId2"/>
              </a:rPr>
              <a:t>Impedance website</a:t>
            </a:r>
            <a:endParaRPr lang="en-US" dirty="0">
              <a:cs typeface="Calibri"/>
            </a:endParaRPr>
          </a:p>
          <a:p>
            <a:r>
              <a:rPr lang="en-US" dirty="0"/>
              <a:t>Impedances, wakes, elements and interactive plots can be found on the CERN Impedance webpage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C843C9-BDC7-451C-9FE4-C14DEFADD8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287" t="22203" r="7883" b="3020"/>
          <a:stretch/>
        </p:blipFill>
        <p:spPr>
          <a:xfrm>
            <a:off x="5122125" y="771214"/>
            <a:ext cx="7013642" cy="4863406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2761113-CFD2-4D8C-A8CD-00A172231A0C}"/>
              </a:ext>
            </a:extLst>
          </p:cNvPr>
          <p:cNvSpPr txBox="1">
            <a:spLocks/>
          </p:cNvSpPr>
          <p:nvPr/>
        </p:nvSpPr>
        <p:spPr>
          <a:xfrm>
            <a:off x="3537777" y="6403401"/>
            <a:ext cx="87656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16/03/20</a:t>
            </a:r>
          </a:p>
        </p:txBody>
      </p:sp>
    </p:spTree>
    <p:extLst>
      <p:ext uri="{BB962C8B-B14F-4D97-AF65-F5344CB8AC3E}">
        <p14:creationId xmlns:p14="http://schemas.microsoft.com/office/powerpoint/2010/main" val="1324117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9A0A99E-B559-4A9E-997B-75382308C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Comparisons pre and post LS2</a:t>
            </a:r>
            <a:endParaRPr lang="en-GB" dirty="0"/>
          </a:p>
        </p:txBody>
      </p:sp>
      <p:pic>
        <p:nvPicPr>
          <p:cNvPr id="9" name="Picture 4" descr="Screenshot from 2020-02-25 15-09-42.png">
            <a:extLst>
              <a:ext uri="{FF2B5EF4-FFF2-40B4-BE49-F238E27FC236}">
                <a16:creationId xmlns:a16="http://schemas.microsoft.com/office/drawing/2014/main" id="{F9B01193-D074-43EC-8066-A3E80B361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5087" y="1610089"/>
            <a:ext cx="7901826" cy="41979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7E7026C-4AB8-4620-B4A4-D4386D8AD542}"/>
              </a:ext>
            </a:extLst>
          </p:cNvPr>
          <p:cNvSpPr txBox="1"/>
          <p:nvPr/>
        </p:nvSpPr>
        <p:spPr>
          <a:xfrm>
            <a:off x="465108" y="1186910"/>
            <a:ext cx="11261784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PS Layouts for </a:t>
            </a:r>
            <a:r>
              <a:rPr lang="en-US" dirty="0">
                <a:cs typeface="Calibri"/>
              </a:rPr>
              <a:t>both pre and post LS2 including elements modifications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1646D7-DF15-41E0-A4C5-02C78F3D4D0D}"/>
              </a:ext>
            </a:extLst>
          </p:cNvPr>
          <p:cNvSpPr txBox="1"/>
          <p:nvPr/>
        </p:nvSpPr>
        <p:spPr>
          <a:xfrm>
            <a:off x="504825" y="6343650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Link impedance </a:t>
            </a:r>
            <a:r>
              <a:rPr lang="en-US" dirty="0">
                <a:cs typeface="Calibri"/>
              </a:rPr>
              <a:t>website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2D24FA-F96C-4FEF-B1AB-4339B545BE4B}"/>
              </a:ext>
            </a:extLst>
          </p:cNvPr>
          <p:cNvSpPr txBox="1"/>
          <p:nvPr/>
        </p:nvSpPr>
        <p:spPr>
          <a:xfrm>
            <a:off x="504825" y="5937584"/>
            <a:ext cx="417545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Source : </a:t>
            </a:r>
            <a:r>
              <a:rPr lang="en-US" dirty="0">
                <a:cs typeface="Calibri"/>
                <a:hlinkClick r:id="rId3"/>
              </a:rPr>
              <a:t>Impedance website</a:t>
            </a:r>
            <a:endParaRPr lang="en-US" dirty="0">
              <a:cs typeface="Calibri"/>
            </a:endParaRPr>
          </a:p>
          <a:p>
            <a:pPr algn="l"/>
            <a:endParaRPr lang="en-GB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9566BE9-40EC-434B-A2F4-06B7A617A8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16/03/20</a:t>
            </a:r>
          </a:p>
        </p:txBody>
      </p:sp>
    </p:spTree>
    <p:extLst>
      <p:ext uri="{BB962C8B-B14F-4D97-AF65-F5344CB8AC3E}">
        <p14:creationId xmlns:p14="http://schemas.microsoft.com/office/powerpoint/2010/main" val="215904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Impedances contributions by element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2CD18E3-5CE3-47BD-A992-A05C32474A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16/03/20</a:t>
            </a:r>
          </a:p>
        </p:txBody>
      </p:sp>
      <p:pic>
        <p:nvPicPr>
          <p:cNvPr id="12" name="Content Placeholder 4" descr="A close up of a map&#10;&#10;Description automatically generated">
            <a:extLst>
              <a:ext uri="{FF2B5EF4-FFF2-40B4-BE49-F238E27FC236}">
                <a16:creationId xmlns:a16="http://schemas.microsoft.com/office/drawing/2014/main" id="{E28F351A-DCC0-449C-B371-E58ED0C3C6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345" y="945741"/>
            <a:ext cx="5348569" cy="2340000"/>
          </a:xfrm>
          <a:prstGeom prst="rect">
            <a:avLst/>
          </a:prstGeom>
        </p:spPr>
      </p:pic>
      <p:pic>
        <p:nvPicPr>
          <p:cNvPr id="13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5CC54BD0-719A-4925-880A-DE784AB0D6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46" y="938211"/>
            <a:ext cx="5348569" cy="2340000"/>
          </a:xfrm>
          <a:prstGeom prst="rect">
            <a:avLst/>
          </a:prstGeom>
        </p:spPr>
      </p:pic>
      <p:pic>
        <p:nvPicPr>
          <p:cNvPr id="14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9D832127-BF76-425E-999D-29803CB9AF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98" y="3278211"/>
            <a:ext cx="5348572" cy="2340000"/>
          </a:xfrm>
          <a:prstGeom prst="rect">
            <a:avLst/>
          </a:prstGeom>
        </p:spPr>
      </p:pic>
      <p:pic>
        <p:nvPicPr>
          <p:cNvPr id="15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A13C4A03-F797-469C-B07D-BE1D81EF1A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345" y="3293271"/>
            <a:ext cx="5348569" cy="234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045A536A-34B2-46B8-A519-A9636332C3AE}"/>
              </a:ext>
            </a:extLst>
          </p:cNvPr>
          <p:cNvSpPr txBox="1"/>
          <p:nvPr/>
        </p:nvSpPr>
        <p:spPr>
          <a:xfrm>
            <a:off x="407988" y="5714024"/>
            <a:ext cx="113760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Main </a:t>
            </a:r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impedance</a:t>
            </a:r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 contributions : </a:t>
            </a:r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resistive</a:t>
            </a:r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wall</a:t>
            </a:r>
            <a:r>
              <a:rPr lang="fr-FR" b="1" dirty="0">
                <a:solidFill>
                  <a:schemeClr val="bg2">
                    <a:lumMod val="10000"/>
                  </a:schemeClr>
                </a:solidFill>
              </a:rPr>
              <a:t>, kickers, vacuum ports, </a:t>
            </a:r>
            <a:r>
              <a:rPr lang="fr-FR" b="1" dirty="0" err="1">
                <a:solidFill>
                  <a:schemeClr val="bg2">
                    <a:lumMod val="10000"/>
                  </a:schemeClr>
                </a:solidFill>
              </a:rPr>
              <a:t>bellows</a:t>
            </a:r>
            <a:endParaRPr lang="fr-FR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902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Resonator fit of kickers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AF1334B-CEA2-4378-A7FB-D21133591CB2}"/>
              </a:ext>
            </a:extLst>
          </p:cNvPr>
          <p:cNvSpPr txBox="1">
            <a:spLocks/>
          </p:cNvSpPr>
          <p:nvPr/>
        </p:nvSpPr>
        <p:spPr>
          <a:xfrm>
            <a:off x="638348" y="1725694"/>
            <a:ext cx="4252913" cy="2892336"/>
          </a:xfrm>
          <a:prstGeom prst="rect">
            <a:avLst/>
          </a:prstGeom>
          <a:ln w="28575">
            <a:solidFill>
              <a:srgbClr val="FFC000"/>
            </a:solidFill>
          </a:ln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dirty="0">
                <a:latin typeface="Arial"/>
                <a:cs typeface="Arial"/>
              </a:rPr>
              <a:t>Maximum number of resonators used : 3</a:t>
            </a:r>
            <a:endParaRPr lang="en-GB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dirty="0">
                <a:latin typeface="Arial"/>
                <a:cs typeface="Arial"/>
              </a:rPr>
              <a:t>Bounds on resonators parameters (Q &gt;0, </a:t>
            </a:r>
            <a:r>
              <a:rPr lang="en-GB" dirty="0" err="1">
                <a:latin typeface="Arial"/>
                <a:cs typeface="Arial"/>
              </a:rPr>
              <a:t>fres</a:t>
            </a:r>
            <a:r>
              <a:rPr lang="en-GB" dirty="0">
                <a:latin typeface="Arial"/>
                <a:cs typeface="Arial"/>
              </a:rPr>
              <a:t> &lt; 10 GHz, |Rt| &lt; 70 MΩ/m)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dirty="0">
                <a:latin typeface="Arial"/>
                <a:cs typeface="Arial"/>
              </a:rPr>
              <a:t>Fit in two steps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dirty="0">
                <a:latin typeface="Arial"/>
                <a:cs typeface="Arial"/>
              </a:rPr>
              <a:t>Fit independently real and imaginary part of impedance then keep the fit with the smaller residual sum of squares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Reconstruct wake potential using broadband resonator formula to compare it with CST wake file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2" name="Picture 8" descr="fit_res_1.png">
            <a:extLst>
              <a:ext uri="{FF2B5EF4-FFF2-40B4-BE49-F238E27FC236}">
                <a16:creationId xmlns:a16="http://schemas.microsoft.com/office/drawing/2014/main" id="{BB308703-B501-4452-8F03-C730971D5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4461" y="145025"/>
            <a:ext cx="5238112" cy="3165804"/>
          </a:xfrm>
          <a:prstGeom prst="rect">
            <a:avLst/>
          </a:prstGeom>
        </p:spPr>
      </p:pic>
      <p:pic>
        <p:nvPicPr>
          <p:cNvPr id="13" name="Picture 10" descr="fit_res_2.png">
            <a:extLst>
              <a:ext uri="{FF2B5EF4-FFF2-40B4-BE49-F238E27FC236}">
                <a16:creationId xmlns:a16="http://schemas.microsoft.com/office/drawing/2014/main" id="{2BDF4232-E193-4DAA-B579-616D30DB50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589"/>
          <a:stretch/>
        </p:blipFill>
        <p:spPr>
          <a:xfrm>
            <a:off x="6464461" y="3116826"/>
            <a:ext cx="5222905" cy="3165804"/>
          </a:xfrm>
          <a:prstGeom prst="rect">
            <a:avLst/>
          </a:prstGeom>
        </p:spPr>
      </p:pic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0B4EE8D5-9B69-4B35-9DA0-9E498991801E}"/>
              </a:ext>
            </a:extLst>
          </p:cNvPr>
          <p:cNvSpPr txBox="1">
            <a:spLocks/>
          </p:cNvSpPr>
          <p:nvPr/>
        </p:nvSpPr>
        <p:spPr>
          <a:xfrm>
            <a:off x="3537778" y="6403402"/>
            <a:ext cx="77403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16/03/20</a:t>
            </a:r>
          </a:p>
        </p:txBody>
      </p:sp>
    </p:spTree>
    <p:extLst>
      <p:ext uri="{BB962C8B-B14F-4D97-AF65-F5344CB8AC3E}">
        <p14:creationId xmlns:p14="http://schemas.microsoft.com/office/powerpoint/2010/main" val="2048704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Resonator fit of kickers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Sebastien Joly | Overview of the PS impedance model and its improvements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4" descr="fit_res_wake_1.png">
            <a:extLst>
              <a:ext uri="{FF2B5EF4-FFF2-40B4-BE49-F238E27FC236}">
                <a16:creationId xmlns:a16="http://schemas.microsoft.com/office/drawing/2014/main" id="{79D52470-BFA2-4E7E-A7E5-6F73314BE1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175" r="23406"/>
          <a:stretch/>
        </p:blipFill>
        <p:spPr>
          <a:xfrm>
            <a:off x="326691" y="1337344"/>
            <a:ext cx="5444662" cy="4451350"/>
          </a:xfrm>
          <a:prstGeom prst="rect">
            <a:avLst/>
          </a:prstGeom>
        </p:spPr>
      </p:pic>
      <p:pic>
        <p:nvPicPr>
          <p:cNvPr id="11" name="Picture 8" descr="fit_res_wake_2.png">
            <a:extLst>
              <a:ext uri="{FF2B5EF4-FFF2-40B4-BE49-F238E27FC236}">
                <a16:creationId xmlns:a16="http://schemas.microsoft.com/office/drawing/2014/main" id="{DC9FDDDF-73E5-4D92-843A-8AC101863D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62" r="24143"/>
          <a:stretch/>
        </p:blipFill>
        <p:spPr>
          <a:xfrm>
            <a:off x="6456123" y="1340519"/>
            <a:ext cx="5568203" cy="4469371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45F8AEE7-0746-4964-826A-D65D56BE5739}"/>
              </a:ext>
            </a:extLst>
          </p:cNvPr>
          <p:cNvSpPr txBox="1">
            <a:spLocks/>
          </p:cNvSpPr>
          <p:nvPr/>
        </p:nvSpPr>
        <p:spPr>
          <a:xfrm>
            <a:off x="3537778" y="6403402"/>
            <a:ext cx="77403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16/03/20</a:t>
            </a:r>
          </a:p>
        </p:txBody>
      </p:sp>
    </p:spTree>
    <p:extLst>
      <p:ext uri="{BB962C8B-B14F-4D97-AF65-F5344CB8AC3E}">
        <p14:creationId xmlns:p14="http://schemas.microsoft.com/office/powerpoint/2010/main" val="374639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3695</TotalTime>
  <Words>1337</Words>
  <Application>Microsoft Office PowerPoint</Application>
  <PresentationFormat>Grand écran</PresentationFormat>
  <Paragraphs>220</Paragraphs>
  <Slides>29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Cambria Math</vt:lpstr>
      <vt:lpstr>Impact</vt:lpstr>
      <vt:lpstr>Symbol</vt:lpstr>
      <vt:lpstr>Office Theme</vt:lpstr>
      <vt:lpstr>Overview of the PS impedance model and its improvements</vt:lpstr>
      <vt:lpstr>Table of contents</vt:lpstr>
      <vt:lpstr>Context</vt:lpstr>
      <vt:lpstr>Impedance model</vt:lpstr>
      <vt:lpstr>Status of the impedance model</vt:lpstr>
      <vt:lpstr>Comparisons pre and post LS2</vt:lpstr>
      <vt:lpstr>Impedances contributions by element</vt:lpstr>
      <vt:lpstr>Resonator fit of kickers</vt:lpstr>
      <vt:lpstr>Resonator fit of kickers</vt:lpstr>
      <vt:lpstr>Resonator fit of kickers</vt:lpstr>
      <vt:lpstr>Resonator fit of kickers</vt:lpstr>
      <vt:lpstr>Resonator fit of kickers</vt:lpstr>
      <vt:lpstr>Resonator fit of kickers</vt:lpstr>
      <vt:lpstr>Resonator fit of kickers</vt:lpstr>
      <vt:lpstr>Resonator fit of kickers</vt:lpstr>
      <vt:lpstr>N. Mounet fast Fourier transform</vt:lpstr>
      <vt:lpstr>N. Mounet fast Fourier transform</vt:lpstr>
      <vt:lpstr>Impedance of an elliptic beam pipe</vt:lpstr>
      <vt:lpstr>Round beam pipe</vt:lpstr>
      <vt:lpstr>Flat beam pipe</vt:lpstr>
      <vt:lpstr>Elliptical beam pipe</vt:lpstr>
      <vt:lpstr>Elliptical beam pipe</vt:lpstr>
      <vt:lpstr>Limitations</vt:lpstr>
      <vt:lpstr>Limitations</vt:lpstr>
      <vt:lpstr>Application to the PS wall impedance</vt:lpstr>
      <vt:lpstr>Next steps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Sebastien Joly</dc:creator>
  <cp:lastModifiedBy>Sébastien Joly</cp:lastModifiedBy>
  <cp:revision>75</cp:revision>
  <dcterms:created xsi:type="dcterms:W3CDTF">2020-02-28T08:13:26Z</dcterms:created>
  <dcterms:modified xsi:type="dcterms:W3CDTF">2020-03-22T15:48:44Z</dcterms:modified>
</cp:coreProperties>
</file>