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79" r:id="rId4"/>
    <p:sldId id="280" r:id="rId5"/>
    <p:sldId id="281" r:id="rId6"/>
    <p:sldId id="269" r:id="rId7"/>
    <p:sldId id="270" r:id="rId8"/>
    <p:sldId id="273" r:id="rId9"/>
    <p:sldId id="274" r:id="rId10"/>
    <p:sldId id="275" r:id="rId11"/>
    <p:sldId id="276" r:id="rId12"/>
    <p:sldId id="277" r:id="rId13"/>
    <p:sldId id="278" r:id="rId14"/>
    <p:sldId id="267" r:id="rId15"/>
    <p:sldId id="283" r:id="rId16"/>
    <p:sldId id="271" r:id="rId17"/>
    <p:sldId id="272" r:id="rId18"/>
    <p:sldId id="28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2D4F8B"/>
    <a:srgbClr val="CC3300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3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472E690-3852-415F-94A2-2B371CBC8586}" type="datetimeFigureOut">
              <a:rPr lang="en-US"/>
              <a:pPr/>
              <a:t>6/21/2010</a:t>
            </a:fld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0B938E1-CD24-464F-B9EA-EFAEA559E2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523CE60-FF67-461A-B173-C4DD99E1611D}" type="datetimeFigureOut">
              <a:rPr lang="en-US"/>
              <a:pPr/>
              <a:t>6/21/2010</a:t>
            </a:fld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4BD14F1-951E-4198-B4AA-03D0B43966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CERNlogo-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banner0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0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46082" name="Image" r:id="rId5" imgW="2006349" imgH="10158730" progId="">
              <p:embed/>
            </p:oleObj>
          </a:graphicData>
        </a:graphic>
      </p:graphicFrame>
      <p:sp>
        <p:nvSpPr>
          <p:cNvPr id="7" name="Text Box 41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562D67DE-D2BE-4E24-895C-DACCB08131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4F3A92C1-E45D-4E82-A391-A58DEA5D8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80A85EC4-872F-443B-962B-FC68AB230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371F32-AA3E-46C7-B487-02B5BA861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4D0E6-AEB6-42F8-BA8D-87B7B5F36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0FD7E-0673-48DE-80CE-F25F524FA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4BC12C-FF6D-4B7E-A944-81096B90AD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23D64D-3DF7-4385-A4CD-6C52A3715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622289-CA70-44E5-ADC8-D229D40E62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E32CCF-9427-4AE8-AC92-5F4AF8A71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1D64C5B0-1C6E-41DF-AC8A-A3D8FF8B2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4436E9-A9E2-4D02-9044-6CE23CA7F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0F01BB-9840-4694-BF17-0918410E5D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A8B377-B13B-43B6-A943-4EFA57173A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EA0E1-4676-4C74-AC66-F0EA528DD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AC57E807-FAAF-4829-9008-FB876343D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2BFF4A66-D6C1-4389-8566-32AC7AA1E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3D35DCFC-AB63-47D6-89F3-1590627C81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69D9A31E-E095-4DF2-A840-889553D128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6D6D6E84-CF16-4938-BDFC-96B2EA80F1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029C5ECB-269A-429E-A127-E5AC8501A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 </a:t>
            </a:r>
            <a:fld id="{5B2D8FE1-5CA3-40F7-98B4-20A3818B4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1" descr="banner-ITonly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r>
              <a:rPr lang="en-US"/>
              <a:t>  </a:t>
            </a:r>
            <a:fld id="{E9411C40-81EE-40EF-84E7-497F4F1342E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24" descr="CERNlogo-rgb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026" name="Image" r:id="rId17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  <p:sldLayoutId id="2147483694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8ADC65FF-3B58-47B3-94A8-D2DD24146255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p:oleObj spid="_x0000_s3074" name="Image" r:id="rId15" imgW="2006349" imgH="142222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1" r:id="rId3"/>
    <p:sldLayoutId id="2147483690" r:id="rId4"/>
    <p:sldLayoutId id="2147483689" r:id="rId5"/>
    <p:sldLayoutId id="2147483688" r:id="rId6"/>
    <p:sldLayoutId id="2147483687" r:id="rId7"/>
    <p:sldLayoutId id="2147483686" r:id="rId8"/>
    <p:sldLayoutId id="2147483685" r:id="rId9"/>
    <p:sldLayoutId id="2147483684" r:id="rId10"/>
    <p:sldLayoutId id="214748368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rid.ie/mpi/wiki/WorkingGroup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cv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CERN-IT Update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Ian Bird</a:t>
            </a:r>
          </a:p>
          <a:p>
            <a:pPr eaLnBrk="1" hangingPunct="1"/>
            <a:r>
              <a:rPr lang="en-US" dirty="0" smtClean="0"/>
              <a:t>On behalf of IT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905000" y="4953000"/>
            <a:ext cx="662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3861AA"/>
                </a:solidFill>
              </a:rPr>
              <a:t>Multi-core and Virtualisation Workshop, </a:t>
            </a:r>
            <a:br>
              <a:rPr lang="en-US" sz="2400">
                <a:solidFill>
                  <a:srgbClr val="3861AA"/>
                </a:solidFill>
              </a:rPr>
            </a:br>
            <a:r>
              <a:rPr lang="en-US" sz="2400">
                <a:solidFill>
                  <a:srgbClr val="3861AA"/>
                </a:solidFill>
              </a:rPr>
              <a:t>21-22 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677C392B-C83D-427A-B569-668EC59D4295}" type="slidenum">
              <a:rPr lang="en-US"/>
              <a:pPr/>
              <a:t>10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CVI: work in progress - I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Microsoft Integration Components for Linux guests</a:t>
            </a:r>
          </a:p>
          <a:p>
            <a:pPr lvl="1"/>
            <a:r>
              <a:rPr lang="en-US" smtClean="0"/>
              <a:t>A.k.a. paravirtualized drivers</a:t>
            </a:r>
          </a:p>
          <a:p>
            <a:pPr lvl="1"/>
            <a:r>
              <a:rPr lang="en-US" smtClean="0"/>
              <a:t>Supported on RHEL5 (i386 and x86_64)</a:t>
            </a:r>
          </a:p>
          <a:p>
            <a:pPr lvl="1"/>
            <a:r>
              <a:rPr lang="en-US" smtClean="0"/>
              <a:t>Enhanced performance and functionality</a:t>
            </a:r>
          </a:p>
          <a:p>
            <a:pPr lvl="2"/>
            <a:r>
              <a:rPr lang="en-US" smtClean="0"/>
              <a:t>Boosts I/O performance for VMs on iSCSI storage</a:t>
            </a:r>
          </a:p>
          <a:p>
            <a:pPr lvl="2"/>
            <a:r>
              <a:rPr lang="en-US" smtClean="0"/>
              <a:t>Support for up to 4 virtual CPUs</a:t>
            </a:r>
          </a:p>
          <a:p>
            <a:pPr lvl="2"/>
            <a:r>
              <a:rPr lang="en-US" smtClean="0"/>
              <a:t>Better time keeping</a:t>
            </a:r>
          </a:p>
          <a:p>
            <a:pPr lvl="2"/>
            <a:r>
              <a:rPr lang="en-US" smtClean="0"/>
              <a:t>Support for synthetic mouse</a:t>
            </a:r>
          </a:p>
          <a:p>
            <a:pPr lvl="1"/>
            <a:r>
              <a:rPr lang="en-US" smtClean="0"/>
              <a:t>Required RPMs available in “slc5-testing” repositories</a:t>
            </a:r>
          </a:p>
          <a:p>
            <a:pPr lvl="2"/>
            <a:r>
              <a:rPr lang="en-US" smtClean="0"/>
              <a:t>“{kmod-,}mshvic” RPMs</a:t>
            </a:r>
          </a:p>
          <a:p>
            <a:pPr lvl="2"/>
            <a:r>
              <a:rPr lang="en-US" smtClean="0"/>
              <a:t>Based on v 2.1 Release Candidate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CD4369B4-6092-4DC3-AE43-4168B37F227D}" type="slidenum">
              <a:rPr lang="en-US"/>
              <a:pPr/>
              <a:t>11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CVI: work in progress - II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Consolidation of physics servers (IT/PES/PS)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~300 </a:t>
            </a:r>
            <a:r>
              <a:rPr lang="en-US" dirty="0" err="1" smtClean="0"/>
              <a:t>Quattor</a:t>
            </a:r>
            <a:r>
              <a:rPr lang="en-US" dirty="0" smtClean="0"/>
              <a:t> managed Linux VM’s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IT servers and </a:t>
            </a:r>
            <a:r>
              <a:rPr lang="en-US" dirty="0" err="1" smtClean="0"/>
              <a:t>VOBoxes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3 enclosures of 16 blades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Each with ISCSI shared storage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Failover cluster setup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Allows transparent </a:t>
            </a:r>
            <a:r>
              <a:rPr lang="en-US" u="sng" dirty="0" smtClean="0"/>
              <a:t>live</a:t>
            </a:r>
            <a:r>
              <a:rPr lang="en-US" dirty="0" smtClean="0"/>
              <a:t> migration between hypervisors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 to gain operational experience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Start with some IT services first (e.g. </a:t>
            </a:r>
            <a:r>
              <a:rPr lang="en-US" dirty="0" err="1" smtClean="0"/>
              <a:t>CAProxy</a:t>
            </a:r>
            <a:r>
              <a:rPr lang="en-US" dirty="0" smtClean="0"/>
              <a:t>, …)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Verify that procedures work as planned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Target date for first </a:t>
            </a:r>
            <a:r>
              <a:rPr lang="en-US" dirty="0" err="1" smtClean="0"/>
              <a:t>VOBoxes</a:t>
            </a:r>
            <a:r>
              <a:rPr lang="en-US" dirty="0" smtClean="0"/>
              <a:t> is ~July 2010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gain experience with non-critical </a:t>
            </a:r>
            <a:r>
              <a:rPr lang="en-US" dirty="0" err="1" smtClean="0"/>
              <a:t>VOBox</a:t>
            </a:r>
            <a:r>
              <a:rPr lang="en-US" dirty="0" smtClean="0"/>
              <a:t> services first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Next step: Virtual small </a:t>
            </a:r>
            <a:r>
              <a:rPr lang="en-US" dirty="0" err="1" smtClean="0"/>
              <a:t>diskservers</a:t>
            </a:r>
            <a:r>
              <a:rPr lang="en-US" dirty="0" smtClean="0"/>
              <a:t> (~ 5TB of storage)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By accessing </a:t>
            </a:r>
            <a:r>
              <a:rPr lang="en-US" dirty="0" err="1" smtClean="0"/>
              <a:t>iSCSI</a:t>
            </a:r>
            <a:r>
              <a:rPr lang="en-US" dirty="0" smtClean="0"/>
              <a:t> targets from VM’s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“LX”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ctr"/>
            <a:r>
              <a:rPr lang="en-GB" dirty="0" err="1" smtClean="0"/>
              <a:t>LXCloud</a:t>
            </a:r>
            <a:r>
              <a:rPr lang="en-GB" dirty="0" smtClean="0"/>
              <a:t> 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See presentation of Sebastian Goasguen + Ulrich Schwickerath</a:t>
            </a:r>
          </a:p>
          <a:p>
            <a:pPr lvl="1" fontAlgn="ctr"/>
            <a:r>
              <a:rPr lang="en-GB" dirty="0" smtClean="0">
                <a:ea typeface="+mn-ea"/>
                <a:cs typeface="+mn-cs"/>
              </a:rPr>
              <a:t>Management of a virtual infrastructure with cloud </a:t>
            </a:r>
            <a:r>
              <a:rPr lang="en-GB" dirty="0" smtClean="0">
                <a:ea typeface="+mn-ea"/>
                <a:cs typeface="+mn-cs"/>
              </a:rPr>
              <a:t>interfaces</a:t>
            </a:r>
          </a:p>
          <a:p>
            <a:pPr lvl="1"/>
            <a:r>
              <a:rPr lang="en-US" dirty="0" smtClean="0"/>
              <a:t>Includes the capability to run </a:t>
            </a:r>
            <a:r>
              <a:rPr lang="en-US" dirty="0" err="1" smtClean="0"/>
              <a:t>CernVM</a:t>
            </a:r>
            <a:r>
              <a:rPr lang="en-US" dirty="0" smtClean="0"/>
              <a:t> images</a:t>
            </a:r>
          </a:p>
          <a:p>
            <a:pPr lvl="1"/>
            <a:r>
              <a:rPr lang="en-US" dirty="0" smtClean="0"/>
              <a:t>Scalability test are ongoing</a:t>
            </a:r>
          </a:p>
          <a:p>
            <a:pPr lvl="1"/>
            <a:r>
              <a:rPr lang="en-US" dirty="0" smtClean="0"/>
              <a:t>Tests </a:t>
            </a:r>
            <a:r>
              <a:rPr lang="en-US" dirty="0" smtClean="0"/>
              <a:t>ongoing with both Open Nebula and Platform ISF as potential </a:t>
            </a:r>
            <a:r>
              <a:rPr lang="en-US" dirty="0" smtClean="0"/>
              <a:t>solutions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ctr"/>
            <a:r>
              <a:rPr lang="en-GB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LXBatch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 OS worker node: as VM addresses dependency problem 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WN with a full experiment software stack </a:t>
            </a:r>
          </a:p>
          <a:p>
            <a:pPr lvl="2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user could choose from among a standard/certified set.  These images could e.g. Be built using the experiment build servers.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the previous case but with the pilot framework embedded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CERNVM images </a:t>
            </a:r>
          </a:p>
          <a:p>
            <a:r>
              <a:rPr lang="en-GB" dirty="0" smtClean="0"/>
              <a:t>Eventually: </a:t>
            </a:r>
            <a:r>
              <a:rPr lang="en-GB" dirty="0" err="1" smtClean="0"/>
              <a:t>LXBatch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</a:t>
            </a:r>
            <a:r>
              <a:rPr lang="en-GB" dirty="0" smtClean="0"/>
              <a:t> </a:t>
            </a:r>
            <a:r>
              <a:rPr lang="en-GB" dirty="0" err="1" smtClean="0"/>
              <a:t>LXCloud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fld id="{1D64C5B0-1C6E-41DF-AC8A-A3D8FF8B2E5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72F911F6-7746-47E3-804F-F964B2139C93}" type="slidenum">
              <a:rPr lang="en-US"/>
              <a:pPr/>
              <a:t>13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Batch and Cloud computing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915400" cy="5334000"/>
          </a:xfrm>
        </p:spPr>
        <p:txBody>
          <a:bodyPr/>
          <a:lstStyle/>
          <a:p>
            <a:pPr lvl="1"/>
            <a:endParaRPr lang="en-US" dirty="0" smtClean="0"/>
          </a:p>
          <a:p>
            <a:r>
              <a:rPr lang="en-US" dirty="0" err="1" smtClean="0"/>
              <a:t>HEPiX</a:t>
            </a:r>
            <a:r>
              <a:rPr lang="en-US" dirty="0" smtClean="0"/>
              <a:t> working group on </a:t>
            </a:r>
            <a:r>
              <a:rPr lang="en-US" dirty="0" err="1" smtClean="0"/>
              <a:t>virtualisation</a:t>
            </a:r>
            <a:endParaRPr lang="en-US" dirty="0" smtClean="0"/>
          </a:p>
          <a:p>
            <a:pPr lvl="1"/>
            <a:r>
              <a:rPr lang="en-US" dirty="0" smtClean="0"/>
              <a:t>Establishing procedures for trusting VM images</a:t>
            </a:r>
          </a:p>
          <a:p>
            <a:pPr lvl="2"/>
            <a:r>
              <a:rPr lang="en-US" dirty="0" smtClean="0"/>
              <a:t>Helps the acceptance of sites to run VM images</a:t>
            </a:r>
          </a:p>
          <a:p>
            <a:pPr lvl="1"/>
            <a:r>
              <a:rPr lang="en-US" dirty="0" smtClean="0"/>
              <a:t>Details will be presented in a later 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address space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Issue of IP address space:</a:t>
            </a:r>
          </a:p>
          <a:p>
            <a:pPr lvl="1"/>
            <a:r>
              <a:rPr lang="en-GB" dirty="0" smtClean="0"/>
              <a:t>Sufficient addresses if allocated carefully, with a good understanding of the deployment plan of virtualised services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1D64C5B0-1C6E-41DF-AC8A-A3D8FF8B2E5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5486400" cy="838200"/>
          </a:xfrm>
        </p:spPr>
        <p:txBody>
          <a:bodyPr/>
          <a:lstStyle/>
          <a:p>
            <a:r>
              <a:rPr lang="en-GB" dirty="0" smtClean="0"/>
              <a:t>Longer term – connect to clouds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1D64C5B0-1C6E-41DF-AC8A-A3D8FF8B2E5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914400"/>
            <a:ext cx="764485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Appear as a cloud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1D64C5B0-1C6E-41DF-AC8A-A3D8FF8B2E5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399"/>
            <a:ext cx="8077200" cy="582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Ongoing work in several areas</a:t>
            </a:r>
          </a:p>
          <a:p>
            <a:pPr lvl="1"/>
            <a:r>
              <a:rPr lang="en-GB" dirty="0" smtClean="0"/>
              <a:t>Will see benefits immediately (e.g. </a:t>
            </a:r>
            <a:r>
              <a:rPr lang="en-GB" dirty="0" err="1" smtClean="0"/>
              <a:t>VOBoxes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Will gain some experience in (e.g. </a:t>
            </a:r>
            <a:r>
              <a:rPr lang="en-GB" dirty="0" err="1" smtClean="0"/>
              <a:t>LXCloud</a:t>
            </a:r>
            <a:r>
              <a:rPr lang="en-GB" dirty="0" smtClean="0"/>
              <a:t>) test environment</a:t>
            </a:r>
          </a:p>
          <a:p>
            <a:pPr lvl="2"/>
            <a:r>
              <a:rPr lang="en-GB" dirty="0" smtClean="0"/>
              <a:t>Should be able to satisfy a wide range of resource requests – no longer limited to the model of a single job/</a:t>
            </a:r>
            <a:r>
              <a:rPr lang="en-GB" dirty="0" err="1" smtClean="0"/>
              <a:t>cpu</a:t>
            </a:r>
            <a:r>
              <a:rPr lang="en-GB" dirty="0" smtClean="0"/>
              <a:t> </a:t>
            </a:r>
          </a:p>
          <a:p>
            <a:r>
              <a:rPr lang="en-GB" dirty="0" smtClean="0"/>
              <a:t>Broader scope of WLCG </a:t>
            </a:r>
          </a:p>
          <a:p>
            <a:pPr lvl="1"/>
            <a:r>
              <a:rPr lang="en-GB" dirty="0" smtClean="0"/>
              <a:t>Address issues of trust, VM management; integration with AA framework etc</a:t>
            </a:r>
          </a:p>
          <a:p>
            <a:pPr lvl="1"/>
            <a:r>
              <a:rPr lang="en-GB" dirty="0" smtClean="0"/>
              <a:t>Interoperability through cloud interfaces (in both directions) with other “grid” sites as well as public/commercial providers</a:t>
            </a:r>
          </a:p>
          <a:p>
            <a:pPr lvl="1"/>
            <a:r>
              <a:rPr lang="en-GB" dirty="0" smtClean="0"/>
              <a:t>Can be implemented in parallel with existing grid interfaces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fld id="{1D64C5B0-1C6E-41DF-AC8A-A3D8FF8B2E5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 </a:t>
            </a:r>
            <a:fld id="{273BFD2F-8FCA-44F7-B4EE-A551C8B634FF}" type="slidenum">
              <a:rPr lang="en-US"/>
              <a:pPr/>
              <a:t>2</a:t>
            </a:fld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362200" y="30480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/>
              <a:t>Multi-Core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  <a:noFill/>
        </p:spPr>
        <p:txBody>
          <a:bodyPr/>
          <a:lstStyle/>
          <a:p>
            <a:fld id="{556CEBBC-CD8E-4D76-82F5-75FAF8A5605D}" type="slidenum">
              <a:rPr lang="en-US"/>
              <a:pPr/>
              <a:t>3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Multi-core jobs at CERN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Multi-core jobs can be run on the CERN batch service: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Dedicated queue “</a:t>
            </a:r>
            <a:r>
              <a:rPr lang="en-US" sz="2000" dirty="0" err="1" smtClean="0">
                <a:solidFill>
                  <a:srgbClr val="000000"/>
                </a:solidFill>
              </a:rPr>
              <a:t>sftcms</a:t>
            </a:r>
            <a:r>
              <a:rPr lang="en-US" sz="2000" dirty="0" smtClean="0">
                <a:solidFill>
                  <a:srgbClr val="000000"/>
                </a:solidFill>
              </a:rPr>
              <a:t>”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dedicated resources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2 nodes with 8 cores, one job slot each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access restricted to pre-defined users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Currently 12 registered users defined to use the queue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Service is in production since February 2010</a:t>
            </a:r>
          </a:p>
          <a:p>
            <a:pPr lvl="1"/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400" b="1" dirty="0" smtClean="0">
                <a:solidFill>
                  <a:srgbClr val="000000"/>
                </a:solidFill>
              </a:rPr>
              <a:t>Usage statistics: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Total number of jobs run ever in this queue: 92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 Last access: 19 May 2010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Number of active users ever: 3, ~80% by one user: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Gaudi Framework for </a:t>
            </a:r>
            <a:r>
              <a:rPr lang="en-US" sz="1800" dirty="0" err="1" smtClean="0">
                <a:solidFill>
                  <a:srgbClr val="000000"/>
                </a:solidFill>
              </a:rPr>
              <a:t>LHCb</a:t>
            </a:r>
            <a:r>
              <a:rPr lang="en-US" sz="1800" dirty="0" smtClean="0">
                <a:solidFill>
                  <a:srgbClr val="000000"/>
                </a:solidFill>
              </a:rPr>
              <a:t> simulation and reconstruction jobs. Ability to submit one job rather than several (as needed in the past). All parallelism happens within the 8 cores of a single worker node.</a:t>
            </a:r>
          </a:p>
          <a:p>
            <a:pPr lvl="2"/>
            <a:endParaRPr lang="en-US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2A28EDCA-A414-4A9C-AFB1-5C25E22409A6}" type="slidenum">
              <a:rPr lang="en-US"/>
              <a:pPr/>
              <a:t>4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Multi-core jobs Grid-wide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marL="533400" indent="-533400">
              <a:defRPr/>
            </a:pPr>
            <a:r>
              <a:rPr lang="en-US" sz="2400" dirty="0" smtClean="0"/>
              <a:t>EGEE-III MPI WG recommendations</a:t>
            </a:r>
          </a:p>
          <a:p>
            <a:pPr marL="914400" lvl="1" indent="-457200">
              <a:defRPr/>
            </a:pPr>
            <a:r>
              <a:rPr lang="en-US" sz="2000" dirty="0" smtClean="0"/>
              <a:t>Current draft at </a:t>
            </a:r>
            <a:r>
              <a:rPr lang="en-US" sz="2000" dirty="0" smtClean="0">
                <a:hlinkClick r:id="rId2"/>
              </a:rPr>
              <a:t>http://grid.ie/mpi/wiki/WorkingGroup</a:t>
            </a:r>
            <a:endParaRPr lang="en-US" sz="2000" dirty="0" smtClean="0"/>
          </a:p>
          <a:p>
            <a:pPr marL="914400" lvl="1" indent="-457200">
              <a:defRPr/>
            </a:pPr>
            <a:r>
              <a:rPr lang="en-US" sz="2000" dirty="0" smtClean="0"/>
              <a:t>Final version to appear soon</a:t>
            </a:r>
          </a:p>
          <a:p>
            <a:pPr marL="533400" indent="-533400">
              <a:defRPr/>
            </a:pPr>
            <a:r>
              <a:rPr lang="en-US" sz="2400" dirty="0" smtClean="0"/>
              <a:t>Next steps</a:t>
            </a:r>
          </a:p>
          <a:p>
            <a:pPr marL="914400" lvl="1" indent="-457200">
              <a:buFont typeface="Arial" charset="0"/>
              <a:buAutoNum type="arabicPeriod"/>
              <a:defRPr/>
            </a:pPr>
            <a:r>
              <a:rPr lang="en-US" sz="2000" dirty="0" smtClean="0"/>
              <a:t>Validate new attributes in the CREAM-CE:</a:t>
            </a:r>
          </a:p>
          <a:p>
            <a:pPr marL="1314450" lvl="2" indent="-457200">
              <a:defRPr/>
            </a:pPr>
            <a:r>
              <a:rPr lang="en-US" sz="1800" dirty="0" smtClean="0"/>
              <a:t>Using a temporary JDL attribute (</a:t>
            </a:r>
            <a:r>
              <a:rPr lang="en-US" sz="1800" dirty="0" err="1" smtClean="0"/>
              <a:t>CERequirements</a:t>
            </a:r>
            <a:r>
              <a:rPr lang="en-US" sz="1800" dirty="0" smtClean="0"/>
              <a:t>)</a:t>
            </a:r>
          </a:p>
          <a:p>
            <a:pPr marL="1771650" lvl="3" indent="-457200">
              <a:defRPr/>
            </a:pPr>
            <a:r>
              <a:rPr lang="en-US" sz="1800" dirty="0" smtClean="0"/>
              <a:t>E.g. </a:t>
            </a:r>
            <a:r>
              <a:rPr lang="en-US" sz="1800" dirty="0" err="1" smtClean="0"/>
              <a:t>CERequirements</a:t>
            </a:r>
            <a:r>
              <a:rPr lang="en-US" sz="1800" dirty="0" smtClean="0"/>
              <a:t> = “</a:t>
            </a:r>
            <a:r>
              <a:rPr lang="en-US" sz="1800" dirty="0" err="1" smtClean="0"/>
              <a:t>WholeNodes</a:t>
            </a:r>
            <a:r>
              <a:rPr lang="en-US" sz="1800" dirty="0" smtClean="0"/>
              <a:t> = \”True\””;</a:t>
            </a:r>
          </a:p>
          <a:p>
            <a:pPr marL="1295400" lvl="2" indent="-381000">
              <a:defRPr/>
            </a:pPr>
            <a:r>
              <a:rPr lang="en-US" sz="1800" dirty="0" smtClean="0"/>
              <a:t>Using direct job submission to CREAM </a:t>
            </a:r>
          </a:p>
          <a:p>
            <a:pPr marL="1295400" lvl="2" indent="-381000">
              <a:defRPr/>
            </a:pPr>
            <a:r>
              <a:rPr lang="en-US" sz="1800" dirty="0" smtClean="0"/>
              <a:t>Validation starting with some user communities</a:t>
            </a:r>
          </a:p>
          <a:p>
            <a:pPr marL="914400" lvl="1" indent="-457200">
              <a:buFont typeface="Arial" charset="0"/>
              <a:buAutoNum type="arabicPeriod"/>
              <a:defRPr/>
            </a:pPr>
            <a:r>
              <a:rPr lang="en-US" sz="2000" dirty="0" smtClean="0"/>
              <a:t>Modify CREAM and BLAH so that the new attributes can be used as first-level JDL attributes:</a:t>
            </a:r>
          </a:p>
          <a:p>
            <a:pPr marL="1295400" lvl="2" indent="-381000">
              <a:defRPr/>
            </a:pPr>
            <a:r>
              <a:rPr lang="en-US" sz="1800" dirty="0" smtClean="0"/>
              <a:t>E.g. </a:t>
            </a:r>
            <a:r>
              <a:rPr lang="en-US" sz="1800" dirty="0" err="1" smtClean="0"/>
              <a:t>WholeNodes</a:t>
            </a:r>
            <a:r>
              <a:rPr lang="en-US" sz="1800" dirty="0" smtClean="0"/>
              <a:t> = True;</a:t>
            </a:r>
          </a:p>
          <a:p>
            <a:pPr marL="1295400" lvl="2" indent="-381000">
              <a:defRPr/>
            </a:pPr>
            <a:r>
              <a:rPr lang="en-US" sz="1800" dirty="0" smtClean="0"/>
              <a:t>Coming with CREAM 1.7, Q3 2010</a:t>
            </a:r>
          </a:p>
          <a:p>
            <a:pPr marL="914400" lvl="1" indent="-457200">
              <a:buFont typeface="Arial" charset="0"/>
              <a:buAutoNum type="arabicPeriod"/>
              <a:defRPr/>
            </a:pPr>
            <a:r>
              <a:rPr lang="en-US" sz="2000" dirty="0" smtClean="0"/>
              <a:t>Support for the new attributes in WMS</a:t>
            </a:r>
          </a:p>
          <a:p>
            <a:pPr marL="1314450" lvl="2" indent="-457200">
              <a:defRPr/>
            </a:pPr>
            <a:r>
              <a:rPr lang="en-US" sz="1800" dirty="0" smtClean="0"/>
              <a:t>Coming with WMS 3.3, Q3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  </a:t>
            </a:r>
            <a:fld id="{273BFD2F-8FCA-44F7-B4EE-A551C8B634FF}" type="slidenum">
              <a:rPr lang="en-US"/>
              <a:pPr/>
              <a:t>5</a:t>
            </a:fld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362200" y="3048000"/>
            <a:ext cx="449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err="1" smtClean="0"/>
              <a:t>Virtualisation</a:t>
            </a:r>
            <a:r>
              <a:rPr lang="en-US" sz="3200" b="1" dirty="0" smtClean="0"/>
              <a:t>: Directions in CERN-IT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Virtualisation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In many areas – not all directly relevant for LHC computing</a:t>
            </a:r>
          </a:p>
          <a:p>
            <a:r>
              <a:rPr lang="en-GB" dirty="0" smtClean="0"/>
              <a:t>3 main areas:</a:t>
            </a:r>
          </a:p>
          <a:p>
            <a:pPr lvl="1"/>
            <a:r>
              <a:rPr lang="en-GB" dirty="0" smtClean="0"/>
              <a:t>Service consolidation</a:t>
            </a:r>
          </a:p>
          <a:p>
            <a:pPr lvl="2"/>
            <a:r>
              <a:rPr lang="en-GB" dirty="0" smtClean="0"/>
              <a:t>“</a:t>
            </a:r>
            <a:r>
              <a:rPr lang="en-GB" dirty="0" err="1" smtClean="0"/>
              <a:t>VOBoxes</a:t>
            </a:r>
            <a:r>
              <a:rPr lang="en-GB" dirty="0" smtClean="0"/>
              <a:t>”, VMs on demand, LCG certification </a:t>
            </a:r>
            <a:r>
              <a:rPr lang="en-GB" dirty="0" err="1" smtClean="0"/>
              <a:t>testbed</a:t>
            </a:r>
            <a:endParaRPr lang="en-GB" dirty="0" smtClean="0"/>
          </a:p>
          <a:p>
            <a:pPr lvl="1"/>
            <a:r>
              <a:rPr lang="en-GB" dirty="0" smtClean="0"/>
              <a:t>“LX” services</a:t>
            </a:r>
          </a:p>
          <a:p>
            <a:pPr lvl="2"/>
            <a:r>
              <a:rPr lang="en-GB" dirty="0" smtClean="0"/>
              <a:t>Worker nodes, pilots, etc (issue of “bare” WN </a:t>
            </a:r>
            <a:r>
              <a:rPr lang="en-GB" dirty="0" err="1" smtClean="0"/>
              <a:t>tba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Cloud interfaces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Rationale:</a:t>
            </a:r>
          </a:p>
          <a:p>
            <a:pPr lvl="1"/>
            <a:r>
              <a:rPr lang="en-GB" dirty="0" smtClean="0"/>
              <a:t>Better use of resources – optimise cost, power, efficiency</a:t>
            </a:r>
          </a:p>
          <a:p>
            <a:pPr lvl="1"/>
            <a:r>
              <a:rPr lang="en-GB" dirty="0" smtClean="0"/>
              <a:t>Reduce dependencies </a:t>
            </a:r>
            <a:r>
              <a:rPr lang="en-GB" dirty="0" err="1" smtClean="0"/>
              <a:t>esp</a:t>
            </a:r>
            <a:r>
              <a:rPr lang="en-GB" dirty="0" smtClean="0"/>
              <a:t> between OS and applications (e.g. SL4 </a:t>
            </a:r>
            <a:r>
              <a:rPr lang="en-GB" dirty="0" smtClean="0">
                <a:sym typeface="Wingdings" pitchFamily="2" charset="2"/>
              </a:rPr>
              <a:t> SL5 migration), and between grid software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Long term sustainability/maintainability  can we move to something which is more “industry-standard” ?</a:t>
            </a:r>
          </a:p>
          <a:p>
            <a:endParaRPr lang="en-GB" dirty="0" smtClean="0"/>
          </a:p>
          <a:p>
            <a:pPr>
              <a:buFont typeface="Arial" pitchFamily="34" charset="0"/>
              <a:buChar char="+"/>
            </a:pPr>
            <a:r>
              <a:rPr lang="en-GB" dirty="0" smtClean="0"/>
              <a:t>don’t forget WLCG issues of how to expand to other sites 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which may have many other constraints (e.g. may </a:t>
            </a:r>
            <a:r>
              <a:rPr lang="en-GB" i="1" dirty="0" smtClean="0"/>
              <a:t>require</a:t>
            </a:r>
            <a:r>
              <a:rPr lang="en-GB" dirty="0" smtClean="0"/>
              <a:t> virtualised WN)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Must address trust issue from the outset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fld id="{1D64C5B0-1C6E-41DF-AC8A-A3D8FF8B2E5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6705600" y="2209800"/>
            <a:ext cx="381000" cy="6858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consolidation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20000" cy="57150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VO Boxes (in the general sense of all user-managed services)</a:t>
            </a:r>
          </a:p>
          <a:p>
            <a:pPr lvl="1"/>
            <a:r>
              <a:rPr lang="en-GB" dirty="0" smtClean="0"/>
              <a:t>IT runs the OS and hypervisor; user runs the service and application</a:t>
            </a:r>
          </a:p>
          <a:p>
            <a:pPr lvl="1"/>
            <a:r>
              <a:rPr lang="en-GB" dirty="0" smtClean="0"/>
              <a:t>Clarifies distinction in responsibilities</a:t>
            </a:r>
          </a:p>
          <a:p>
            <a:pPr lvl="1"/>
            <a:r>
              <a:rPr lang="en-GB" dirty="0" smtClean="0"/>
              <a:t>Simplifies management for VOC – no need to understand system configuration tools</a:t>
            </a:r>
          </a:p>
          <a:p>
            <a:pPr lvl="1"/>
            <a:r>
              <a:rPr lang="en-GB" dirty="0" smtClean="0"/>
              <a:t>Allows to optimise between heavily used and lightly used services </a:t>
            </a:r>
          </a:p>
          <a:p>
            <a:pPr lvl="1"/>
            <a:r>
              <a:rPr lang="en-GB" dirty="0" smtClean="0"/>
              <a:t>(eventually) transparent migration between hardware: improve service availability</a:t>
            </a:r>
          </a:p>
          <a:p>
            <a:r>
              <a:rPr lang="en-GB" dirty="0" smtClean="0"/>
              <a:t>VMs “on demand” (like requesting a web server today)</a:t>
            </a:r>
          </a:p>
          <a:p>
            <a:pPr lvl="1"/>
            <a:r>
              <a:rPr lang="en-GB" dirty="0" smtClean="0"/>
              <a:t>Request through a web interface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General service for relatively long-lived needs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user can request a VM from among a set of standard images</a:t>
            </a:r>
          </a:p>
          <a:p>
            <a:pPr lvl="1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E.g.: </a:t>
            </a:r>
          </a:p>
          <a:p>
            <a:pPr lvl="2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ETICS multi-platform build and automated testing</a:t>
            </a:r>
          </a:p>
          <a:p>
            <a:pPr lvl="2" fontAlgn="ctr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LCG certification test bed. 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Today uses a different technology, but will migrate once live </a:t>
            </a:r>
            <a:r>
              <a:rPr lang="en-GB" dirty="0" err="1" smtClean="0">
                <a:solidFill>
                  <a:schemeClr val="tx1"/>
                </a:solidFill>
                <a:latin typeface="+mn-lt"/>
              </a:rPr>
              <a:t>checkpointing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 of images is provided.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fld id="{1D64C5B0-1C6E-41DF-AC8A-A3D8FF8B2E5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E0B2EF01-2789-4040-AC3B-ED6936E5CAFE}" type="slidenum">
              <a:rPr lang="en-US"/>
              <a:pPr/>
              <a:t>8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477000" cy="838200"/>
          </a:xfrm>
        </p:spPr>
        <p:txBody>
          <a:bodyPr/>
          <a:lstStyle/>
          <a:p>
            <a:r>
              <a:rPr lang="en-US" sz="2800" smtClean="0"/>
              <a:t>CVI: CERN Virtualisation Infrastructure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600" smtClean="0"/>
              <a:t>Based on Microsoft’s Virtual Machine Manager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Multiple interfaces available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‘Self-Service’ web interface at </a:t>
            </a:r>
            <a:r>
              <a:rPr lang="en-US" sz="1900" smtClean="0">
                <a:hlinkClick r:id="rId2"/>
              </a:rPr>
              <a:t>http://cern.ch/cvi</a:t>
            </a:r>
            <a:endParaRPr lang="en-US" sz="1900" smtClean="0"/>
          </a:p>
          <a:p>
            <a:pPr lvl="2">
              <a:lnSpc>
                <a:spcPct val="80000"/>
              </a:lnSpc>
            </a:pPr>
            <a:r>
              <a:rPr lang="en-US" sz="1900" smtClean="0"/>
              <a:t>SOAP interface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Virtual Machine Manager console for Windows</a:t>
            </a:r>
            <a:br>
              <a:rPr lang="en-US" sz="1900" smtClean="0"/>
            </a:br>
            <a:r>
              <a:rPr lang="en-US" sz="1900" smtClean="0"/>
              <a:t>clients</a:t>
            </a:r>
          </a:p>
          <a:p>
            <a:pPr>
              <a:lnSpc>
                <a:spcPct val="80000"/>
              </a:lnSpc>
            </a:pPr>
            <a:r>
              <a:rPr lang="en-US" sz="2600" smtClean="0"/>
              <a:t>Integrated with LANdb network database</a:t>
            </a:r>
          </a:p>
          <a:p>
            <a:pPr>
              <a:lnSpc>
                <a:spcPct val="80000"/>
              </a:lnSpc>
            </a:pPr>
            <a:r>
              <a:rPr lang="en-US" sz="2600" smtClean="0"/>
              <a:t>100 hosts running Hyper-V hypervisor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10 distinct host groups, with delegated administration privileges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‘Quick’ migration of VMs between hosts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~1 minute, session survives migration </a:t>
            </a:r>
          </a:p>
          <a:p>
            <a:pPr>
              <a:lnSpc>
                <a:spcPct val="80000"/>
              </a:lnSpc>
            </a:pPr>
            <a:r>
              <a:rPr lang="en-US" sz="2600" smtClean="0"/>
              <a:t>Images for all supported Windows and Linux versions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Plus PXE boot images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fld id="{F799B78E-4636-47F6-8706-6D5F1522617E}" type="slidenum">
              <a:rPr lang="en-US"/>
              <a:pPr/>
              <a:t>9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CVI: some usage statistics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400" dirty="0" smtClean="0"/>
              <a:t>Today, CVI provides 340 VMs…</a:t>
            </a:r>
          </a:p>
          <a:p>
            <a:pPr lvl="1"/>
            <a:r>
              <a:rPr lang="en-US" sz="2000" dirty="0" smtClean="0"/>
              <a:t> 70% Windows, 30% Linux</a:t>
            </a:r>
          </a:p>
          <a:p>
            <a:pPr>
              <a:buFontTx/>
              <a:buNone/>
            </a:pPr>
            <a:r>
              <a:rPr lang="en-US" sz="2400" dirty="0" smtClean="0"/>
              <a:t>… for different communities</a:t>
            </a:r>
          </a:p>
          <a:p>
            <a:pPr lvl="1"/>
            <a:r>
              <a:rPr lang="en-US" sz="2000" dirty="0" smtClean="0"/>
              <a:t>Self-service portal </a:t>
            </a:r>
          </a:p>
          <a:p>
            <a:pPr lvl="2"/>
            <a:r>
              <a:rPr lang="en-US" sz="1800" dirty="0" smtClean="0"/>
              <a:t>230 VMs from 99 distinct users</a:t>
            </a:r>
          </a:p>
          <a:p>
            <a:pPr lvl="2"/>
            <a:r>
              <a:rPr lang="en-US" sz="1800" dirty="0" smtClean="0"/>
              <a:t>Mixture of development</a:t>
            </a:r>
            <a:br>
              <a:rPr lang="en-US" sz="1800" dirty="0" smtClean="0"/>
            </a:br>
            <a:r>
              <a:rPr lang="en-US" sz="1800" dirty="0" smtClean="0"/>
              <a:t>and production machines</a:t>
            </a:r>
          </a:p>
          <a:p>
            <a:pPr lvl="1"/>
            <a:r>
              <a:rPr lang="en-US" sz="2000" dirty="0" smtClean="0"/>
              <a:t>Host groups for specific communities</a:t>
            </a:r>
          </a:p>
          <a:p>
            <a:pPr lvl="2"/>
            <a:r>
              <a:rPr lang="en-US" sz="1800" dirty="0" smtClean="0"/>
              <a:t>Engineering Services: 85 VMs</a:t>
            </a:r>
          </a:p>
          <a:p>
            <a:pPr lvl="2"/>
            <a:r>
              <a:rPr lang="en-US" sz="1800" dirty="0" smtClean="0"/>
              <a:t>Media streaming: 12 VMs</a:t>
            </a:r>
          </a:p>
          <a:p>
            <a:pPr lvl="2"/>
            <a:r>
              <a:rPr lang="en-US" sz="1800" dirty="0" smtClean="0"/>
              <a:t>6 Print servers, 8 Exchange servers</a:t>
            </a:r>
          </a:p>
          <a:p>
            <a:pPr lvl="2"/>
            <a:r>
              <a:rPr lang="en-US" sz="1800" dirty="0" smtClean="0"/>
              <a:t>… etc</a:t>
            </a:r>
          </a:p>
          <a:p>
            <a:endParaRPr lang="en-US" dirty="0" smtClean="0"/>
          </a:p>
        </p:txBody>
      </p:sp>
      <p:pic>
        <p:nvPicPr>
          <p:cNvPr id="33796" name="Picture 2" descr="C:\Users\vaneldik\AppData\Local\Temp\CVI-users-in-custom-hosts.png"/>
          <p:cNvPicPr>
            <a:picLocks noChangeAspect="1" noChangeArrowheads="1"/>
          </p:cNvPicPr>
          <p:nvPr/>
        </p:nvPicPr>
        <p:blipFill>
          <a:blip r:embed="rId2" cstate="print"/>
          <a:srcRect l="22400" r="12000"/>
          <a:stretch>
            <a:fillRect/>
          </a:stretch>
        </p:blipFill>
        <p:spPr bwMode="auto">
          <a:xfrm>
            <a:off x="6019800" y="1752600"/>
            <a:ext cx="3124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</TotalTime>
  <Words>1034</Words>
  <Application>Microsoft Office PowerPoint</Application>
  <PresentationFormat>On-screen Show (4:3)</PresentationFormat>
  <Paragraphs>168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Default Design</vt:lpstr>
      <vt:lpstr>Custom Design</vt:lpstr>
      <vt:lpstr>Image</vt:lpstr>
      <vt:lpstr>CERN-IT Update</vt:lpstr>
      <vt:lpstr>Slide 2</vt:lpstr>
      <vt:lpstr>Multi-core jobs at CERN</vt:lpstr>
      <vt:lpstr>Multi-core jobs Grid-wide</vt:lpstr>
      <vt:lpstr>Slide 5</vt:lpstr>
      <vt:lpstr>Virtualisation Activities</vt:lpstr>
      <vt:lpstr>Service consolidation</vt:lpstr>
      <vt:lpstr>CVI: CERN Virtualisation Infrastructure</vt:lpstr>
      <vt:lpstr>CVI: some usage statistics</vt:lpstr>
      <vt:lpstr>CVI: work in progress - I</vt:lpstr>
      <vt:lpstr>CVI: work in progress - II</vt:lpstr>
      <vt:lpstr>“LX” Services</vt:lpstr>
      <vt:lpstr>Batch and Cloud computing</vt:lpstr>
      <vt:lpstr>IP address space ...</vt:lpstr>
      <vt:lpstr>Longer term – connect to clouds</vt:lpstr>
      <vt:lpstr>Appear as a cloud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Ian Bird</cp:lastModifiedBy>
  <cp:revision>55</cp:revision>
  <dcterms:created xsi:type="dcterms:W3CDTF">2006-05-15T08:51:15Z</dcterms:created>
  <dcterms:modified xsi:type="dcterms:W3CDTF">2010-06-21T18:17:50Z</dcterms:modified>
</cp:coreProperties>
</file>