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6"/>
  </p:notesMasterIdLst>
  <p:sldIdLst>
    <p:sldId id="435" r:id="rId2"/>
    <p:sldId id="498" r:id="rId3"/>
    <p:sldId id="478" r:id="rId4"/>
    <p:sldId id="489" r:id="rId5"/>
    <p:sldId id="487" r:id="rId6"/>
    <p:sldId id="490" r:id="rId7"/>
    <p:sldId id="486" r:id="rId8"/>
    <p:sldId id="494" r:id="rId9"/>
    <p:sldId id="496" r:id="rId10"/>
    <p:sldId id="497" r:id="rId11"/>
    <p:sldId id="495" r:id="rId12"/>
    <p:sldId id="499" r:id="rId13"/>
    <p:sldId id="483" r:id="rId14"/>
    <p:sldId id="455" r:id="rId15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00"/>
    <a:srgbClr val="2454DC"/>
    <a:srgbClr val="FF9933"/>
    <a:srgbClr val="F9B223"/>
    <a:srgbClr val="FF00FF"/>
    <a:srgbClr val="0000FF"/>
    <a:srgbClr val="00FF00"/>
    <a:srgbClr val="F3900D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48" autoAdjust="0"/>
    <p:restoredTop sz="96568" autoAdjust="0"/>
  </p:normalViewPr>
  <p:slideViewPr>
    <p:cSldViewPr snapToGrid="0" snapToObjects="1">
      <p:cViewPr>
        <p:scale>
          <a:sx n="100" d="100"/>
          <a:sy n="100" d="100"/>
        </p:scale>
        <p:origin x="162" y="15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215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Davide Tommasini                                                                                               High </a:t>
            </a:r>
            <a:r>
              <a:rPr lang="fr-CH" sz="1200" dirty="0" err="1" smtClean="0">
                <a:solidFill>
                  <a:schemeClr val="bg1"/>
                </a:solidFill>
              </a:rPr>
              <a:t>field</a:t>
            </a:r>
            <a:r>
              <a:rPr lang="fr-CH" sz="1200" dirty="0" smtClean="0">
                <a:solidFill>
                  <a:schemeClr val="bg1"/>
                </a:solidFill>
              </a:rPr>
              <a:t> NC </a:t>
            </a:r>
            <a:r>
              <a:rPr lang="fr-CH" sz="1200" dirty="0" err="1" smtClean="0">
                <a:solidFill>
                  <a:schemeClr val="bg1"/>
                </a:solidFill>
              </a:rPr>
              <a:t>magnets</a:t>
            </a:r>
            <a:r>
              <a:rPr lang="fr-CH" sz="1200" dirty="0" smtClean="0">
                <a:solidFill>
                  <a:schemeClr val="bg1"/>
                </a:solidFill>
              </a:rPr>
              <a:t>                                                                             IONS, </a:t>
            </a:r>
            <a:r>
              <a:rPr lang="fr-CH" sz="1200" dirty="0" err="1" smtClean="0">
                <a:solidFill>
                  <a:schemeClr val="bg1"/>
                </a:solidFill>
              </a:rPr>
              <a:t>June</a:t>
            </a:r>
            <a:r>
              <a:rPr lang="fr-CH" sz="1200" dirty="0" smtClean="0">
                <a:solidFill>
                  <a:schemeClr val="bg1"/>
                </a:solidFill>
              </a:rPr>
              <a:t> 19-20-21, 2018</a:t>
            </a:r>
          </a:p>
        </p:txBody>
      </p:sp>
    </p:spTree>
    <p:extLst>
      <p:ext uri="{BB962C8B-B14F-4D97-AF65-F5344CB8AC3E}">
        <p14:creationId xmlns:p14="http://schemas.microsoft.com/office/powerpoint/2010/main" val="1381889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12192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84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6" r:id="rId2"/>
    <p:sldLayoutId id="2147483676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636470" y="6325386"/>
            <a:ext cx="5448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dirty="0" smtClean="0"/>
              <a:t>Davide Tommasini, CERN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497353" y="2495487"/>
            <a:ext cx="57181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4800" dirty="0" smtClean="0">
                <a:latin typeface="Calibri" panose="020F0502020204030204" pitchFamily="34" charset="0"/>
                <a:ea typeface="Calibri" panose="020F0502020204030204" pitchFamily="34" charset="0"/>
              </a:rPr>
              <a:t>High </a:t>
            </a:r>
            <a:r>
              <a:rPr lang="fr-CH" sz="4800" dirty="0" err="1" smtClean="0">
                <a:latin typeface="Calibri" panose="020F0502020204030204" pitchFamily="34" charset="0"/>
                <a:ea typeface="Calibri" panose="020F0502020204030204" pitchFamily="34" charset="0"/>
              </a:rPr>
              <a:t>field</a:t>
            </a:r>
            <a:r>
              <a:rPr lang="fr-CH" sz="4800" dirty="0" smtClean="0">
                <a:latin typeface="Calibri" panose="020F0502020204030204" pitchFamily="34" charset="0"/>
                <a:ea typeface="Calibri" panose="020F0502020204030204" pitchFamily="34" charset="0"/>
              </a:rPr>
              <a:t> NC </a:t>
            </a:r>
            <a:r>
              <a:rPr lang="fr-CH" sz="4800" dirty="0" err="1" smtClean="0">
                <a:latin typeface="Calibri" panose="020F0502020204030204" pitchFamily="34" charset="0"/>
                <a:ea typeface="Calibri" panose="020F0502020204030204" pitchFamily="34" charset="0"/>
              </a:rPr>
              <a:t>magnets</a:t>
            </a:r>
            <a:endParaRPr lang="fr-CH" sz="4800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" y="0"/>
            <a:ext cx="3016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IONS </a:t>
            </a:r>
            <a:r>
              <a:rPr lang="fr-CH" dirty="0" err="1" smtClean="0"/>
              <a:t>June</a:t>
            </a:r>
            <a:r>
              <a:rPr lang="fr-CH" dirty="0" smtClean="0"/>
              <a:t> 19-20-21, 2018</a:t>
            </a:r>
          </a:p>
          <a:p>
            <a:r>
              <a:rPr lang="fr-CH" dirty="0" smtClean="0"/>
              <a:t>ESI, </a:t>
            </a:r>
            <a:r>
              <a:rPr lang="fr-CH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489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-27384"/>
            <a:ext cx="12192000" cy="72496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+mn-lt"/>
              </a:rPr>
              <a:t>The 3 T </a:t>
            </a:r>
            <a:r>
              <a:rPr lang="en-US" sz="4000" b="1" dirty="0" err="1" smtClean="0">
                <a:latin typeface="+mn-lt"/>
              </a:rPr>
              <a:t>superbend</a:t>
            </a:r>
            <a:r>
              <a:rPr lang="en-US" sz="4000" b="1" dirty="0" smtClean="0">
                <a:latin typeface="+mn-lt"/>
              </a:rPr>
              <a:t> of the SLS (PSI)</a:t>
            </a:r>
            <a:endParaRPr lang="en-GB" sz="4000" b="1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213" y="738187"/>
            <a:ext cx="7362825" cy="53816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0490" y="697583"/>
            <a:ext cx="3766401" cy="92490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0843" y="1725105"/>
            <a:ext cx="3872883" cy="23597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05155" y="1847897"/>
            <a:ext cx="1209678" cy="95023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110842" y="4194928"/>
            <a:ext cx="40811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Air gap 40 mm</a:t>
            </a: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Peak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field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2.95 T</a:t>
            </a: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Power 40 kW</a:t>
            </a:r>
          </a:p>
          <a:p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Coil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mass (main/central) 570/500 kg</a:t>
            </a: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Total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weight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6700 kg</a:t>
            </a: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782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-27384"/>
            <a:ext cx="12192000" cy="72496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+mn-lt"/>
              </a:rPr>
              <a:t>Permanent magnets at CERN</a:t>
            </a:r>
            <a:endParaRPr lang="en-GB" sz="4000" b="1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529" y="697583"/>
            <a:ext cx="8246373" cy="572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05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-27384"/>
            <a:ext cx="12192000" cy="72496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+mn-lt"/>
              </a:rPr>
              <a:t>Hybrid Quadrupoles</a:t>
            </a:r>
            <a:endParaRPr lang="en-GB" sz="4000" b="1" dirty="0">
              <a:latin typeface="+mn-lt"/>
            </a:endParaRPr>
          </a:p>
        </p:txBody>
      </p:sp>
      <p:pic>
        <p:nvPicPr>
          <p:cNvPr id="5" name="Content Placeholder 3" descr="DSC_00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8451" y="1133132"/>
            <a:ext cx="4214572" cy="532423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34729" y="6088029"/>
            <a:ext cx="3063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i="1" dirty="0" smtClean="0">
                <a:solidFill>
                  <a:schemeClr val="accent6">
                    <a:lumMod val="50000"/>
                  </a:schemeClr>
                </a:solidFill>
              </a:rPr>
              <a:t>Bore </a:t>
            </a:r>
            <a:r>
              <a:rPr lang="fr-CH" b="1" i="1" dirty="0" err="1" smtClean="0">
                <a:solidFill>
                  <a:schemeClr val="accent6">
                    <a:lumMod val="50000"/>
                  </a:schemeClr>
                </a:solidFill>
              </a:rPr>
              <a:t>diameter</a:t>
            </a:r>
            <a:r>
              <a:rPr lang="fr-CH" b="1" i="1" dirty="0" smtClean="0">
                <a:solidFill>
                  <a:schemeClr val="accent6">
                    <a:lumMod val="50000"/>
                  </a:schemeClr>
                </a:solidFill>
              </a:rPr>
              <a:t> : 8.25 mm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2126" y="1309246"/>
            <a:ext cx="4829175" cy="52387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451" y="722727"/>
            <a:ext cx="4297199" cy="87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31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12192000" cy="79095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Conclusion</a:t>
            </a:r>
            <a:endParaRPr lang="en-GB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4524" y="1010632"/>
            <a:ext cx="1157271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Size and power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consumption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of NC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magnets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are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strongly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dominated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by the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required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aperture.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Above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1.2-1.5 T in the pole gap,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magnetic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efficient configurations are of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window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frame type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, their drawback is power consumption to keep the coil size compatible with the window height (require high current densities).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Fast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pulsing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the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magnets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can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mitigate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the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above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limitations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thanks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to the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reduction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of the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rms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current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en-GB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The use of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FeCo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can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either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allow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more compact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magnets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(30%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less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weight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) or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higher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fields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approaching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2 T)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without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saturation (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linear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response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).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Above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2 T (in the aperture) the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advantage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of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FeCo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disappears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or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a NC dipole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a field amplitude around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3 T, where the benefit of the iron is still moderately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present, can still be achieved with a “reasonable” construction.</a:t>
            </a:r>
            <a:endParaRPr lang="fr-CH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We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should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not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forget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permanent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magnets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especially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quadrupoles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with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small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to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moderate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apertures.</a:t>
            </a:r>
          </a:p>
        </p:txBody>
      </p:sp>
    </p:spTree>
    <p:extLst>
      <p:ext uri="{BB962C8B-B14F-4D97-AF65-F5344CB8AC3E}">
        <p14:creationId xmlns:p14="http://schemas.microsoft.com/office/powerpoint/2010/main" val="330099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93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399" y="697583"/>
            <a:ext cx="11163300" cy="580072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-27384"/>
            <a:ext cx="12192000" cy="72496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+mn-lt"/>
              </a:rPr>
              <a:t>41.5 T normal conducting</a:t>
            </a:r>
            <a:endParaRPr lang="en-GB" sz="4000" b="1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62533" y="700848"/>
            <a:ext cx="3040166" cy="193899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2000" b="1" dirty="0" smtClean="0">
                <a:solidFill>
                  <a:schemeClr val="bg1"/>
                </a:solidFill>
              </a:rPr>
              <a:t>NHMFL Tallahassee</a:t>
            </a:r>
          </a:p>
          <a:p>
            <a:r>
              <a:rPr lang="fr-CH" sz="2000" b="1" dirty="0" smtClean="0">
                <a:solidFill>
                  <a:schemeClr val="bg1"/>
                </a:solidFill>
              </a:rPr>
              <a:t>Bore size 32 mm</a:t>
            </a:r>
          </a:p>
          <a:p>
            <a:r>
              <a:rPr lang="fr-CH" sz="2000" b="1" dirty="0" smtClean="0">
                <a:solidFill>
                  <a:schemeClr val="bg1"/>
                </a:solidFill>
              </a:rPr>
              <a:t>Power 32 MW</a:t>
            </a:r>
          </a:p>
          <a:p>
            <a:r>
              <a:rPr lang="fr-CH" sz="2000" b="1" dirty="0" smtClean="0">
                <a:solidFill>
                  <a:schemeClr val="bg1"/>
                </a:solidFill>
              </a:rPr>
              <a:t>Mass 6 tons</a:t>
            </a:r>
          </a:p>
          <a:p>
            <a:r>
              <a:rPr lang="fr-CH" sz="2000" b="1" dirty="0" err="1" smtClean="0">
                <a:solidFill>
                  <a:schemeClr val="bg1"/>
                </a:solidFill>
              </a:rPr>
              <a:t>Coil</a:t>
            </a:r>
            <a:r>
              <a:rPr lang="fr-CH" sz="2000" b="1" dirty="0" smtClean="0">
                <a:solidFill>
                  <a:schemeClr val="bg1"/>
                </a:solidFill>
              </a:rPr>
              <a:t> </a:t>
            </a:r>
            <a:r>
              <a:rPr lang="fr-CH" sz="2000" b="1" dirty="0" err="1" smtClean="0">
                <a:solidFill>
                  <a:schemeClr val="bg1"/>
                </a:solidFill>
              </a:rPr>
              <a:t>height</a:t>
            </a:r>
            <a:r>
              <a:rPr lang="fr-CH" sz="2000" b="1" dirty="0" smtClean="0">
                <a:solidFill>
                  <a:schemeClr val="bg1"/>
                </a:solidFill>
              </a:rPr>
              <a:t> 730 mm</a:t>
            </a:r>
          </a:p>
          <a:p>
            <a:r>
              <a:rPr lang="fr-CH" sz="2000" b="1" dirty="0" err="1" smtClean="0">
                <a:solidFill>
                  <a:schemeClr val="bg1"/>
                </a:solidFill>
              </a:rPr>
              <a:t>Coil</a:t>
            </a:r>
            <a:r>
              <a:rPr lang="fr-CH" sz="2000" b="1" dirty="0" smtClean="0">
                <a:solidFill>
                  <a:schemeClr val="bg1"/>
                </a:solidFill>
              </a:rPr>
              <a:t> </a:t>
            </a:r>
            <a:r>
              <a:rPr lang="fr-CH" sz="2000" b="1" dirty="0" err="1" smtClean="0">
                <a:solidFill>
                  <a:schemeClr val="bg1"/>
                </a:solidFill>
              </a:rPr>
              <a:t>diameter</a:t>
            </a:r>
            <a:r>
              <a:rPr lang="fr-CH" sz="2000" b="1" dirty="0" smtClean="0">
                <a:solidFill>
                  <a:schemeClr val="bg1"/>
                </a:solidFill>
              </a:rPr>
              <a:t> 1000 mm</a:t>
            </a:r>
          </a:p>
        </p:txBody>
      </p:sp>
      <p:sp>
        <p:nvSpPr>
          <p:cNvPr id="9" name="Rectangle 8"/>
          <p:cNvSpPr/>
          <p:nvPr/>
        </p:nvSpPr>
        <p:spPr>
          <a:xfrm>
            <a:off x="3790012" y="6083794"/>
            <a:ext cx="64707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J. </a:t>
            </a:r>
            <a:r>
              <a:rPr lang="en-GB" sz="1200" dirty="0" err="1">
                <a:solidFill>
                  <a:schemeClr val="accent6">
                    <a:lumMod val="50000"/>
                  </a:schemeClr>
                </a:solidFill>
              </a:rPr>
              <a:t>Toth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 and S. Bole, “Design, Construction and First Testing of a 41.5 T All-Resistive Magnet at the NHMFL in Tallahassee”, IEEE Trans. On Appl. </a:t>
            </a:r>
            <a:r>
              <a:rPr lang="en-GB" sz="1200" dirty="0" err="1">
                <a:solidFill>
                  <a:schemeClr val="accent6">
                    <a:lumMod val="50000"/>
                  </a:schemeClr>
                </a:solidFill>
              </a:rPr>
              <a:t>Supercond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., vol. 28, no. 3, April 2018</a:t>
            </a:r>
          </a:p>
        </p:txBody>
      </p:sp>
    </p:spTree>
    <p:extLst>
      <p:ext uri="{BB962C8B-B14F-4D97-AF65-F5344CB8AC3E}">
        <p14:creationId xmlns:p14="http://schemas.microsoft.com/office/powerpoint/2010/main" val="47206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-27384"/>
            <a:ext cx="12192000" cy="72496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+mn-lt"/>
              </a:rPr>
              <a:t>Introduction</a:t>
            </a:r>
            <a:endParaRPr lang="en-GB" sz="400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536" y="697583"/>
            <a:ext cx="11792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Every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time I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am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consulted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about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magnets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for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medical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application I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am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asked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for the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following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characteristics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</p:txBody>
      </p:sp>
      <p:sp>
        <p:nvSpPr>
          <p:cNvPr id="5" name="Rectangle 4"/>
          <p:cNvSpPr/>
          <p:nvPr/>
        </p:nvSpPr>
        <p:spPr>
          <a:xfrm>
            <a:off x="1645325" y="1066915"/>
            <a:ext cx="8879354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Large aperture (&gt;&gt; 50 mm)</a:t>
            </a:r>
          </a:p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High field (&gt; 1.5 T)</a:t>
            </a:r>
          </a:p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Fast response (</a:t>
            </a:r>
            <a:r>
              <a:rPr lang="en-US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ms</a:t>
            </a:r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range)</a:t>
            </a:r>
          </a:p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Compact size</a:t>
            </a:r>
          </a:p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Low consumption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125" y="5314232"/>
            <a:ext cx="120097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b="1" dirty="0" err="1" smtClean="0">
                <a:solidFill>
                  <a:schemeClr val="accent6">
                    <a:lumMod val="50000"/>
                  </a:schemeClr>
                </a:solidFill>
              </a:rPr>
              <a:t>Too</a:t>
            </a:r>
            <a:r>
              <a:rPr lang="fr-CH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3200" b="1" dirty="0" err="1" smtClean="0">
                <a:solidFill>
                  <a:schemeClr val="accent6">
                    <a:lumMod val="50000"/>
                  </a:schemeClr>
                </a:solidFill>
              </a:rPr>
              <a:t>easy</a:t>
            </a:r>
            <a:r>
              <a:rPr lang="fr-CH" sz="32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3200" b="1" dirty="0" smtClean="0">
                <a:solidFill>
                  <a:schemeClr val="accent6">
                    <a:lumMod val="50000"/>
                  </a:schemeClr>
                </a:solidFill>
              </a:rPr>
              <a:t>to </a:t>
            </a:r>
            <a:r>
              <a:rPr lang="fr-CH" sz="3200" b="1" dirty="0" err="1" smtClean="0">
                <a:solidFill>
                  <a:schemeClr val="accent6">
                    <a:lumMod val="50000"/>
                  </a:schemeClr>
                </a:solidFill>
              </a:rPr>
              <a:t>ask</a:t>
            </a:r>
            <a:r>
              <a:rPr lang="fr-CH" sz="3200" b="1" dirty="0" smtClean="0">
                <a:solidFill>
                  <a:schemeClr val="accent6">
                    <a:lumMod val="50000"/>
                  </a:schemeClr>
                </a:solidFill>
              </a:rPr>
              <a:t> for </a:t>
            </a:r>
            <a:r>
              <a:rPr lang="fr-CH" sz="3200" b="1" dirty="0" err="1" smtClean="0">
                <a:solidFill>
                  <a:schemeClr val="accent6">
                    <a:lumMod val="50000"/>
                  </a:schemeClr>
                </a:solidFill>
              </a:rPr>
              <a:t>this</a:t>
            </a:r>
            <a:r>
              <a:rPr lang="fr-CH" sz="32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fr-CH" sz="3200" b="1" dirty="0" err="1">
                <a:solidFill>
                  <a:schemeClr val="accent6">
                    <a:lumMod val="50000"/>
                  </a:schemeClr>
                </a:solidFill>
              </a:rPr>
              <a:t>w</a:t>
            </a:r>
            <a:r>
              <a:rPr lang="fr-CH" sz="3200" b="1" dirty="0" err="1" smtClean="0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fr-CH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3200" b="1" dirty="0" err="1" smtClean="0">
                <a:solidFill>
                  <a:schemeClr val="accent6">
                    <a:lumMod val="50000"/>
                  </a:schemeClr>
                </a:solidFill>
              </a:rPr>
              <a:t>need</a:t>
            </a:r>
            <a:r>
              <a:rPr lang="fr-CH" sz="32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3200" b="1" dirty="0" smtClean="0">
                <a:solidFill>
                  <a:schemeClr val="accent6">
                    <a:lumMod val="50000"/>
                  </a:schemeClr>
                </a:solidFill>
              </a:rPr>
              <a:t>to </a:t>
            </a:r>
            <a:r>
              <a:rPr lang="fr-CH" sz="3200" b="1" dirty="0" err="1" smtClean="0">
                <a:solidFill>
                  <a:schemeClr val="accent6">
                    <a:lumMod val="50000"/>
                  </a:schemeClr>
                </a:solidFill>
              </a:rPr>
              <a:t>think</a:t>
            </a:r>
            <a:r>
              <a:rPr lang="fr-CH" sz="3200" b="1" dirty="0" smtClean="0">
                <a:solidFill>
                  <a:schemeClr val="accent6">
                    <a:lumMod val="50000"/>
                  </a:schemeClr>
                </a:solidFill>
              </a:rPr>
              <a:t> out of the box</a:t>
            </a:r>
            <a:endParaRPr lang="en-GB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073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-27384"/>
            <a:ext cx="12192000" cy="72496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+mn-lt"/>
              </a:rPr>
              <a:t>Keys for success: physical aperture</a:t>
            </a:r>
            <a:endParaRPr lang="en-GB" sz="4000" b="1" dirty="0"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483" y="987878"/>
            <a:ext cx="4019550" cy="280035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2733773" y="2197553"/>
            <a:ext cx="0" cy="38100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43200" y="218842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V</a:t>
            </a:r>
            <a:endParaRPr lang="en-GB" b="1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839685" y="3080657"/>
            <a:ext cx="1088571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198914" y="271132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H</a:t>
            </a:r>
            <a:endParaRPr lang="en-GB" b="1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536636"/>
              </p:ext>
            </p:extLst>
          </p:nvPr>
        </p:nvGraphicFramePr>
        <p:xfrm>
          <a:off x="4752974" y="697583"/>
          <a:ext cx="6796316" cy="572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9079">
                  <a:extLst>
                    <a:ext uri="{9D8B030D-6E8A-4147-A177-3AD203B41FA5}">
                      <a16:colId xmlns:a16="http://schemas.microsoft.com/office/drawing/2014/main" val="2644570580"/>
                    </a:ext>
                  </a:extLst>
                </a:gridCol>
                <a:gridCol w="1699079">
                  <a:extLst>
                    <a:ext uri="{9D8B030D-6E8A-4147-A177-3AD203B41FA5}">
                      <a16:colId xmlns:a16="http://schemas.microsoft.com/office/drawing/2014/main" val="1133761258"/>
                    </a:ext>
                  </a:extLst>
                </a:gridCol>
                <a:gridCol w="1699079">
                  <a:extLst>
                    <a:ext uri="{9D8B030D-6E8A-4147-A177-3AD203B41FA5}">
                      <a16:colId xmlns:a16="http://schemas.microsoft.com/office/drawing/2014/main" val="1664522939"/>
                    </a:ext>
                  </a:extLst>
                </a:gridCol>
                <a:gridCol w="1699079">
                  <a:extLst>
                    <a:ext uri="{9D8B030D-6E8A-4147-A177-3AD203B41FA5}">
                      <a16:colId xmlns:a16="http://schemas.microsoft.com/office/drawing/2014/main" val="3575673110"/>
                    </a:ext>
                  </a:extLst>
                </a:gridCol>
              </a:tblGrid>
              <a:tr h="358200"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</a:t>
                      </a:r>
                      <a:r>
                        <a:rPr lang="fr-CH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[mm]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 [mm]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Mass/m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Power [kW/m]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078807"/>
                  </a:ext>
                </a:extLst>
              </a:tr>
              <a:tr h="325783">
                <a:tc rowSpan="4">
                  <a:txBody>
                    <a:bodyPr/>
                    <a:lstStyle/>
                    <a:p>
                      <a:pPr algn="ctr"/>
                      <a:endParaRPr lang="fr-CH" sz="16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fr-CH" sz="16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fr-CH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</a:t>
                      </a:r>
                      <a:endParaRPr lang="en-GB" sz="16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70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endParaRPr lang="fr-CH" sz="16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fr-CH" sz="16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2999706"/>
                  </a:ext>
                </a:extLst>
              </a:tr>
              <a:tr h="325783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150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691148"/>
                  </a:ext>
                </a:extLst>
              </a:tr>
              <a:tr h="325783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350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569800"/>
                  </a:ext>
                </a:extLst>
              </a:tr>
              <a:tr h="325783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1000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379295"/>
                  </a:ext>
                </a:extLst>
              </a:tr>
              <a:tr h="325783">
                <a:tc rowSpan="4">
                  <a:txBody>
                    <a:bodyPr/>
                    <a:lstStyle/>
                    <a:p>
                      <a:pPr algn="ctr"/>
                      <a:endParaRPr lang="fr-CH" sz="16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fr-CH" sz="16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fr-CH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</a:t>
                      </a:r>
                      <a:endParaRPr lang="en-GB" sz="16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endParaRPr lang="fr-CH" sz="16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fr-CH" sz="16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241132"/>
                  </a:ext>
                </a:extLst>
              </a:tr>
              <a:tr h="325783">
                <a:tc vMerge="1"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220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546696"/>
                  </a:ext>
                </a:extLst>
              </a:tr>
              <a:tr h="325783">
                <a:tc vMerge="1"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450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3638807"/>
                  </a:ext>
                </a:extLst>
              </a:tr>
              <a:tr h="325783">
                <a:tc vMerge="1"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1200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8528735"/>
                  </a:ext>
                </a:extLst>
              </a:tr>
              <a:tr h="325783">
                <a:tc rowSpan="4">
                  <a:txBody>
                    <a:bodyPr/>
                    <a:lstStyle/>
                    <a:p>
                      <a:pPr algn="ctr"/>
                      <a:endParaRPr lang="fr-CH" sz="16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fr-CH" sz="16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fr-CH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50</a:t>
                      </a:r>
                      <a:endParaRPr lang="en-GB" sz="16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endParaRPr lang="fr-CH" sz="16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fr-CH" sz="16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9439417"/>
                  </a:ext>
                </a:extLst>
              </a:tr>
              <a:tr h="325783">
                <a:tc vMerge="1"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7082504"/>
                  </a:ext>
                </a:extLst>
              </a:tr>
              <a:tr h="325783">
                <a:tc vMerge="1"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700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028257"/>
                  </a:ext>
                </a:extLst>
              </a:tr>
              <a:tr h="325783">
                <a:tc vMerge="1"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1500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353217"/>
                  </a:ext>
                </a:extLst>
              </a:tr>
              <a:tr h="325783">
                <a:tc rowSpan="4">
                  <a:txBody>
                    <a:bodyPr/>
                    <a:lstStyle/>
                    <a:p>
                      <a:pPr algn="ctr"/>
                      <a:endParaRPr lang="fr-CH" sz="16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fr-CH" sz="16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fr-CH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en-GB" sz="16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endParaRPr lang="fr-CH" sz="16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fr-CH" sz="16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581417"/>
                  </a:ext>
                </a:extLst>
              </a:tr>
              <a:tr h="325783">
                <a:tc vMerge="1">
                  <a:txBody>
                    <a:bodyPr/>
                    <a:lstStyle/>
                    <a:p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7987137"/>
                  </a:ext>
                </a:extLst>
              </a:tr>
              <a:tr h="325783">
                <a:tc vMerge="1">
                  <a:txBody>
                    <a:bodyPr/>
                    <a:lstStyle/>
                    <a:p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567334"/>
                  </a:ext>
                </a:extLst>
              </a:tr>
              <a:tr h="325783">
                <a:tc vMerge="1">
                  <a:txBody>
                    <a:bodyPr/>
                    <a:lstStyle/>
                    <a:p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2000</a:t>
                      </a:r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GB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5505949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00743" y="4027714"/>
            <a:ext cx="3766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Field 1.2 T</a:t>
            </a:r>
          </a:p>
          <a:p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Current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density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5 A/mm</a:t>
            </a:r>
            <a:r>
              <a:rPr lang="fr-CH" baseline="30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en-GB" baseline="30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912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-27384"/>
            <a:ext cx="12192000" cy="72496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+mn-lt"/>
              </a:rPr>
              <a:t>Keys for success: materials</a:t>
            </a:r>
            <a:endParaRPr lang="en-GB" sz="4000" b="1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009" y="731286"/>
            <a:ext cx="8461981" cy="539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94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-27384"/>
            <a:ext cx="12192000" cy="72496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+mn-lt"/>
              </a:rPr>
              <a:t>In a H-Type magnet </a:t>
            </a:r>
            <a:r>
              <a:rPr lang="en-US" sz="4000" b="1" dirty="0" err="1" smtClean="0">
                <a:latin typeface="+mn-lt"/>
              </a:rPr>
              <a:t>FeCo</a:t>
            </a:r>
            <a:r>
              <a:rPr lang="en-US" sz="4000" b="1" dirty="0" smtClean="0">
                <a:latin typeface="+mn-lt"/>
              </a:rPr>
              <a:t> allows full linear 1.8 T </a:t>
            </a:r>
            <a:endParaRPr lang="en-GB" sz="4000" b="1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600" y="3404688"/>
            <a:ext cx="2743438" cy="23410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67" y="866912"/>
            <a:ext cx="4395597" cy="23715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8805" y="697583"/>
            <a:ext cx="5395428" cy="5590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3061" y="5891753"/>
            <a:ext cx="10661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err="1" smtClean="0">
                <a:solidFill>
                  <a:schemeClr val="accent6">
                    <a:lumMod val="50000"/>
                  </a:schemeClr>
                </a:solidFill>
              </a:rPr>
              <a:t>FeCo</a:t>
            </a:r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accent6">
                    <a:lumMod val="50000"/>
                  </a:schemeClr>
                </a:solidFill>
              </a:rPr>
              <a:t>enables</a:t>
            </a:r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accent6">
                    <a:lumMod val="50000"/>
                  </a:schemeClr>
                </a:solidFill>
              </a:rPr>
              <a:t>higher</a:t>
            </a:r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accent6">
                    <a:lumMod val="50000"/>
                  </a:schemeClr>
                </a:solidFill>
              </a:rPr>
              <a:t>fields</a:t>
            </a:r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 for the </a:t>
            </a:r>
            <a:r>
              <a:rPr lang="fr-CH" b="1" dirty="0" err="1" smtClean="0">
                <a:solidFill>
                  <a:schemeClr val="accent6">
                    <a:lumMod val="50000"/>
                  </a:schemeClr>
                </a:solidFill>
              </a:rPr>
              <a:t>same</a:t>
            </a:r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accent6">
                    <a:lumMod val="50000"/>
                  </a:schemeClr>
                </a:solidFill>
              </a:rPr>
              <a:t>magnet</a:t>
            </a:r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 size …</a:t>
            </a:r>
          </a:p>
          <a:p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… or more compact </a:t>
            </a:r>
            <a:r>
              <a:rPr lang="fr-CH" b="1" dirty="0" err="1" smtClean="0">
                <a:solidFill>
                  <a:schemeClr val="accent6">
                    <a:lumMod val="50000"/>
                  </a:schemeClr>
                </a:solidFill>
              </a:rPr>
              <a:t>magnets</a:t>
            </a:r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 (30% in </a:t>
            </a:r>
            <a:r>
              <a:rPr lang="fr-CH" b="1" dirty="0" err="1" smtClean="0">
                <a:solidFill>
                  <a:schemeClr val="accent6">
                    <a:lumMod val="50000"/>
                  </a:schemeClr>
                </a:solidFill>
              </a:rPr>
              <a:t>weight</a:t>
            </a:r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) for the </a:t>
            </a:r>
            <a:r>
              <a:rPr lang="fr-CH" b="1" dirty="0" err="1" smtClean="0">
                <a:solidFill>
                  <a:schemeClr val="accent6">
                    <a:lumMod val="50000"/>
                  </a:schemeClr>
                </a:solidFill>
              </a:rPr>
              <a:t>same</a:t>
            </a:r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accent6">
                    <a:lumMod val="50000"/>
                  </a:schemeClr>
                </a:solidFill>
              </a:rPr>
              <a:t>field</a:t>
            </a:r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 … </a:t>
            </a:r>
            <a:r>
              <a:rPr lang="fr-CH" b="1" dirty="0" err="1" smtClean="0">
                <a:solidFill>
                  <a:schemeClr val="accent6">
                    <a:lumMod val="50000"/>
                  </a:schemeClr>
                </a:solidFill>
              </a:rPr>
              <a:t>however</a:t>
            </a:r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accent6">
                    <a:lumMod val="50000"/>
                  </a:schemeClr>
                </a:solidFill>
              </a:rPr>
              <a:t>it</a:t>
            </a:r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accent6">
                    <a:lumMod val="50000"/>
                  </a:schemeClr>
                </a:solidFill>
              </a:rPr>
              <a:t>is</a:t>
            </a:r>
            <a:r>
              <a:rPr lang="fr-CH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accent6">
                    <a:lumMod val="50000"/>
                  </a:schemeClr>
                </a:solidFill>
              </a:rPr>
              <a:t>expensive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52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-27384"/>
            <a:ext cx="12192000" cy="72496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+mn-lt"/>
              </a:rPr>
              <a:t>Beyond 2 T: operation mode</a:t>
            </a:r>
            <a:endParaRPr lang="en-GB" sz="4000" b="1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6287" y="860757"/>
            <a:ext cx="11283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Pulsing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with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low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repetition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rate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can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considerably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lower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the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fr-CH" baseline="-25000" dirty="0" err="1" smtClean="0">
                <a:solidFill>
                  <a:schemeClr val="accent6">
                    <a:lumMod val="50000"/>
                  </a:schemeClr>
                </a:solidFill>
              </a:rPr>
              <a:t>rms</a:t>
            </a:r>
            <a:endParaRPr lang="fr-CH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Ideally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this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shall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be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such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to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allow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using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window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-frame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magnets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instead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than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H-type or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C-type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magnets</a:t>
            </a:r>
            <a:endParaRPr lang="fr-CH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To an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extreme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we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may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even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imagine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costheta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conventional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magnets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09600" y="1947261"/>
            <a:ext cx="10801351" cy="4065334"/>
            <a:chOff x="609600" y="1947261"/>
            <a:chExt cx="10801351" cy="4065334"/>
          </a:xfrm>
        </p:grpSpPr>
        <p:sp>
          <p:nvSpPr>
            <p:cNvPr id="4" name="TextBox 3"/>
            <p:cNvSpPr txBox="1"/>
            <p:nvPr/>
          </p:nvSpPr>
          <p:spPr>
            <a:xfrm>
              <a:off x="1562099" y="1947261"/>
              <a:ext cx="93671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b="1" dirty="0">
                  <a:solidFill>
                    <a:schemeClr val="accent6">
                      <a:lumMod val="50000"/>
                    </a:schemeClr>
                  </a:solidFill>
                </a:rPr>
                <a:t>2</a:t>
              </a:r>
              <a:r>
                <a:rPr lang="fr-CH" b="1" dirty="0" smtClean="0">
                  <a:solidFill>
                    <a:schemeClr val="accent6">
                      <a:lumMod val="50000"/>
                    </a:schemeClr>
                  </a:solidFill>
                </a:rPr>
                <a:t> T and 3 T </a:t>
              </a:r>
              <a:r>
                <a:rPr lang="fr-CH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window</a:t>
              </a:r>
              <a:r>
                <a:rPr lang="fr-CH" b="1" dirty="0" smtClean="0">
                  <a:solidFill>
                    <a:schemeClr val="accent6">
                      <a:lumMod val="50000"/>
                    </a:schemeClr>
                  </a:solidFill>
                </a:rPr>
                <a:t>-frame </a:t>
              </a:r>
              <a:r>
                <a:rPr lang="fr-CH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magnet</a:t>
              </a:r>
              <a:r>
                <a:rPr lang="fr-CH" b="1" dirty="0" smtClean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fr-CH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with</a:t>
              </a:r>
              <a:r>
                <a:rPr lang="fr-CH" b="1" dirty="0" smtClean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fr-CH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I</a:t>
              </a:r>
              <a:r>
                <a:rPr lang="fr-CH" b="1" baseline="-25000" dirty="0" err="1" smtClean="0">
                  <a:solidFill>
                    <a:schemeClr val="accent6">
                      <a:lumMod val="50000"/>
                    </a:schemeClr>
                  </a:solidFill>
                </a:rPr>
                <a:t>rms</a:t>
              </a:r>
              <a:r>
                <a:rPr lang="fr-CH" b="1" dirty="0" smtClean="0">
                  <a:solidFill>
                    <a:schemeClr val="accent6">
                      <a:lumMod val="50000"/>
                    </a:schemeClr>
                  </a:solidFill>
                </a:rPr>
                <a:t> ~ I</a:t>
              </a:r>
              <a:r>
                <a:rPr lang="fr-CH" b="1" baseline="-25000" dirty="0" smtClean="0">
                  <a:solidFill>
                    <a:schemeClr val="accent6">
                      <a:lumMod val="50000"/>
                    </a:schemeClr>
                  </a:solidFill>
                </a:rPr>
                <a:t>max</a:t>
              </a:r>
              <a:r>
                <a:rPr lang="fr-CH" b="1" dirty="0" smtClean="0">
                  <a:solidFill>
                    <a:schemeClr val="accent6">
                      <a:lumMod val="50000"/>
                    </a:schemeClr>
                  </a:solidFill>
                </a:rPr>
                <a:t>/50 (one 10 ms cycle </a:t>
              </a:r>
              <a:r>
                <a:rPr lang="fr-CH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every</a:t>
              </a:r>
              <a:r>
                <a:rPr lang="fr-CH" b="1" dirty="0" smtClean="0">
                  <a:solidFill>
                    <a:schemeClr val="accent6">
                      <a:lumMod val="50000"/>
                    </a:schemeClr>
                  </a:solidFill>
                </a:rPr>
                <a:t> 10 s)</a:t>
              </a:r>
            </a:p>
            <a:p>
              <a:r>
                <a:rPr lang="fr-CH" b="1" dirty="0" smtClean="0">
                  <a:solidFill>
                    <a:schemeClr val="accent6">
                      <a:lumMod val="50000"/>
                    </a:schemeClr>
                  </a:solidFill>
                </a:rPr>
                <a:t>H = 50 mm, W = 100 mm </a:t>
              </a:r>
              <a:endParaRPr lang="en-GB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600" y="2779656"/>
              <a:ext cx="5272087" cy="320204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51659" y="2779657"/>
              <a:ext cx="5259292" cy="3232938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1675181" y="5098694"/>
              <a:ext cx="1953158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177142" y="5100093"/>
              <a:ext cx="13607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320 mm</a:t>
              </a:r>
              <a:endParaRPr lang="en-GB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6683829" y="5360959"/>
              <a:ext cx="3058885" cy="1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7761514" y="5360959"/>
              <a:ext cx="13607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500 mm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6412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-27384"/>
            <a:ext cx="12192000" cy="72496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+mn-lt"/>
              </a:rPr>
              <a:t>Beyond 2 T: brute force H-Type</a:t>
            </a:r>
            <a:endParaRPr lang="en-GB" sz="4000" b="1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113" y="697583"/>
            <a:ext cx="11430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ferromagnetic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«pole»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progressively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disappears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above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2 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Adding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more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ampereturns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correspond to an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increase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of «gap»,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thus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requiring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even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more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ampereturns</a:t>
            </a:r>
            <a:endParaRPr lang="fr-CH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Ideally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, one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would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like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adding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the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ampereturn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in a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concentrated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way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, to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avoid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increasing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the pole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height</a:t>
            </a:r>
            <a:endParaRPr lang="fr-CH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This corresponds to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increasing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the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current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density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we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are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converging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towards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a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superconducting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magnet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!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2260395"/>
            <a:ext cx="12192000" cy="72496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+mn-lt"/>
              </a:rPr>
              <a:t>Beyond 2 T: brute force split solenoid</a:t>
            </a:r>
            <a:endParaRPr lang="en-GB" sz="4000" b="1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0113" y="2985362"/>
            <a:ext cx="11430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In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principle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high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fields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with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resistive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magnets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become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possible.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Power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consumption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becomes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huge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because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of the long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magnetic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circuit in air.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6200" y="4012995"/>
            <a:ext cx="12192000" cy="72496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+mn-lt"/>
              </a:rPr>
              <a:t>Beyond 2 T: brute force window-frame</a:t>
            </a:r>
            <a:endParaRPr lang="en-GB" sz="4000" b="1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6313" y="4737962"/>
            <a:ext cx="11430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Fields of 3 T or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even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above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can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be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produced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Power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consumption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is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large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because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of the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small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coil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size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which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imposes a high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current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density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121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13" y="697583"/>
            <a:ext cx="9122774" cy="5583236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-27384"/>
            <a:ext cx="12192000" cy="72496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+mn-lt"/>
              </a:rPr>
              <a:t>Beyond 2 T: brute force window-frame</a:t>
            </a:r>
            <a:endParaRPr lang="en-GB" sz="400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80110" y="2450068"/>
            <a:ext cx="23956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B= 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3 T</a:t>
            </a: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Gap= 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50 mm</a:t>
            </a:r>
            <a:endParaRPr lang="en-GB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NI= 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200 000 A</a:t>
            </a: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J=20 A/mm</a:t>
            </a:r>
            <a:r>
              <a:rPr lang="fr-CH" baseline="30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P=160 kW/m</a:t>
            </a: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Mass= 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8 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tons/m</a:t>
            </a:r>
          </a:p>
        </p:txBody>
      </p:sp>
      <p:sp>
        <p:nvSpPr>
          <p:cNvPr id="6" name="Rectangle 5"/>
          <p:cNvSpPr/>
          <p:nvPr/>
        </p:nvSpPr>
        <p:spPr>
          <a:xfrm>
            <a:off x="5312569" y="3693318"/>
            <a:ext cx="1014412" cy="20716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274219" y="3693318"/>
            <a:ext cx="1014412" cy="20716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190171" y="5602514"/>
            <a:ext cx="7155543" cy="0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364636" y="5535059"/>
            <a:ext cx="1731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1.5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meters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38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241911</TotalTime>
  <Words>703</Words>
  <Application>Microsoft Office PowerPoint</Application>
  <PresentationFormat>Widescreen</PresentationFormat>
  <Paragraphs>132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Davide Tommasini</dc:creator>
  <cp:lastModifiedBy>Davide Tommasini</cp:lastModifiedBy>
  <cp:revision>1538</cp:revision>
  <cp:lastPrinted>2018-06-13T07:58:35Z</cp:lastPrinted>
  <dcterms:created xsi:type="dcterms:W3CDTF">2015-01-22T10:26:45Z</dcterms:created>
  <dcterms:modified xsi:type="dcterms:W3CDTF">2018-06-15T10:00:16Z</dcterms:modified>
</cp:coreProperties>
</file>